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6D04EA-BDE1-4330-914C-E4E47B45C022}" v="1" dt="2025-12-15T11:13:22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wman, Ruth" userId="f6c7721f-56b3-416c-8b9d-284bdc7201fb" providerId="ADAL" clId="{AA9FF17C-E6F6-4CE8-8BB1-D1287C2159D8}"/>
    <pc:docChg chg="custSel modSld">
      <pc:chgData name="Newman, Ruth" userId="f6c7721f-56b3-416c-8b9d-284bdc7201fb" providerId="ADAL" clId="{AA9FF17C-E6F6-4CE8-8BB1-D1287C2159D8}" dt="2025-12-15T11:14:28.914" v="73" actId="20577"/>
      <pc:docMkLst>
        <pc:docMk/>
      </pc:docMkLst>
      <pc:sldChg chg="addSp delSp modSp mod">
        <pc:chgData name="Newman, Ruth" userId="f6c7721f-56b3-416c-8b9d-284bdc7201fb" providerId="ADAL" clId="{AA9FF17C-E6F6-4CE8-8BB1-D1287C2159D8}" dt="2025-12-15T11:14:28.914" v="73" actId="20577"/>
        <pc:sldMkLst>
          <pc:docMk/>
          <pc:sldMk cId="3134808367" sldId="257"/>
        </pc:sldMkLst>
        <pc:spChg chg="del">
          <ac:chgData name="Newman, Ruth" userId="f6c7721f-56b3-416c-8b9d-284bdc7201fb" providerId="ADAL" clId="{AA9FF17C-E6F6-4CE8-8BB1-D1287C2159D8}" dt="2025-12-15T11:12:52.230" v="5" actId="478"/>
          <ac:spMkLst>
            <pc:docMk/>
            <pc:sldMk cId="3134808367" sldId="257"/>
            <ac:spMk id="2" creationId="{00000000-0000-0000-0000-000000000000}"/>
          </ac:spMkLst>
        </pc:spChg>
        <pc:spChg chg="mod">
          <ac:chgData name="Newman, Ruth" userId="f6c7721f-56b3-416c-8b9d-284bdc7201fb" providerId="ADAL" clId="{AA9FF17C-E6F6-4CE8-8BB1-D1287C2159D8}" dt="2025-12-15T11:13:26.797" v="64" actId="1076"/>
          <ac:spMkLst>
            <pc:docMk/>
            <pc:sldMk cId="3134808367" sldId="257"/>
            <ac:spMk id="3" creationId="{00000000-0000-0000-0000-000000000000}"/>
          </ac:spMkLst>
        </pc:spChg>
        <pc:spChg chg="mod">
          <ac:chgData name="Newman, Ruth" userId="f6c7721f-56b3-416c-8b9d-284bdc7201fb" providerId="ADAL" clId="{AA9FF17C-E6F6-4CE8-8BB1-D1287C2159D8}" dt="2025-12-15T11:14:28.914" v="73" actId="20577"/>
          <ac:spMkLst>
            <pc:docMk/>
            <pc:sldMk cId="3134808367" sldId="257"/>
            <ac:spMk id="4" creationId="{00000000-0000-0000-0000-000000000000}"/>
          </ac:spMkLst>
        </pc:spChg>
        <pc:spChg chg="mod">
          <ac:chgData name="Newman, Ruth" userId="f6c7721f-56b3-416c-8b9d-284bdc7201fb" providerId="ADAL" clId="{AA9FF17C-E6F6-4CE8-8BB1-D1287C2159D8}" dt="2025-12-15T11:13:41.122" v="68" actId="1076"/>
          <ac:spMkLst>
            <pc:docMk/>
            <pc:sldMk cId="3134808367" sldId="257"/>
            <ac:spMk id="5" creationId="{00000000-0000-0000-0000-000000000000}"/>
          </ac:spMkLst>
        </pc:spChg>
        <pc:spChg chg="add del mod">
          <ac:chgData name="Newman, Ruth" userId="f6c7721f-56b3-416c-8b9d-284bdc7201fb" providerId="ADAL" clId="{AA9FF17C-E6F6-4CE8-8BB1-D1287C2159D8}" dt="2025-12-15T11:13:24.906" v="63" actId="478"/>
          <ac:spMkLst>
            <pc:docMk/>
            <pc:sldMk cId="3134808367" sldId="257"/>
            <ac:spMk id="6" creationId="{BB09893F-EACA-23B9-46FA-C12BB6312FE4}"/>
          </ac:spMkLst>
        </pc:spChg>
        <pc:picChg chg="del">
          <ac:chgData name="Newman, Ruth" userId="f6c7721f-56b3-416c-8b9d-284bdc7201fb" providerId="ADAL" clId="{AA9FF17C-E6F6-4CE8-8BB1-D1287C2159D8}" dt="2025-12-15T11:13:22.568" v="62" actId="478"/>
          <ac:picMkLst>
            <pc:docMk/>
            <pc:sldMk cId="3134808367" sldId="257"/>
            <ac:picMk id="1026" creationId="{00000000-0000-0000-0000-000000000000}"/>
          </ac:picMkLst>
        </pc:picChg>
        <pc:cxnChg chg="del mod">
          <ac:chgData name="Newman, Ruth" userId="f6c7721f-56b3-416c-8b9d-284bdc7201fb" providerId="ADAL" clId="{AA9FF17C-E6F6-4CE8-8BB1-D1287C2159D8}" dt="2025-12-15T11:14:08.154" v="71" actId="478"/>
          <ac:cxnSpMkLst>
            <pc:docMk/>
            <pc:sldMk cId="3134808367" sldId="257"/>
            <ac:cxnSpMk id="7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D060F-11AB-40D9-AF2B-220FFB190FBB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B086-CDBA-427C-9A4D-C5244A13F6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7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Noun phrases for description, here at the start of the novel, establishing both</a:t>
            </a:r>
            <a:r>
              <a:rPr lang="en-GB" baseline="0" dirty="0"/>
              <a:t> setting and mood/atmosphere. Craft of the author is to use descriptions that will entice the reader into a particular world. The purpose of knowing about expanded noun phrases is obvious – in terms of reading, they provide essential images for us to process and build understanding of what is happening; what we might predict and speculate about; what genre we think we are reading, and so on. Connections are being made with our prior reading experience and our more general knowledge (</a:t>
            </a:r>
            <a:r>
              <a:rPr lang="en-GB" baseline="0" dirty="0" err="1"/>
              <a:t>eg</a:t>
            </a:r>
            <a:r>
              <a:rPr lang="en-GB" baseline="0" dirty="0"/>
              <a:t> what objects an ‘emporium’ might contain, and how one might differ from a mere ‘shop’). Purpose of writing task – to check understanding of the world the author is creating </a:t>
            </a:r>
          </a:p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B61E7-AB66-40CC-97DD-EFF984CDB7A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142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66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49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93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420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160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25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63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297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48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27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42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1028-9773-47D6-AC05-BC12B3B3723F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30A35-F5EC-42F9-9BB4-165A46683C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82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3193" y="1164134"/>
            <a:ext cx="814301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Calibri" pitchFamily="34" charset="0"/>
                <a:cs typeface="Calibri" pitchFamily="34" charset="0"/>
              </a:rPr>
              <a:t>  </a:t>
            </a:r>
            <a:r>
              <a:rPr lang="en-GB" dirty="0">
                <a:latin typeface="Calibri" pitchFamily="34" charset="0"/>
                <a:cs typeface="Calibri" pitchFamily="34" charset="0"/>
              </a:rPr>
              <a:t>Look at the noun phrases are used to  </a:t>
            </a:r>
          </a:p>
          <a:p>
            <a:r>
              <a:rPr lang="en-GB" dirty="0">
                <a:latin typeface="Calibri" pitchFamily="34" charset="0"/>
                <a:cs typeface="Calibri" pitchFamily="34" charset="0"/>
              </a:rPr>
              <a:t>  describe the Nowhere Emporium. </a:t>
            </a:r>
            <a:r>
              <a:rPr lang="en-GB" b="1" i="1" dirty="0">
                <a:latin typeface="Calibri" pitchFamily="34" charset="0"/>
                <a:cs typeface="Calibri" pitchFamily="34" charset="0"/>
              </a:rPr>
              <a:t>How well do </a:t>
            </a:r>
          </a:p>
          <a:p>
            <a:r>
              <a:rPr lang="en-GB" b="1" i="1" dirty="0">
                <a:latin typeface="Calibri" pitchFamily="34" charset="0"/>
                <a:cs typeface="Calibri" pitchFamily="34" charset="0"/>
              </a:rPr>
              <a:t>  they match the picture on the front cover of </a:t>
            </a:r>
          </a:p>
          <a:p>
            <a:r>
              <a:rPr lang="en-GB" b="1" i="1" dirty="0">
                <a:latin typeface="Calibri" pitchFamily="34" charset="0"/>
                <a:cs typeface="Calibri" pitchFamily="34" charset="0"/>
              </a:rPr>
              <a:t>  the book?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shop</a:t>
            </a: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from nowhere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hidden </a:t>
            </a:r>
            <a:r>
              <a:rPr lang="en-GB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secrets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bricks</a:t>
            </a: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the colour of midnight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bricks</a:t>
            </a: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that shimmered and sparkled under the glow of the gas streetlamps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 golden </a:t>
            </a:r>
            <a:r>
              <a:rPr lang="en-GB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gate</a:t>
            </a: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so fine and intricate that some wondrous spider might have spun it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 </a:t>
            </a:r>
            <a:r>
              <a:rPr lang="en-GB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glimmer</a:t>
            </a: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of movement in the entranceway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GB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door</a:t>
            </a: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to a world of </a:t>
            </a:r>
            <a:r>
              <a:rPr lang="en-GB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breathtaking</a:t>
            </a:r>
            <a:r>
              <a:rPr lang="en-GB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magic and looming danger</a:t>
            </a:r>
            <a:endParaRPr lang="en-GB" dirty="0">
              <a:latin typeface="Calibri" pitchFamily="34" charset="0"/>
              <a:cs typeface="Calibri" pitchFamily="34" charset="0"/>
            </a:endParaRPr>
          </a:p>
          <a:p>
            <a:r>
              <a:rPr lang="en-GB" dirty="0">
                <a:latin typeface="Calibri" pitchFamily="34" charset="0"/>
                <a:cs typeface="Calibri" pitchFamily="34" charset="0"/>
              </a:rPr>
              <a:t>   </a:t>
            </a:r>
            <a:r>
              <a:rPr lang="en-GB" b="1" i="1" dirty="0">
                <a:latin typeface="Calibri" pitchFamily="34" charset="0"/>
                <a:cs typeface="Calibri" pitchFamily="34" charset="0"/>
              </a:rPr>
              <a:t>From the way it’s described, would you want</a:t>
            </a:r>
          </a:p>
          <a:p>
            <a:r>
              <a:rPr lang="en-GB" b="1" i="1" dirty="0">
                <a:latin typeface="Calibri" pitchFamily="34" charset="0"/>
                <a:cs typeface="Calibri" pitchFamily="34" charset="0"/>
              </a:rPr>
              <a:t>   to go inside this shop? </a:t>
            </a:r>
          </a:p>
          <a:p>
            <a:r>
              <a:rPr lang="en-GB" b="1" i="1" dirty="0">
                <a:latin typeface="Calibri" pitchFamily="34" charset="0"/>
                <a:cs typeface="Calibri" pitchFamily="34" charset="0"/>
              </a:rPr>
              <a:t>   What objects do you think you might find </a:t>
            </a:r>
          </a:p>
          <a:p>
            <a:r>
              <a:rPr lang="en-GB" b="1" i="1" dirty="0">
                <a:latin typeface="Calibri" pitchFamily="34" charset="0"/>
                <a:cs typeface="Calibri" pitchFamily="34" charset="0"/>
              </a:rPr>
              <a:t>   inside? </a:t>
            </a:r>
            <a:r>
              <a:rPr lang="en-GB" dirty="0">
                <a:latin typeface="Calibri" pitchFamily="34" charset="0"/>
                <a:cs typeface="Calibri" pitchFamily="34" charset="0"/>
              </a:rPr>
              <a:t>Use noun phrases to describe one of </a:t>
            </a:r>
          </a:p>
          <a:p>
            <a:r>
              <a:rPr lang="en-GB" dirty="0">
                <a:latin typeface="Calibri" pitchFamily="34" charset="0"/>
                <a:cs typeface="Calibri" pitchFamily="34" charset="0"/>
              </a:rPr>
              <a:t>   them so we can imagine it too. </a:t>
            </a:r>
          </a:p>
          <a:p>
            <a:endParaRPr lang="en-GB" dirty="0">
              <a:latin typeface="Calibri" pitchFamily="34" charset="0"/>
              <a:cs typeface="Calibri" pitchFamily="34" charset="0"/>
            </a:endParaRPr>
          </a:p>
          <a:p>
            <a:r>
              <a:rPr lang="en-GB" i="1" dirty="0">
                <a:latin typeface="Calibri" pitchFamily="34" charset="0"/>
                <a:cs typeface="Calibri" pitchFamily="34" charset="0"/>
              </a:rPr>
              <a:t>The Nowhere Emporium, by Ross Mackenzie</a:t>
            </a:r>
          </a:p>
          <a:p>
            <a:endParaRPr lang="en-GB" dirty="0">
              <a:latin typeface="Calibri" pitchFamily="34" charset="0"/>
              <a:cs typeface="Calibri" pitchFamily="34" charset="0"/>
            </a:endParaRPr>
          </a:p>
          <a:p>
            <a:endParaRPr lang="en-GB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8265" y="187501"/>
            <a:ext cx="48862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>
                <a:latin typeface="Calibri" pitchFamily="34" charset="0"/>
                <a:cs typeface="Calibri" pitchFamily="34" charset="0"/>
              </a:rPr>
              <a:t>Questions</a:t>
            </a:r>
            <a:r>
              <a:rPr lang="en-GB" sz="3600" dirty="0">
                <a:latin typeface="Calibri" pitchFamily="34" charset="0"/>
                <a:cs typeface="Calibri" pitchFamily="34" charset="0"/>
              </a:rPr>
              <a:t> about noun phrases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88154" y="187501"/>
            <a:ext cx="1597891" cy="62170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i="1" dirty="0"/>
              <a:t>Tips for Teachers</a:t>
            </a:r>
            <a:endParaRPr lang="en-GB" sz="1400" dirty="0"/>
          </a:p>
          <a:p>
            <a:endParaRPr lang="en-GB" sz="1200" dirty="0"/>
          </a:p>
          <a:p>
            <a:r>
              <a:rPr lang="en-GB" sz="1200" dirty="0"/>
              <a:t>In the example here, the questions are quite precise and encourage students to think about the effect of a particular feature – noun phrases – and to discuss their effects, and to make predictions. </a:t>
            </a:r>
          </a:p>
          <a:p>
            <a:endParaRPr lang="en-GB" sz="1200" dirty="0"/>
          </a:p>
          <a:p>
            <a:r>
              <a:rPr lang="en-GB" sz="1200" dirty="0"/>
              <a:t>Planning questions like this in advance can be really helpful. These questions could be used to prompt whole class discussion; or, students could talk through the questions in pairs before feeding back. Remember too to think about how you might respond to students’ feedback – what follow up questions could you ask?</a:t>
            </a:r>
          </a:p>
          <a:p>
            <a:endParaRPr lang="en-GB" sz="1200" dirty="0"/>
          </a:p>
          <a:p>
            <a:r>
              <a:rPr lang="en-GB" sz="1200" dirty="0"/>
              <a:t>You could then ask students to write their own noun phrase</a:t>
            </a:r>
          </a:p>
        </p:txBody>
      </p:sp>
    </p:spTree>
    <p:extLst>
      <p:ext uri="{BB962C8B-B14F-4D97-AF65-F5344CB8AC3E}">
        <p14:creationId xmlns:p14="http://schemas.microsoft.com/office/powerpoint/2010/main" val="3134808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396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Exeter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Newman, Ruth</dc:creator>
  <cp:lastModifiedBy>Newman, Ruth</cp:lastModifiedBy>
  <cp:revision>3</cp:revision>
  <dcterms:created xsi:type="dcterms:W3CDTF">2020-03-09T14:26:32Z</dcterms:created>
  <dcterms:modified xsi:type="dcterms:W3CDTF">2025-12-15T11:14:32Z</dcterms:modified>
</cp:coreProperties>
</file>