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wman, Ruth" userId="f6c7721f-56b3-416c-8b9d-284bdc7201fb" providerId="ADAL" clId="{AA9FF17C-E6F6-4CE8-8BB1-D1287C2159D8}"/>
    <pc:docChg chg="custSel modSld">
      <pc:chgData name="Newman, Ruth" userId="f6c7721f-56b3-416c-8b9d-284bdc7201fb" providerId="ADAL" clId="{AA9FF17C-E6F6-4CE8-8BB1-D1287C2159D8}" dt="2025-12-15T11:09:24.927" v="56" actId="1076"/>
      <pc:docMkLst>
        <pc:docMk/>
      </pc:docMkLst>
      <pc:sldChg chg="delSp modSp mod delAnim">
        <pc:chgData name="Newman, Ruth" userId="f6c7721f-56b3-416c-8b9d-284bdc7201fb" providerId="ADAL" clId="{AA9FF17C-E6F6-4CE8-8BB1-D1287C2159D8}" dt="2025-12-15T11:09:24.927" v="56" actId="1076"/>
        <pc:sldMkLst>
          <pc:docMk/>
          <pc:sldMk cId="617725696" sldId="257"/>
        </pc:sldMkLst>
        <pc:spChg chg="mod">
          <ac:chgData name="Newman, Ruth" userId="f6c7721f-56b3-416c-8b9d-284bdc7201fb" providerId="ADAL" clId="{AA9FF17C-E6F6-4CE8-8BB1-D1287C2159D8}" dt="2025-12-15T11:09:01.360" v="53" actId="114"/>
          <ac:spMkLst>
            <pc:docMk/>
            <pc:sldMk cId="617725696" sldId="257"/>
            <ac:spMk id="2" creationId="{00000000-0000-0000-0000-000000000000}"/>
          </ac:spMkLst>
        </pc:spChg>
        <pc:spChg chg="mod">
          <ac:chgData name="Newman, Ruth" userId="f6c7721f-56b3-416c-8b9d-284bdc7201fb" providerId="ADAL" clId="{AA9FF17C-E6F6-4CE8-8BB1-D1287C2159D8}" dt="2025-12-15T11:09:09.589" v="55" actId="1076"/>
          <ac:spMkLst>
            <pc:docMk/>
            <pc:sldMk cId="617725696" sldId="257"/>
            <ac:spMk id="4" creationId="{00000000-0000-0000-0000-000000000000}"/>
          </ac:spMkLst>
        </pc:spChg>
        <pc:spChg chg="mod">
          <ac:chgData name="Newman, Ruth" userId="f6c7721f-56b3-416c-8b9d-284bdc7201fb" providerId="ADAL" clId="{AA9FF17C-E6F6-4CE8-8BB1-D1287C2159D8}" dt="2025-12-15T11:09:24.927" v="56" actId="1076"/>
          <ac:spMkLst>
            <pc:docMk/>
            <pc:sldMk cId="617725696" sldId="257"/>
            <ac:spMk id="5" creationId="{00000000-0000-0000-0000-000000000000}"/>
          </ac:spMkLst>
        </pc:spChg>
        <pc:spChg chg="mod">
          <ac:chgData name="Newman, Ruth" userId="f6c7721f-56b3-416c-8b9d-284bdc7201fb" providerId="ADAL" clId="{AA9FF17C-E6F6-4CE8-8BB1-D1287C2159D8}" dt="2025-12-15T11:08:56.179" v="51" actId="1076"/>
          <ac:spMkLst>
            <pc:docMk/>
            <pc:sldMk cId="617725696" sldId="257"/>
            <ac:spMk id="6" creationId="{00000000-0000-0000-0000-000000000000}"/>
          </ac:spMkLst>
        </pc:spChg>
        <pc:picChg chg="del">
          <ac:chgData name="Newman, Ruth" userId="f6c7721f-56b3-416c-8b9d-284bdc7201fb" providerId="ADAL" clId="{AA9FF17C-E6F6-4CE8-8BB1-D1287C2159D8}" dt="2025-12-15T11:06:58.568" v="0" actId="478"/>
          <ac:picMkLst>
            <pc:docMk/>
            <pc:sldMk cId="617725696" sldId="257"/>
            <ac:picMk id="3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4F692-7BD6-4EEB-95CF-34BD8CDF763B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20277-0925-47B7-A824-9C386F9EC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755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54063"/>
            <a:ext cx="6699250" cy="3768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Imperative verb – </a:t>
            </a:r>
            <a:r>
              <a:rPr lang="en-GB" i="1" dirty="0"/>
              <a:t>settle</a:t>
            </a:r>
            <a:r>
              <a:rPr lang="en-GB" dirty="0"/>
              <a:t> – a direct instruction: but also softened by the use of adverb, </a:t>
            </a:r>
            <a:r>
              <a:rPr lang="en-GB" i="1" dirty="0"/>
              <a:t>Please.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648E7-3A21-4E05-9F45-05274052E9C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225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C3E5-1B16-4AD7-A776-7C7F6ABB58F0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A7A0-9A88-445D-9DFF-9B474FC7F5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128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C3E5-1B16-4AD7-A776-7C7F6ABB58F0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A7A0-9A88-445D-9DFF-9B474FC7F5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155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C3E5-1B16-4AD7-A776-7C7F6ABB58F0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A7A0-9A88-445D-9DFF-9B474FC7F5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347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C3E5-1B16-4AD7-A776-7C7F6ABB58F0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A7A0-9A88-445D-9DFF-9B474FC7F5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147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C3E5-1B16-4AD7-A776-7C7F6ABB58F0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A7A0-9A88-445D-9DFF-9B474FC7F5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644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C3E5-1B16-4AD7-A776-7C7F6ABB58F0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A7A0-9A88-445D-9DFF-9B474FC7F5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917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C3E5-1B16-4AD7-A776-7C7F6ABB58F0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A7A0-9A88-445D-9DFF-9B474FC7F5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720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C3E5-1B16-4AD7-A776-7C7F6ABB58F0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A7A0-9A88-445D-9DFF-9B474FC7F5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115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C3E5-1B16-4AD7-A776-7C7F6ABB58F0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A7A0-9A88-445D-9DFF-9B474FC7F5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780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C3E5-1B16-4AD7-A776-7C7F6ABB58F0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A7A0-9A88-445D-9DFF-9B474FC7F5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724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C3E5-1B16-4AD7-A776-7C7F6ABB58F0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A7A0-9A88-445D-9DFF-9B474FC7F5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2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0C3E5-1B16-4AD7-A776-7C7F6ABB58F0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AA7A0-9A88-445D-9DFF-9B474FC7F5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47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67207" y="2501648"/>
            <a:ext cx="4464496" cy="43242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2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Highlight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all the formal language in red and all the informal language in blue.  What is the effect of this mix of formal and informal language in this argument?</a:t>
            </a:r>
          </a:p>
          <a:p>
            <a:pPr marL="342900" indent="-342900">
              <a:lnSpc>
                <a:spcPts val="2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Underline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where Green Crayon signals the structure of his argument.</a:t>
            </a:r>
          </a:p>
          <a:p>
            <a:pPr marL="342900" indent="-342900">
              <a:lnSpc>
                <a:spcPts val="2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Circle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Green Crayon uses an imperative verb to express what he wants as an outcome from his complaint.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2283" y="193324"/>
            <a:ext cx="45365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Writing Argument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6884" y="933942"/>
            <a:ext cx="4140461" cy="592405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GB" dirty="0"/>
              <a:t>Dear Duncan,</a:t>
            </a:r>
          </a:p>
          <a:p>
            <a:pPr>
              <a:lnSpc>
                <a:spcPts val="2400"/>
              </a:lnSpc>
            </a:pPr>
            <a:r>
              <a:rPr lang="en-GB" dirty="0"/>
              <a:t>As Green Crayon, I am writing for two reasons. One is to say that I like my work – loads of crocodiles, trees, dinosaurs and Frogs. I have no problems and wish to congratulate you on a very successful “colouring things green” career so far.</a:t>
            </a:r>
          </a:p>
          <a:p>
            <a:pPr>
              <a:lnSpc>
                <a:spcPts val="2400"/>
              </a:lnSpc>
            </a:pPr>
            <a:endParaRPr lang="en-GB" dirty="0"/>
          </a:p>
          <a:p>
            <a:pPr>
              <a:lnSpc>
                <a:spcPts val="2400"/>
              </a:lnSpc>
            </a:pPr>
            <a:r>
              <a:rPr lang="en-GB" dirty="0"/>
              <a:t>The second reason I write is for my friends, Yellow Crayon and Orange Crayon, who are no longer speaking to each other.  Both crayons feel THEY should be the colour of the sun.</a:t>
            </a:r>
          </a:p>
          <a:p>
            <a:pPr>
              <a:lnSpc>
                <a:spcPts val="2400"/>
              </a:lnSpc>
            </a:pPr>
            <a:endParaRPr lang="en-GB" dirty="0"/>
          </a:p>
          <a:p>
            <a:pPr>
              <a:lnSpc>
                <a:spcPts val="2400"/>
              </a:lnSpc>
            </a:pPr>
            <a:r>
              <a:rPr lang="en-GB" dirty="0"/>
              <a:t>Please </a:t>
            </a:r>
            <a:r>
              <a:rPr lang="en-GB" b="1" dirty="0">
                <a:solidFill>
                  <a:srgbClr val="FF9900"/>
                </a:solidFill>
              </a:rPr>
              <a:t>settle</a:t>
            </a:r>
            <a:r>
              <a:rPr lang="en-GB" dirty="0"/>
              <a:t> this soon because they’re driving the rest of us CRAZY!</a:t>
            </a:r>
          </a:p>
          <a:p>
            <a:pPr>
              <a:lnSpc>
                <a:spcPts val="2400"/>
              </a:lnSpc>
            </a:pPr>
            <a:r>
              <a:rPr lang="en-GB" dirty="0"/>
              <a:t>Your happy friend, Green Crayon.</a:t>
            </a:r>
          </a:p>
          <a:p>
            <a:pPr>
              <a:lnSpc>
                <a:spcPts val="2400"/>
              </a:lnSpc>
            </a:pPr>
            <a:endParaRPr lang="en-GB" dirty="0"/>
          </a:p>
          <a:p>
            <a:pPr>
              <a:lnSpc>
                <a:spcPts val="2400"/>
              </a:lnSpc>
            </a:pPr>
            <a:r>
              <a:rPr lang="en-GB" i="1" dirty="0"/>
              <a:t>The Day the Crayons Quit, by Oliver Jeffers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96363" y="98433"/>
            <a:ext cx="5366328" cy="23083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i="1" dirty="0">
                <a:latin typeface="Arial" panose="020B0604020202020204" pitchFamily="34" charset="0"/>
                <a:cs typeface="Arial" panose="020B0604020202020204" pitchFamily="34" charset="0"/>
              </a:rPr>
              <a:t>Tips for Teachers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This pair task engages students in text-marking. Note how students are asked to identify particular features, but also to consider their effects. The text acts as a model of written argument, but by discussing the questions in pairs, students’ thinking about the author’s choices and their effects is developed, as is the ability to analyse text. </a:t>
            </a:r>
          </a:p>
        </p:txBody>
      </p:sp>
    </p:spTree>
    <p:extLst>
      <p:ext uri="{BB962C8B-B14F-4D97-AF65-F5344CB8AC3E}">
        <p14:creationId xmlns:p14="http://schemas.microsoft.com/office/powerpoint/2010/main" val="617725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274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Exeter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Newman, Ruth</dc:creator>
  <cp:lastModifiedBy>Newman, Ruth</cp:lastModifiedBy>
  <cp:revision>1</cp:revision>
  <dcterms:created xsi:type="dcterms:W3CDTF">2020-03-09T14:03:25Z</dcterms:created>
  <dcterms:modified xsi:type="dcterms:W3CDTF">2025-12-15T11:09:26Z</dcterms:modified>
</cp:coreProperties>
</file>