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0" r:id="rId2"/>
    <p:sldId id="271" r:id="rId3"/>
    <p:sldId id="257" r:id="rId4"/>
    <p:sldId id="258" r:id="rId5"/>
    <p:sldId id="259" r:id="rId6"/>
    <p:sldId id="260" r:id="rId7"/>
    <p:sldId id="261" r:id="rId8"/>
    <p:sldId id="262"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78BC4E-B941-4B94-A3F6-3E435617A17A}" v="4" dt="2025-12-15T11:30:16.6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wman, Ruth" userId="f6c7721f-56b3-416c-8b9d-284bdc7201fb" providerId="ADAL" clId="{AA9FF17C-E6F6-4CE8-8BB1-D1287C2159D8}"/>
    <pc:docChg chg="undo custSel addSld delSld modSld">
      <pc:chgData name="Newman, Ruth" userId="f6c7721f-56b3-416c-8b9d-284bdc7201fb" providerId="ADAL" clId="{AA9FF17C-E6F6-4CE8-8BB1-D1287C2159D8}" dt="2025-12-15T11:30:46.853" v="2290" actId="20577"/>
      <pc:docMkLst>
        <pc:docMk/>
      </pc:docMkLst>
      <pc:sldChg chg="modSp add mod">
        <pc:chgData name="Newman, Ruth" userId="f6c7721f-56b3-416c-8b9d-284bdc7201fb" providerId="ADAL" clId="{AA9FF17C-E6F6-4CE8-8BB1-D1287C2159D8}" dt="2025-11-11T13:28:43.661" v="1895" actId="1076"/>
        <pc:sldMkLst>
          <pc:docMk/>
          <pc:sldMk cId="2210602852" sldId="257"/>
        </pc:sldMkLst>
      </pc:sldChg>
      <pc:sldChg chg="modSp del mod">
        <pc:chgData name="Newman, Ruth" userId="f6c7721f-56b3-416c-8b9d-284bdc7201fb" providerId="ADAL" clId="{AA9FF17C-E6F6-4CE8-8BB1-D1287C2159D8}" dt="2025-10-24T06:24:24.678" v="2" actId="2696"/>
        <pc:sldMkLst>
          <pc:docMk/>
          <pc:sldMk cId="3136543360" sldId="257"/>
        </pc:sldMkLst>
      </pc:sldChg>
      <pc:sldChg chg="addSp delSp modSp mod">
        <pc:chgData name="Newman, Ruth" userId="f6c7721f-56b3-416c-8b9d-284bdc7201fb" providerId="ADAL" clId="{AA9FF17C-E6F6-4CE8-8BB1-D1287C2159D8}" dt="2025-11-11T13:29:17.489" v="1898" actId="478"/>
        <pc:sldMkLst>
          <pc:docMk/>
          <pc:sldMk cId="4179013025" sldId="258"/>
        </pc:sldMkLst>
      </pc:sldChg>
      <pc:sldChg chg="modSp mod">
        <pc:chgData name="Newman, Ruth" userId="f6c7721f-56b3-416c-8b9d-284bdc7201fb" providerId="ADAL" clId="{AA9FF17C-E6F6-4CE8-8BB1-D1287C2159D8}" dt="2025-11-11T13:21:47.677" v="1475" actId="115"/>
        <pc:sldMkLst>
          <pc:docMk/>
          <pc:sldMk cId="4101581742" sldId="259"/>
        </pc:sldMkLst>
      </pc:sldChg>
      <pc:sldChg chg="addSp modSp mod">
        <pc:chgData name="Newman, Ruth" userId="f6c7721f-56b3-416c-8b9d-284bdc7201fb" providerId="ADAL" clId="{AA9FF17C-E6F6-4CE8-8BB1-D1287C2159D8}" dt="2025-11-11T13:29:02.388" v="1896" actId="113"/>
        <pc:sldMkLst>
          <pc:docMk/>
          <pc:sldMk cId="2372400028" sldId="260"/>
        </pc:sldMkLst>
      </pc:sldChg>
      <pc:sldChg chg="addSp delSp modSp mod">
        <pc:chgData name="Newman, Ruth" userId="f6c7721f-56b3-416c-8b9d-284bdc7201fb" providerId="ADAL" clId="{AA9FF17C-E6F6-4CE8-8BB1-D1287C2159D8}" dt="2025-12-15T11:30:46.853" v="2290" actId="20577"/>
        <pc:sldMkLst>
          <pc:docMk/>
          <pc:sldMk cId="2037657551" sldId="261"/>
        </pc:sldMkLst>
        <pc:spChg chg="add mod">
          <ac:chgData name="Newman, Ruth" userId="f6c7721f-56b3-416c-8b9d-284bdc7201fb" providerId="ADAL" clId="{AA9FF17C-E6F6-4CE8-8BB1-D1287C2159D8}" dt="2025-12-15T11:30:46.853" v="2290" actId="20577"/>
          <ac:spMkLst>
            <pc:docMk/>
            <pc:sldMk cId="2037657551" sldId="261"/>
            <ac:spMk id="5" creationId="{61FCDA8F-19A3-694E-D0AA-450A63AE13A3}"/>
          </ac:spMkLst>
        </pc:spChg>
        <pc:picChg chg="del">
          <ac:chgData name="Newman, Ruth" userId="f6c7721f-56b3-416c-8b9d-284bdc7201fb" providerId="ADAL" clId="{AA9FF17C-E6F6-4CE8-8BB1-D1287C2159D8}" dt="2025-12-15T11:30:12.064" v="2255" actId="478"/>
          <ac:picMkLst>
            <pc:docMk/>
            <pc:sldMk cId="2037657551" sldId="261"/>
            <ac:picMk id="1028" creationId="{00000000-0000-0000-0000-000000000000}"/>
          </ac:picMkLst>
        </pc:picChg>
        <pc:picChg chg="del">
          <ac:chgData name="Newman, Ruth" userId="f6c7721f-56b3-416c-8b9d-284bdc7201fb" providerId="ADAL" clId="{AA9FF17C-E6F6-4CE8-8BB1-D1287C2159D8}" dt="2025-12-15T11:30:10.999" v="2254" actId="478"/>
          <ac:picMkLst>
            <pc:docMk/>
            <pc:sldMk cId="2037657551" sldId="261"/>
            <ac:picMk id="1032" creationId="{00000000-0000-0000-0000-000000000000}"/>
          </ac:picMkLst>
        </pc:picChg>
        <pc:picChg chg="del">
          <ac:chgData name="Newman, Ruth" userId="f6c7721f-56b3-416c-8b9d-284bdc7201fb" providerId="ADAL" clId="{AA9FF17C-E6F6-4CE8-8BB1-D1287C2159D8}" dt="2025-12-15T11:30:10.093" v="2253" actId="478"/>
          <ac:picMkLst>
            <pc:docMk/>
            <pc:sldMk cId="2037657551" sldId="261"/>
            <ac:picMk id="1038" creationId="{00000000-0000-0000-0000-000000000000}"/>
          </ac:picMkLst>
        </pc:picChg>
      </pc:sldChg>
      <pc:sldChg chg="modSp mod">
        <pc:chgData name="Newman, Ruth" userId="f6c7721f-56b3-416c-8b9d-284bdc7201fb" providerId="ADAL" clId="{AA9FF17C-E6F6-4CE8-8BB1-D1287C2159D8}" dt="2025-11-11T13:31:34.170" v="1922" actId="20577"/>
        <pc:sldMkLst>
          <pc:docMk/>
          <pc:sldMk cId="3263481441" sldId="262"/>
        </pc:sldMkLst>
      </pc:sldChg>
      <pc:sldChg chg="modSp del mod">
        <pc:chgData name="Newman, Ruth" userId="f6c7721f-56b3-416c-8b9d-284bdc7201fb" providerId="ADAL" clId="{AA9FF17C-E6F6-4CE8-8BB1-D1287C2159D8}" dt="2025-11-11T13:35:40.630" v="2121" actId="2696"/>
        <pc:sldMkLst>
          <pc:docMk/>
          <pc:sldMk cId="3615072082" sldId="263"/>
        </pc:sldMkLst>
      </pc:sldChg>
      <pc:sldChg chg="addSp modSp mod">
        <pc:chgData name="Newman, Ruth" userId="f6c7721f-56b3-416c-8b9d-284bdc7201fb" providerId="ADAL" clId="{AA9FF17C-E6F6-4CE8-8BB1-D1287C2159D8}" dt="2025-11-11T13:33:02.040" v="2047" actId="11529"/>
        <pc:sldMkLst>
          <pc:docMk/>
          <pc:sldMk cId="3206243512" sldId="264"/>
        </pc:sldMkLst>
      </pc:sldChg>
      <pc:sldChg chg="addSp modSp mod">
        <pc:chgData name="Newman, Ruth" userId="f6c7721f-56b3-416c-8b9d-284bdc7201fb" providerId="ADAL" clId="{AA9FF17C-E6F6-4CE8-8BB1-D1287C2159D8}" dt="2025-11-11T13:37:22.169" v="2252" actId="1076"/>
        <pc:sldMkLst>
          <pc:docMk/>
          <pc:sldMk cId="368303994" sldId="265"/>
        </pc:sldMkLst>
      </pc:sldChg>
      <pc:sldChg chg="modSp mod">
        <pc:chgData name="Newman, Ruth" userId="f6c7721f-56b3-416c-8b9d-284bdc7201fb" providerId="ADAL" clId="{AA9FF17C-E6F6-4CE8-8BB1-D1287C2159D8}" dt="2025-11-11T13:30:44.190" v="1919" actId="20577"/>
        <pc:sldMkLst>
          <pc:docMk/>
          <pc:sldMk cId="2703179943" sldId="266"/>
        </pc:sldMkLst>
      </pc:sldChg>
      <pc:sldChg chg="del">
        <pc:chgData name="Newman, Ruth" userId="f6c7721f-56b3-416c-8b9d-284bdc7201fb" providerId="ADAL" clId="{AA9FF17C-E6F6-4CE8-8BB1-D1287C2159D8}" dt="2025-11-11T13:25:58.470" v="1551" actId="2696"/>
        <pc:sldMkLst>
          <pc:docMk/>
          <pc:sldMk cId="544808342" sldId="267"/>
        </pc:sldMkLst>
      </pc:sldChg>
      <pc:sldChg chg="del">
        <pc:chgData name="Newman, Ruth" userId="f6c7721f-56b3-416c-8b9d-284bdc7201fb" providerId="ADAL" clId="{AA9FF17C-E6F6-4CE8-8BB1-D1287C2159D8}" dt="2025-11-11T13:26:00.226" v="1552" actId="2696"/>
        <pc:sldMkLst>
          <pc:docMk/>
          <pc:sldMk cId="870026895" sldId="268"/>
        </pc:sldMkLst>
      </pc:sldChg>
      <pc:sldChg chg="delSp modSp del mod">
        <pc:chgData name="Newman, Ruth" userId="f6c7721f-56b3-416c-8b9d-284bdc7201fb" providerId="ADAL" clId="{AA9FF17C-E6F6-4CE8-8BB1-D1287C2159D8}" dt="2025-11-11T13:25:47.842" v="1550" actId="2696"/>
        <pc:sldMkLst>
          <pc:docMk/>
          <pc:sldMk cId="2594370740" sldId="269"/>
        </pc:sldMkLst>
      </pc:sldChg>
      <pc:sldChg chg="addSp modSp add mod">
        <pc:chgData name="Newman, Ruth" userId="f6c7721f-56b3-416c-8b9d-284bdc7201fb" providerId="ADAL" clId="{AA9FF17C-E6F6-4CE8-8BB1-D1287C2159D8}" dt="2025-11-11T13:34:15.236" v="2050" actId="20577"/>
        <pc:sldMkLst>
          <pc:docMk/>
          <pc:sldMk cId="3705666820" sldId="270"/>
        </pc:sldMkLst>
      </pc:sldChg>
      <pc:sldChg chg="modSp new mod">
        <pc:chgData name="Newman, Ruth" userId="f6c7721f-56b3-416c-8b9d-284bdc7201fb" providerId="ADAL" clId="{AA9FF17C-E6F6-4CE8-8BB1-D1287C2159D8}" dt="2025-11-11T13:28:28.248" v="1894" actId="20577"/>
        <pc:sldMkLst>
          <pc:docMk/>
          <pc:sldMk cId="1382303152" sldId="271"/>
        </pc:sldMkLst>
      </pc:sldChg>
      <pc:sldChg chg="modSp new del mod">
        <pc:chgData name="Newman, Ruth" userId="f6c7721f-56b3-416c-8b9d-284bdc7201fb" providerId="ADAL" clId="{AA9FF17C-E6F6-4CE8-8BB1-D1287C2159D8}" dt="2025-11-11T13:30:06.003" v="1917" actId="2696"/>
        <pc:sldMkLst>
          <pc:docMk/>
          <pc:sldMk cId="3589946101"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016880-F981-4E0F-8CBD-0FDD2F216A10}" type="datetimeFigureOut">
              <a:rPr lang="en-GB" smtClean="0"/>
              <a:t>15/12/2025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B236CC-F68A-41FE-9AF9-C86D0F958813}" type="slidenum">
              <a:rPr lang="en-GB" smtClean="0"/>
              <a:t>‹#›</a:t>
            </a:fld>
            <a:endParaRPr lang="en-GB"/>
          </a:p>
        </p:txBody>
      </p:sp>
    </p:spTree>
    <p:extLst>
      <p:ext uri="{BB962C8B-B14F-4D97-AF65-F5344CB8AC3E}">
        <p14:creationId xmlns:p14="http://schemas.microsoft.com/office/powerpoint/2010/main" val="411087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28938" y="850900"/>
            <a:ext cx="4084637" cy="2298700"/>
          </a:xfrm>
          <a:prstGeom prst="rect">
            <a:avLst/>
          </a:prstGeom>
          <a:noFill/>
          <a:ln w="12700">
            <a:solidFill>
              <a:prstClr val="black"/>
            </a:solidFill>
          </a:ln>
        </p:spPr>
      </p:sp>
      <p:sp>
        <p:nvSpPr>
          <p:cNvPr id="3" name="Notes Placeholder 2"/>
          <p:cNvSpPr>
            <a:spLocks noGrp="1"/>
          </p:cNvSpPr>
          <p:nvPr>
            <p:ph type="body" idx="1"/>
          </p:nvPr>
        </p:nvSpPr>
        <p:spPr>
          <a:xfrm>
            <a:off x="993775" y="3278188"/>
            <a:ext cx="7954963" cy="2681287"/>
          </a:xfrm>
          <a:prstGeom prst="rect">
            <a:avLst/>
          </a:prstGeom>
        </p:spPr>
        <p:txBody>
          <a:bodyPr/>
          <a:lstStyle/>
          <a:p>
            <a:endParaRPr lang="en-GB" dirty="0"/>
          </a:p>
        </p:txBody>
      </p:sp>
    </p:spTree>
    <p:extLst>
      <p:ext uri="{BB962C8B-B14F-4D97-AF65-F5344CB8AC3E}">
        <p14:creationId xmlns:p14="http://schemas.microsoft.com/office/powerpoint/2010/main" val="3625753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A59BE40-B912-4A32-9306-CC6D12D379B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1943372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59BE40-B912-4A32-9306-CC6D12D379B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292746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59BE40-B912-4A32-9306-CC6D12D379B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556244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Only Slide_opt1">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13F97722-3FB0-2EA8-A78E-F69F471EA82E}"/>
              </a:ext>
            </a:extLst>
          </p:cNvPr>
          <p:cNvSpPr/>
          <p:nvPr userDrawn="1"/>
        </p:nvSpPr>
        <p:spPr>
          <a:xfrm>
            <a:off x="12026902" y="2"/>
            <a:ext cx="165204" cy="6857615"/>
          </a:xfrm>
          <a:custGeom>
            <a:avLst/>
            <a:gdLst/>
            <a:ahLst/>
            <a:cxnLst/>
            <a:rect l="l" t="t" r="r" b="b"/>
            <a:pathLst>
              <a:path w="272415" h="11308715">
                <a:moveTo>
                  <a:pt x="272243" y="0"/>
                </a:moveTo>
                <a:lnTo>
                  <a:pt x="0" y="0"/>
                </a:lnTo>
                <a:lnTo>
                  <a:pt x="0" y="11308556"/>
                </a:lnTo>
                <a:lnTo>
                  <a:pt x="272243" y="11308556"/>
                </a:lnTo>
                <a:lnTo>
                  <a:pt x="272243" y="0"/>
                </a:lnTo>
                <a:close/>
              </a:path>
            </a:pathLst>
          </a:custGeom>
          <a:solidFill>
            <a:srgbClr val="01DCA5"/>
          </a:solidFill>
        </p:spPr>
        <p:txBody>
          <a:bodyPr wrap="square" lIns="0" tIns="0" rIns="0" bIns="0" rtlCol="0"/>
          <a:lstStyle/>
          <a:p>
            <a:endParaRPr sz="1800"/>
          </a:p>
        </p:txBody>
      </p:sp>
      <p:sp>
        <p:nvSpPr>
          <p:cNvPr id="4" name="Title Placeholder 1">
            <a:extLst>
              <a:ext uri="{FF2B5EF4-FFF2-40B4-BE49-F238E27FC236}">
                <a16:creationId xmlns:a16="http://schemas.microsoft.com/office/drawing/2014/main" id="{666FC306-B4B3-F80E-CAC0-B419EBDE353A}"/>
              </a:ext>
            </a:extLst>
          </p:cNvPr>
          <p:cNvSpPr>
            <a:spLocks noGrp="1"/>
          </p:cNvSpPr>
          <p:nvPr>
            <p:ph type="title" hasCustomPrompt="1"/>
          </p:nvPr>
        </p:nvSpPr>
        <p:spPr>
          <a:xfrm>
            <a:off x="520160" y="627294"/>
            <a:ext cx="11340536" cy="615900"/>
          </a:xfrm>
          <a:prstGeom prst="rect">
            <a:avLst/>
          </a:prstGeom>
        </p:spPr>
        <p:txBody>
          <a:bodyPr vert="horz" lIns="91440" tIns="45720" rIns="91440" bIns="45720" rtlCol="0" anchor="t">
            <a:noAutofit/>
          </a:bodyPr>
          <a:lstStyle>
            <a:lvl1pPr>
              <a:defRPr sz="4003" b="0" i="0">
                <a:solidFill>
                  <a:srgbClr val="003C3B"/>
                </a:solidFill>
                <a:latin typeface="Outfit" pitchFamily="2" charset="0"/>
              </a:defRPr>
            </a:lvl1pPr>
          </a:lstStyle>
          <a:p>
            <a:r>
              <a:rPr lang="en-GB" dirty="0"/>
              <a:t>Text only slide title maximum of 1 line</a:t>
            </a:r>
            <a:endParaRPr lang="en-US" dirty="0"/>
          </a:p>
        </p:txBody>
      </p:sp>
      <p:sp>
        <p:nvSpPr>
          <p:cNvPr id="3" name="Content Placeholder 2">
            <a:extLst>
              <a:ext uri="{FF2B5EF4-FFF2-40B4-BE49-F238E27FC236}">
                <a16:creationId xmlns:a16="http://schemas.microsoft.com/office/drawing/2014/main" id="{0ABF1A5B-745A-E6EC-8F3D-4FD608B1B0A9}"/>
              </a:ext>
            </a:extLst>
          </p:cNvPr>
          <p:cNvSpPr>
            <a:spLocks noGrp="1"/>
          </p:cNvSpPr>
          <p:nvPr>
            <p:ph idx="1"/>
          </p:nvPr>
        </p:nvSpPr>
        <p:spPr>
          <a:xfrm>
            <a:off x="566065" y="1583361"/>
            <a:ext cx="10980263" cy="3394728"/>
          </a:xfrm>
          <a:prstGeom prst="rect">
            <a:avLst/>
          </a:prstGeom>
        </p:spPr>
        <p:txBody>
          <a:bodyPr/>
          <a:lstStyle>
            <a:lvl1pPr>
              <a:defRPr sz="1940" b="0" i="0">
                <a:solidFill>
                  <a:srgbClr val="003C3B"/>
                </a:solidFill>
                <a:latin typeface="Outfit" pitchFamily="2" charset="0"/>
                <a:ea typeface="Inter" panose="02000503000000020004" pitchFamily="2" charset="0"/>
              </a:defRPr>
            </a:lvl1pPr>
            <a:lvl2pPr>
              <a:defRPr sz="1697" b="0" i="0">
                <a:solidFill>
                  <a:srgbClr val="003C3B"/>
                </a:solidFill>
                <a:latin typeface="Outfit" pitchFamily="2" charset="0"/>
                <a:ea typeface="Inter" panose="02000503000000020004" pitchFamily="2" charset="0"/>
              </a:defRPr>
            </a:lvl2pPr>
            <a:lvl3pPr>
              <a:defRPr sz="1456" b="0" i="0">
                <a:solidFill>
                  <a:srgbClr val="003C3B"/>
                </a:solidFill>
                <a:latin typeface="Outfit" pitchFamily="2" charset="0"/>
                <a:ea typeface="Inter" panose="02000503000000020004" pitchFamily="2" charset="0"/>
              </a:defRPr>
            </a:lvl3pPr>
            <a:lvl4pPr>
              <a:defRPr sz="1213" b="0" i="0">
                <a:solidFill>
                  <a:srgbClr val="003C3B"/>
                </a:solidFill>
                <a:latin typeface="Outfit" pitchFamily="2" charset="0"/>
                <a:ea typeface="Inter" panose="02000503000000020004" pitchFamily="2" charset="0"/>
              </a:defRPr>
            </a:lvl4pPr>
            <a:lvl5pPr>
              <a:defRPr sz="1092" b="0" i="0">
                <a:solidFill>
                  <a:srgbClr val="003C3B"/>
                </a:solidFill>
                <a:latin typeface="Outfit" pitchFamily="2" charset="0"/>
                <a:ea typeface="Inter" panose="02000503000000020004" pitchFamily="2"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descr="Logo&#10;&#10;Description automatically generated with medium confidence">
            <a:extLst>
              <a:ext uri="{FF2B5EF4-FFF2-40B4-BE49-F238E27FC236}">
                <a16:creationId xmlns:a16="http://schemas.microsoft.com/office/drawing/2014/main" id="{5143318D-3C1A-609C-B2AF-CB96CE85D4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0250" y="5586985"/>
            <a:ext cx="2190567" cy="1081292"/>
          </a:xfrm>
          <a:prstGeom prst="rect">
            <a:avLst/>
          </a:prstGeom>
        </p:spPr>
      </p:pic>
    </p:spTree>
    <p:extLst>
      <p:ext uri="{BB962C8B-B14F-4D97-AF65-F5344CB8AC3E}">
        <p14:creationId xmlns:p14="http://schemas.microsoft.com/office/powerpoint/2010/main" val="52425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object 2">
            <a:extLst>
              <a:ext uri="{FF2B5EF4-FFF2-40B4-BE49-F238E27FC236}">
                <a16:creationId xmlns:a16="http://schemas.microsoft.com/office/drawing/2014/main" id="{C4F0210F-80A0-2D5F-4AB8-083028922618}"/>
              </a:ext>
            </a:extLst>
          </p:cNvPr>
          <p:cNvSpPr/>
          <p:nvPr userDrawn="1"/>
        </p:nvSpPr>
        <p:spPr>
          <a:xfrm>
            <a:off x="2" y="2"/>
            <a:ext cx="165204" cy="6857615"/>
          </a:xfrm>
          <a:custGeom>
            <a:avLst/>
            <a:gdLst/>
            <a:ahLst/>
            <a:cxnLst/>
            <a:rect l="l" t="t" r="r" b="b"/>
            <a:pathLst>
              <a:path w="272415" h="11308715">
                <a:moveTo>
                  <a:pt x="272243" y="0"/>
                </a:moveTo>
                <a:lnTo>
                  <a:pt x="0" y="0"/>
                </a:lnTo>
                <a:lnTo>
                  <a:pt x="0" y="11308556"/>
                </a:lnTo>
                <a:lnTo>
                  <a:pt x="272243" y="11308556"/>
                </a:lnTo>
                <a:lnTo>
                  <a:pt x="272243" y="0"/>
                </a:lnTo>
                <a:close/>
              </a:path>
            </a:pathLst>
          </a:custGeom>
          <a:solidFill>
            <a:srgbClr val="01DCA5"/>
          </a:solidFill>
        </p:spPr>
        <p:txBody>
          <a:bodyPr wrap="square" lIns="0" tIns="0" rIns="0" bIns="0" rtlCol="0"/>
          <a:lstStyle/>
          <a:p>
            <a:endParaRPr sz="1800">
              <a:solidFill>
                <a:srgbClr val="01DCA5"/>
              </a:solidFill>
            </a:endParaRPr>
          </a:p>
        </p:txBody>
      </p:sp>
      <p:sp>
        <p:nvSpPr>
          <p:cNvPr id="4" name="Title Placeholder 1">
            <a:extLst>
              <a:ext uri="{FF2B5EF4-FFF2-40B4-BE49-F238E27FC236}">
                <a16:creationId xmlns:a16="http://schemas.microsoft.com/office/drawing/2014/main" id="{BDCD7316-C2FF-2F20-D5A3-44FD203DEF06}"/>
              </a:ext>
            </a:extLst>
          </p:cNvPr>
          <p:cNvSpPr>
            <a:spLocks noGrp="1"/>
          </p:cNvSpPr>
          <p:nvPr>
            <p:ph type="title" hasCustomPrompt="1"/>
          </p:nvPr>
        </p:nvSpPr>
        <p:spPr>
          <a:xfrm>
            <a:off x="520162" y="627294"/>
            <a:ext cx="8302289" cy="615900"/>
          </a:xfrm>
          <a:prstGeom prst="rect">
            <a:avLst/>
          </a:prstGeom>
        </p:spPr>
        <p:txBody>
          <a:bodyPr vert="horz" lIns="91440" tIns="45720" rIns="91440" bIns="45720" rtlCol="0" anchor="t">
            <a:noAutofit/>
          </a:bodyPr>
          <a:lstStyle>
            <a:lvl1pPr>
              <a:defRPr sz="4003" b="0" i="0">
                <a:solidFill>
                  <a:srgbClr val="003C3B"/>
                </a:solidFill>
                <a:latin typeface="Outfit" pitchFamily="2" charset="0"/>
              </a:defRPr>
            </a:lvl1pPr>
          </a:lstStyle>
          <a:p>
            <a:r>
              <a:rPr lang="en-GB"/>
              <a:t>Titles</a:t>
            </a:r>
            <a:endParaRPr lang="en-US"/>
          </a:p>
        </p:txBody>
      </p:sp>
      <p:pic>
        <p:nvPicPr>
          <p:cNvPr id="2" name="Picture 1" descr="Logo&#10;&#10;Description automatically generated with medium confidence">
            <a:extLst>
              <a:ext uri="{FF2B5EF4-FFF2-40B4-BE49-F238E27FC236}">
                <a16:creationId xmlns:a16="http://schemas.microsoft.com/office/drawing/2014/main" id="{BE9CC1BC-D016-1832-201F-844D3B148D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065479" y="311184"/>
            <a:ext cx="2190567" cy="1081292"/>
          </a:xfrm>
          <a:prstGeom prst="rect">
            <a:avLst/>
          </a:prstGeom>
        </p:spPr>
      </p:pic>
    </p:spTree>
    <p:extLst>
      <p:ext uri="{BB962C8B-B14F-4D97-AF65-F5344CB8AC3E}">
        <p14:creationId xmlns:p14="http://schemas.microsoft.com/office/powerpoint/2010/main" val="1625383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ver Slide_white_opt1">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8ACB8A57-5EFB-A8C3-4852-AD100EC5EFBC}"/>
              </a:ext>
            </a:extLst>
          </p:cNvPr>
          <p:cNvSpPr>
            <a:spLocks noGrp="1"/>
          </p:cNvSpPr>
          <p:nvPr>
            <p:ph type="title" hasCustomPrompt="1"/>
          </p:nvPr>
        </p:nvSpPr>
        <p:spPr>
          <a:xfrm>
            <a:off x="518875" y="4129531"/>
            <a:ext cx="6955351" cy="1330480"/>
          </a:xfrm>
          <a:prstGeom prst="rect">
            <a:avLst/>
          </a:prstGeom>
        </p:spPr>
        <p:txBody>
          <a:bodyPr vert="horz" lIns="91440" tIns="45720" rIns="91440" bIns="45720" rtlCol="0" anchor="t">
            <a:noAutofit/>
          </a:bodyPr>
          <a:lstStyle>
            <a:lvl1pPr>
              <a:defRPr sz="4367" b="1" i="0">
                <a:solidFill>
                  <a:srgbClr val="003C3B"/>
                </a:solidFill>
                <a:latin typeface="Outfit" pitchFamily="2" charset="0"/>
              </a:defRPr>
            </a:lvl1pPr>
          </a:lstStyle>
          <a:p>
            <a:r>
              <a:rPr lang="en-GB" dirty="0"/>
              <a:t>Cover Slide title maximum of 2 lines</a:t>
            </a:r>
            <a:endParaRPr lang="en-US" dirty="0"/>
          </a:p>
        </p:txBody>
      </p:sp>
      <p:pic>
        <p:nvPicPr>
          <p:cNvPr id="2" name="Picture 1" descr="Logo&#10;&#10;Description automatically generated with medium confidence">
            <a:extLst>
              <a:ext uri="{FF2B5EF4-FFF2-40B4-BE49-F238E27FC236}">
                <a16:creationId xmlns:a16="http://schemas.microsoft.com/office/drawing/2014/main" id="{B2766EE5-D0ED-938A-F3A3-5C39EF2EBE0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08525" y="324909"/>
            <a:ext cx="5514232" cy="2721896"/>
          </a:xfrm>
          <a:prstGeom prst="rect">
            <a:avLst/>
          </a:prstGeom>
        </p:spPr>
      </p:pic>
      <p:pic>
        <p:nvPicPr>
          <p:cNvPr id="4" name="Picture 3" descr="Icon&#10;&#10;Description automatically generated">
            <a:extLst>
              <a:ext uri="{FF2B5EF4-FFF2-40B4-BE49-F238E27FC236}">
                <a16:creationId xmlns:a16="http://schemas.microsoft.com/office/drawing/2014/main" id="{FD1FC297-09E3-7C3E-BD8F-E0893662624C}"/>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8017568" y="361"/>
            <a:ext cx="4174433" cy="6861850"/>
          </a:xfrm>
          <a:prstGeom prst="rect">
            <a:avLst/>
          </a:prstGeom>
        </p:spPr>
      </p:pic>
    </p:spTree>
    <p:extLst>
      <p:ext uri="{BB962C8B-B14F-4D97-AF65-F5344CB8AC3E}">
        <p14:creationId xmlns:p14="http://schemas.microsoft.com/office/powerpoint/2010/main" val="4271673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59BE40-B912-4A32-9306-CC6D12D379B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105636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A59BE40-B912-4A32-9306-CC6D12D379B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2520184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A59BE40-B912-4A32-9306-CC6D12D379BD}"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418595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A59BE40-B912-4A32-9306-CC6D12D379BD}"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613053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A59BE40-B912-4A32-9306-CC6D12D379BD}" type="datetimeFigureOut">
              <a:rPr lang="en-GB" smtClean="0"/>
              <a:t>15/12/2025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759738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9BE40-B912-4A32-9306-CC6D12D379BD}" type="datetimeFigureOut">
              <a:rPr lang="en-GB" smtClean="0"/>
              <a:t>15/12/2025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235203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A59BE40-B912-4A32-9306-CC6D12D379BD}"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1576531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A59BE40-B912-4A32-9306-CC6D12D379BD}"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7EA6C8-DCF6-4B46-8885-18181F3D959A}" type="slidenum">
              <a:rPr lang="en-GB" smtClean="0"/>
              <a:t>‹#›</a:t>
            </a:fld>
            <a:endParaRPr lang="en-GB"/>
          </a:p>
        </p:txBody>
      </p:sp>
    </p:spTree>
    <p:extLst>
      <p:ext uri="{BB962C8B-B14F-4D97-AF65-F5344CB8AC3E}">
        <p14:creationId xmlns:p14="http://schemas.microsoft.com/office/powerpoint/2010/main" val="1595862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59BE40-B912-4A32-9306-CC6D12D379BD}" type="datetimeFigureOut">
              <a:rPr lang="en-GB" smtClean="0"/>
              <a:t>15/12/2025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EA6C8-DCF6-4B46-8885-18181F3D959A}" type="slidenum">
              <a:rPr lang="en-GB" smtClean="0"/>
              <a:t>‹#›</a:t>
            </a:fld>
            <a:endParaRPr lang="en-GB"/>
          </a:p>
        </p:txBody>
      </p:sp>
    </p:spTree>
    <p:extLst>
      <p:ext uri="{BB962C8B-B14F-4D97-AF65-F5344CB8AC3E}">
        <p14:creationId xmlns:p14="http://schemas.microsoft.com/office/powerpoint/2010/main" val="2735885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M.C.Newman@exeter.ac.uk"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909" y="2486439"/>
            <a:ext cx="5550091" cy="1330480"/>
          </a:xfrm>
        </p:spPr>
        <p:txBody>
          <a:bodyPr/>
          <a:lstStyle/>
          <a:p>
            <a:br>
              <a:rPr lang="en-GB" sz="2000" i="1" dirty="0">
                <a:latin typeface="Calibri" panose="020F0502020204030204" pitchFamily="34" charset="0"/>
                <a:cs typeface="Calibri" panose="020F0502020204030204" pitchFamily="34" charset="0"/>
              </a:rPr>
            </a:br>
            <a:r>
              <a:rPr lang="en-GB" sz="3600" dirty="0">
                <a:latin typeface="Calibri" panose="020F0502020204030204" pitchFamily="34" charset="0"/>
                <a:cs typeface="Calibri" panose="020F0502020204030204" pitchFamily="34" charset="0"/>
              </a:rPr>
              <a:t>Promoting talk </a:t>
            </a:r>
            <a:r>
              <a:rPr lang="en-GB" sz="3600" i="1" dirty="0">
                <a:latin typeface="Calibri" panose="020F0502020204030204" pitchFamily="34" charset="0"/>
                <a:cs typeface="Calibri" panose="020F0502020204030204" pitchFamily="34" charset="0"/>
              </a:rPr>
              <a:t>about</a:t>
            </a:r>
            <a:r>
              <a:rPr lang="en-GB" sz="3600" dirty="0">
                <a:latin typeface="Calibri" panose="020F0502020204030204" pitchFamily="34" charset="0"/>
                <a:cs typeface="Calibri" panose="020F0502020204030204" pitchFamily="34" charset="0"/>
              </a:rPr>
              <a:t> writing in the secondary English classroom</a:t>
            </a:r>
            <a:br>
              <a:rPr lang="en-GB" sz="3600" dirty="0"/>
            </a:br>
            <a:br>
              <a:rPr lang="en-GB" sz="2400" i="1" dirty="0">
                <a:latin typeface="Calibri" panose="020F0502020204030204" pitchFamily="34" charset="0"/>
                <a:cs typeface="Calibri" panose="020F0502020204030204" pitchFamily="34" charset="0"/>
              </a:rPr>
            </a:br>
            <a:r>
              <a:rPr lang="en-GB" sz="1600" i="1" dirty="0">
                <a:latin typeface="Calibri" panose="020F0502020204030204" pitchFamily="34" charset="0"/>
                <a:cs typeface="Calibri" panose="020F0502020204030204" pitchFamily="34" charset="0"/>
              </a:rPr>
              <a:t>Ruth Newman</a:t>
            </a:r>
            <a:br>
              <a:rPr lang="en-GB" sz="1600" i="1" dirty="0">
                <a:latin typeface="Calibri" panose="020F0502020204030204" pitchFamily="34" charset="0"/>
                <a:cs typeface="Calibri" panose="020F0502020204030204" pitchFamily="34" charset="0"/>
              </a:rPr>
            </a:br>
            <a:r>
              <a:rPr lang="en-GB" sz="1600" i="1" dirty="0">
                <a:latin typeface="Calibri" panose="020F0502020204030204" pitchFamily="34" charset="0"/>
                <a:cs typeface="Calibri" panose="020F0502020204030204" pitchFamily="34" charset="0"/>
                <a:hlinkClick r:id="rId3"/>
              </a:rPr>
              <a:t>R.M.C.Newman@exeter.ac.uk</a:t>
            </a:r>
            <a:r>
              <a:rPr lang="en-GB" sz="1600" i="1" dirty="0">
                <a:latin typeface="Calibri" panose="020F0502020204030204" pitchFamily="34" charset="0"/>
                <a:cs typeface="Calibri" panose="020F0502020204030204" pitchFamily="34" charset="0"/>
              </a:rPr>
              <a:t> </a:t>
            </a:r>
            <a:br>
              <a:rPr lang="en-GB" sz="2000" dirty="0">
                <a:latin typeface="Calibri" panose="020F0502020204030204" pitchFamily="34" charset="0"/>
                <a:cs typeface="Calibri" panose="020F0502020204030204" pitchFamily="34" charset="0"/>
              </a:rPr>
            </a:br>
            <a:endParaRPr lang="en-GB" sz="2000" i="1" dirty="0">
              <a:latin typeface="Calibri" panose="020F0502020204030204" pitchFamily="34" charset="0"/>
              <a:cs typeface="Calibri" panose="020F0502020204030204" pitchFamily="34" charset="0"/>
            </a:endParaRPr>
          </a:p>
        </p:txBody>
      </p:sp>
      <p:pic>
        <p:nvPicPr>
          <p:cNvPr id="3" name="Picture 2" descr="G:\METATALK ESRC\ESRC logo\eyJwYXRoIjoiZnJvbnRpZnlcL2FjY291bnRzXC9iZlwvMTc5OTMxXC9wcm9qZWN0c1wvMjY4ODgwXC9hc3NldHNcLzY3XC80Nzk4OTA1XC80ZjRjYmQxNjVjZGM1OTg0MTFkNDQ4MGM5MDA0ZmJmNS0xNjAyOTI0NzQyLnBuZyJ9_frontify_y9n0.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5909" y="5415581"/>
            <a:ext cx="3284734" cy="1216760"/>
          </a:xfrm>
          <a:prstGeom prst="rect">
            <a:avLst/>
          </a:prstGeom>
          <a:noFill/>
          <a:ln>
            <a:noFill/>
          </a:ln>
        </p:spPr>
      </p:pic>
      <p:sp>
        <p:nvSpPr>
          <p:cNvPr id="4" name="TextBox 3">
            <a:extLst>
              <a:ext uri="{FF2B5EF4-FFF2-40B4-BE49-F238E27FC236}">
                <a16:creationId xmlns:a16="http://schemas.microsoft.com/office/drawing/2014/main" id="{48A715D6-C0F6-3F25-DEFB-2E5149F3DD82}"/>
              </a:ext>
            </a:extLst>
          </p:cNvPr>
          <p:cNvSpPr txBox="1"/>
          <p:nvPr/>
        </p:nvSpPr>
        <p:spPr>
          <a:xfrm>
            <a:off x="7392838" y="3286664"/>
            <a:ext cx="4140680" cy="3416320"/>
          </a:xfrm>
          <a:prstGeom prst="rect">
            <a:avLst/>
          </a:prstGeom>
          <a:solidFill>
            <a:schemeClr val="accent1">
              <a:lumMod val="20000"/>
              <a:lumOff val="80000"/>
            </a:schemeClr>
          </a:solidFill>
        </p:spPr>
        <p:txBody>
          <a:bodyPr wrap="square" rtlCol="0">
            <a:spAutoFit/>
          </a:bodyPr>
          <a:lstStyle/>
          <a:p>
            <a:r>
              <a:rPr lang="en-GB" dirty="0"/>
              <a:t>This resource draws on extracts from </a:t>
            </a:r>
            <a:r>
              <a:rPr lang="en-GB" b="1" i="1" dirty="0"/>
              <a:t>The Elephant in the Room</a:t>
            </a:r>
            <a:r>
              <a:rPr lang="en-GB" b="1" dirty="0"/>
              <a:t>, by Holly Goldberg Sloan, pages</a:t>
            </a:r>
            <a:r>
              <a:rPr lang="en-GB" dirty="0"/>
              <a:t> </a:t>
            </a:r>
            <a:r>
              <a:rPr lang="en-GB" b="1" dirty="0"/>
              <a:t>68-70.</a:t>
            </a:r>
          </a:p>
          <a:p>
            <a:endParaRPr lang="en-GB" dirty="0"/>
          </a:p>
          <a:p>
            <a:r>
              <a:rPr lang="en-GB" dirty="0"/>
              <a:t>*A note for teachers: because the opening discussion invites students to think about the animal/being described, the title of the book is not introduced until later in the sequence.</a:t>
            </a:r>
          </a:p>
          <a:p>
            <a:endParaRPr lang="en-GB" dirty="0"/>
          </a:p>
          <a:p>
            <a:r>
              <a:rPr lang="en-GB" b="1" dirty="0"/>
              <a:t>Sloan, H. G. (2022). </a:t>
            </a:r>
            <a:r>
              <a:rPr lang="en-GB" b="1" i="1" dirty="0"/>
              <a:t>The Elephant in the Room</a:t>
            </a:r>
            <a:r>
              <a:rPr lang="en-GB" b="1" dirty="0"/>
              <a:t>. Piccadilly Press</a:t>
            </a:r>
            <a:r>
              <a:rPr lang="en-GB" dirty="0"/>
              <a:t>.</a:t>
            </a:r>
          </a:p>
        </p:txBody>
      </p:sp>
    </p:spTree>
    <p:extLst>
      <p:ext uri="{BB962C8B-B14F-4D97-AF65-F5344CB8AC3E}">
        <p14:creationId xmlns:p14="http://schemas.microsoft.com/office/powerpoint/2010/main" val="3705666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7257" y="1235018"/>
            <a:ext cx="8235197" cy="3394728"/>
          </a:xfrm>
        </p:spPr>
        <p:txBody>
          <a:bodyPr>
            <a:normAutofit fontScale="92500" lnSpcReduction="20000"/>
          </a:bodyPr>
          <a:lstStyle/>
          <a:p>
            <a:pPr marL="0" indent="0">
              <a:buNone/>
            </a:pPr>
            <a:r>
              <a:rPr lang="en-GB" b="1" dirty="0">
                <a:solidFill>
                  <a:srgbClr val="00B050"/>
                </a:solidFill>
              </a:rPr>
              <a:t>The elephant’s body seemed to grow taller as her nose absorbed the variety and complexity of natural </a:t>
            </a:r>
            <a:r>
              <a:rPr lang="en-GB" b="1" dirty="0" err="1">
                <a:solidFill>
                  <a:srgbClr val="00B050"/>
                </a:solidFill>
              </a:rPr>
              <a:t>odors</a:t>
            </a:r>
            <a:r>
              <a:rPr lang="en-GB" b="1" dirty="0">
                <a:solidFill>
                  <a:srgbClr val="00B050"/>
                </a:solidFill>
              </a:rPr>
              <a:t>. Veda’s enormous ears suddenly flared wide. She heard the wind rustle </a:t>
            </a:r>
            <a:r>
              <a:rPr lang="en-GB" b="1" dirty="0" err="1">
                <a:solidFill>
                  <a:srgbClr val="00B050"/>
                </a:solidFill>
              </a:rPr>
              <a:t>rustle</a:t>
            </a:r>
            <a:r>
              <a:rPr lang="en-GB" b="1" dirty="0">
                <a:solidFill>
                  <a:srgbClr val="00B050"/>
                </a:solidFill>
              </a:rPr>
              <a:t> in the treetops and the sound of chirping sparrows, towhees, and buntings. Two bullfrogs called out from a ditch nearby, and somewhere close dozens of bumblebees buzzed in and out of a hive. </a:t>
            </a:r>
          </a:p>
          <a:p>
            <a:pPr marL="0" indent="0">
              <a:buNone/>
            </a:pPr>
            <a:r>
              <a:rPr lang="en-GB" b="1" dirty="0">
                <a:solidFill>
                  <a:srgbClr val="00B050"/>
                </a:solidFill>
              </a:rPr>
              <a:t>Veda heard it all. </a:t>
            </a:r>
          </a:p>
          <a:p>
            <a:pPr marL="0" indent="0">
              <a:buNone/>
            </a:pPr>
            <a:r>
              <a:rPr lang="en-GB" b="1" dirty="0">
                <a:solidFill>
                  <a:srgbClr val="00B050"/>
                </a:solidFill>
              </a:rPr>
              <a:t>It was a symphony to her. </a:t>
            </a:r>
          </a:p>
          <a:p>
            <a:pPr marL="0" indent="0">
              <a:buNone/>
            </a:pPr>
            <a:r>
              <a:rPr lang="en-GB" b="1" dirty="0">
                <a:solidFill>
                  <a:srgbClr val="00B050"/>
                </a:solidFill>
              </a:rPr>
              <a:t>It was the call of the wild. </a:t>
            </a:r>
          </a:p>
          <a:p>
            <a:pPr marL="0" indent="0">
              <a:buNone/>
            </a:pPr>
            <a:endParaRPr lang="en-GB" dirty="0"/>
          </a:p>
          <a:p>
            <a:pPr marL="0" indent="0">
              <a:buNone/>
            </a:pPr>
            <a:r>
              <a:rPr lang="en-GB" dirty="0"/>
              <a:t>The elephant moved away from her mobile prison and looked out past the farmhouse where she saw only open space. There was a sloping landscape of leafy trees, meadows, and in the distance, golden hills. </a:t>
            </a:r>
          </a:p>
          <a:p>
            <a:pPr marL="0" indent="0">
              <a:buNone/>
            </a:pPr>
            <a:endParaRPr lang="en-GB" dirty="0"/>
          </a:p>
        </p:txBody>
      </p:sp>
      <p:sp>
        <p:nvSpPr>
          <p:cNvPr id="2" name="TextBox 1">
            <a:extLst>
              <a:ext uri="{FF2B5EF4-FFF2-40B4-BE49-F238E27FC236}">
                <a16:creationId xmlns:a16="http://schemas.microsoft.com/office/drawing/2014/main" id="{A8656059-C265-A12F-C167-F7423ACAE804}"/>
              </a:ext>
            </a:extLst>
          </p:cNvPr>
          <p:cNvSpPr txBox="1"/>
          <p:nvPr/>
        </p:nvSpPr>
        <p:spPr>
          <a:xfrm>
            <a:off x="8915745" y="4884318"/>
            <a:ext cx="2553418" cy="1477328"/>
          </a:xfrm>
          <a:prstGeom prst="rect">
            <a:avLst/>
          </a:prstGeom>
          <a:solidFill>
            <a:schemeClr val="accent1">
              <a:lumMod val="20000"/>
              <a:lumOff val="80000"/>
            </a:schemeClr>
          </a:solidFill>
        </p:spPr>
        <p:txBody>
          <a:bodyPr wrap="square" rtlCol="0">
            <a:spAutoFit/>
          </a:bodyPr>
          <a:lstStyle/>
          <a:p>
            <a:r>
              <a:rPr lang="en-GB" dirty="0"/>
              <a:t>How does the author use sensory description to help the reader ‘experience’ the world as an elephant does?</a:t>
            </a:r>
          </a:p>
        </p:txBody>
      </p:sp>
    </p:spTree>
    <p:extLst>
      <p:ext uri="{BB962C8B-B14F-4D97-AF65-F5344CB8AC3E}">
        <p14:creationId xmlns:p14="http://schemas.microsoft.com/office/powerpoint/2010/main" val="368303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GB" dirty="0"/>
              <a:t>Task: Imagine you are stepping into a sweet shop. First describe what you smell, then what you hear. </a:t>
            </a:r>
          </a:p>
          <a:p>
            <a:pPr marL="0" indent="0">
              <a:buNone/>
            </a:pPr>
            <a:endParaRPr lang="en-GB" dirty="0"/>
          </a:p>
          <a:p>
            <a:pPr marL="0" indent="0">
              <a:buNone/>
            </a:pPr>
            <a:r>
              <a:rPr lang="en-GB" dirty="0"/>
              <a:t>Think about:</a:t>
            </a:r>
          </a:p>
          <a:p>
            <a:r>
              <a:rPr lang="en-GB" dirty="0"/>
              <a:t>Sensory verbs</a:t>
            </a:r>
          </a:p>
          <a:p>
            <a:r>
              <a:rPr lang="en-GB" dirty="0"/>
              <a:t>Noun phrases</a:t>
            </a:r>
          </a:p>
          <a:p>
            <a:r>
              <a:rPr lang="en-GB" dirty="0"/>
              <a:t>Structuring and sequencing sentences to create a sense of intensity  </a:t>
            </a:r>
          </a:p>
          <a:p>
            <a:pPr marL="0" indent="0">
              <a:buNone/>
            </a:pPr>
            <a:r>
              <a:rPr lang="en-GB" dirty="0"/>
              <a:t> </a:t>
            </a:r>
          </a:p>
        </p:txBody>
      </p:sp>
    </p:spTree>
    <p:extLst>
      <p:ext uri="{BB962C8B-B14F-4D97-AF65-F5344CB8AC3E}">
        <p14:creationId xmlns:p14="http://schemas.microsoft.com/office/powerpoint/2010/main" val="2703179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62AE2-3411-875F-50AE-AA7756DEDC56}"/>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6D19A8B1-513C-5034-94C9-ACA32A4734A9}"/>
              </a:ext>
            </a:extLst>
          </p:cNvPr>
          <p:cNvSpPr>
            <a:spLocks noGrp="1"/>
          </p:cNvSpPr>
          <p:nvPr>
            <p:ph idx="1"/>
          </p:nvPr>
        </p:nvSpPr>
        <p:spPr/>
        <p:txBody>
          <a:bodyPr/>
          <a:lstStyle/>
          <a:p>
            <a:r>
              <a:rPr lang="en-GB" dirty="0"/>
              <a:t>Understand how writers develop sensory description to establish contrasting settings and atmosphere</a:t>
            </a:r>
          </a:p>
          <a:p>
            <a:r>
              <a:rPr lang="en-GB" dirty="0"/>
              <a:t>Use sensory verbs, noun phrases and coordination to establish setting and atmosphere  </a:t>
            </a:r>
          </a:p>
        </p:txBody>
      </p:sp>
    </p:spTree>
    <p:extLst>
      <p:ext uri="{BB962C8B-B14F-4D97-AF65-F5344CB8AC3E}">
        <p14:creationId xmlns:p14="http://schemas.microsoft.com/office/powerpoint/2010/main" val="1382303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Things Fall Apart (The African Trilogy, #1) by Chinua Achebe"/>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6" descr="Things Fall Apart (The African Trilogy, #1) by Chinua Achebe"/>
          <p:cNvSpPr>
            <a:spLocks noChangeAspect="1" noChangeArrowheads="1"/>
          </p:cNvSpPr>
          <p:nvPr/>
        </p:nvSpPr>
        <p:spPr bwMode="auto">
          <a:xfrm>
            <a:off x="1831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Title 1"/>
          <p:cNvSpPr>
            <a:spLocks noGrp="1"/>
          </p:cNvSpPr>
          <p:nvPr>
            <p:ph type="title"/>
          </p:nvPr>
        </p:nvSpPr>
        <p:spPr>
          <a:xfrm>
            <a:off x="533896" y="769433"/>
            <a:ext cx="6226717" cy="615900"/>
          </a:xfrm>
        </p:spPr>
        <p:txBody>
          <a:bodyPr/>
          <a:lstStyle/>
          <a:p>
            <a:r>
              <a:rPr lang="en-GB" dirty="0"/>
              <a:t>Talk About Model Texts </a:t>
            </a:r>
          </a:p>
        </p:txBody>
      </p:sp>
      <p:sp>
        <p:nvSpPr>
          <p:cNvPr id="2" name="TextBox 1"/>
          <p:cNvSpPr txBox="1"/>
          <p:nvPr/>
        </p:nvSpPr>
        <p:spPr>
          <a:xfrm>
            <a:off x="1914122" y="1842028"/>
            <a:ext cx="7856311" cy="2585323"/>
          </a:xfrm>
          <a:prstGeom prst="rect">
            <a:avLst/>
          </a:prstGeom>
          <a:noFill/>
        </p:spPr>
        <p:txBody>
          <a:bodyPr wrap="square" rtlCol="0">
            <a:spAutoFit/>
          </a:bodyPr>
          <a:lstStyle/>
          <a:p>
            <a:r>
              <a:rPr lang="en-GB" dirty="0"/>
              <a:t>Veda rested her back foot onto </a:t>
            </a:r>
            <a:r>
              <a:rPr lang="en-GB" dirty="0" err="1"/>
              <a:t>Gio’s</a:t>
            </a:r>
            <a:r>
              <a:rPr lang="en-GB" dirty="0"/>
              <a:t> property and felt the clay-like soil, not asphalt or cement, beneath her. She didn’t detect the familiar smell of portable toilets, over-flowing commercial dumpsters, or the grease of deep fryers. She didn’t hear cars. Or trucks. Or motors of any kind. There were no sounds of people. Or their loud music. </a:t>
            </a:r>
          </a:p>
          <a:p>
            <a:endParaRPr lang="en-GB" dirty="0"/>
          </a:p>
          <a:p>
            <a:r>
              <a:rPr lang="en-GB" dirty="0"/>
              <a:t>This wasn’t a truck stop, a county fairground, a cheap motel, or civic </a:t>
            </a:r>
            <a:r>
              <a:rPr lang="en-GB" dirty="0" err="1"/>
              <a:t>center</a:t>
            </a:r>
            <a:r>
              <a:rPr lang="en-GB" dirty="0"/>
              <a:t> parking lot. </a:t>
            </a:r>
          </a:p>
          <a:p>
            <a:endParaRPr lang="en-GB" dirty="0">
              <a:solidFill>
                <a:srgbClr val="7030A0"/>
              </a:solidFill>
            </a:endParaRPr>
          </a:p>
        </p:txBody>
      </p:sp>
    </p:spTree>
    <p:extLst>
      <p:ext uri="{BB962C8B-B14F-4D97-AF65-F5344CB8AC3E}">
        <p14:creationId xmlns:p14="http://schemas.microsoft.com/office/powerpoint/2010/main" val="221060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Things Fall Apart (The African Trilogy, #1) by Chinua Achebe"/>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6" descr="Things Fall Apart (The African Trilogy, #1) by Chinua Achebe"/>
          <p:cNvSpPr>
            <a:spLocks noChangeAspect="1" noChangeArrowheads="1"/>
          </p:cNvSpPr>
          <p:nvPr/>
        </p:nvSpPr>
        <p:spPr bwMode="auto">
          <a:xfrm>
            <a:off x="1831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TextBox 1"/>
          <p:cNvSpPr txBox="1"/>
          <p:nvPr/>
        </p:nvSpPr>
        <p:spPr>
          <a:xfrm>
            <a:off x="1831976" y="844732"/>
            <a:ext cx="7856311" cy="4647426"/>
          </a:xfrm>
          <a:prstGeom prst="rect">
            <a:avLst/>
          </a:prstGeom>
          <a:noFill/>
        </p:spPr>
        <p:txBody>
          <a:bodyPr wrap="square" rtlCol="0">
            <a:spAutoFit/>
          </a:bodyPr>
          <a:lstStyle/>
          <a:p>
            <a:r>
              <a:rPr lang="en-GB" dirty="0"/>
              <a:t>Veda rested her back foot onto </a:t>
            </a:r>
            <a:r>
              <a:rPr lang="en-GB" dirty="0" err="1"/>
              <a:t>Gio’s</a:t>
            </a:r>
            <a:r>
              <a:rPr lang="en-GB" dirty="0"/>
              <a:t> property and </a:t>
            </a:r>
            <a:r>
              <a:rPr lang="en-GB" dirty="0">
                <a:solidFill>
                  <a:schemeClr val="accent2"/>
                </a:solidFill>
              </a:rPr>
              <a:t>felt</a:t>
            </a:r>
            <a:r>
              <a:rPr lang="en-GB" dirty="0"/>
              <a:t> the clay-like soil, </a:t>
            </a:r>
            <a:r>
              <a:rPr lang="en-GB" b="1" dirty="0"/>
              <a:t>not</a:t>
            </a:r>
            <a:r>
              <a:rPr lang="en-GB" dirty="0"/>
              <a:t> </a:t>
            </a:r>
            <a:r>
              <a:rPr lang="en-GB" dirty="0">
                <a:solidFill>
                  <a:srgbClr val="00B050"/>
                </a:solidFill>
              </a:rPr>
              <a:t>asphalt</a:t>
            </a:r>
            <a:r>
              <a:rPr lang="en-GB" dirty="0"/>
              <a:t> or </a:t>
            </a:r>
            <a:r>
              <a:rPr lang="en-GB" dirty="0">
                <a:solidFill>
                  <a:srgbClr val="00B050"/>
                </a:solidFill>
              </a:rPr>
              <a:t>cement</a:t>
            </a:r>
            <a:r>
              <a:rPr lang="en-GB" dirty="0"/>
              <a:t>, beneath her. She </a:t>
            </a:r>
            <a:r>
              <a:rPr lang="en-GB" b="1" dirty="0"/>
              <a:t>didn’t</a:t>
            </a:r>
            <a:r>
              <a:rPr lang="en-GB" dirty="0"/>
              <a:t> </a:t>
            </a:r>
            <a:r>
              <a:rPr lang="en-GB" dirty="0">
                <a:solidFill>
                  <a:schemeClr val="accent2"/>
                </a:solidFill>
              </a:rPr>
              <a:t>detect</a:t>
            </a:r>
            <a:r>
              <a:rPr lang="en-GB" dirty="0"/>
              <a:t> the familiar smell of </a:t>
            </a:r>
            <a:r>
              <a:rPr lang="en-GB" dirty="0">
                <a:solidFill>
                  <a:srgbClr val="00B050"/>
                </a:solidFill>
              </a:rPr>
              <a:t>portable toilets</a:t>
            </a:r>
            <a:r>
              <a:rPr lang="en-GB" dirty="0"/>
              <a:t>, </a:t>
            </a:r>
            <a:r>
              <a:rPr lang="en-GB" dirty="0">
                <a:solidFill>
                  <a:srgbClr val="00B050"/>
                </a:solidFill>
              </a:rPr>
              <a:t>over-flowing commercial dumpsters</a:t>
            </a:r>
            <a:r>
              <a:rPr lang="en-GB" dirty="0"/>
              <a:t>, or </a:t>
            </a:r>
            <a:r>
              <a:rPr lang="en-GB" dirty="0">
                <a:solidFill>
                  <a:srgbClr val="00B050"/>
                </a:solidFill>
              </a:rPr>
              <a:t>the grease of deep fryers</a:t>
            </a:r>
            <a:r>
              <a:rPr lang="en-GB" dirty="0"/>
              <a:t>. She </a:t>
            </a:r>
            <a:r>
              <a:rPr lang="en-GB" b="1" dirty="0"/>
              <a:t>didn’t</a:t>
            </a:r>
            <a:r>
              <a:rPr lang="en-GB" dirty="0"/>
              <a:t> </a:t>
            </a:r>
            <a:r>
              <a:rPr lang="en-GB" dirty="0">
                <a:solidFill>
                  <a:schemeClr val="accent2"/>
                </a:solidFill>
              </a:rPr>
              <a:t>hear</a:t>
            </a:r>
            <a:r>
              <a:rPr lang="en-GB" dirty="0"/>
              <a:t> </a:t>
            </a:r>
            <a:r>
              <a:rPr lang="en-GB" dirty="0">
                <a:solidFill>
                  <a:srgbClr val="00B050"/>
                </a:solidFill>
              </a:rPr>
              <a:t>cars</a:t>
            </a:r>
            <a:r>
              <a:rPr lang="en-GB" dirty="0"/>
              <a:t>. </a:t>
            </a:r>
            <a:r>
              <a:rPr lang="en-GB" b="1" dirty="0">
                <a:solidFill>
                  <a:srgbClr val="7030A0"/>
                </a:solidFill>
              </a:rPr>
              <a:t>Or</a:t>
            </a:r>
            <a:r>
              <a:rPr lang="en-GB" dirty="0"/>
              <a:t> </a:t>
            </a:r>
            <a:r>
              <a:rPr lang="en-GB" dirty="0">
                <a:solidFill>
                  <a:srgbClr val="00B050"/>
                </a:solidFill>
              </a:rPr>
              <a:t>trucks</a:t>
            </a:r>
            <a:r>
              <a:rPr lang="en-GB" dirty="0"/>
              <a:t>. </a:t>
            </a:r>
            <a:r>
              <a:rPr lang="en-GB" b="1" dirty="0">
                <a:solidFill>
                  <a:srgbClr val="7030A0"/>
                </a:solidFill>
              </a:rPr>
              <a:t>Or</a:t>
            </a:r>
            <a:r>
              <a:rPr lang="en-GB" dirty="0"/>
              <a:t> </a:t>
            </a:r>
            <a:r>
              <a:rPr lang="en-GB" dirty="0">
                <a:solidFill>
                  <a:srgbClr val="00B050"/>
                </a:solidFill>
              </a:rPr>
              <a:t>motors of any kind</a:t>
            </a:r>
            <a:r>
              <a:rPr lang="en-GB" dirty="0"/>
              <a:t>. There were </a:t>
            </a:r>
            <a:r>
              <a:rPr lang="en-GB" b="1" dirty="0"/>
              <a:t>no</a:t>
            </a:r>
            <a:r>
              <a:rPr lang="en-GB" dirty="0"/>
              <a:t> </a:t>
            </a:r>
            <a:r>
              <a:rPr lang="en-GB" dirty="0">
                <a:solidFill>
                  <a:srgbClr val="00B050"/>
                </a:solidFill>
              </a:rPr>
              <a:t>sounds of people</a:t>
            </a:r>
            <a:r>
              <a:rPr lang="en-GB" dirty="0"/>
              <a:t>. </a:t>
            </a:r>
            <a:r>
              <a:rPr lang="en-GB" b="1" dirty="0">
                <a:solidFill>
                  <a:srgbClr val="7030A0"/>
                </a:solidFill>
              </a:rPr>
              <a:t>Or</a:t>
            </a:r>
            <a:r>
              <a:rPr lang="en-GB" dirty="0"/>
              <a:t> </a:t>
            </a:r>
            <a:r>
              <a:rPr lang="en-GB" dirty="0">
                <a:solidFill>
                  <a:srgbClr val="00B050"/>
                </a:solidFill>
              </a:rPr>
              <a:t>their loud music</a:t>
            </a:r>
            <a:r>
              <a:rPr lang="en-GB" dirty="0"/>
              <a:t>. </a:t>
            </a:r>
          </a:p>
          <a:p>
            <a:endParaRPr lang="en-GB" dirty="0"/>
          </a:p>
          <a:p>
            <a:r>
              <a:rPr lang="en-GB" dirty="0"/>
              <a:t>This </a:t>
            </a:r>
            <a:r>
              <a:rPr lang="en-GB" b="1" dirty="0"/>
              <a:t>wasn’t</a:t>
            </a:r>
            <a:r>
              <a:rPr lang="en-GB" dirty="0"/>
              <a:t> </a:t>
            </a:r>
            <a:r>
              <a:rPr lang="en-GB" dirty="0">
                <a:solidFill>
                  <a:srgbClr val="7030A0"/>
                </a:solidFill>
              </a:rPr>
              <a:t>a truck stop, a county fairground, a cheap motel, or civic </a:t>
            </a:r>
            <a:r>
              <a:rPr lang="en-GB" dirty="0" err="1">
                <a:solidFill>
                  <a:srgbClr val="7030A0"/>
                </a:solidFill>
              </a:rPr>
              <a:t>center</a:t>
            </a:r>
            <a:r>
              <a:rPr lang="en-GB" dirty="0">
                <a:solidFill>
                  <a:srgbClr val="7030A0"/>
                </a:solidFill>
              </a:rPr>
              <a:t> parking lot. </a:t>
            </a:r>
          </a:p>
          <a:p>
            <a:endParaRPr lang="en-GB" dirty="0">
              <a:solidFill>
                <a:srgbClr val="7030A0"/>
              </a:solidFill>
            </a:endParaRPr>
          </a:p>
          <a:p>
            <a:endParaRPr lang="en-GB" dirty="0">
              <a:solidFill>
                <a:srgbClr val="7030A0"/>
              </a:solidFill>
            </a:endParaRPr>
          </a:p>
          <a:p>
            <a:endParaRPr lang="en-GB" dirty="0">
              <a:solidFill>
                <a:srgbClr val="7030A0"/>
              </a:solidFill>
            </a:endParaRPr>
          </a:p>
          <a:p>
            <a:endParaRPr lang="en-GB" dirty="0">
              <a:solidFill>
                <a:srgbClr val="7030A0"/>
              </a:solidFill>
            </a:endParaRPr>
          </a:p>
          <a:p>
            <a:r>
              <a:rPr lang="en-GB" sz="1600" i="1" dirty="0"/>
              <a:t>What/ who is Veda? Where has she been?</a:t>
            </a:r>
          </a:p>
          <a:p>
            <a:r>
              <a:rPr lang="en-GB" sz="1600" i="1" dirty="0"/>
              <a:t>What do the noun phrases tell us about where she has been?</a:t>
            </a:r>
          </a:p>
          <a:p>
            <a:r>
              <a:rPr lang="en-GB" sz="1600" i="1" dirty="0"/>
              <a:t>How does the author contrast where Veda has been, with where she is now?</a:t>
            </a:r>
          </a:p>
          <a:p>
            <a:r>
              <a:rPr lang="en-GB" sz="1600" i="1" dirty="0"/>
              <a:t>How does sensory description and coordination create an unpleasant impression of where Veda has been?</a:t>
            </a:r>
          </a:p>
        </p:txBody>
      </p:sp>
    </p:spTree>
    <p:extLst>
      <p:ext uri="{BB962C8B-B14F-4D97-AF65-F5344CB8AC3E}">
        <p14:creationId xmlns:p14="http://schemas.microsoft.com/office/powerpoint/2010/main" val="4179013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Things Fall Apart (The African Trilogy, #1) by Chinua Achebe"/>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6" descr="Things Fall Apart (The African Trilogy, #1) by Chinua Achebe"/>
          <p:cNvSpPr>
            <a:spLocks noChangeAspect="1" noChangeArrowheads="1"/>
          </p:cNvSpPr>
          <p:nvPr/>
        </p:nvSpPr>
        <p:spPr bwMode="auto">
          <a:xfrm>
            <a:off x="1831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TextBox 1"/>
          <p:cNvSpPr txBox="1"/>
          <p:nvPr/>
        </p:nvSpPr>
        <p:spPr>
          <a:xfrm>
            <a:off x="1831976" y="661852"/>
            <a:ext cx="7856311" cy="4585871"/>
          </a:xfrm>
          <a:prstGeom prst="rect">
            <a:avLst/>
          </a:prstGeom>
          <a:noFill/>
        </p:spPr>
        <p:txBody>
          <a:bodyPr wrap="square" rtlCol="0">
            <a:spAutoFit/>
          </a:bodyPr>
          <a:lstStyle/>
          <a:p>
            <a:r>
              <a:rPr lang="en-GB" dirty="0"/>
              <a:t>Veda rested her back foot onto </a:t>
            </a:r>
            <a:r>
              <a:rPr lang="en-GB" dirty="0" err="1"/>
              <a:t>Gio’s</a:t>
            </a:r>
            <a:r>
              <a:rPr lang="en-GB" dirty="0"/>
              <a:t> property and </a:t>
            </a:r>
            <a:r>
              <a:rPr lang="en-GB" dirty="0">
                <a:solidFill>
                  <a:schemeClr val="accent2"/>
                </a:solidFill>
              </a:rPr>
              <a:t>felt</a:t>
            </a:r>
            <a:r>
              <a:rPr lang="en-GB" dirty="0"/>
              <a:t> the clay-like soil, </a:t>
            </a:r>
            <a:r>
              <a:rPr lang="en-GB" b="1" dirty="0"/>
              <a:t>not</a:t>
            </a:r>
            <a:r>
              <a:rPr lang="en-GB" dirty="0"/>
              <a:t> asphalt or cement, beneath her. She </a:t>
            </a:r>
            <a:r>
              <a:rPr lang="en-GB" b="1" dirty="0"/>
              <a:t>didn’t</a:t>
            </a:r>
            <a:r>
              <a:rPr lang="en-GB" dirty="0"/>
              <a:t> </a:t>
            </a:r>
            <a:r>
              <a:rPr lang="en-GB" dirty="0">
                <a:solidFill>
                  <a:schemeClr val="accent2"/>
                </a:solidFill>
              </a:rPr>
              <a:t>detect</a:t>
            </a:r>
            <a:r>
              <a:rPr lang="en-GB" dirty="0"/>
              <a:t> the familiar smell of portable toilets, over-flowing commercial dumpsters, or the grease of deep fryers. She </a:t>
            </a:r>
            <a:r>
              <a:rPr lang="en-GB" b="1" dirty="0"/>
              <a:t>didn’t</a:t>
            </a:r>
            <a:r>
              <a:rPr lang="en-GB" dirty="0"/>
              <a:t> </a:t>
            </a:r>
            <a:r>
              <a:rPr lang="en-GB" dirty="0">
                <a:solidFill>
                  <a:schemeClr val="accent2"/>
                </a:solidFill>
              </a:rPr>
              <a:t>hear</a:t>
            </a:r>
            <a:r>
              <a:rPr lang="en-GB" dirty="0"/>
              <a:t> cars. </a:t>
            </a:r>
            <a:r>
              <a:rPr lang="en-GB" b="1" dirty="0">
                <a:solidFill>
                  <a:srgbClr val="7030A0"/>
                </a:solidFill>
              </a:rPr>
              <a:t>Or</a:t>
            </a:r>
            <a:r>
              <a:rPr lang="en-GB" dirty="0"/>
              <a:t> trucks. </a:t>
            </a:r>
            <a:r>
              <a:rPr lang="en-GB" b="1" dirty="0">
                <a:solidFill>
                  <a:srgbClr val="7030A0"/>
                </a:solidFill>
              </a:rPr>
              <a:t>Or</a:t>
            </a:r>
            <a:r>
              <a:rPr lang="en-GB" dirty="0"/>
              <a:t> motors of any kind. There were </a:t>
            </a:r>
            <a:r>
              <a:rPr lang="en-GB" b="1" dirty="0"/>
              <a:t>no</a:t>
            </a:r>
            <a:r>
              <a:rPr lang="en-GB" dirty="0"/>
              <a:t> sounds of people. </a:t>
            </a:r>
            <a:r>
              <a:rPr lang="en-GB" b="1" dirty="0">
                <a:solidFill>
                  <a:srgbClr val="7030A0"/>
                </a:solidFill>
              </a:rPr>
              <a:t>Or</a:t>
            </a:r>
            <a:r>
              <a:rPr lang="en-GB" dirty="0"/>
              <a:t> their loud music. </a:t>
            </a:r>
          </a:p>
          <a:p>
            <a:endParaRPr lang="en-GB" dirty="0"/>
          </a:p>
          <a:p>
            <a:r>
              <a:rPr lang="en-GB" dirty="0"/>
              <a:t>This </a:t>
            </a:r>
            <a:r>
              <a:rPr lang="en-GB" b="1" dirty="0"/>
              <a:t>wasn’t</a:t>
            </a:r>
            <a:r>
              <a:rPr lang="en-GB" dirty="0"/>
              <a:t> </a:t>
            </a:r>
            <a:r>
              <a:rPr lang="en-GB" dirty="0">
                <a:solidFill>
                  <a:srgbClr val="7030A0"/>
                </a:solidFill>
              </a:rPr>
              <a:t>a truck stop, a county fairground, a cheap motel, or civic </a:t>
            </a:r>
            <a:r>
              <a:rPr lang="en-GB" dirty="0" err="1">
                <a:solidFill>
                  <a:srgbClr val="7030A0"/>
                </a:solidFill>
              </a:rPr>
              <a:t>center</a:t>
            </a:r>
            <a:r>
              <a:rPr lang="en-GB" dirty="0">
                <a:solidFill>
                  <a:srgbClr val="7030A0"/>
                </a:solidFill>
              </a:rPr>
              <a:t> parking lot. </a:t>
            </a:r>
          </a:p>
          <a:p>
            <a:endParaRPr lang="en-GB" dirty="0">
              <a:solidFill>
                <a:srgbClr val="7030A0"/>
              </a:solidFill>
            </a:endParaRPr>
          </a:p>
          <a:p>
            <a:endParaRPr lang="en-GB" dirty="0">
              <a:solidFill>
                <a:srgbClr val="7030A0"/>
              </a:solidFill>
            </a:endParaRPr>
          </a:p>
          <a:p>
            <a:r>
              <a:rPr lang="en-GB" sz="1600" b="1" i="1" dirty="0"/>
              <a:t>Task: </a:t>
            </a:r>
          </a:p>
          <a:p>
            <a:r>
              <a:rPr lang="en-GB" sz="1600" b="1" i="1" dirty="0"/>
              <a:t>Imagine a person has been transported away from </a:t>
            </a:r>
            <a:r>
              <a:rPr lang="en-GB" sz="1600" b="1" i="1" u="sng" dirty="0"/>
              <a:t>this room </a:t>
            </a:r>
            <a:r>
              <a:rPr lang="en-GB" sz="1600" b="1" i="1" dirty="0"/>
              <a:t>– perhaps to the comfort of their living room, or a vibrant garden? </a:t>
            </a:r>
          </a:p>
          <a:p>
            <a:endParaRPr lang="en-GB" sz="1600" b="1" i="1" dirty="0"/>
          </a:p>
          <a:p>
            <a:r>
              <a:rPr lang="en-GB" sz="1600" b="1" i="1" dirty="0"/>
              <a:t>Using the model text to help you, describe what this person feels – and does </a:t>
            </a:r>
            <a:r>
              <a:rPr lang="en-GB" sz="1600" b="1" i="1" u="sng" dirty="0"/>
              <a:t>not</a:t>
            </a:r>
            <a:r>
              <a:rPr lang="en-GB" sz="1600" b="1" i="1" dirty="0"/>
              <a:t> feel - as they step into the space.   </a:t>
            </a:r>
          </a:p>
          <a:p>
            <a:endParaRPr lang="en-GB" sz="1600" i="1" dirty="0">
              <a:solidFill>
                <a:srgbClr val="7030A0"/>
              </a:solidFill>
            </a:endParaRPr>
          </a:p>
        </p:txBody>
      </p:sp>
    </p:spTree>
    <p:extLst>
      <p:ext uri="{BB962C8B-B14F-4D97-AF65-F5344CB8AC3E}">
        <p14:creationId xmlns:p14="http://schemas.microsoft.com/office/powerpoint/2010/main" val="4101581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2755" y="839846"/>
            <a:ext cx="8235197" cy="3394728"/>
          </a:xfrm>
        </p:spPr>
        <p:txBody>
          <a:bodyPr>
            <a:normAutofit fontScale="85000" lnSpcReduction="20000"/>
          </a:bodyPr>
          <a:lstStyle/>
          <a:p>
            <a:pPr marL="0" indent="0">
              <a:buNone/>
            </a:pPr>
            <a:r>
              <a:rPr lang="en-GB" dirty="0"/>
              <a:t>Veda rested her back foot onto </a:t>
            </a:r>
            <a:r>
              <a:rPr lang="en-GB" dirty="0" err="1"/>
              <a:t>Gio’s</a:t>
            </a:r>
            <a:r>
              <a:rPr lang="en-GB" dirty="0"/>
              <a:t> property and </a:t>
            </a:r>
            <a:r>
              <a:rPr lang="en-GB" dirty="0">
                <a:solidFill>
                  <a:schemeClr val="accent2"/>
                </a:solidFill>
              </a:rPr>
              <a:t>felt</a:t>
            </a:r>
            <a:r>
              <a:rPr lang="en-GB" dirty="0"/>
              <a:t> the clay-like soil, </a:t>
            </a:r>
            <a:r>
              <a:rPr lang="en-GB" b="1" dirty="0"/>
              <a:t>not</a:t>
            </a:r>
            <a:r>
              <a:rPr lang="en-GB" dirty="0"/>
              <a:t> asphalt or cement, beneath her. She </a:t>
            </a:r>
            <a:r>
              <a:rPr lang="en-GB" b="1" dirty="0"/>
              <a:t>didn’t</a:t>
            </a:r>
            <a:r>
              <a:rPr lang="en-GB" dirty="0"/>
              <a:t> </a:t>
            </a:r>
            <a:r>
              <a:rPr lang="en-GB" dirty="0">
                <a:solidFill>
                  <a:schemeClr val="accent2"/>
                </a:solidFill>
              </a:rPr>
              <a:t>detect</a:t>
            </a:r>
            <a:r>
              <a:rPr lang="en-GB" dirty="0"/>
              <a:t> the familiar smell of portable toilets, over-flowing commercial dumpsters, or the grease of deep fryers. She </a:t>
            </a:r>
            <a:r>
              <a:rPr lang="en-GB" b="1" dirty="0"/>
              <a:t>didn’t</a:t>
            </a:r>
            <a:r>
              <a:rPr lang="en-GB" dirty="0"/>
              <a:t> </a:t>
            </a:r>
            <a:r>
              <a:rPr lang="en-GB" dirty="0">
                <a:solidFill>
                  <a:schemeClr val="accent2"/>
                </a:solidFill>
              </a:rPr>
              <a:t>hear</a:t>
            </a:r>
            <a:r>
              <a:rPr lang="en-GB" dirty="0"/>
              <a:t> cars. </a:t>
            </a:r>
            <a:r>
              <a:rPr lang="en-GB" b="1" dirty="0">
                <a:solidFill>
                  <a:srgbClr val="7030A0"/>
                </a:solidFill>
              </a:rPr>
              <a:t>Or</a:t>
            </a:r>
            <a:r>
              <a:rPr lang="en-GB" dirty="0"/>
              <a:t> trucks. </a:t>
            </a:r>
            <a:r>
              <a:rPr lang="en-GB" b="1" dirty="0">
                <a:solidFill>
                  <a:srgbClr val="7030A0"/>
                </a:solidFill>
              </a:rPr>
              <a:t>Or</a:t>
            </a:r>
            <a:r>
              <a:rPr lang="en-GB" dirty="0"/>
              <a:t> motors of any kind. There were </a:t>
            </a:r>
            <a:r>
              <a:rPr lang="en-GB" b="1" dirty="0">
                <a:solidFill>
                  <a:schemeClr val="tx1"/>
                </a:solidFill>
              </a:rPr>
              <a:t>no</a:t>
            </a:r>
            <a:r>
              <a:rPr lang="en-GB" dirty="0"/>
              <a:t> sounds of people. </a:t>
            </a:r>
            <a:r>
              <a:rPr lang="en-GB" b="1" dirty="0">
                <a:solidFill>
                  <a:srgbClr val="7030A0"/>
                </a:solidFill>
              </a:rPr>
              <a:t>Or</a:t>
            </a:r>
            <a:r>
              <a:rPr lang="en-GB" dirty="0"/>
              <a:t> their loud music. </a:t>
            </a:r>
          </a:p>
          <a:p>
            <a:endParaRPr lang="en-GB" dirty="0"/>
          </a:p>
          <a:p>
            <a:pPr marL="0" indent="0">
              <a:buNone/>
            </a:pPr>
            <a:r>
              <a:rPr lang="en-GB" dirty="0"/>
              <a:t>This </a:t>
            </a:r>
            <a:r>
              <a:rPr lang="en-GB" b="1" dirty="0"/>
              <a:t>wasn’t</a:t>
            </a:r>
            <a:r>
              <a:rPr lang="en-GB" dirty="0"/>
              <a:t> </a:t>
            </a:r>
            <a:r>
              <a:rPr lang="en-GB" dirty="0">
                <a:solidFill>
                  <a:srgbClr val="7030A0"/>
                </a:solidFill>
              </a:rPr>
              <a:t>a truck stop, a county fairground, a cheap motel, or civic </a:t>
            </a:r>
            <a:r>
              <a:rPr lang="en-GB" dirty="0" err="1">
                <a:solidFill>
                  <a:srgbClr val="7030A0"/>
                </a:solidFill>
              </a:rPr>
              <a:t>center</a:t>
            </a:r>
            <a:r>
              <a:rPr lang="en-GB" dirty="0">
                <a:solidFill>
                  <a:srgbClr val="7030A0"/>
                </a:solidFill>
              </a:rPr>
              <a:t> parking lot. </a:t>
            </a:r>
          </a:p>
          <a:p>
            <a:pPr marL="0" indent="0">
              <a:buNone/>
            </a:pPr>
            <a:endParaRPr lang="en-GB" dirty="0">
              <a:solidFill>
                <a:srgbClr val="7030A0"/>
              </a:solidFill>
            </a:endParaRPr>
          </a:p>
          <a:p>
            <a:pPr marL="0" indent="0">
              <a:buNone/>
            </a:pPr>
            <a:endParaRPr lang="en-GB" dirty="0">
              <a:solidFill>
                <a:srgbClr val="7030A0"/>
              </a:solidFill>
            </a:endParaRPr>
          </a:p>
          <a:p>
            <a:pPr marL="0" indent="0">
              <a:buNone/>
            </a:pPr>
            <a:r>
              <a:rPr lang="en-GB" i="1" dirty="0">
                <a:solidFill>
                  <a:srgbClr val="0070C0"/>
                </a:solidFill>
              </a:rPr>
              <a:t>Sophie nestled her toes into the lush green grass, felt the cool of the earth beneath her.  She couldn’t detect the pounding of feet moving up and down the corridors, or the swinging of doors, or the quiet exchange of salutations. She didn’t smell carpet. Or the inky-chemical stains of once-white-boards…</a:t>
            </a:r>
          </a:p>
          <a:p>
            <a:pPr marL="0" indent="0">
              <a:buNone/>
            </a:pPr>
            <a:endParaRPr lang="en-GB" i="1" dirty="0">
              <a:solidFill>
                <a:srgbClr val="0070C0"/>
              </a:solidFill>
            </a:endParaRPr>
          </a:p>
          <a:p>
            <a:pPr marL="0" indent="0">
              <a:buNone/>
            </a:pPr>
            <a:r>
              <a:rPr lang="en-GB" i="1" dirty="0">
                <a:solidFill>
                  <a:srgbClr val="0070C0"/>
                </a:solidFill>
              </a:rPr>
              <a:t>This wasn’t …</a:t>
            </a:r>
          </a:p>
        </p:txBody>
      </p:sp>
      <p:sp>
        <p:nvSpPr>
          <p:cNvPr id="2" name="TextBox 1">
            <a:extLst>
              <a:ext uri="{FF2B5EF4-FFF2-40B4-BE49-F238E27FC236}">
                <a16:creationId xmlns:a16="http://schemas.microsoft.com/office/drawing/2014/main" id="{C6DD78C4-1735-4A3A-456C-ECDB9CE13413}"/>
              </a:ext>
            </a:extLst>
          </p:cNvPr>
          <p:cNvSpPr txBox="1"/>
          <p:nvPr/>
        </p:nvSpPr>
        <p:spPr>
          <a:xfrm>
            <a:off x="9230264" y="4873925"/>
            <a:ext cx="2061713" cy="923330"/>
          </a:xfrm>
          <a:prstGeom prst="rect">
            <a:avLst/>
          </a:prstGeom>
          <a:solidFill>
            <a:schemeClr val="accent1">
              <a:lumMod val="20000"/>
              <a:lumOff val="80000"/>
            </a:schemeClr>
          </a:solidFill>
        </p:spPr>
        <p:txBody>
          <a:bodyPr wrap="square" rtlCol="0">
            <a:spAutoFit/>
          </a:bodyPr>
          <a:lstStyle/>
          <a:p>
            <a:r>
              <a:rPr lang="en-GB" b="1" dirty="0"/>
              <a:t>Modelling to ‘bridge’ talk about text with writing</a:t>
            </a:r>
          </a:p>
        </p:txBody>
      </p:sp>
      <p:cxnSp>
        <p:nvCxnSpPr>
          <p:cNvPr id="5" name="Straight Arrow Connector 4">
            <a:extLst>
              <a:ext uri="{FF2B5EF4-FFF2-40B4-BE49-F238E27FC236}">
                <a16:creationId xmlns:a16="http://schemas.microsoft.com/office/drawing/2014/main" id="{A54119EB-31FC-7DFE-56BD-154DB5EB27B5}"/>
              </a:ext>
            </a:extLst>
          </p:cNvPr>
          <p:cNvCxnSpPr>
            <a:cxnSpLocks/>
          </p:cNvCxnSpPr>
          <p:nvPr/>
        </p:nvCxnSpPr>
        <p:spPr>
          <a:xfrm flipH="1" flipV="1">
            <a:off x="8971472" y="3769743"/>
            <a:ext cx="992037" cy="9608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2400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Collaborative Writing</a:t>
            </a:r>
            <a:br>
              <a:rPr lang="en-GB" dirty="0"/>
            </a:br>
            <a:br>
              <a:rPr lang="en-GB" dirty="0"/>
            </a:br>
            <a:br>
              <a:rPr lang="en-GB" dirty="0"/>
            </a:br>
            <a:r>
              <a:rPr lang="en-GB" dirty="0"/>
              <a:t>  </a:t>
            </a:r>
          </a:p>
        </p:txBody>
      </p:sp>
      <p:sp>
        <p:nvSpPr>
          <p:cNvPr id="3" name="TextBox 2"/>
          <p:cNvSpPr txBox="1"/>
          <p:nvPr/>
        </p:nvSpPr>
        <p:spPr>
          <a:xfrm>
            <a:off x="2107475" y="1846218"/>
            <a:ext cx="7811589" cy="2585323"/>
          </a:xfrm>
          <a:prstGeom prst="rect">
            <a:avLst/>
          </a:prstGeom>
          <a:noFill/>
        </p:spPr>
        <p:txBody>
          <a:bodyPr wrap="square" rtlCol="0">
            <a:spAutoFit/>
          </a:bodyPr>
          <a:lstStyle/>
          <a:p>
            <a:r>
              <a:rPr lang="en-GB" dirty="0"/>
              <a:t>The elephant moved away from her mobile prison and looked… </a:t>
            </a:r>
          </a:p>
          <a:p>
            <a:endParaRPr lang="en-GB" dirty="0"/>
          </a:p>
          <a:p>
            <a:endParaRPr lang="en-GB" dirty="0"/>
          </a:p>
          <a:p>
            <a:r>
              <a:rPr lang="en-GB" dirty="0"/>
              <a:t>farmhouse</a:t>
            </a:r>
          </a:p>
          <a:p>
            <a:r>
              <a:rPr lang="en-GB" dirty="0"/>
              <a:t>space</a:t>
            </a:r>
          </a:p>
          <a:p>
            <a:r>
              <a:rPr lang="en-GB" dirty="0"/>
              <a:t>landscape</a:t>
            </a:r>
          </a:p>
          <a:p>
            <a:r>
              <a:rPr lang="en-GB" dirty="0"/>
              <a:t>meadows</a:t>
            </a:r>
          </a:p>
          <a:p>
            <a:r>
              <a:rPr lang="en-GB" dirty="0"/>
              <a:t>golden hills</a:t>
            </a:r>
          </a:p>
          <a:p>
            <a:endParaRPr lang="en-GB" dirty="0"/>
          </a:p>
        </p:txBody>
      </p:sp>
      <p:sp>
        <p:nvSpPr>
          <p:cNvPr id="8" name="TextBox 7"/>
          <p:cNvSpPr txBox="1"/>
          <p:nvPr/>
        </p:nvSpPr>
        <p:spPr>
          <a:xfrm>
            <a:off x="6673402" y="5303521"/>
            <a:ext cx="3533045" cy="1200329"/>
          </a:xfrm>
          <a:prstGeom prst="rect">
            <a:avLst/>
          </a:prstGeom>
          <a:noFill/>
        </p:spPr>
        <p:txBody>
          <a:bodyPr wrap="square" rtlCol="0">
            <a:spAutoFit/>
          </a:bodyPr>
          <a:lstStyle/>
          <a:p>
            <a:r>
              <a:rPr lang="en-GB" dirty="0"/>
              <a:t>Collaborative task: continue the sentence, describing what the elephant can </a:t>
            </a:r>
            <a:r>
              <a:rPr lang="en-GB" b="1" dirty="0"/>
              <a:t>see</a:t>
            </a:r>
            <a:r>
              <a:rPr lang="en-GB" dirty="0"/>
              <a:t>. Try to incorporate the listed words. </a:t>
            </a:r>
          </a:p>
        </p:txBody>
      </p:sp>
      <p:sp>
        <p:nvSpPr>
          <p:cNvPr id="4" name="TextBox 3">
            <a:extLst>
              <a:ext uri="{FF2B5EF4-FFF2-40B4-BE49-F238E27FC236}">
                <a16:creationId xmlns:a16="http://schemas.microsoft.com/office/drawing/2014/main" id="{C65E5A61-70F9-DF95-9ED1-F9E5B387DE4E}"/>
              </a:ext>
            </a:extLst>
          </p:cNvPr>
          <p:cNvSpPr txBox="1"/>
          <p:nvPr/>
        </p:nvSpPr>
        <p:spPr>
          <a:xfrm>
            <a:off x="344297" y="2583763"/>
            <a:ext cx="1362973" cy="923330"/>
          </a:xfrm>
          <a:prstGeom prst="rect">
            <a:avLst/>
          </a:prstGeom>
          <a:solidFill>
            <a:schemeClr val="accent1">
              <a:lumMod val="20000"/>
              <a:lumOff val="80000"/>
            </a:schemeClr>
          </a:solidFill>
        </p:spPr>
        <p:txBody>
          <a:bodyPr wrap="square" rtlCol="0">
            <a:spAutoFit/>
          </a:bodyPr>
          <a:lstStyle/>
          <a:p>
            <a:r>
              <a:rPr lang="en-GB" dirty="0"/>
              <a:t>Title: </a:t>
            </a:r>
            <a:r>
              <a:rPr lang="en-GB" i="1" dirty="0"/>
              <a:t>The Elephant in the Room</a:t>
            </a:r>
          </a:p>
        </p:txBody>
      </p:sp>
      <p:cxnSp>
        <p:nvCxnSpPr>
          <p:cNvPr id="6" name="Straight Arrow Connector 5">
            <a:extLst>
              <a:ext uri="{FF2B5EF4-FFF2-40B4-BE49-F238E27FC236}">
                <a16:creationId xmlns:a16="http://schemas.microsoft.com/office/drawing/2014/main" id="{EB7FF44A-AB94-3A0D-FF79-8AB665E27796}"/>
              </a:ext>
            </a:extLst>
          </p:cNvPr>
          <p:cNvCxnSpPr/>
          <p:nvPr/>
        </p:nvCxnSpPr>
        <p:spPr>
          <a:xfrm flipV="1">
            <a:off x="1811547" y="2208362"/>
            <a:ext cx="888521" cy="3754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1FCDA8F-19A3-694E-D0AA-450A63AE13A3}"/>
              </a:ext>
            </a:extLst>
          </p:cNvPr>
          <p:cNvSpPr txBox="1"/>
          <p:nvPr/>
        </p:nvSpPr>
        <p:spPr>
          <a:xfrm>
            <a:off x="5917721" y="3429000"/>
            <a:ext cx="2700068" cy="369332"/>
          </a:xfrm>
          <a:prstGeom prst="rect">
            <a:avLst/>
          </a:prstGeom>
          <a:noFill/>
        </p:spPr>
        <p:txBody>
          <a:bodyPr wrap="square" rtlCol="0">
            <a:spAutoFit/>
          </a:bodyPr>
          <a:lstStyle/>
          <a:p>
            <a:r>
              <a:rPr lang="en-GB" dirty="0">
                <a:solidFill>
                  <a:srgbClr val="FF0000"/>
                </a:solidFill>
              </a:rPr>
              <a:t>insert </a:t>
            </a:r>
            <a:r>
              <a:rPr lang="en-GB">
                <a:solidFill>
                  <a:srgbClr val="FF0000"/>
                </a:solidFill>
              </a:rPr>
              <a:t>images here?</a:t>
            </a:r>
            <a:endParaRPr lang="en-GB" dirty="0">
              <a:solidFill>
                <a:srgbClr val="FF0000"/>
              </a:solidFill>
            </a:endParaRPr>
          </a:p>
        </p:txBody>
      </p:sp>
    </p:spTree>
    <p:extLst>
      <p:ext uri="{BB962C8B-B14F-4D97-AF65-F5344CB8AC3E}">
        <p14:creationId xmlns:p14="http://schemas.microsoft.com/office/powerpoint/2010/main" val="203765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23789" y="1563354"/>
            <a:ext cx="7515497" cy="1200329"/>
          </a:xfrm>
          <a:prstGeom prst="rect">
            <a:avLst/>
          </a:prstGeom>
          <a:noFill/>
        </p:spPr>
        <p:txBody>
          <a:bodyPr wrap="square" rtlCol="0">
            <a:spAutoFit/>
          </a:bodyPr>
          <a:lstStyle/>
          <a:p>
            <a:r>
              <a:rPr lang="en-GB" dirty="0"/>
              <a:t>The elephant moved away from her mobile prison and looked out past the farmhouse where she saw only open space. There was a sloping landscape of leafy trees, meadows, and in the distance, golden hills.</a:t>
            </a:r>
          </a:p>
          <a:p>
            <a:endParaRPr lang="en-GB" dirty="0"/>
          </a:p>
        </p:txBody>
      </p:sp>
    </p:spTree>
    <p:extLst>
      <p:ext uri="{BB962C8B-B14F-4D97-AF65-F5344CB8AC3E}">
        <p14:creationId xmlns:p14="http://schemas.microsoft.com/office/powerpoint/2010/main" val="3263481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81349" y="818607"/>
            <a:ext cx="7837714" cy="4247317"/>
          </a:xfrm>
          <a:prstGeom prst="rect">
            <a:avLst/>
          </a:prstGeom>
          <a:noFill/>
        </p:spPr>
        <p:txBody>
          <a:bodyPr wrap="square" rtlCol="0">
            <a:spAutoFit/>
          </a:bodyPr>
          <a:lstStyle/>
          <a:p>
            <a:r>
              <a:rPr lang="en-GB" dirty="0"/>
              <a:t>Veda rested her back foot onto </a:t>
            </a:r>
            <a:r>
              <a:rPr lang="en-GB" dirty="0" err="1"/>
              <a:t>Gio’s</a:t>
            </a:r>
            <a:r>
              <a:rPr lang="en-GB" dirty="0"/>
              <a:t> property and felt the clay-like soil, not asphalt or cement, beneath her. She didn’t detect the familiar smell of portable toilets, over-flowing commercial dumpsters, or the grease of deep fryers. She didn’t hear cars. Or trucks. Or motors of any kind. There were no sounds of people. Or their loud music. </a:t>
            </a:r>
          </a:p>
          <a:p>
            <a:endParaRPr lang="en-GB" dirty="0"/>
          </a:p>
          <a:p>
            <a:r>
              <a:rPr lang="en-GB" dirty="0"/>
              <a:t>This wasn’t a truck stop, a county fairground, a cheap motel, or civic </a:t>
            </a:r>
            <a:r>
              <a:rPr lang="en-GB" dirty="0" err="1"/>
              <a:t>center</a:t>
            </a:r>
            <a:r>
              <a:rPr lang="en-GB" dirty="0"/>
              <a:t> parking lot. </a:t>
            </a:r>
          </a:p>
          <a:p>
            <a:endParaRPr lang="en-GB" dirty="0"/>
          </a:p>
          <a:p>
            <a:r>
              <a:rPr lang="en-GB" b="1" dirty="0">
                <a:solidFill>
                  <a:schemeClr val="accent2"/>
                </a:solidFill>
              </a:rPr>
              <a:t>Veda slowly lifted her trunk and let it sway gently in the afternoon air. The elephant inhaled the sharp, tingling smell of the pine needles from the grand fir trees. She detected vine maple. White alder. The pungent smooth madrone tree bark. She got a whiff of the delicate pink manzanita blossoms. There was wild ginger growing somewhere. Cedar. Sweet woodruff. Western lark. </a:t>
            </a:r>
            <a:r>
              <a:rPr lang="en-GB" b="1" dirty="0" err="1">
                <a:solidFill>
                  <a:schemeClr val="accent2"/>
                </a:solidFill>
              </a:rPr>
              <a:t>Osoberry</a:t>
            </a:r>
            <a:r>
              <a:rPr lang="en-GB" b="1" dirty="0">
                <a:solidFill>
                  <a:schemeClr val="accent2"/>
                </a:solidFill>
              </a:rPr>
              <a:t>. Engelmann spruce. Sword ferns. Golden currant. </a:t>
            </a:r>
          </a:p>
        </p:txBody>
      </p:sp>
      <p:sp>
        <p:nvSpPr>
          <p:cNvPr id="3" name="TextBox 2">
            <a:extLst>
              <a:ext uri="{FF2B5EF4-FFF2-40B4-BE49-F238E27FC236}">
                <a16:creationId xmlns:a16="http://schemas.microsoft.com/office/drawing/2014/main" id="{187D8EAF-7CA8-75F2-3B22-89CE6D65F111}"/>
              </a:ext>
            </a:extLst>
          </p:cNvPr>
          <p:cNvSpPr txBox="1"/>
          <p:nvPr/>
        </p:nvSpPr>
        <p:spPr>
          <a:xfrm>
            <a:off x="8902460" y="5287992"/>
            <a:ext cx="2527540" cy="1200329"/>
          </a:xfrm>
          <a:prstGeom prst="rect">
            <a:avLst/>
          </a:prstGeom>
          <a:solidFill>
            <a:schemeClr val="accent1">
              <a:lumMod val="20000"/>
              <a:lumOff val="80000"/>
            </a:schemeClr>
          </a:solidFill>
        </p:spPr>
        <p:txBody>
          <a:bodyPr wrap="square" rtlCol="0">
            <a:spAutoFit/>
          </a:bodyPr>
          <a:lstStyle/>
          <a:p>
            <a:r>
              <a:rPr lang="en-GB" dirty="0"/>
              <a:t>The author develops this sensory description before ‘telling’ the reader where Veda is.</a:t>
            </a:r>
          </a:p>
        </p:txBody>
      </p:sp>
      <p:cxnSp>
        <p:nvCxnSpPr>
          <p:cNvPr id="5" name="Straight Arrow Connector 4">
            <a:extLst>
              <a:ext uri="{FF2B5EF4-FFF2-40B4-BE49-F238E27FC236}">
                <a16:creationId xmlns:a16="http://schemas.microsoft.com/office/drawing/2014/main" id="{17B87D27-983B-BA55-C376-4E9DFD88028B}"/>
              </a:ext>
            </a:extLst>
          </p:cNvPr>
          <p:cNvCxnSpPr/>
          <p:nvPr/>
        </p:nvCxnSpPr>
        <p:spPr>
          <a:xfrm flipH="1" flipV="1">
            <a:off x="8902460" y="4839419"/>
            <a:ext cx="534838" cy="3364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243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54</TotalTime>
  <Words>1145</Words>
  <Application>Microsoft Office PowerPoint</Application>
  <PresentationFormat>Widescreen</PresentationFormat>
  <Paragraphs>75</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Outfit</vt:lpstr>
      <vt:lpstr>Office Theme</vt:lpstr>
      <vt:lpstr> Promoting talk about writing in the secondary English classroom  Ruth Newman R.M.C.Newman@exeter.ac.uk  </vt:lpstr>
      <vt:lpstr>Learning Objectives</vt:lpstr>
      <vt:lpstr>Talk About Model Texts </vt:lpstr>
      <vt:lpstr>PowerPoint Presentation</vt:lpstr>
      <vt:lpstr>PowerPoint Presentation</vt:lpstr>
      <vt:lpstr>PowerPoint Presentation</vt:lpstr>
      <vt:lpstr>Collaborative Writing     </vt:lpstr>
      <vt:lpstr>PowerPoint Presentation</vt:lpstr>
      <vt:lpstr>PowerPoint Presentation</vt:lpstr>
      <vt:lpstr>PowerPoint Presentation</vt:lpstr>
      <vt:lpstr>PowerPoint Presentation</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Cycle 1: Questioning Model Texts </dc:title>
  <dc:creator>Newman, Ruth</dc:creator>
  <cp:lastModifiedBy>Newman, Ruth</cp:lastModifiedBy>
  <cp:revision>1</cp:revision>
  <dcterms:created xsi:type="dcterms:W3CDTF">2022-12-05T13:18:40Z</dcterms:created>
  <dcterms:modified xsi:type="dcterms:W3CDTF">2025-12-15T11:30:47Z</dcterms:modified>
</cp:coreProperties>
</file>