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8"/>
  </p:notesMasterIdLst>
  <p:sldIdLst>
    <p:sldId id="259" r:id="rId5"/>
    <p:sldId id="256" r:id="rId6"/>
    <p:sldId id="257" r:id="rId7"/>
    <p:sldId id="278" r:id="rId8"/>
    <p:sldId id="279" r:id="rId9"/>
    <p:sldId id="281" r:id="rId10"/>
    <p:sldId id="282" r:id="rId11"/>
    <p:sldId id="263" r:id="rId12"/>
    <p:sldId id="283" r:id="rId13"/>
    <p:sldId id="284" r:id="rId14"/>
    <p:sldId id="285" r:id="rId15"/>
    <p:sldId id="287" r:id="rId16"/>
    <p:sldId id="265" r:id="rId17"/>
    <p:sldId id="289" r:id="rId18"/>
    <p:sldId id="266" r:id="rId19"/>
    <p:sldId id="288" r:id="rId20"/>
    <p:sldId id="290" r:id="rId21"/>
    <p:sldId id="291" r:id="rId22"/>
    <p:sldId id="292" r:id="rId23"/>
    <p:sldId id="295" r:id="rId24"/>
    <p:sldId id="274" r:id="rId25"/>
    <p:sldId id="277" r:id="rId26"/>
    <p:sldId id="299" r:id="rId27"/>
    <p:sldId id="318" r:id="rId28"/>
    <p:sldId id="319" r:id="rId29"/>
    <p:sldId id="320" r:id="rId30"/>
    <p:sldId id="303" r:id="rId31"/>
    <p:sldId id="301" r:id="rId32"/>
    <p:sldId id="302" r:id="rId33"/>
    <p:sldId id="300" r:id="rId34"/>
    <p:sldId id="307" r:id="rId35"/>
    <p:sldId id="308" r:id="rId36"/>
    <p:sldId id="309" r:id="rId37"/>
    <p:sldId id="313" r:id="rId38"/>
    <p:sldId id="315" r:id="rId39"/>
    <p:sldId id="312" r:id="rId40"/>
    <p:sldId id="314" r:id="rId41"/>
    <p:sldId id="321" r:id="rId42"/>
    <p:sldId id="322" r:id="rId43"/>
    <p:sldId id="323" r:id="rId44"/>
    <p:sldId id="306" r:id="rId45"/>
    <p:sldId id="324" r:id="rId46"/>
    <p:sldId id="325" r:id="rId47"/>
    <p:sldId id="327" r:id="rId48"/>
    <p:sldId id="326" r:id="rId49"/>
    <p:sldId id="328" r:id="rId50"/>
    <p:sldId id="329" r:id="rId51"/>
    <p:sldId id="271" r:id="rId52"/>
    <p:sldId id="330" r:id="rId53"/>
    <p:sldId id="332" r:id="rId54"/>
    <p:sldId id="333" r:id="rId55"/>
    <p:sldId id="334" r:id="rId56"/>
    <p:sldId id="273"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29" autoAdjust="0"/>
    <p:restoredTop sz="94660"/>
  </p:normalViewPr>
  <p:slideViewPr>
    <p:cSldViewPr snapToGrid="0">
      <p:cViewPr varScale="1">
        <p:scale>
          <a:sx n="111" d="100"/>
          <a:sy n="111" d="100"/>
        </p:scale>
        <p:origin x="3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notesMaster" Target="notesMasters/notesMaster1.xml"/><Relationship Id="rId5" Type="http://schemas.openxmlformats.org/officeDocument/2006/relationships/slide" Target="slides/slide1.xml"/><Relationship Id="rId61"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wman, Ruth" userId="f6c7721f-56b3-416c-8b9d-284bdc7201fb" providerId="ADAL" clId="{AA9FF17C-E6F6-4CE8-8BB1-D1287C2159D8}"/>
    <pc:docChg chg="undo custSel addSld delSld modSld">
      <pc:chgData name="Newman, Ruth" userId="f6c7721f-56b3-416c-8b9d-284bdc7201fb" providerId="ADAL" clId="{AA9FF17C-E6F6-4CE8-8BB1-D1287C2159D8}" dt="2025-12-15T11:23:30.544" v="1841" actId="20577"/>
      <pc:docMkLst>
        <pc:docMk/>
      </pc:docMkLst>
      <pc:sldChg chg="del">
        <pc:chgData name="Newman, Ruth" userId="f6c7721f-56b3-416c-8b9d-284bdc7201fb" providerId="ADAL" clId="{AA9FF17C-E6F6-4CE8-8BB1-D1287C2159D8}" dt="2025-10-24T05:33:08.478" v="1" actId="2696"/>
        <pc:sldMkLst>
          <pc:docMk/>
          <pc:sldMk cId="2991856714" sldId="256"/>
        </pc:sldMkLst>
      </pc:sldChg>
      <pc:sldChg chg="modSp add mod">
        <pc:chgData name="Newman, Ruth" userId="f6c7721f-56b3-416c-8b9d-284bdc7201fb" providerId="ADAL" clId="{AA9FF17C-E6F6-4CE8-8BB1-D1287C2159D8}" dt="2025-11-11T12:18:00.464" v="1074" actId="20577"/>
        <pc:sldMkLst>
          <pc:docMk/>
          <pc:sldMk cId="3990160046" sldId="256"/>
        </pc:sldMkLst>
      </pc:sldChg>
      <pc:sldChg chg="addSp delSp modSp mod">
        <pc:chgData name="Newman, Ruth" userId="f6c7721f-56b3-416c-8b9d-284bdc7201fb" providerId="ADAL" clId="{AA9FF17C-E6F6-4CE8-8BB1-D1287C2159D8}" dt="2025-10-24T05:36:58.223" v="137" actId="5793"/>
        <pc:sldMkLst>
          <pc:docMk/>
          <pc:sldMk cId="3249860664" sldId="257"/>
        </pc:sldMkLst>
      </pc:sldChg>
      <pc:sldChg chg="modSp add mod">
        <pc:chgData name="Newman, Ruth" userId="f6c7721f-56b3-416c-8b9d-284bdc7201fb" providerId="ADAL" clId="{AA9FF17C-E6F6-4CE8-8BB1-D1287C2159D8}" dt="2025-10-24T05:34:24.357" v="6" actId="1076"/>
        <pc:sldMkLst>
          <pc:docMk/>
          <pc:sldMk cId="3705666820" sldId="259"/>
        </pc:sldMkLst>
      </pc:sldChg>
      <pc:sldChg chg="modSp mod">
        <pc:chgData name="Newman, Ruth" userId="f6c7721f-56b3-416c-8b9d-284bdc7201fb" providerId="ADAL" clId="{AA9FF17C-E6F6-4CE8-8BB1-D1287C2159D8}" dt="2025-12-15T11:22:20.023" v="1817" actId="27636"/>
        <pc:sldMkLst>
          <pc:docMk/>
          <pc:sldMk cId="2280759307" sldId="263"/>
        </pc:sldMkLst>
        <pc:spChg chg="mod">
          <ac:chgData name="Newman, Ruth" userId="f6c7721f-56b3-416c-8b9d-284bdc7201fb" providerId="ADAL" clId="{AA9FF17C-E6F6-4CE8-8BB1-D1287C2159D8}" dt="2025-12-15T11:22:20.023" v="1817" actId="27636"/>
          <ac:spMkLst>
            <pc:docMk/>
            <pc:sldMk cId="2280759307" sldId="263"/>
            <ac:spMk id="3" creationId="{00000000-0000-0000-0000-000000000000}"/>
          </ac:spMkLst>
        </pc:spChg>
      </pc:sldChg>
      <pc:sldChg chg="addSp delSp modSp mod">
        <pc:chgData name="Newman, Ruth" userId="f6c7721f-56b3-416c-8b9d-284bdc7201fb" providerId="ADAL" clId="{AA9FF17C-E6F6-4CE8-8BB1-D1287C2159D8}" dt="2025-11-11T11:57:45.229" v="1067" actId="207"/>
        <pc:sldMkLst>
          <pc:docMk/>
          <pc:sldMk cId="1302325955" sldId="265"/>
        </pc:sldMkLst>
      </pc:sldChg>
      <pc:sldChg chg="modSp mod">
        <pc:chgData name="Newman, Ruth" userId="f6c7721f-56b3-416c-8b9d-284bdc7201fb" providerId="ADAL" clId="{AA9FF17C-E6F6-4CE8-8BB1-D1287C2159D8}" dt="2025-11-11T12:29:35.119" v="1383" actId="20577"/>
        <pc:sldMkLst>
          <pc:docMk/>
          <pc:sldMk cId="3631391792" sldId="266"/>
        </pc:sldMkLst>
      </pc:sldChg>
      <pc:sldChg chg="addSp delSp modSp mod">
        <pc:chgData name="Newman, Ruth" userId="f6c7721f-56b3-416c-8b9d-284bdc7201fb" providerId="ADAL" clId="{AA9FF17C-E6F6-4CE8-8BB1-D1287C2159D8}" dt="2025-11-11T11:59:01.508" v="1068" actId="478"/>
        <pc:sldMkLst>
          <pc:docMk/>
          <pc:sldMk cId="2606981453" sldId="273"/>
        </pc:sldMkLst>
      </pc:sldChg>
      <pc:sldChg chg="addSp delSp modSp mod">
        <pc:chgData name="Newman, Ruth" userId="f6c7721f-56b3-416c-8b9d-284bdc7201fb" providerId="ADAL" clId="{AA9FF17C-E6F6-4CE8-8BB1-D1287C2159D8}" dt="2025-10-24T05:47:23.571" v="576" actId="207"/>
        <pc:sldMkLst>
          <pc:docMk/>
          <pc:sldMk cId="1253944939" sldId="274"/>
        </pc:sldMkLst>
      </pc:sldChg>
      <pc:sldChg chg="addSp delSp modSp mod">
        <pc:chgData name="Newman, Ruth" userId="f6c7721f-56b3-416c-8b9d-284bdc7201fb" providerId="ADAL" clId="{AA9FF17C-E6F6-4CE8-8BB1-D1287C2159D8}" dt="2025-10-24T05:47:38.878" v="579" actId="207"/>
        <pc:sldMkLst>
          <pc:docMk/>
          <pc:sldMk cId="673091885" sldId="278"/>
        </pc:sldMkLst>
      </pc:sldChg>
      <pc:sldChg chg="addSp delSp modSp mod">
        <pc:chgData name="Newman, Ruth" userId="f6c7721f-56b3-416c-8b9d-284bdc7201fb" providerId="ADAL" clId="{AA9FF17C-E6F6-4CE8-8BB1-D1287C2159D8}" dt="2025-10-24T05:47:36.119" v="578" actId="207"/>
        <pc:sldMkLst>
          <pc:docMk/>
          <pc:sldMk cId="2958572748" sldId="279"/>
        </pc:sldMkLst>
      </pc:sldChg>
      <pc:sldChg chg="modSp mod">
        <pc:chgData name="Newman, Ruth" userId="f6c7721f-56b3-416c-8b9d-284bdc7201fb" providerId="ADAL" clId="{AA9FF17C-E6F6-4CE8-8BB1-D1287C2159D8}" dt="2025-10-24T05:40:57.884" v="253" actId="20577"/>
        <pc:sldMkLst>
          <pc:docMk/>
          <pc:sldMk cId="3687710722" sldId="281"/>
        </pc:sldMkLst>
      </pc:sldChg>
      <pc:sldChg chg="modSp mod">
        <pc:chgData name="Newman, Ruth" userId="f6c7721f-56b3-416c-8b9d-284bdc7201fb" providerId="ADAL" clId="{AA9FF17C-E6F6-4CE8-8BB1-D1287C2159D8}" dt="2025-12-15T11:21:31.962" v="1815" actId="20577"/>
        <pc:sldMkLst>
          <pc:docMk/>
          <pc:sldMk cId="4124566243" sldId="282"/>
        </pc:sldMkLst>
        <pc:spChg chg="mod">
          <ac:chgData name="Newman, Ruth" userId="f6c7721f-56b3-416c-8b9d-284bdc7201fb" providerId="ADAL" clId="{AA9FF17C-E6F6-4CE8-8BB1-D1287C2159D8}" dt="2025-12-15T11:21:31.962" v="1815" actId="20577"/>
          <ac:spMkLst>
            <pc:docMk/>
            <pc:sldMk cId="4124566243" sldId="282"/>
            <ac:spMk id="3" creationId="{00000000-0000-0000-0000-000000000000}"/>
          </ac:spMkLst>
        </pc:spChg>
      </pc:sldChg>
      <pc:sldChg chg="addSp delSp modSp mod">
        <pc:chgData name="Newman, Ruth" userId="f6c7721f-56b3-416c-8b9d-284bdc7201fb" providerId="ADAL" clId="{AA9FF17C-E6F6-4CE8-8BB1-D1287C2159D8}" dt="2025-10-24T05:47:31.517" v="577" actId="207"/>
        <pc:sldMkLst>
          <pc:docMk/>
          <pc:sldMk cId="2357368783" sldId="284"/>
        </pc:sldMkLst>
      </pc:sldChg>
      <pc:sldChg chg="modSp mod">
        <pc:chgData name="Newman, Ruth" userId="f6c7721f-56b3-416c-8b9d-284bdc7201fb" providerId="ADAL" clId="{AA9FF17C-E6F6-4CE8-8BB1-D1287C2159D8}" dt="2025-10-24T05:43:04.371" v="379" actId="20577"/>
        <pc:sldMkLst>
          <pc:docMk/>
          <pc:sldMk cId="4131299681" sldId="285"/>
        </pc:sldMkLst>
      </pc:sldChg>
      <pc:sldChg chg="modSp mod">
        <pc:chgData name="Newman, Ruth" userId="f6c7721f-56b3-416c-8b9d-284bdc7201fb" providerId="ADAL" clId="{AA9FF17C-E6F6-4CE8-8BB1-D1287C2159D8}" dt="2025-11-11T12:28:24.278" v="1366" actId="20577"/>
        <pc:sldMkLst>
          <pc:docMk/>
          <pc:sldMk cId="1073678594" sldId="288"/>
        </pc:sldMkLst>
      </pc:sldChg>
      <pc:sldChg chg="delSp modSp mod">
        <pc:chgData name="Newman, Ruth" userId="f6c7721f-56b3-416c-8b9d-284bdc7201fb" providerId="ADAL" clId="{AA9FF17C-E6F6-4CE8-8BB1-D1287C2159D8}" dt="2025-11-11T12:20:57.277" v="1075" actId="478"/>
        <pc:sldMkLst>
          <pc:docMk/>
          <pc:sldMk cId="3346272027" sldId="289"/>
        </pc:sldMkLst>
      </pc:sldChg>
      <pc:sldChg chg="delSp">
        <pc:chgData name="Newman, Ruth" userId="f6c7721f-56b3-416c-8b9d-284bdc7201fb" providerId="ADAL" clId="{AA9FF17C-E6F6-4CE8-8BB1-D1287C2159D8}" dt="2025-10-24T05:43:50.793" v="385" actId="478"/>
        <pc:sldMkLst>
          <pc:docMk/>
          <pc:sldMk cId="781147829" sldId="290"/>
        </pc:sldMkLst>
      </pc:sldChg>
      <pc:sldChg chg="modSp mod">
        <pc:chgData name="Newman, Ruth" userId="f6c7721f-56b3-416c-8b9d-284bdc7201fb" providerId="ADAL" clId="{AA9FF17C-E6F6-4CE8-8BB1-D1287C2159D8}" dt="2025-12-15T11:23:30.544" v="1841" actId="20577"/>
        <pc:sldMkLst>
          <pc:docMk/>
          <pc:sldMk cId="3450040686" sldId="292"/>
        </pc:sldMkLst>
        <pc:spChg chg="mod">
          <ac:chgData name="Newman, Ruth" userId="f6c7721f-56b3-416c-8b9d-284bdc7201fb" providerId="ADAL" clId="{AA9FF17C-E6F6-4CE8-8BB1-D1287C2159D8}" dt="2025-12-15T11:23:30.544" v="1841" actId="20577"/>
          <ac:spMkLst>
            <pc:docMk/>
            <pc:sldMk cId="3450040686" sldId="292"/>
            <ac:spMk id="3" creationId="{00000000-0000-0000-0000-000000000000}"/>
          </ac:spMkLst>
        </pc:spChg>
      </pc:sldChg>
      <pc:sldChg chg="modSp mod">
        <pc:chgData name="Newman, Ruth" userId="f6c7721f-56b3-416c-8b9d-284bdc7201fb" providerId="ADAL" clId="{AA9FF17C-E6F6-4CE8-8BB1-D1287C2159D8}" dt="2025-10-24T05:45:19.399" v="544" actId="20577"/>
        <pc:sldMkLst>
          <pc:docMk/>
          <pc:sldMk cId="2368148930" sldId="295"/>
        </pc:sldMkLst>
      </pc:sldChg>
      <pc:sldChg chg="modSp mod">
        <pc:chgData name="Newman, Ruth" userId="f6c7721f-56b3-416c-8b9d-284bdc7201fb" providerId="ADAL" clId="{AA9FF17C-E6F6-4CE8-8BB1-D1287C2159D8}" dt="2025-10-24T05:49:43.548" v="736" actId="20577"/>
        <pc:sldMkLst>
          <pc:docMk/>
          <pc:sldMk cId="22969301" sldId="300"/>
        </pc:sldMkLst>
      </pc:sldChg>
      <pc:sldChg chg="modSp mod">
        <pc:chgData name="Newman, Ruth" userId="f6c7721f-56b3-416c-8b9d-284bdc7201fb" providerId="ADAL" clId="{AA9FF17C-E6F6-4CE8-8BB1-D1287C2159D8}" dt="2025-11-11T12:31:10.188" v="1384" actId="20577"/>
        <pc:sldMkLst>
          <pc:docMk/>
          <pc:sldMk cId="672123565" sldId="302"/>
        </pc:sldMkLst>
      </pc:sldChg>
      <pc:sldChg chg="delSp">
        <pc:chgData name="Newman, Ruth" userId="f6c7721f-56b3-416c-8b9d-284bdc7201fb" providerId="ADAL" clId="{AA9FF17C-E6F6-4CE8-8BB1-D1287C2159D8}" dt="2025-10-24T05:48:09.080" v="580" actId="478"/>
        <pc:sldMkLst>
          <pc:docMk/>
          <pc:sldMk cId="801886029" sldId="303"/>
        </pc:sldMkLst>
      </pc:sldChg>
      <pc:sldChg chg="modSp">
        <pc:chgData name="Newman, Ruth" userId="f6c7721f-56b3-416c-8b9d-284bdc7201fb" providerId="ADAL" clId="{AA9FF17C-E6F6-4CE8-8BB1-D1287C2159D8}" dt="2025-10-24T05:52:16.676" v="918"/>
        <pc:sldMkLst>
          <pc:docMk/>
          <pc:sldMk cId="2230487213" sldId="306"/>
        </pc:sldMkLst>
      </pc:sldChg>
      <pc:sldChg chg="modSp mod">
        <pc:chgData name="Newman, Ruth" userId="f6c7721f-56b3-416c-8b9d-284bdc7201fb" providerId="ADAL" clId="{AA9FF17C-E6F6-4CE8-8BB1-D1287C2159D8}" dt="2025-11-11T12:33:06.983" v="1568" actId="20577"/>
        <pc:sldMkLst>
          <pc:docMk/>
          <pc:sldMk cId="3429581489" sldId="307"/>
        </pc:sldMkLst>
      </pc:sldChg>
      <pc:sldChg chg="modSp mod">
        <pc:chgData name="Newman, Ruth" userId="f6c7721f-56b3-416c-8b9d-284bdc7201fb" providerId="ADAL" clId="{AA9FF17C-E6F6-4CE8-8BB1-D1287C2159D8}" dt="2025-11-11T12:33:39.306" v="1715" actId="20577"/>
        <pc:sldMkLst>
          <pc:docMk/>
          <pc:sldMk cId="3073385600" sldId="308"/>
        </pc:sldMkLst>
      </pc:sldChg>
      <pc:sldChg chg="modSp mod">
        <pc:chgData name="Newman, Ruth" userId="f6c7721f-56b3-416c-8b9d-284bdc7201fb" providerId="ADAL" clId="{AA9FF17C-E6F6-4CE8-8BB1-D1287C2159D8}" dt="2025-11-11T12:34:19.688" v="1763" actId="20577"/>
        <pc:sldMkLst>
          <pc:docMk/>
          <pc:sldMk cId="2901002137" sldId="309"/>
        </pc:sldMkLst>
      </pc:sldChg>
      <pc:sldChg chg="add del">
        <pc:chgData name="Newman, Ruth" userId="f6c7721f-56b3-416c-8b9d-284bdc7201fb" providerId="ADAL" clId="{AA9FF17C-E6F6-4CE8-8BB1-D1287C2159D8}" dt="2025-11-11T12:36:00.720" v="1766" actId="2696"/>
        <pc:sldMkLst>
          <pc:docMk/>
          <pc:sldMk cId="2327790423" sldId="310"/>
        </pc:sldMkLst>
      </pc:sldChg>
      <pc:sldChg chg="modSp mod">
        <pc:chgData name="Newman, Ruth" userId="f6c7721f-56b3-416c-8b9d-284bdc7201fb" providerId="ADAL" clId="{AA9FF17C-E6F6-4CE8-8BB1-D1287C2159D8}" dt="2025-11-11T12:36:18.666" v="1774" actId="20577"/>
        <pc:sldMkLst>
          <pc:docMk/>
          <pc:sldMk cId="2283287243" sldId="314"/>
        </pc:sldMkLst>
      </pc:sldChg>
      <pc:sldChg chg="modSp mod">
        <pc:chgData name="Newman, Ruth" userId="f6c7721f-56b3-416c-8b9d-284bdc7201fb" providerId="ADAL" clId="{AA9FF17C-E6F6-4CE8-8BB1-D1287C2159D8}" dt="2025-10-24T05:51:41.542" v="877" actId="20577"/>
        <pc:sldMkLst>
          <pc:docMk/>
          <pc:sldMk cId="777752512" sldId="315"/>
        </pc:sldMkLst>
      </pc:sldChg>
      <pc:sldChg chg="addSp delSp modSp mod">
        <pc:chgData name="Newman, Ruth" userId="f6c7721f-56b3-416c-8b9d-284bdc7201fb" providerId="ADAL" clId="{AA9FF17C-E6F6-4CE8-8BB1-D1287C2159D8}" dt="2025-10-24T05:53:38.228" v="989" actId="207"/>
        <pc:sldMkLst>
          <pc:docMk/>
          <pc:sldMk cId="932141461" sldId="323"/>
        </pc:sldMkLst>
      </pc:sldChg>
      <pc:sldChg chg="modSp mod">
        <pc:chgData name="Newman, Ruth" userId="f6c7721f-56b3-416c-8b9d-284bdc7201fb" providerId="ADAL" clId="{AA9FF17C-E6F6-4CE8-8BB1-D1287C2159D8}" dt="2025-10-24T05:54:26.713" v="994" actId="20577"/>
        <pc:sldMkLst>
          <pc:docMk/>
          <pc:sldMk cId="1071657178" sldId="325"/>
        </pc:sldMkLst>
      </pc:sldChg>
      <pc:sldChg chg="modSp mod">
        <pc:chgData name="Newman, Ruth" userId="f6c7721f-56b3-416c-8b9d-284bdc7201fb" providerId="ADAL" clId="{AA9FF17C-E6F6-4CE8-8BB1-D1287C2159D8}" dt="2025-10-24T05:54:50.955" v="995" actId="114"/>
        <pc:sldMkLst>
          <pc:docMk/>
          <pc:sldMk cId="1150296636" sldId="326"/>
        </pc:sldMkLst>
      </pc:sldChg>
      <pc:sldChg chg="modSp mod">
        <pc:chgData name="Newman, Ruth" userId="f6c7721f-56b3-416c-8b9d-284bdc7201fb" providerId="ADAL" clId="{AA9FF17C-E6F6-4CE8-8BB1-D1287C2159D8}" dt="2025-11-11T12:37:59.724" v="1778" actId="20577"/>
        <pc:sldMkLst>
          <pc:docMk/>
          <pc:sldMk cId="3118933664" sldId="327"/>
        </pc:sldMkLst>
      </pc:sldChg>
      <pc:sldChg chg="modSp mod">
        <pc:chgData name="Newman, Ruth" userId="f6c7721f-56b3-416c-8b9d-284bdc7201fb" providerId="ADAL" clId="{AA9FF17C-E6F6-4CE8-8BB1-D1287C2159D8}" dt="2025-10-24T05:55:16.128" v="1003" actId="20577"/>
        <pc:sldMkLst>
          <pc:docMk/>
          <pc:sldMk cId="3849290108" sldId="329"/>
        </pc:sldMkLst>
      </pc:sldChg>
      <pc:sldChg chg="modSp">
        <pc:chgData name="Newman, Ruth" userId="f6c7721f-56b3-416c-8b9d-284bdc7201fb" providerId="ADAL" clId="{AA9FF17C-E6F6-4CE8-8BB1-D1287C2159D8}" dt="2025-10-24T05:52:16.676" v="918"/>
        <pc:sldMkLst>
          <pc:docMk/>
          <pc:sldMk cId="1737621043" sldId="332"/>
        </pc:sldMkLst>
      </pc:sldChg>
      <pc:sldChg chg="modSp">
        <pc:chgData name="Newman, Ruth" userId="f6c7721f-56b3-416c-8b9d-284bdc7201fb" providerId="ADAL" clId="{AA9FF17C-E6F6-4CE8-8BB1-D1287C2159D8}" dt="2025-10-24T05:52:16.676" v="918"/>
        <pc:sldMkLst>
          <pc:docMk/>
          <pc:sldMk cId="83769088" sldId="333"/>
        </pc:sldMkLst>
      </pc:sldChg>
      <pc:sldChg chg="modSp mod">
        <pc:chgData name="Newman, Ruth" userId="f6c7721f-56b3-416c-8b9d-284bdc7201fb" providerId="ADAL" clId="{AA9FF17C-E6F6-4CE8-8BB1-D1287C2159D8}" dt="2025-11-11T12:39:38.755" v="1782" actId="20577"/>
        <pc:sldMkLst>
          <pc:docMk/>
          <pc:sldMk cId="4217306284" sldId="334"/>
        </pc:sldMkLst>
      </pc:sldChg>
      <pc:sldChg chg="modSp new del mod">
        <pc:chgData name="Newman, Ruth" userId="f6c7721f-56b3-416c-8b9d-284bdc7201fb" providerId="ADAL" clId="{AA9FF17C-E6F6-4CE8-8BB1-D1287C2159D8}" dt="2025-11-11T12:45:14.557" v="1807" actId="2696"/>
        <pc:sldMkLst>
          <pc:docMk/>
          <pc:sldMk cId="535717783" sldId="335"/>
        </pc:sldMkLst>
      </pc:sldChg>
      <pc:sldChg chg="new del">
        <pc:chgData name="Newman, Ruth" userId="f6c7721f-56b3-416c-8b9d-284bdc7201fb" providerId="ADAL" clId="{AA9FF17C-E6F6-4CE8-8BB1-D1287C2159D8}" dt="2025-10-24T05:34:15.335" v="4" actId="2696"/>
        <pc:sldMkLst>
          <pc:docMk/>
          <pc:sldMk cId="3553085504" sldId="33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1256A9-19AE-4FCF-BDB2-50A7559A1D81}" type="datetimeFigureOut">
              <a:rPr lang="en-GB" smtClean="0"/>
              <a:t>15/12/2025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D32B3E-7B70-498F-A2D9-14F3EB480CFD}" type="slidenum">
              <a:rPr lang="en-GB" smtClean="0"/>
              <a:t>‹#›</a:t>
            </a:fld>
            <a:endParaRPr lang="en-GB"/>
          </a:p>
        </p:txBody>
      </p:sp>
    </p:spTree>
    <p:extLst>
      <p:ext uri="{BB962C8B-B14F-4D97-AF65-F5344CB8AC3E}">
        <p14:creationId xmlns:p14="http://schemas.microsoft.com/office/powerpoint/2010/main" val="3569250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28938" y="850900"/>
            <a:ext cx="4084637" cy="2298700"/>
          </a:xfrm>
          <a:prstGeom prst="rect">
            <a:avLst/>
          </a:prstGeom>
          <a:noFill/>
          <a:ln w="12700">
            <a:solidFill>
              <a:prstClr val="black"/>
            </a:solidFill>
          </a:ln>
        </p:spPr>
      </p:sp>
      <p:sp>
        <p:nvSpPr>
          <p:cNvPr id="3" name="Notes Placeholder 2"/>
          <p:cNvSpPr>
            <a:spLocks noGrp="1"/>
          </p:cNvSpPr>
          <p:nvPr>
            <p:ph type="body" idx="1"/>
          </p:nvPr>
        </p:nvSpPr>
        <p:spPr>
          <a:xfrm>
            <a:off x="993775" y="3278188"/>
            <a:ext cx="7954963" cy="2681287"/>
          </a:xfrm>
          <a:prstGeom prst="rect">
            <a:avLst/>
          </a:prstGeom>
        </p:spPr>
        <p:txBody>
          <a:bodyPr/>
          <a:lstStyle/>
          <a:p>
            <a:endParaRPr lang="en-GB" dirty="0"/>
          </a:p>
        </p:txBody>
      </p:sp>
    </p:spTree>
    <p:extLst>
      <p:ext uri="{BB962C8B-B14F-4D97-AF65-F5344CB8AC3E}">
        <p14:creationId xmlns:p14="http://schemas.microsoft.com/office/powerpoint/2010/main" val="3625753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Why do you think there are so many co-ordinated words, phrases and clauses? What is the effect of using ‘and’ so often, and ‘but’ only once? </a:t>
            </a:r>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16</a:t>
            </a:fld>
            <a:endParaRPr lang="en-GB" dirty="0"/>
          </a:p>
        </p:txBody>
      </p:sp>
    </p:spTree>
    <p:extLst>
      <p:ext uri="{BB962C8B-B14F-4D97-AF65-F5344CB8AC3E}">
        <p14:creationId xmlns:p14="http://schemas.microsoft.com/office/powerpoint/2010/main" val="400685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3169C70-1C8D-437C-8C19-3E8A5709F958}"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282F19-9D9A-4838-A197-AB44F8404D66}" type="slidenum">
              <a:rPr lang="en-GB" smtClean="0"/>
              <a:t>‹#›</a:t>
            </a:fld>
            <a:endParaRPr lang="en-GB"/>
          </a:p>
        </p:txBody>
      </p:sp>
    </p:spTree>
    <p:extLst>
      <p:ext uri="{BB962C8B-B14F-4D97-AF65-F5344CB8AC3E}">
        <p14:creationId xmlns:p14="http://schemas.microsoft.com/office/powerpoint/2010/main" val="1097908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3169C70-1C8D-437C-8C19-3E8A5709F958}"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282F19-9D9A-4838-A197-AB44F8404D66}" type="slidenum">
              <a:rPr lang="en-GB" smtClean="0"/>
              <a:t>‹#›</a:t>
            </a:fld>
            <a:endParaRPr lang="en-GB"/>
          </a:p>
        </p:txBody>
      </p:sp>
    </p:spTree>
    <p:extLst>
      <p:ext uri="{BB962C8B-B14F-4D97-AF65-F5344CB8AC3E}">
        <p14:creationId xmlns:p14="http://schemas.microsoft.com/office/powerpoint/2010/main" val="2080830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3169C70-1C8D-437C-8C19-3E8A5709F958}"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282F19-9D9A-4838-A197-AB44F8404D66}" type="slidenum">
              <a:rPr lang="en-GB" smtClean="0"/>
              <a:t>‹#›</a:t>
            </a:fld>
            <a:endParaRPr lang="en-GB"/>
          </a:p>
        </p:txBody>
      </p:sp>
    </p:spTree>
    <p:extLst>
      <p:ext uri="{BB962C8B-B14F-4D97-AF65-F5344CB8AC3E}">
        <p14:creationId xmlns:p14="http://schemas.microsoft.com/office/powerpoint/2010/main" val="1270163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ver Slide_white_opt1">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8ACB8A57-5EFB-A8C3-4852-AD100EC5EFBC}"/>
              </a:ext>
            </a:extLst>
          </p:cNvPr>
          <p:cNvSpPr>
            <a:spLocks noGrp="1"/>
          </p:cNvSpPr>
          <p:nvPr>
            <p:ph type="title" hasCustomPrompt="1"/>
          </p:nvPr>
        </p:nvSpPr>
        <p:spPr>
          <a:xfrm>
            <a:off x="518875" y="4129531"/>
            <a:ext cx="6955351" cy="1330480"/>
          </a:xfrm>
          <a:prstGeom prst="rect">
            <a:avLst/>
          </a:prstGeom>
        </p:spPr>
        <p:txBody>
          <a:bodyPr vert="horz" lIns="91440" tIns="45720" rIns="91440" bIns="45720" rtlCol="0" anchor="t">
            <a:noAutofit/>
          </a:bodyPr>
          <a:lstStyle>
            <a:lvl1pPr>
              <a:defRPr sz="4367" b="1" i="0">
                <a:solidFill>
                  <a:srgbClr val="003C3B"/>
                </a:solidFill>
                <a:latin typeface="Outfit" pitchFamily="2" charset="0"/>
              </a:defRPr>
            </a:lvl1pPr>
          </a:lstStyle>
          <a:p>
            <a:r>
              <a:rPr lang="en-GB" dirty="0"/>
              <a:t>Cover Slide title maximum of 2 lines</a:t>
            </a:r>
            <a:endParaRPr lang="en-US" dirty="0"/>
          </a:p>
        </p:txBody>
      </p:sp>
      <p:pic>
        <p:nvPicPr>
          <p:cNvPr id="2" name="Picture 1" descr="Logo&#10;&#10;Description automatically generated with medium confidence">
            <a:extLst>
              <a:ext uri="{FF2B5EF4-FFF2-40B4-BE49-F238E27FC236}">
                <a16:creationId xmlns:a16="http://schemas.microsoft.com/office/drawing/2014/main" id="{B2766EE5-D0ED-938A-F3A3-5C39EF2EBE0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08525" y="324909"/>
            <a:ext cx="5514232" cy="2721896"/>
          </a:xfrm>
          <a:prstGeom prst="rect">
            <a:avLst/>
          </a:prstGeom>
        </p:spPr>
      </p:pic>
      <p:pic>
        <p:nvPicPr>
          <p:cNvPr id="4" name="Picture 3" descr="Icon&#10;&#10;Description automatically generated">
            <a:extLst>
              <a:ext uri="{FF2B5EF4-FFF2-40B4-BE49-F238E27FC236}">
                <a16:creationId xmlns:a16="http://schemas.microsoft.com/office/drawing/2014/main" id="{FD1FC297-09E3-7C3E-BD8F-E0893662624C}"/>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8017568" y="361"/>
            <a:ext cx="4174433" cy="6861850"/>
          </a:xfrm>
          <a:prstGeom prst="rect">
            <a:avLst/>
          </a:prstGeom>
        </p:spPr>
      </p:pic>
    </p:spTree>
    <p:extLst>
      <p:ext uri="{BB962C8B-B14F-4D97-AF65-F5344CB8AC3E}">
        <p14:creationId xmlns:p14="http://schemas.microsoft.com/office/powerpoint/2010/main" val="3777715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3169C70-1C8D-437C-8C19-3E8A5709F958}"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282F19-9D9A-4838-A197-AB44F8404D66}" type="slidenum">
              <a:rPr lang="en-GB" smtClean="0"/>
              <a:t>‹#›</a:t>
            </a:fld>
            <a:endParaRPr lang="en-GB"/>
          </a:p>
        </p:txBody>
      </p:sp>
    </p:spTree>
    <p:extLst>
      <p:ext uri="{BB962C8B-B14F-4D97-AF65-F5344CB8AC3E}">
        <p14:creationId xmlns:p14="http://schemas.microsoft.com/office/powerpoint/2010/main" val="1011831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3169C70-1C8D-437C-8C19-3E8A5709F958}"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282F19-9D9A-4838-A197-AB44F8404D66}" type="slidenum">
              <a:rPr lang="en-GB" smtClean="0"/>
              <a:t>‹#›</a:t>
            </a:fld>
            <a:endParaRPr lang="en-GB"/>
          </a:p>
        </p:txBody>
      </p:sp>
    </p:spTree>
    <p:extLst>
      <p:ext uri="{BB962C8B-B14F-4D97-AF65-F5344CB8AC3E}">
        <p14:creationId xmlns:p14="http://schemas.microsoft.com/office/powerpoint/2010/main" val="863151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3169C70-1C8D-437C-8C19-3E8A5709F958}"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282F19-9D9A-4838-A197-AB44F8404D66}" type="slidenum">
              <a:rPr lang="en-GB" smtClean="0"/>
              <a:t>‹#›</a:t>
            </a:fld>
            <a:endParaRPr lang="en-GB"/>
          </a:p>
        </p:txBody>
      </p:sp>
    </p:spTree>
    <p:extLst>
      <p:ext uri="{BB962C8B-B14F-4D97-AF65-F5344CB8AC3E}">
        <p14:creationId xmlns:p14="http://schemas.microsoft.com/office/powerpoint/2010/main" val="474523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3169C70-1C8D-437C-8C19-3E8A5709F958}" type="datetimeFigureOut">
              <a:rPr lang="en-GB" smtClean="0"/>
              <a:t>15/12/2025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4282F19-9D9A-4838-A197-AB44F8404D66}" type="slidenum">
              <a:rPr lang="en-GB" smtClean="0"/>
              <a:t>‹#›</a:t>
            </a:fld>
            <a:endParaRPr lang="en-GB"/>
          </a:p>
        </p:txBody>
      </p:sp>
    </p:spTree>
    <p:extLst>
      <p:ext uri="{BB962C8B-B14F-4D97-AF65-F5344CB8AC3E}">
        <p14:creationId xmlns:p14="http://schemas.microsoft.com/office/powerpoint/2010/main" val="3736052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3169C70-1C8D-437C-8C19-3E8A5709F958}" type="datetimeFigureOut">
              <a:rPr lang="en-GB" smtClean="0"/>
              <a:t>15/12/2025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4282F19-9D9A-4838-A197-AB44F8404D66}" type="slidenum">
              <a:rPr lang="en-GB" smtClean="0"/>
              <a:t>‹#›</a:t>
            </a:fld>
            <a:endParaRPr lang="en-GB"/>
          </a:p>
        </p:txBody>
      </p:sp>
    </p:spTree>
    <p:extLst>
      <p:ext uri="{BB962C8B-B14F-4D97-AF65-F5344CB8AC3E}">
        <p14:creationId xmlns:p14="http://schemas.microsoft.com/office/powerpoint/2010/main" val="2821128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169C70-1C8D-437C-8C19-3E8A5709F958}" type="datetimeFigureOut">
              <a:rPr lang="en-GB" smtClean="0"/>
              <a:t>15/12/2025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4282F19-9D9A-4838-A197-AB44F8404D66}" type="slidenum">
              <a:rPr lang="en-GB" smtClean="0"/>
              <a:t>‹#›</a:t>
            </a:fld>
            <a:endParaRPr lang="en-GB"/>
          </a:p>
        </p:txBody>
      </p:sp>
    </p:spTree>
    <p:extLst>
      <p:ext uri="{BB962C8B-B14F-4D97-AF65-F5344CB8AC3E}">
        <p14:creationId xmlns:p14="http://schemas.microsoft.com/office/powerpoint/2010/main" val="1050787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3169C70-1C8D-437C-8C19-3E8A5709F958}"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282F19-9D9A-4838-A197-AB44F8404D66}" type="slidenum">
              <a:rPr lang="en-GB" smtClean="0"/>
              <a:t>‹#›</a:t>
            </a:fld>
            <a:endParaRPr lang="en-GB"/>
          </a:p>
        </p:txBody>
      </p:sp>
    </p:spTree>
    <p:extLst>
      <p:ext uri="{BB962C8B-B14F-4D97-AF65-F5344CB8AC3E}">
        <p14:creationId xmlns:p14="http://schemas.microsoft.com/office/powerpoint/2010/main" val="1257120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3169C70-1C8D-437C-8C19-3E8A5709F958}"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282F19-9D9A-4838-A197-AB44F8404D66}" type="slidenum">
              <a:rPr lang="en-GB" smtClean="0"/>
              <a:t>‹#›</a:t>
            </a:fld>
            <a:endParaRPr lang="en-GB"/>
          </a:p>
        </p:txBody>
      </p:sp>
    </p:spTree>
    <p:extLst>
      <p:ext uri="{BB962C8B-B14F-4D97-AF65-F5344CB8AC3E}">
        <p14:creationId xmlns:p14="http://schemas.microsoft.com/office/powerpoint/2010/main" val="2915423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169C70-1C8D-437C-8C19-3E8A5709F958}" type="datetimeFigureOut">
              <a:rPr lang="en-GB" smtClean="0"/>
              <a:t>15/12/2025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282F19-9D9A-4838-A197-AB44F8404D66}" type="slidenum">
              <a:rPr lang="en-GB" smtClean="0"/>
              <a:t>‹#›</a:t>
            </a:fld>
            <a:endParaRPr lang="en-GB"/>
          </a:p>
        </p:txBody>
      </p:sp>
    </p:spTree>
    <p:extLst>
      <p:ext uri="{BB962C8B-B14F-4D97-AF65-F5344CB8AC3E}">
        <p14:creationId xmlns:p14="http://schemas.microsoft.com/office/powerpoint/2010/main" val="309891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M.C.Newman@exeter.ac.uk"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hyperlink" Target="https://janeaustensworld.com/2012/04/10/great-expectations-2011-gillian-andersons-eerie-interpretation-of-miss-havisha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janeaustensworld.com/2012/04/10/great-expectations-2011-gillian-andersons-eerie-interpretation-of-miss-havisham/"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janeaustensworld.com/2012/04/10/great-expectations-2011-gillian-andersons-eerie-interpretation-of-miss-havisham/"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909" y="2486439"/>
            <a:ext cx="5550091" cy="1330480"/>
          </a:xfrm>
        </p:spPr>
        <p:txBody>
          <a:bodyPr/>
          <a:lstStyle/>
          <a:p>
            <a:br>
              <a:rPr lang="en-GB" sz="2000" i="1" dirty="0">
                <a:latin typeface="Calibri" panose="020F0502020204030204" pitchFamily="34" charset="0"/>
                <a:cs typeface="Calibri" panose="020F0502020204030204" pitchFamily="34" charset="0"/>
              </a:rPr>
            </a:br>
            <a:r>
              <a:rPr lang="en-GB" sz="3600" dirty="0">
                <a:latin typeface="Calibri" panose="020F0502020204030204" pitchFamily="34" charset="0"/>
                <a:cs typeface="Calibri" panose="020F0502020204030204" pitchFamily="34" charset="0"/>
              </a:rPr>
              <a:t>Promoting talk </a:t>
            </a:r>
            <a:r>
              <a:rPr lang="en-GB" sz="3600" i="1" dirty="0">
                <a:latin typeface="Calibri" panose="020F0502020204030204" pitchFamily="34" charset="0"/>
                <a:cs typeface="Calibri" panose="020F0502020204030204" pitchFamily="34" charset="0"/>
              </a:rPr>
              <a:t>about</a:t>
            </a:r>
            <a:r>
              <a:rPr lang="en-GB" sz="3600" dirty="0">
                <a:latin typeface="Calibri" panose="020F0502020204030204" pitchFamily="34" charset="0"/>
                <a:cs typeface="Calibri" panose="020F0502020204030204" pitchFamily="34" charset="0"/>
              </a:rPr>
              <a:t> writing in the secondary English classroom</a:t>
            </a:r>
            <a:br>
              <a:rPr lang="en-GB" sz="3600" dirty="0"/>
            </a:br>
            <a:br>
              <a:rPr lang="en-GB" sz="2400" i="1" dirty="0">
                <a:latin typeface="Calibri" panose="020F0502020204030204" pitchFamily="34" charset="0"/>
                <a:cs typeface="Calibri" panose="020F0502020204030204" pitchFamily="34" charset="0"/>
              </a:rPr>
            </a:br>
            <a:r>
              <a:rPr lang="en-GB" sz="1600" i="1" dirty="0">
                <a:latin typeface="Calibri" panose="020F0502020204030204" pitchFamily="34" charset="0"/>
                <a:cs typeface="Calibri" panose="020F0502020204030204" pitchFamily="34" charset="0"/>
              </a:rPr>
              <a:t>Ruth Newman</a:t>
            </a:r>
            <a:br>
              <a:rPr lang="en-GB" sz="1600" i="1" dirty="0">
                <a:latin typeface="Calibri" panose="020F0502020204030204" pitchFamily="34" charset="0"/>
                <a:cs typeface="Calibri" panose="020F0502020204030204" pitchFamily="34" charset="0"/>
              </a:rPr>
            </a:br>
            <a:r>
              <a:rPr lang="en-GB" sz="1600" i="1" dirty="0">
                <a:latin typeface="Calibri" panose="020F0502020204030204" pitchFamily="34" charset="0"/>
                <a:cs typeface="Calibri" panose="020F0502020204030204" pitchFamily="34" charset="0"/>
                <a:hlinkClick r:id="rId3"/>
              </a:rPr>
              <a:t>R.M.C.Newman@exeter.ac.uk</a:t>
            </a:r>
            <a:r>
              <a:rPr lang="en-GB" sz="1600" i="1" dirty="0">
                <a:latin typeface="Calibri" panose="020F0502020204030204" pitchFamily="34" charset="0"/>
                <a:cs typeface="Calibri" panose="020F0502020204030204" pitchFamily="34" charset="0"/>
              </a:rPr>
              <a:t> </a:t>
            </a:r>
            <a:br>
              <a:rPr lang="en-GB" sz="2000" dirty="0">
                <a:latin typeface="Calibri" panose="020F0502020204030204" pitchFamily="34" charset="0"/>
                <a:cs typeface="Calibri" panose="020F0502020204030204" pitchFamily="34" charset="0"/>
              </a:rPr>
            </a:br>
            <a:endParaRPr lang="en-GB" sz="2000" i="1" dirty="0">
              <a:latin typeface="Calibri" panose="020F0502020204030204" pitchFamily="34" charset="0"/>
              <a:cs typeface="Calibri" panose="020F0502020204030204" pitchFamily="34" charset="0"/>
            </a:endParaRPr>
          </a:p>
        </p:txBody>
      </p:sp>
      <p:pic>
        <p:nvPicPr>
          <p:cNvPr id="3" name="Picture 2" descr="G:\METATALK ESRC\ESRC logo\eyJwYXRoIjoiZnJvbnRpZnlcL2FjY291bnRzXC9iZlwvMTc5OTMxXC9wcm9qZWN0c1wvMjY4ODgwXC9hc3NldHNcLzY3XC80Nzk4OTA1XC80ZjRjYmQxNjVjZGM1OTg0MTFkNDQ4MGM5MDA0ZmJmNS0xNjAyOTI0NzQyLnBuZyJ9_frontify_y9n0.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5909" y="5415581"/>
            <a:ext cx="3284734" cy="1216760"/>
          </a:xfrm>
          <a:prstGeom prst="rect">
            <a:avLst/>
          </a:prstGeom>
          <a:noFill/>
          <a:ln>
            <a:noFill/>
          </a:ln>
        </p:spPr>
      </p:pic>
    </p:spTree>
    <p:extLst>
      <p:ext uri="{BB962C8B-B14F-4D97-AF65-F5344CB8AC3E}">
        <p14:creationId xmlns:p14="http://schemas.microsoft.com/office/powerpoint/2010/main" val="3705666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5024846"/>
            <a:ext cx="10232571" cy="646331"/>
          </a:xfrm>
          <a:prstGeom prst="rect">
            <a:avLst/>
          </a:prstGeom>
          <a:noFill/>
        </p:spPr>
        <p:txBody>
          <a:bodyPr wrap="square" rtlCol="0">
            <a:spAutoFit/>
          </a:bodyPr>
          <a:lstStyle/>
          <a:p>
            <a:r>
              <a:rPr lang="en-GB" dirty="0"/>
              <a:t>Now taking your ideas so far, imagine you are approaching the house – describe what you can see, focusing on ‘showing not telling’.</a:t>
            </a:r>
          </a:p>
        </p:txBody>
      </p:sp>
      <p:sp>
        <p:nvSpPr>
          <p:cNvPr id="3" name="TextBox 2"/>
          <p:cNvSpPr txBox="1"/>
          <p:nvPr/>
        </p:nvSpPr>
        <p:spPr>
          <a:xfrm>
            <a:off x="9422674" y="304800"/>
            <a:ext cx="2447109" cy="646331"/>
          </a:xfrm>
          <a:prstGeom prst="rect">
            <a:avLst/>
          </a:prstGeom>
          <a:solidFill>
            <a:srgbClr val="FFFF00"/>
          </a:solidFill>
          <a:ln>
            <a:solidFill>
              <a:schemeClr val="accent1"/>
            </a:solidFill>
          </a:ln>
        </p:spPr>
        <p:txBody>
          <a:bodyPr wrap="square" rtlCol="0">
            <a:spAutoFit/>
          </a:bodyPr>
          <a:lstStyle/>
          <a:p>
            <a:r>
              <a:rPr lang="en-GB" dirty="0"/>
              <a:t>Bridging opportunity: modelling writing</a:t>
            </a:r>
          </a:p>
        </p:txBody>
      </p:sp>
      <p:sp>
        <p:nvSpPr>
          <p:cNvPr id="4" name="TextBox 3">
            <a:extLst>
              <a:ext uri="{FF2B5EF4-FFF2-40B4-BE49-F238E27FC236}">
                <a16:creationId xmlns:a16="http://schemas.microsoft.com/office/drawing/2014/main" id="{57B4BB61-E856-00EF-04E8-283EB27D9ADA}"/>
              </a:ext>
            </a:extLst>
          </p:cNvPr>
          <p:cNvSpPr txBox="1"/>
          <p:nvPr/>
        </p:nvSpPr>
        <p:spPr>
          <a:xfrm>
            <a:off x="3597215" y="1894114"/>
            <a:ext cx="4520241" cy="1200329"/>
          </a:xfrm>
          <a:prstGeom prst="rect">
            <a:avLst/>
          </a:prstGeom>
          <a:solidFill>
            <a:schemeClr val="tx2">
              <a:lumMod val="20000"/>
              <a:lumOff val="80000"/>
            </a:schemeClr>
          </a:solidFill>
        </p:spPr>
        <p:txBody>
          <a:bodyPr wrap="square" rtlCol="0">
            <a:spAutoFit/>
          </a:bodyPr>
          <a:lstStyle/>
          <a:p>
            <a:r>
              <a:rPr lang="en-GB" dirty="0"/>
              <a:t>Find image of Satis House e.g. </a:t>
            </a:r>
            <a:r>
              <a:rPr lang="en-GB" dirty="0">
                <a:hlinkClick r:id="rId2"/>
              </a:rPr>
              <a:t>https://janeaustensworld.com/2012/04/10/great-expectations-2011-gillian-andersons-eerie-interpretation-of-miss-havisham/</a:t>
            </a:r>
            <a:r>
              <a:rPr lang="en-GB" dirty="0"/>
              <a:t>  </a:t>
            </a:r>
          </a:p>
        </p:txBody>
      </p:sp>
    </p:spTree>
    <p:extLst>
      <p:ext uri="{BB962C8B-B14F-4D97-AF65-F5344CB8AC3E}">
        <p14:creationId xmlns:p14="http://schemas.microsoft.com/office/powerpoint/2010/main" val="2357368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0451" y="754471"/>
            <a:ext cx="10515600" cy="4351338"/>
          </a:xfrm>
        </p:spPr>
        <p:txBody>
          <a:bodyPr/>
          <a:lstStyle/>
          <a:p>
            <a:pPr marL="0" indent="0">
              <a:buNone/>
            </a:pPr>
            <a:r>
              <a:rPr lang="en-GB" sz="1800" b="1" i="1" dirty="0">
                <a:solidFill>
                  <a:srgbClr val="7030A0"/>
                </a:solidFill>
              </a:rPr>
              <a:t>Pair Writing Conversation</a:t>
            </a:r>
            <a:r>
              <a:rPr lang="en-GB" sz="1800" i="1" dirty="0">
                <a:solidFill>
                  <a:srgbClr val="7030A0"/>
                </a:solidFill>
              </a:rPr>
              <a:t>: how have you developed your writing? What impression of the house have you created? What word choices have created this impression? How have you used ‘show not tell’? </a:t>
            </a:r>
          </a:p>
          <a:p>
            <a:pPr marL="0" indent="0">
              <a:buNone/>
            </a:pPr>
            <a:endParaRPr lang="en-GB" sz="1800" i="1" dirty="0">
              <a:solidFill>
                <a:srgbClr val="7030A0"/>
              </a:solidFill>
            </a:endParaRPr>
          </a:p>
          <a:p>
            <a:pPr marL="0" indent="0">
              <a:buNone/>
            </a:pPr>
            <a:r>
              <a:rPr lang="en-GB" sz="1800" dirty="0"/>
              <a:t>Now develop your description further. </a:t>
            </a:r>
          </a:p>
          <a:p>
            <a:pPr marL="0" indent="0">
              <a:buNone/>
            </a:pPr>
            <a:endParaRPr lang="en-GB" sz="1800" dirty="0"/>
          </a:p>
          <a:p>
            <a:pPr marL="0" indent="0">
              <a:buNone/>
            </a:pPr>
            <a:r>
              <a:rPr lang="en-GB" sz="1800" b="1" i="1" dirty="0">
                <a:solidFill>
                  <a:srgbClr val="7030A0"/>
                </a:solidFill>
              </a:rPr>
              <a:t>Whole Class Writing Conversation:  </a:t>
            </a:r>
            <a:r>
              <a:rPr lang="en-GB" sz="1800" i="1" dirty="0">
                <a:solidFill>
                  <a:srgbClr val="7030A0"/>
                </a:solidFill>
              </a:rPr>
              <a:t>how have you developed your writing? What impression of the house have you created? What word choices have created this impression? How have you used ‘show not tell’? </a:t>
            </a:r>
          </a:p>
          <a:p>
            <a:pPr marL="0" indent="0">
              <a:buNone/>
            </a:pPr>
            <a:endParaRPr lang="en-GB" sz="1800" i="1" dirty="0">
              <a:solidFill>
                <a:srgbClr val="7030A0"/>
              </a:solidFill>
            </a:endParaRPr>
          </a:p>
          <a:p>
            <a:pPr marL="0" indent="0">
              <a:buNone/>
            </a:pPr>
            <a:endParaRPr lang="en-GB" dirty="0"/>
          </a:p>
          <a:p>
            <a:pPr marL="0" indent="0">
              <a:buNone/>
            </a:pPr>
            <a:endParaRPr lang="en-GB" dirty="0"/>
          </a:p>
        </p:txBody>
      </p:sp>
      <p:sp>
        <p:nvSpPr>
          <p:cNvPr id="5" name="TextBox 4"/>
          <p:cNvSpPr txBox="1"/>
          <p:nvPr/>
        </p:nvSpPr>
        <p:spPr>
          <a:xfrm>
            <a:off x="6964678" y="3265715"/>
            <a:ext cx="4182293" cy="1477328"/>
          </a:xfrm>
          <a:prstGeom prst="rect">
            <a:avLst/>
          </a:prstGeom>
          <a:solidFill>
            <a:srgbClr val="FFFF00"/>
          </a:solidFill>
          <a:ln>
            <a:solidFill>
              <a:schemeClr val="accent1"/>
            </a:solidFill>
          </a:ln>
        </p:spPr>
        <p:txBody>
          <a:bodyPr wrap="square" rtlCol="0">
            <a:spAutoFit/>
          </a:bodyPr>
          <a:lstStyle/>
          <a:p>
            <a:r>
              <a:rPr lang="en-GB" sz="1400" b="1" dirty="0"/>
              <a:t>Bridging opportunity: modelling talk e.g. modelling/ reflecting on writing conversation during teacher-led feedback </a:t>
            </a:r>
          </a:p>
          <a:p>
            <a:endParaRPr lang="en-GB" sz="1200" i="1" dirty="0"/>
          </a:p>
          <a:p>
            <a:r>
              <a:rPr lang="en-GB" sz="1200" b="1" i="1" dirty="0"/>
              <a:t>What could I ask?</a:t>
            </a:r>
            <a:endParaRPr lang="en-GB" sz="1200" i="1" dirty="0"/>
          </a:p>
          <a:p>
            <a:r>
              <a:rPr lang="en-GB" sz="1200" b="1" i="1" dirty="0"/>
              <a:t>What could I ask the reader? </a:t>
            </a:r>
          </a:p>
          <a:p>
            <a:r>
              <a:rPr lang="en-GB" sz="1200" b="1" i="1" dirty="0"/>
              <a:t>What could I say about my choices?</a:t>
            </a:r>
            <a:endParaRPr lang="en-GB" sz="1200" i="1" dirty="0"/>
          </a:p>
        </p:txBody>
      </p:sp>
    </p:spTree>
    <p:extLst>
      <p:ext uri="{BB962C8B-B14F-4D97-AF65-F5344CB8AC3E}">
        <p14:creationId xmlns:p14="http://schemas.microsoft.com/office/powerpoint/2010/main" val="4131299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Lesson 3: Be able to use nouns and coordination to establish character; be able to explain how I have used ‘show not tell’ in my writing.  </a:t>
            </a:r>
          </a:p>
        </p:txBody>
      </p:sp>
    </p:spTree>
    <p:extLst>
      <p:ext uri="{BB962C8B-B14F-4D97-AF65-F5344CB8AC3E}">
        <p14:creationId xmlns:p14="http://schemas.microsoft.com/office/powerpoint/2010/main" val="997842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2372" y="501922"/>
            <a:ext cx="10515600" cy="4351338"/>
          </a:xfrm>
        </p:spPr>
        <p:txBody>
          <a:bodyPr/>
          <a:lstStyle/>
          <a:p>
            <a:pPr marL="0" indent="0">
              <a:buNone/>
            </a:pPr>
            <a:r>
              <a:rPr lang="en-GB" dirty="0"/>
              <a:t>In an arm-chair, with an elbow resting on the table and her head leaning on that hand, sat the strangest lady I have ever seen, or shall ever see.</a:t>
            </a:r>
          </a:p>
          <a:p>
            <a:pPr marL="0" indent="0">
              <a:buNone/>
            </a:pPr>
            <a:endParaRPr lang="en-GB" dirty="0"/>
          </a:p>
        </p:txBody>
      </p:sp>
      <p:sp>
        <p:nvSpPr>
          <p:cNvPr id="5" name="TextBox 4"/>
          <p:cNvSpPr txBox="1"/>
          <p:nvPr/>
        </p:nvSpPr>
        <p:spPr>
          <a:xfrm>
            <a:off x="963386" y="5521234"/>
            <a:ext cx="10613572" cy="646331"/>
          </a:xfrm>
          <a:prstGeom prst="rect">
            <a:avLst/>
          </a:prstGeom>
          <a:noFill/>
        </p:spPr>
        <p:txBody>
          <a:bodyPr wrap="square" rtlCol="0">
            <a:spAutoFit/>
          </a:bodyPr>
          <a:lstStyle/>
          <a:p>
            <a:r>
              <a:rPr lang="en-GB" i="1" dirty="0"/>
              <a:t>Thinking about the sentence above, and the description of the house, who do you think Miss Havisham might be? </a:t>
            </a:r>
            <a:r>
              <a:rPr lang="en-GB" dirty="0"/>
              <a:t>Discuss with the person next to you.  </a:t>
            </a:r>
          </a:p>
        </p:txBody>
      </p:sp>
      <p:sp>
        <p:nvSpPr>
          <p:cNvPr id="2" name="TextBox 1">
            <a:extLst>
              <a:ext uri="{FF2B5EF4-FFF2-40B4-BE49-F238E27FC236}">
                <a16:creationId xmlns:a16="http://schemas.microsoft.com/office/drawing/2014/main" id="{36E13125-5916-202D-9354-BE5B00B08D9D}"/>
              </a:ext>
            </a:extLst>
          </p:cNvPr>
          <p:cNvSpPr txBox="1"/>
          <p:nvPr/>
        </p:nvSpPr>
        <p:spPr>
          <a:xfrm>
            <a:off x="3830128" y="3019245"/>
            <a:ext cx="3191774" cy="369332"/>
          </a:xfrm>
          <a:prstGeom prst="rect">
            <a:avLst/>
          </a:prstGeom>
          <a:noFill/>
        </p:spPr>
        <p:txBody>
          <a:bodyPr wrap="square" rtlCol="0">
            <a:spAutoFit/>
          </a:bodyPr>
          <a:lstStyle/>
          <a:p>
            <a:r>
              <a:rPr lang="en-GB" dirty="0">
                <a:solidFill>
                  <a:srgbClr val="7030A0"/>
                </a:solidFill>
              </a:rPr>
              <a:t>Image of Miss Havisham in chair</a:t>
            </a:r>
          </a:p>
        </p:txBody>
      </p:sp>
    </p:spTree>
    <p:extLst>
      <p:ext uri="{BB962C8B-B14F-4D97-AF65-F5344CB8AC3E}">
        <p14:creationId xmlns:p14="http://schemas.microsoft.com/office/powerpoint/2010/main" val="1302325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492" y="998310"/>
            <a:ext cx="10515600" cy="4351338"/>
          </a:xfrm>
        </p:spPr>
        <p:txBody>
          <a:bodyPr>
            <a:normAutofit lnSpcReduction="10000"/>
          </a:bodyPr>
          <a:lstStyle/>
          <a:p>
            <a:pPr marL="0" indent="0">
              <a:buNone/>
            </a:pPr>
            <a:r>
              <a:rPr lang="en-GB" dirty="0"/>
              <a:t>She was dressed in rich materials,--satins, and lace, and silks,--all of white. Her shoes were white. And she had a long white veil dependent from her hair, and she had bridal flowers in her hair, but her hair was white. Some bright jewels sparkled on her neck and on her hands, and some other jewels lay sparkling on the table. Dresses, less splendid than the dress she wore, and half-packed trunks, were scattered about. She had not quite finished dressing, for she had but one shoe on,--the other was on the table near her hand,--her veil was but half arranged, her watch and chain were not put on, and some lace for her bosom lay with those trinkets, and with her handkerchief, and gloves, and some flowers, and a Prayer-Book all confusedly heaped about the looking-glass.</a:t>
            </a:r>
          </a:p>
          <a:p>
            <a:pPr marL="0" indent="0">
              <a:buNone/>
            </a:pPr>
            <a:endParaRPr lang="en-GB" dirty="0"/>
          </a:p>
        </p:txBody>
      </p:sp>
      <p:sp>
        <p:nvSpPr>
          <p:cNvPr id="4" name="TextBox 3"/>
          <p:cNvSpPr txBox="1"/>
          <p:nvPr/>
        </p:nvSpPr>
        <p:spPr>
          <a:xfrm>
            <a:off x="8351521" y="5164982"/>
            <a:ext cx="3283130" cy="1477328"/>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you could make a link here to last lesson’s extract, asking how the description is similar (shows not tells, includes lots of nouns).</a:t>
            </a:r>
          </a:p>
        </p:txBody>
      </p:sp>
    </p:spTree>
    <p:extLst>
      <p:ext uri="{BB962C8B-B14F-4D97-AF65-F5344CB8AC3E}">
        <p14:creationId xmlns:p14="http://schemas.microsoft.com/office/powerpoint/2010/main" val="3346272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492" y="998310"/>
            <a:ext cx="10515600" cy="4351338"/>
          </a:xfrm>
        </p:spPr>
        <p:txBody>
          <a:bodyPr>
            <a:normAutofit lnSpcReduction="10000"/>
          </a:bodyPr>
          <a:lstStyle/>
          <a:p>
            <a:pPr marL="0" indent="0">
              <a:buNone/>
            </a:pPr>
            <a:r>
              <a:rPr lang="en-GB" dirty="0"/>
              <a:t>She was dressed in </a:t>
            </a:r>
            <a:r>
              <a:rPr lang="en-GB" b="1" dirty="0">
                <a:solidFill>
                  <a:srgbClr val="7030A0"/>
                </a:solidFill>
              </a:rPr>
              <a:t>rich materials</a:t>
            </a:r>
            <a:r>
              <a:rPr lang="en-GB" dirty="0"/>
              <a:t>,--</a:t>
            </a:r>
            <a:r>
              <a:rPr lang="en-GB" b="1" dirty="0">
                <a:solidFill>
                  <a:srgbClr val="7030A0"/>
                </a:solidFill>
              </a:rPr>
              <a:t>satins</a:t>
            </a:r>
            <a:r>
              <a:rPr lang="en-GB" dirty="0"/>
              <a:t>, and </a:t>
            </a:r>
            <a:r>
              <a:rPr lang="en-GB" b="1" dirty="0">
                <a:solidFill>
                  <a:srgbClr val="7030A0"/>
                </a:solidFill>
              </a:rPr>
              <a:t>lace</a:t>
            </a:r>
            <a:r>
              <a:rPr lang="en-GB" dirty="0"/>
              <a:t>, and </a:t>
            </a:r>
            <a:r>
              <a:rPr lang="en-GB" b="1" dirty="0">
                <a:solidFill>
                  <a:srgbClr val="7030A0"/>
                </a:solidFill>
              </a:rPr>
              <a:t>silks</a:t>
            </a:r>
            <a:r>
              <a:rPr lang="en-GB" dirty="0"/>
              <a:t>,--all of white. Her </a:t>
            </a:r>
            <a:r>
              <a:rPr lang="en-GB" b="1" dirty="0">
                <a:solidFill>
                  <a:srgbClr val="7030A0"/>
                </a:solidFill>
              </a:rPr>
              <a:t>shoes</a:t>
            </a:r>
            <a:r>
              <a:rPr lang="en-GB" dirty="0"/>
              <a:t> were white. And she had a </a:t>
            </a:r>
            <a:r>
              <a:rPr lang="en-GB" b="1" dirty="0">
                <a:solidFill>
                  <a:srgbClr val="7030A0"/>
                </a:solidFill>
              </a:rPr>
              <a:t>long white veil </a:t>
            </a:r>
            <a:r>
              <a:rPr lang="en-GB" dirty="0"/>
              <a:t>dependent from her </a:t>
            </a:r>
            <a:r>
              <a:rPr lang="en-GB" b="1" dirty="0">
                <a:solidFill>
                  <a:srgbClr val="7030A0"/>
                </a:solidFill>
              </a:rPr>
              <a:t>hair</a:t>
            </a:r>
            <a:r>
              <a:rPr lang="en-GB" dirty="0"/>
              <a:t>, and she had </a:t>
            </a:r>
            <a:r>
              <a:rPr lang="en-GB" b="1" dirty="0">
                <a:solidFill>
                  <a:srgbClr val="7030A0"/>
                </a:solidFill>
              </a:rPr>
              <a:t>bridal flowers </a:t>
            </a:r>
            <a:r>
              <a:rPr lang="en-GB" dirty="0"/>
              <a:t>in her </a:t>
            </a:r>
            <a:r>
              <a:rPr lang="en-GB" b="1" dirty="0">
                <a:solidFill>
                  <a:srgbClr val="7030A0"/>
                </a:solidFill>
              </a:rPr>
              <a:t>hair</a:t>
            </a:r>
            <a:r>
              <a:rPr lang="en-GB" dirty="0"/>
              <a:t>, but her </a:t>
            </a:r>
            <a:r>
              <a:rPr lang="en-GB" b="1" dirty="0">
                <a:solidFill>
                  <a:srgbClr val="7030A0"/>
                </a:solidFill>
              </a:rPr>
              <a:t>hair</a:t>
            </a:r>
            <a:r>
              <a:rPr lang="en-GB" dirty="0"/>
              <a:t> was white. Some </a:t>
            </a:r>
            <a:r>
              <a:rPr lang="en-GB" b="1" dirty="0">
                <a:solidFill>
                  <a:srgbClr val="7030A0"/>
                </a:solidFill>
              </a:rPr>
              <a:t>bright jewels</a:t>
            </a:r>
            <a:r>
              <a:rPr lang="en-GB" dirty="0"/>
              <a:t> sparkled on her neck and on her hands, and some other </a:t>
            </a:r>
            <a:r>
              <a:rPr lang="en-GB" b="1" dirty="0">
                <a:solidFill>
                  <a:srgbClr val="7030A0"/>
                </a:solidFill>
              </a:rPr>
              <a:t>jewels</a:t>
            </a:r>
            <a:r>
              <a:rPr lang="en-GB" dirty="0"/>
              <a:t> lay sparkling on the table. </a:t>
            </a:r>
            <a:r>
              <a:rPr lang="en-GB" b="1" dirty="0">
                <a:solidFill>
                  <a:srgbClr val="7030A0"/>
                </a:solidFill>
              </a:rPr>
              <a:t>Dresses</a:t>
            </a:r>
            <a:r>
              <a:rPr lang="en-GB" dirty="0"/>
              <a:t>, less splendid than the dress she wore, and </a:t>
            </a:r>
            <a:r>
              <a:rPr lang="en-GB" b="1" dirty="0">
                <a:solidFill>
                  <a:srgbClr val="7030A0"/>
                </a:solidFill>
              </a:rPr>
              <a:t>half-packed trunks</a:t>
            </a:r>
            <a:r>
              <a:rPr lang="en-GB" dirty="0"/>
              <a:t>, were scattered about. She had not quite finished dressing, for she had but </a:t>
            </a:r>
            <a:r>
              <a:rPr lang="en-GB" b="1" dirty="0">
                <a:solidFill>
                  <a:srgbClr val="7030A0"/>
                </a:solidFill>
              </a:rPr>
              <a:t>one shoe </a:t>
            </a:r>
            <a:r>
              <a:rPr lang="en-GB" dirty="0"/>
              <a:t>on,--the other was on the table near her hand,--her </a:t>
            </a:r>
            <a:r>
              <a:rPr lang="en-GB" b="1" dirty="0">
                <a:solidFill>
                  <a:srgbClr val="7030A0"/>
                </a:solidFill>
              </a:rPr>
              <a:t>veil</a:t>
            </a:r>
            <a:r>
              <a:rPr lang="en-GB" dirty="0"/>
              <a:t> was but half arranged, her </a:t>
            </a:r>
            <a:r>
              <a:rPr lang="en-GB" b="1" dirty="0">
                <a:solidFill>
                  <a:srgbClr val="7030A0"/>
                </a:solidFill>
              </a:rPr>
              <a:t>watch </a:t>
            </a:r>
            <a:r>
              <a:rPr lang="en-GB" dirty="0"/>
              <a:t>and </a:t>
            </a:r>
            <a:r>
              <a:rPr lang="en-GB" b="1" dirty="0">
                <a:solidFill>
                  <a:srgbClr val="7030A0"/>
                </a:solidFill>
              </a:rPr>
              <a:t>chain</a:t>
            </a:r>
            <a:r>
              <a:rPr lang="en-GB" dirty="0"/>
              <a:t> were not put on, and some </a:t>
            </a:r>
            <a:r>
              <a:rPr lang="en-GB" b="1" dirty="0">
                <a:solidFill>
                  <a:srgbClr val="7030A0"/>
                </a:solidFill>
              </a:rPr>
              <a:t>lace</a:t>
            </a:r>
            <a:r>
              <a:rPr lang="en-GB" dirty="0"/>
              <a:t> for her bosom lay with those </a:t>
            </a:r>
            <a:r>
              <a:rPr lang="en-GB" b="1" dirty="0">
                <a:solidFill>
                  <a:srgbClr val="7030A0"/>
                </a:solidFill>
              </a:rPr>
              <a:t>trinkets</a:t>
            </a:r>
            <a:r>
              <a:rPr lang="en-GB" dirty="0"/>
              <a:t>, and with her </a:t>
            </a:r>
            <a:r>
              <a:rPr lang="en-GB" b="1" dirty="0">
                <a:solidFill>
                  <a:srgbClr val="7030A0"/>
                </a:solidFill>
              </a:rPr>
              <a:t>handkerchief</a:t>
            </a:r>
            <a:r>
              <a:rPr lang="en-GB" dirty="0"/>
              <a:t>, and </a:t>
            </a:r>
            <a:r>
              <a:rPr lang="en-GB" b="1" dirty="0">
                <a:solidFill>
                  <a:srgbClr val="7030A0"/>
                </a:solidFill>
              </a:rPr>
              <a:t>gloves</a:t>
            </a:r>
            <a:r>
              <a:rPr lang="en-GB" dirty="0"/>
              <a:t>, and some </a:t>
            </a:r>
            <a:r>
              <a:rPr lang="en-GB" b="1" dirty="0">
                <a:solidFill>
                  <a:srgbClr val="7030A0"/>
                </a:solidFill>
              </a:rPr>
              <a:t>flowers</a:t>
            </a:r>
            <a:r>
              <a:rPr lang="en-GB" dirty="0"/>
              <a:t>, and a </a:t>
            </a:r>
            <a:r>
              <a:rPr lang="en-GB" b="1" dirty="0">
                <a:solidFill>
                  <a:srgbClr val="7030A0"/>
                </a:solidFill>
              </a:rPr>
              <a:t>Prayer-Book</a:t>
            </a:r>
            <a:r>
              <a:rPr lang="en-GB" dirty="0"/>
              <a:t> all confusedly heaped about the </a:t>
            </a:r>
            <a:r>
              <a:rPr lang="en-GB" b="1" dirty="0">
                <a:solidFill>
                  <a:srgbClr val="7030A0"/>
                </a:solidFill>
              </a:rPr>
              <a:t>looking-glass</a:t>
            </a:r>
            <a:r>
              <a:rPr lang="en-GB" dirty="0"/>
              <a:t>.</a:t>
            </a:r>
          </a:p>
          <a:p>
            <a:pPr marL="0" indent="0">
              <a:buNone/>
            </a:pPr>
            <a:endParaRPr lang="en-GB" dirty="0"/>
          </a:p>
        </p:txBody>
      </p:sp>
      <p:sp>
        <p:nvSpPr>
          <p:cNvPr id="5" name="TextBox 4"/>
          <p:cNvSpPr txBox="1"/>
          <p:nvPr/>
        </p:nvSpPr>
        <p:spPr>
          <a:xfrm>
            <a:off x="829492" y="5349648"/>
            <a:ext cx="10249988" cy="369332"/>
          </a:xfrm>
          <a:prstGeom prst="rect">
            <a:avLst/>
          </a:prstGeom>
          <a:noFill/>
        </p:spPr>
        <p:txBody>
          <a:bodyPr wrap="square" rtlCol="0">
            <a:spAutoFit/>
          </a:bodyPr>
          <a:lstStyle/>
          <a:p>
            <a:r>
              <a:rPr lang="en-GB" i="1" dirty="0"/>
              <a:t>What do the nouns and noun phrases tell us about Miss Havisham? </a:t>
            </a:r>
          </a:p>
        </p:txBody>
      </p:sp>
    </p:spTree>
    <p:extLst>
      <p:ext uri="{BB962C8B-B14F-4D97-AF65-F5344CB8AC3E}">
        <p14:creationId xmlns:p14="http://schemas.microsoft.com/office/powerpoint/2010/main" val="3631391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6577" y="1024435"/>
            <a:ext cx="10515600" cy="4351338"/>
          </a:xfrm>
        </p:spPr>
        <p:txBody>
          <a:bodyPr>
            <a:normAutofit/>
          </a:bodyPr>
          <a:lstStyle/>
          <a:p>
            <a:pPr marL="0" indent="0">
              <a:spcBef>
                <a:spcPts val="1200"/>
              </a:spcBef>
              <a:buNone/>
            </a:pPr>
            <a:r>
              <a:rPr lang="en-GB" sz="2600" dirty="0"/>
              <a:t>She was dressed in rich materials – satins, </a:t>
            </a:r>
            <a:r>
              <a:rPr lang="en-GB" sz="2600" dirty="0">
                <a:solidFill>
                  <a:srgbClr val="FF0000"/>
                </a:solidFill>
              </a:rPr>
              <a:t>and</a:t>
            </a:r>
            <a:r>
              <a:rPr lang="en-GB" sz="2600" dirty="0"/>
              <a:t> lace, </a:t>
            </a:r>
            <a:r>
              <a:rPr lang="en-GB" sz="2600" dirty="0">
                <a:solidFill>
                  <a:srgbClr val="FF0000"/>
                </a:solidFill>
              </a:rPr>
              <a:t>and</a:t>
            </a:r>
            <a:r>
              <a:rPr lang="en-GB" sz="2600" dirty="0"/>
              <a:t> silks – all of white. Her shoes were white. </a:t>
            </a:r>
            <a:r>
              <a:rPr lang="en-GB" sz="2600" dirty="0">
                <a:solidFill>
                  <a:srgbClr val="FF0000"/>
                </a:solidFill>
              </a:rPr>
              <a:t>And</a:t>
            </a:r>
            <a:r>
              <a:rPr lang="en-GB" sz="2600" dirty="0"/>
              <a:t> she had a long white veil dependent from her hair, </a:t>
            </a:r>
            <a:r>
              <a:rPr lang="en-GB" sz="2600" dirty="0">
                <a:solidFill>
                  <a:srgbClr val="FF0000"/>
                </a:solidFill>
              </a:rPr>
              <a:t>and</a:t>
            </a:r>
            <a:r>
              <a:rPr lang="en-GB" sz="2600" dirty="0"/>
              <a:t> she had bridal flowers in her hair, </a:t>
            </a:r>
            <a:r>
              <a:rPr lang="en-GB" sz="2600" b="1" dirty="0">
                <a:solidFill>
                  <a:srgbClr val="FF0000"/>
                </a:solidFill>
              </a:rPr>
              <a:t>but</a:t>
            </a:r>
            <a:r>
              <a:rPr lang="en-GB" sz="2600" dirty="0"/>
              <a:t> her hair was white. Some bright jewels sparkled on her neck </a:t>
            </a:r>
            <a:r>
              <a:rPr lang="en-GB" sz="2600" dirty="0">
                <a:solidFill>
                  <a:srgbClr val="FF0000"/>
                </a:solidFill>
              </a:rPr>
              <a:t>and </a:t>
            </a:r>
            <a:r>
              <a:rPr lang="en-GB" sz="2600" dirty="0"/>
              <a:t>on her hands, </a:t>
            </a:r>
            <a:r>
              <a:rPr lang="en-GB" sz="2600" dirty="0">
                <a:solidFill>
                  <a:srgbClr val="FF0000"/>
                </a:solidFill>
              </a:rPr>
              <a:t>and</a:t>
            </a:r>
            <a:r>
              <a:rPr lang="en-GB" sz="2600" dirty="0"/>
              <a:t> some other jewels lay sparkling on the table. Dresses, less splendid than the dress she wore, </a:t>
            </a:r>
            <a:r>
              <a:rPr lang="en-GB" sz="2600" dirty="0">
                <a:solidFill>
                  <a:srgbClr val="FF0000"/>
                </a:solidFill>
              </a:rPr>
              <a:t>and</a:t>
            </a:r>
            <a:r>
              <a:rPr lang="en-GB" sz="2600" dirty="0"/>
              <a:t> half-packed trunks, were scattered about. She had not quite finished dressing, </a:t>
            </a:r>
            <a:r>
              <a:rPr lang="en-GB" sz="2600" dirty="0">
                <a:solidFill>
                  <a:srgbClr val="FF0000"/>
                </a:solidFill>
              </a:rPr>
              <a:t>for</a:t>
            </a:r>
            <a:r>
              <a:rPr lang="en-GB" sz="2600" dirty="0"/>
              <a:t> she had but one shoe on – the other was on the table near her hand – her veil was but half arranged, her watch and chain were not put on, </a:t>
            </a:r>
            <a:r>
              <a:rPr lang="en-GB" sz="2600" dirty="0">
                <a:solidFill>
                  <a:srgbClr val="FF0000"/>
                </a:solidFill>
              </a:rPr>
              <a:t>and</a:t>
            </a:r>
            <a:r>
              <a:rPr lang="en-GB" sz="2600" dirty="0"/>
              <a:t> some lace for her bosom lay with those trinkets, </a:t>
            </a:r>
            <a:r>
              <a:rPr lang="en-GB" sz="2600" dirty="0">
                <a:solidFill>
                  <a:srgbClr val="FF0000"/>
                </a:solidFill>
              </a:rPr>
              <a:t>and</a:t>
            </a:r>
            <a:r>
              <a:rPr lang="en-GB" sz="2600" dirty="0"/>
              <a:t> with her handkerchief, </a:t>
            </a:r>
            <a:r>
              <a:rPr lang="en-GB" sz="2600" dirty="0">
                <a:solidFill>
                  <a:srgbClr val="FF0000"/>
                </a:solidFill>
              </a:rPr>
              <a:t>and</a:t>
            </a:r>
            <a:r>
              <a:rPr lang="en-GB" sz="2600" dirty="0"/>
              <a:t> gloves, </a:t>
            </a:r>
            <a:r>
              <a:rPr lang="en-GB" sz="2600" dirty="0">
                <a:solidFill>
                  <a:srgbClr val="FF0000"/>
                </a:solidFill>
              </a:rPr>
              <a:t>and </a:t>
            </a:r>
            <a:r>
              <a:rPr lang="en-GB" sz="2600" dirty="0"/>
              <a:t>some flowers, </a:t>
            </a:r>
            <a:r>
              <a:rPr lang="en-GB" sz="2600" dirty="0">
                <a:solidFill>
                  <a:srgbClr val="FF0000"/>
                </a:solidFill>
              </a:rPr>
              <a:t>and</a:t>
            </a:r>
            <a:r>
              <a:rPr lang="en-GB" sz="2600" dirty="0"/>
              <a:t> a prayer-book, all confusedly heaped about the looking-glass.</a:t>
            </a:r>
          </a:p>
          <a:p>
            <a:pPr>
              <a:buNone/>
            </a:pPr>
            <a:endParaRPr lang="en-GB" dirty="0"/>
          </a:p>
        </p:txBody>
      </p:sp>
      <p:sp>
        <p:nvSpPr>
          <p:cNvPr id="4" name="Slide Number Placeholder 3"/>
          <p:cNvSpPr>
            <a:spLocks noGrp="1"/>
          </p:cNvSpPr>
          <p:nvPr>
            <p:ph type="sldNum" sz="quarter" idx="12"/>
          </p:nvPr>
        </p:nvSpPr>
        <p:spPr/>
        <p:txBody>
          <a:bodyPr/>
          <a:lstStyle/>
          <a:p>
            <a:fld id="{72051ED8-246A-4ED7-BA39-F0E168D1450D}" type="slidenum">
              <a:rPr lang="en-GB" smtClean="0"/>
              <a:pPr/>
              <a:t>16</a:t>
            </a:fld>
            <a:endParaRPr lang="en-GB" dirty="0"/>
          </a:p>
        </p:txBody>
      </p:sp>
      <p:sp>
        <p:nvSpPr>
          <p:cNvPr id="6" name="TextBox 5"/>
          <p:cNvSpPr txBox="1"/>
          <p:nvPr/>
        </p:nvSpPr>
        <p:spPr>
          <a:xfrm>
            <a:off x="916577" y="5309495"/>
            <a:ext cx="9962606" cy="923330"/>
          </a:xfrm>
          <a:prstGeom prst="rect">
            <a:avLst/>
          </a:prstGeom>
          <a:noFill/>
        </p:spPr>
        <p:txBody>
          <a:bodyPr wrap="square" rtlCol="0">
            <a:spAutoFit/>
          </a:bodyPr>
          <a:lstStyle/>
          <a:p>
            <a:r>
              <a:rPr lang="en-GB" i="1" dirty="0"/>
              <a:t>How does the writer’s use of coordination create contrasts? </a:t>
            </a:r>
          </a:p>
          <a:p>
            <a:r>
              <a:rPr lang="en-GB" i="1" dirty="0"/>
              <a:t>How does this add to our impression of Miss Havisham as a tragic character? </a:t>
            </a:r>
          </a:p>
          <a:p>
            <a:r>
              <a:rPr lang="en-GB" i="1" dirty="0"/>
              <a:t>How does the writer create an impression of time suspended?</a:t>
            </a:r>
          </a:p>
        </p:txBody>
      </p:sp>
    </p:spTree>
    <p:extLst>
      <p:ext uri="{BB962C8B-B14F-4D97-AF65-F5344CB8AC3E}">
        <p14:creationId xmlns:p14="http://schemas.microsoft.com/office/powerpoint/2010/main" val="1073678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611" y="980893"/>
            <a:ext cx="10515600" cy="4351338"/>
          </a:xfrm>
        </p:spPr>
        <p:txBody>
          <a:bodyPr>
            <a:normAutofit/>
          </a:bodyPr>
          <a:lstStyle/>
          <a:p>
            <a:pPr marL="0" indent="0">
              <a:buNone/>
            </a:pPr>
            <a:r>
              <a:rPr lang="en-GB" sz="1800" dirty="0"/>
              <a:t>Now think about a different character that you might meet in the house. What are they wearing? What items are they surrounded by? What story do these items tell? How does the environment reflect the character? </a:t>
            </a:r>
          </a:p>
          <a:p>
            <a:pPr marL="0" indent="0">
              <a:buNone/>
            </a:pPr>
            <a:endParaRPr lang="en-GB" sz="1800" dirty="0"/>
          </a:p>
          <a:p>
            <a:pPr marL="0" indent="0">
              <a:buNone/>
            </a:pPr>
            <a:r>
              <a:rPr lang="en-GB" sz="1800" dirty="0"/>
              <a:t>Discuss your ideas with the person next to you. </a:t>
            </a:r>
          </a:p>
        </p:txBody>
      </p:sp>
      <p:sp>
        <p:nvSpPr>
          <p:cNvPr id="5" name="TextBox 4"/>
          <p:cNvSpPr txBox="1"/>
          <p:nvPr/>
        </p:nvSpPr>
        <p:spPr>
          <a:xfrm>
            <a:off x="836023" y="5416731"/>
            <a:ext cx="4084320" cy="646331"/>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you could use different character images here to support. </a:t>
            </a:r>
          </a:p>
        </p:txBody>
      </p:sp>
    </p:spTree>
    <p:extLst>
      <p:ext uri="{BB962C8B-B14F-4D97-AF65-F5344CB8AC3E}">
        <p14:creationId xmlns:p14="http://schemas.microsoft.com/office/powerpoint/2010/main" val="781147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0783" y="1337945"/>
            <a:ext cx="10515600" cy="4351338"/>
          </a:xfrm>
        </p:spPr>
        <p:txBody>
          <a:bodyPr>
            <a:normAutofit/>
          </a:bodyPr>
          <a:lstStyle/>
          <a:p>
            <a:pPr marL="0" indent="0">
              <a:buNone/>
            </a:pPr>
            <a:r>
              <a:rPr lang="en-GB" sz="1800" dirty="0"/>
              <a:t>Now using your ideas, describe a first encounter with the character. </a:t>
            </a:r>
          </a:p>
          <a:p>
            <a:pPr marL="0" indent="0">
              <a:buNone/>
            </a:pPr>
            <a:endParaRPr lang="en-GB" sz="1800" dirty="0"/>
          </a:p>
          <a:p>
            <a:pPr marL="0" indent="0">
              <a:buNone/>
            </a:pPr>
            <a:r>
              <a:rPr lang="en-GB" sz="1800" dirty="0"/>
              <a:t>Focus on what your choices of </a:t>
            </a:r>
            <a:r>
              <a:rPr lang="en-GB" sz="1800" b="1" dirty="0"/>
              <a:t>nouns</a:t>
            </a:r>
            <a:r>
              <a:rPr lang="en-GB" sz="1800" dirty="0"/>
              <a:t> and </a:t>
            </a:r>
            <a:r>
              <a:rPr lang="en-GB" sz="1800" b="1" dirty="0"/>
              <a:t>noun phrases </a:t>
            </a:r>
            <a:r>
              <a:rPr lang="en-GB" sz="1800" dirty="0"/>
              <a:t>‘show’ the reader about the character; consider too your use of </a:t>
            </a:r>
            <a:r>
              <a:rPr lang="en-GB" sz="1800" b="1" dirty="0"/>
              <a:t>coordination</a:t>
            </a:r>
            <a:r>
              <a:rPr lang="en-GB" sz="1800" dirty="0"/>
              <a:t>. </a:t>
            </a:r>
          </a:p>
        </p:txBody>
      </p:sp>
      <p:sp>
        <p:nvSpPr>
          <p:cNvPr id="4" name="TextBox 3"/>
          <p:cNvSpPr txBox="1"/>
          <p:nvPr/>
        </p:nvSpPr>
        <p:spPr>
          <a:xfrm>
            <a:off x="8551818" y="1014779"/>
            <a:ext cx="2447109" cy="646331"/>
          </a:xfrm>
          <a:prstGeom prst="rect">
            <a:avLst/>
          </a:prstGeom>
          <a:solidFill>
            <a:srgbClr val="FFFF00"/>
          </a:solidFill>
          <a:ln>
            <a:solidFill>
              <a:schemeClr val="accent1"/>
            </a:solidFill>
          </a:ln>
        </p:spPr>
        <p:txBody>
          <a:bodyPr wrap="square" rtlCol="0">
            <a:spAutoFit/>
          </a:bodyPr>
          <a:lstStyle/>
          <a:p>
            <a:r>
              <a:rPr lang="en-GB" dirty="0"/>
              <a:t>Bridging opportunity: modelling writing</a:t>
            </a:r>
          </a:p>
        </p:txBody>
      </p:sp>
    </p:spTree>
    <p:extLst>
      <p:ext uri="{BB962C8B-B14F-4D97-AF65-F5344CB8AC3E}">
        <p14:creationId xmlns:p14="http://schemas.microsoft.com/office/powerpoint/2010/main" val="733461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240" y="1094105"/>
            <a:ext cx="10515600" cy="4351338"/>
          </a:xfrm>
        </p:spPr>
        <p:txBody>
          <a:bodyPr>
            <a:normAutofit/>
          </a:bodyPr>
          <a:lstStyle/>
          <a:p>
            <a:pPr marL="0" indent="0">
              <a:buNone/>
            </a:pPr>
            <a:r>
              <a:rPr lang="en-GB" sz="1800" b="1" i="1" dirty="0">
                <a:solidFill>
                  <a:srgbClr val="7030A0"/>
                </a:solidFill>
              </a:rPr>
              <a:t>Pair writing conversation</a:t>
            </a:r>
            <a:r>
              <a:rPr lang="en-GB" sz="1800" i="1" dirty="0">
                <a:solidFill>
                  <a:srgbClr val="7030A0"/>
                </a:solidFill>
              </a:rPr>
              <a:t>: share and discuss your writing. Who is your character? What have you ‘shown’ your reader about the character? How?</a:t>
            </a:r>
          </a:p>
          <a:p>
            <a:pPr marL="0" indent="0">
              <a:buNone/>
            </a:pPr>
            <a:endParaRPr lang="en-GB" sz="1800" i="1" dirty="0">
              <a:solidFill>
                <a:srgbClr val="7030A0"/>
              </a:solidFill>
            </a:endParaRPr>
          </a:p>
          <a:p>
            <a:pPr marL="0" indent="0">
              <a:buNone/>
            </a:pPr>
            <a:r>
              <a:rPr lang="en-GB" sz="1800" dirty="0"/>
              <a:t>Continue to develop your description. </a:t>
            </a:r>
          </a:p>
          <a:p>
            <a:pPr marL="0" indent="0">
              <a:buNone/>
            </a:pPr>
            <a:endParaRPr lang="en-GB" sz="1800" i="1" dirty="0">
              <a:solidFill>
                <a:srgbClr val="7030A0"/>
              </a:solidFill>
            </a:endParaRPr>
          </a:p>
          <a:p>
            <a:pPr marL="0" indent="0">
              <a:buNone/>
            </a:pPr>
            <a:r>
              <a:rPr lang="en-GB" sz="1800" b="1" i="1" dirty="0">
                <a:solidFill>
                  <a:srgbClr val="7030A0"/>
                </a:solidFill>
              </a:rPr>
              <a:t>Whole writing conversation</a:t>
            </a:r>
            <a:r>
              <a:rPr lang="en-GB" sz="1800" i="1" dirty="0">
                <a:solidFill>
                  <a:srgbClr val="7030A0"/>
                </a:solidFill>
              </a:rPr>
              <a:t>: whole class reflection on writing choices.  </a:t>
            </a:r>
          </a:p>
          <a:p>
            <a:pPr marL="0" indent="0">
              <a:buNone/>
            </a:pPr>
            <a:endParaRPr lang="en-GB" sz="1800" i="1" dirty="0">
              <a:solidFill>
                <a:srgbClr val="7030A0"/>
              </a:solidFill>
            </a:endParaRPr>
          </a:p>
          <a:p>
            <a:pPr marL="0" indent="0">
              <a:buNone/>
            </a:pPr>
            <a:endParaRPr lang="en-GB" sz="1800" i="1" dirty="0">
              <a:solidFill>
                <a:srgbClr val="7030A0"/>
              </a:solidFill>
            </a:endParaRPr>
          </a:p>
        </p:txBody>
      </p:sp>
      <p:sp>
        <p:nvSpPr>
          <p:cNvPr id="4" name="TextBox 3"/>
          <p:cNvSpPr txBox="1"/>
          <p:nvPr/>
        </p:nvSpPr>
        <p:spPr>
          <a:xfrm>
            <a:off x="8453843" y="1526721"/>
            <a:ext cx="3180809" cy="923330"/>
          </a:xfrm>
          <a:prstGeom prst="rect">
            <a:avLst/>
          </a:prstGeom>
          <a:solidFill>
            <a:srgbClr val="FFFF00"/>
          </a:solidFill>
          <a:ln>
            <a:solidFill>
              <a:schemeClr val="accent1"/>
            </a:solidFill>
          </a:ln>
        </p:spPr>
        <p:txBody>
          <a:bodyPr wrap="square" rtlCol="0">
            <a:spAutoFit/>
          </a:bodyPr>
          <a:lstStyle/>
          <a:p>
            <a:r>
              <a:rPr lang="en-GB" dirty="0"/>
              <a:t>Bridging opportunity: modelling talk e.g. pairs model reflective talk/ teacher draws out features </a:t>
            </a:r>
          </a:p>
        </p:txBody>
      </p:sp>
      <p:sp>
        <p:nvSpPr>
          <p:cNvPr id="5" name="TextBox 4"/>
          <p:cNvSpPr txBox="1"/>
          <p:nvPr/>
        </p:nvSpPr>
        <p:spPr>
          <a:xfrm>
            <a:off x="8453842" y="2536955"/>
            <a:ext cx="3180809" cy="2308324"/>
          </a:xfrm>
          <a:prstGeom prst="rect">
            <a:avLst/>
          </a:prstGeom>
          <a:solidFill>
            <a:srgbClr val="FFFF00"/>
          </a:solidFill>
          <a:ln>
            <a:solidFill>
              <a:schemeClr val="accent1"/>
            </a:solidFill>
          </a:ln>
        </p:spPr>
        <p:txBody>
          <a:bodyPr wrap="square" rtlCol="0">
            <a:spAutoFit/>
          </a:bodyPr>
          <a:lstStyle/>
          <a:p>
            <a:r>
              <a:rPr lang="en-GB" dirty="0"/>
              <a:t>Bridging opportunity: modelling talk e.g. </a:t>
            </a:r>
            <a:r>
              <a:rPr lang="en-GB" b="1" i="1" dirty="0"/>
              <a:t>Reflection on writing conversations: </a:t>
            </a:r>
            <a:r>
              <a:rPr lang="en-GB" i="1" dirty="0"/>
              <a:t>what are the features of the talk? What decisions are you sharing about your writing? How can you develop your discussions further?  </a:t>
            </a:r>
          </a:p>
        </p:txBody>
      </p:sp>
      <p:sp>
        <p:nvSpPr>
          <p:cNvPr id="6" name="TextBox 5"/>
          <p:cNvSpPr txBox="1"/>
          <p:nvPr/>
        </p:nvSpPr>
        <p:spPr>
          <a:xfrm>
            <a:off x="8453842" y="4932183"/>
            <a:ext cx="3180809" cy="1754326"/>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you could consider further here how to scaffold pair writing conversations e.g. using talk cards/ prompts, noting questions on the board</a:t>
            </a:r>
          </a:p>
        </p:txBody>
      </p:sp>
    </p:spTree>
    <p:extLst>
      <p:ext uri="{BB962C8B-B14F-4D97-AF65-F5344CB8AC3E}">
        <p14:creationId xmlns:p14="http://schemas.microsoft.com/office/powerpoint/2010/main" val="3450040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9795" y="1000443"/>
            <a:ext cx="9144000" cy="2387600"/>
          </a:xfrm>
        </p:spPr>
        <p:txBody>
          <a:bodyPr>
            <a:normAutofit/>
          </a:bodyPr>
          <a:lstStyle/>
          <a:p>
            <a:pPr algn="l"/>
            <a:r>
              <a:rPr lang="en-GB" b="1" dirty="0"/>
              <a:t>Characterisation and Setting</a:t>
            </a:r>
            <a:br>
              <a:rPr lang="en-GB" b="1" dirty="0"/>
            </a:br>
            <a:br>
              <a:rPr lang="en-GB" dirty="0"/>
            </a:br>
            <a:endParaRPr lang="en-GB" sz="3600" dirty="0"/>
          </a:p>
        </p:txBody>
      </p:sp>
      <p:sp>
        <p:nvSpPr>
          <p:cNvPr id="4" name="TextBox 3"/>
          <p:cNvSpPr txBox="1"/>
          <p:nvPr/>
        </p:nvSpPr>
        <p:spPr>
          <a:xfrm>
            <a:off x="1423851" y="2064730"/>
            <a:ext cx="8874035" cy="2308324"/>
          </a:xfrm>
          <a:prstGeom prst="rect">
            <a:avLst/>
          </a:prstGeom>
          <a:noFill/>
        </p:spPr>
        <p:txBody>
          <a:bodyPr wrap="square" rtlCol="0">
            <a:spAutoFit/>
          </a:bodyPr>
          <a:lstStyle/>
          <a:p>
            <a:r>
              <a:rPr lang="en-GB" b="1" dirty="0"/>
              <a:t>Key Aims: </a:t>
            </a:r>
            <a:br>
              <a:rPr lang="en-GB" b="1" dirty="0"/>
            </a:br>
            <a:r>
              <a:rPr lang="en-GB" dirty="0"/>
              <a:t>To know how to establish character and setting using noun phrases, verbs, adjectives and imagery;</a:t>
            </a:r>
            <a:br>
              <a:rPr lang="en-GB" dirty="0"/>
            </a:br>
            <a:r>
              <a:rPr lang="en-GB" dirty="0"/>
              <a:t>To explore how setting reflects character;</a:t>
            </a:r>
            <a:br>
              <a:rPr lang="en-GB" dirty="0"/>
            </a:br>
            <a:r>
              <a:rPr lang="en-GB" dirty="0"/>
              <a:t>To know how to structure an encounter with a character in an atmospheric setting;</a:t>
            </a:r>
          </a:p>
          <a:p>
            <a:r>
              <a:rPr lang="en-GB" dirty="0"/>
              <a:t>To be able to reflect on and explain my writing choices;</a:t>
            </a:r>
          </a:p>
          <a:p>
            <a:r>
              <a:rPr lang="en-GB" dirty="0"/>
              <a:t>To be able to engage in pair and whole class talk about writing choices. </a:t>
            </a:r>
          </a:p>
          <a:p>
            <a:endParaRPr lang="en-GB" dirty="0"/>
          </a:p>
        </p:txBody>
      </p:sp>
      <p:sp>
        <p:nvSpPr>
          <p:cNvPr id="5" name="TextBox 4"/>
          <p:cNvSpPr txBox="1"/>
          <p:nvPr/>
        </p:nvSpPr>
        <p:spPr>
          <a:xfrm>
            <a:off x="4376057" y="5364602"/>
            <a:ext cx="2804160" cy="646331"/>
          </a:xfrm>
          <a:prstGeom prst="rect">
            <a:avLst/>
          </a:prstGeom>
          <a:solidFill>
            <a:srgbClr val="FFFF00"/>
          </a:solidFill>
          <a:ln>
            <a:solidFill>
              <a:schemeClr val="tx1"/>
            </a:solidFill>
          </a:ln>
        </p:spPr>
        <p:txBody>
          <a:bodyPr wrap="square" rtlCol="0">
            <a:spAutoFit/>
          </a:bodyPr>
          <a:lstStyle/>
          <a:p>
            <a:r>
              <a:rPr lang="en-GB" dirty="0"/>
              <a:t>Yellow boxes note opportunities for ‘bridging’.</a:t>
            </a:r>
          </a:p>
        </p:txBody>
      </p:sp>
      <p:sp>
        <p:nvSpPr>
          <p:cNvPr id="6" name="TextBox 5"/>
          <p:cNvSpPr txBox="1"/>
          <p:nvPr/>
        </p:nvSpPr>
        <p:spPr>
          <a:xfrm>
            <a:off x="1362892" y="5361333"/>
            <a:ext cx="2804160" cy="646331"/>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Notes for teachers in blue boxes.</a:t>
            </a:r>
          </a:p>
        </p:txBody>
      </p:sp>
      <p:sp>
        <p:nvSpPr>
          <p:cNvPr id="7" name="TextBox 6"/>
          <p:cNvSpPr txBox="1"/>
          <p:nvPr/>
        </p:nvSpPr>
        <p:spPr>
          <a:xfrm>
            <a:off x="7554685" y="4190591"/>
            <a:ext cx="4062548" cy="1569660"/>
          </a:xfrm>
          <a:prstGeom prst="rect">
            <a:avLst/>
          </a:prstGeom>
          <a:noFill/>
          <a:ln>
            <a:solidFill>
              <a:schemeClr val="tx1"/>
            </a:solidFill>
          </a:ln>
        </p:spPr>
        <p:txBody>
          <a:bodyPr wrap="square" rtlCol="0">
            <a:spAutoFit/>
          </a:bodyPr>
          <a:lstStyle/>
          <a:p>
            <a:r>
              <a:rPr lang="en-GB" sz="1600" i="1" dirty="0">
                <a:solidFill>
                  <a:srgbClr val="7030A0"/>
                </a:solidFill>
              </a:rPr>
              <a:t>Questions/opportunities for </a:t>
            </a:r>
            <a:r>
              <a:rPr lang="en-GB" sz="1600" b="1" i="1" dirty="0">
                <a:solidFill>
                  <a:srgbClr val="7030A0"/>
                </a:solidFill>
              </a:rPr>
              <a:t>whole class (teacher-led) and pair writing conversations </a:t>
            </a:r>
            <a:r>
              <a:rPr lang="en-GB" sz="1600" i="1" dirty="0">
                <a:solidFill>
                  <a:srgbClr val="7030A0"/>
                </a:solidFill>
              </a:rPr>
              <a:t>are embedded in the PPT. Teachers may choose to remove these from the slides. </a:t>
            </a:r>
          </a:p>
          <a:p>
            <a:r>
              <a:rPr lang="en-GB" sz="1600" i="1" dirty="0">
                <a:solidFill>
                  <a:srgbClr val="7030A0"/>
                </a:solidFill>
              </a:rPr>
              <a:t>Writing conversations are focused </a:t>
            </a:r>
            <a:r>
              <a:rPr lang="en-GB" sz="1600" i="1" u="sng" dirty="0">
                <a:solidFill>
                  <a:srgbClr val="7030A0"/>
                </a:solidFill>
              </a:rPr>
              <a:t>specifically</a:t>
            </a:r>
            <a:r>
              <a:rPr lang="en-GB" sz="1600" i="1" dirty="0">
                <a:solidFill>
                  <a:srgbClr val="7030A0"/>
                </a:solidFill>
              </a:rPr>
              <a:t> on students’ </a:t>
            </a:r>
            <a:r>
              <a:rPr lang="en-GB" sz="1600" i="1" u="sng" dirty="0">
                <a:solidFill>
                  <a:srgbClr val="7030A0"/>
                </a:solidFill>
              </a:rPr>
              <a:t>own</a:t>
            </a:r>
            <a:r>
              <a:rPr lang="en-GB" sz="1600" i="1" dirty="0">
                <a:solidFill>
                  <a:srgbClr val="7030A0"/>
                </a:solidFill>
              </a:rPr>
              <a:t> writing choices.</a:t>
            </a:r>
          </a:p>
        </p:txBody>
      </p:sp>
    </p:spTree>
    <p:extLst>
      <p:ext uri="{BB962C8B-B14F-4D97-AF65-F5344CB8AC3E}">
        <p14:creationId xmlns:p14="http://schemas.microsoft.com/office/powerpoint/2010/main" val="39901600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83137"/>
            <a:ext cx="10515600" cy="1325563"/>
          </a:xfrm>
        </p:spPr>
        <p:txBody>
          <a:bodyPr>
            <a:normAutofit fontScale="90000"/>
          </a:bodyPr>
          <a:lstStyle/>
          <a:p>
            <a:r>
              <a:rPr lang="en-GB" dirty="0"/>
              <a:t>Lesson 4: Develop use of noun phrases and verbs to support characterisation; be able to discuss my writing choices with a partner and draw on this discussion to refine my ideas.</a:t>
            </a:r>
          </a:p>
        </p:txBody>
      </p:sp>
    </p:spTree>
    <p:extLst>
      <p:ext uri="{BB962C8B-B14F-4D97-AF65-F5344CB8AC3E}">
        <p14:creationId xmlns:p14="http://schemas.microsoft.com/office/powerpoint/2010/main" val="23681489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36321" y="5686698"/>
            <a:ext cx="9631680" cy="646331"/>
          </a:xfrm>
          <a:prstGeom prst="rect">
            <a:avLst/>
          </a:prstGeom>
          <a:noFill/>
        </p:spPr>
        <p:txBody>
          <a:bodyPr wrap="square" rtlCol="0">
            <a:spAutoFit/>
          </a:bodyPr>
          <a:lstStyle/>
          <a:p>
            <a:r>
              <a:rPr lang="en-GB" dirty="0"/>
              <a:t>What can you see in this image? What atmosphere is created? How? What character do you imagine meeting in this setting? Discuss with the person next to you. </a:t>
            </a:r>
          </a:p>
        </p:txBody>
      </p:sp>
      <p:sp>
        <p:nvSpPr>
          <p:cNvPr id="2" name="TextBox 1">
            <a:extLst>
              <a:ext uri="{FF2B5EF4-FFF2-40B4-BE49-F238E27FC236}">
                <a16:creationId xmlns:a16="http://schemas.microsoft.com/office/drawing/2014/main" id="{BBA2CF04-5F0D-431D-4659-74BFB7B06811}"/>
              </a:ext>
            </a:extLst>
          </p:cNvPr>
          <p:cNvSpPr txBox="1"/>
          <p:nvPr/>
        </p:nvSpPr>
        <p:spPr>
          <a:xfrm>
            <a:off x="3597215" y="1894114"/>
            <a:ext cx="4520241" cy="646331"/>
          </a:xfrm>
          <a:prstGeom prst="rect">
            <a:avLst/>
          </a:prstGeom>
          <a:solidFill>
            <a:schemeClr val="tx2">
              <a:lumMod val="20000"/>
              <a:lumOff val="80000"/>
            </a:schemeClr>
          </a:solidFill>
        </p:spPr>
        <p:txBody>
          <a:bodyPr wrap="square" rtlCol="0">
            <a:spAutoFit/>
          </a:bodyPr>
          <a:lstStyle/>
          <a:p>
            <a:r>
              <a:rPr lang="en-GB" dirty="0"/>
              <a:t>Find image of misty graveyard.</a:t>
            </a:r>
          </a:p>
          <a:p>
            <a:endParaRPr lang="en-GB" dirty="0"/>
          </a:p>
        </p:txBody>
      </p:sp>
    </p:spTree>
    <p:extLst>
      <p:ext uri="{BB962C8B-B14F-4D97-AF65-F5344CB8AC3E}">
        <p14:creationId xmlns:p14="http://schemas.microsoft.com/office/powerpoint/2010/main" val="12539449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40971" y="1184366"/>
            <a:ext cx="9501051" cy="2308324"/>
          </a:xfrm>
          <a:prstGeom prst="rect">
            <a:avLst/>
          </a:prstGeom>
          <a:noFill/>
        </p:spPr>
        <p:txBody>
          <a:bodyPr wrap="square" rtlCol="0">
            <a:spAutoFit/>
          </a:bodyPr>
          <a:lstStyle/>
          <a:p>
            <a:r>
              <a:rPr lang="en-GB" dirty="0"/>
              <a:t>“Hold your noise!” cried a terrible voice, as a man started up from among the graves at the side of the church porch. “Keep still, you little devil, or I'll cut your throat!”</a:t>
            </a:r>
          </a:p>
          <a:p>
            <a:r>
              <a:rPr lang="en-GB" dirty="0"/>
              <a:t> </a:t>
            </a:r>
          </a:p>
          <a:p>
            <a:r>
              <a:rPr lang="en-GB" dirty="0"/>
              <a:t>A fearful man, all in coarse grey, with a great iron on his leg. A man with no hat, and with broken shoes, and with an old rag tied round his head. A man who had been soaked in water, and smothered in mud, and lamed by stones, and cut by flints, and stung by nettles, and torn by briars; who limped, and shivered, and glared and growled; and whose teeth chattered in his head as he seized me by the chin.</a:t>
            </a:r>
          </a:p>
        </p:txBody>
      </p:sp>
      <p:sp>
        <p:nvSpPr>
          <p:cNvPr id="3" name="TextBox 2"/>
          <p:cNvSpPr txBox="1"/>
          <p:nvPr/>
        </p:nvSpPr>
        <p:spPr>
          <a:xfrm>
            <a:off x="1240971" y="4354286"/>
            <a:ext cx="9030789" cy="1200329"/>
          </a:xfrm>
          <a:prstGeom prst="rect">
            <a:avLst/>
          </a:prstGeom>
          <a:noFill/>
        </p:spPr>
        <p:txBody>
          <a:bodyPr wrap="square" rtlCol="0">
            <a:spAutoFit/>
          </a:bodyPr>
          <a:lstStyle/>
          <a:p>
            <a:r>
              <a:rPr lang="en-GB" dirty="0">
                <a:latin typeface="Calibri" pitchFamily="34" charset="0"/>
              </a:rPr>
              <a:t>Here, the reader (and Pip) encounter Magwitch for the first time.  </a:t>
            </a:r>
            <a:br>
              <a:rPr lang="en-GB" dirty="0">
                <a:latin typeface="Calibri" pitchFamily="34" charset="0"/>
              </a:rPr>
            </a:br>
            <a:br>
              <a:rPr lang="en-GB" dirty="0">
                <a:latin typeface="Calibri" pitchFamily="34" charset="0"/>
              </a:rPr>
            </a:br>
            <a:r>
              <a:rPr lang="en-GB" i="1" dirty="0">
                <a:latin typeface="Calibri" pitchFamily="34" charset="0"/>
              </a:rPr>
              <a:t>Do you think we should be frightened by Magwitch or should we have sympathy for him?</a:t>
            </a:r>
            <a:br>
              <a:rPr lang="en-GB" sz="1600" i="1" dirty="0">
                <a:latin typeface="Calibri" pitchFamily="34" charset="0"/>
              </a:rPr>
            </a:br>
            <a:endParaRPr lang="en-GB" i="1" dirty="0"/>
          </a:p>
        </p:txBody>
      </p:sp>
    </p:spTree>
    <p:extLst>
      <p:ext uri="{BB962C8B-B14F-4D97-AF65-F5344CB8AC3E}">
        <p14:creationId xmlns:p14="http://schemas.microsoft.com/office/powerpoint/2010/main" val="3538363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812074" y="1120230"/>
            <a:ext cx="10515600" cy="4351338"/>
          </a:xfrm>
        </p:spPr>
        <p:txBody>
          <a:bodyPr>
            <a:normAutofit/>
          </a:bodyPr>
          <a:lstStyle/>
          <a:p>
            <a:pPr>
              <a:buNone/>
            </a:pPr>
            <a:r>
              <a:rPr lang="en-GB" i="1" dirty="0">
                <a:latin typeface="Calibri" pitchFamily="34" charset="0"/>
              </a:rPr>
              <a:t>   </a:t>
            </a:r>
            <a:r>
              <a:rPr lang="en-GB" sz="2000" b="1" dirty="0">
                <a:solidFill>
                  <a:srgbClr val="FF0000"/>
                </a:solidFill>
                <a:latin typeface="Calibri" pitchFamily="34" charset="0"/>
              </a:rPr>
              <a:t>A fearful man</a:t>
            </a:r>
            <a:r>
              <a:rPr lang="en-GB" sz="2000" dirty="0">
                <a:latin typeface="Calibri" pitchFamily="34" charset="0"/>
              </a:rPr>
              <a:t>, </a:t>
            </a:r>
            <a:r>
              <a:rPr lang="en-GB" sz="2000" b="1" dirty="0">
                <a:solidFill>
                  <a:srgbClr val="FF0000"/>
                </a:solidFill>
                <a:latin typeface="Calibri" pitchFamily="34" charset="0"/>
              </a:rPr>
              <a:t>all in coarse grey, with a great iron on his leg</a:t>
            </a:r>
            <a:r>
              <a:rPr lang="en-GB" sz="2000" dirty="0">
                <a:latin typeface="Calibri" pitchFamily="34" charset="0"/>
              </a:rPr>
              <a:t>.  </a:t>
            </a:r>
            <a:r>
              <a:rPr lang="en-GB" sz="2000" b="1" dirty="0">
                <a:solidFill>
                  <a:srgbClr val="7030A0"/>
                </a:solidFill>
                <a:latin typeface="Calibri" pitchFamily="34" charset="0"/>
              </a:rPr>
              <a:t>A</a:t>
            </a:r>
            <a:r>
              <a:rPr lang="en-GB" sz="2000" dirty="0">
                <a:solidFill>
                  <a:srgbClr val="7030A0"/>
                </a:solidFill>
                <a:latin typeface="Calibri" pitchFamily="34" charset="0"/>
              </a:rPr>
              <a:t> </a:t>
            </a:r>
            <a:r>
              <a:rPr lang="en-GB" sz="2000" b="1" dirty="0">
                <a:solidFill>
                  <a:srgbClr val="7030A0"/>
                </a:solidFill>
                <a:latin typeface="Calibri" pitchFamily="34" charset="0"/>
              </a:rPr>
              <a:t>man</a:t>
            </a:r>
            <a:r>
              <a:rPr lang="en-GB" sz="2000" dirty="0">
                <a:solidFill>
                  <a:srgbClr val="7030A0"/>
                </a:solidFill>
                <a:latin typeface="Calibri" pitchFamily="34" charset="0"/>
              </a:rPr>
              <a:t> </a:t>
            </a:r>
            <a:r>
              <a:rPr lang="en-GB" sz="2000" b="1" dirty="0">
                <a:solidFill>
                  <a:srgbClr val="7030A0"/>
                </a:solidFill>
                <a:latin typeface="Calibri" pitchFamily="34" charset="0"/>
              </a:rPr>
              <a:t>with no hat, and with broken shoes, and with an old rag tied round his head</a:t>
            </a:r>
            <a:r>
              <a:rPr lang="en-GB" sz="2000" dirty="0">
                <a:latin typeface="Calibri" pitchFamily="34" charset="0"/>
              </a:rPr>
              <a:t>.  </a:t>
            </a:r>
            <a:r>
              <a:rPr lang="en-GB" sz="2000" b="1" dirty="0">
                <a:solidFill>
                  <a:srgbClr val="7030A0"/>
                </a:solidFill>
                <a:latin typeface="Calibri" pitchFamily="34" charset="0"/>
              </a:rPr>
              <a:t>A man who had been soaked in water, and smothered in mud, and lamed by stones, and cut by flints, and stung by nettles, and torn by briars; who limped and shivered</a:t>
            </a:r>
            <a:r>
              <a:rPr lang="en-GB" sz="2000" dirty="0">
                <a:latin typeface="Calibri" pitchFamily="34" charset="0"/>
              </a:rPr>
              <a:t>, and </a:t>
            </a:r>
            <a:r>
              <a:rPr lang="en-GB" sz="2000" b="1" dirty="0">
                <a:solidFill>
                  <a:srgbClr val="FF0000"/>
                </a:solidFill>
                <a:latin typeface="Calibri" pitchFamily="34" charset="0"/>
              </a:rPr>
              <a:t>glared and growled</a:t>
            </a:r>
            <a:r>
              <a:rPr lang="en-GB" sz="2000" dirty="0">
                <a:latin typeface="Calibri" pitchFamily="34" charset="0"/>
              </a:rPr>
              <a:t>; and </a:t>
            </a:r>
            <a:r>
              <a:rPr lang="en-GB" sz="2000" b="1" dirty="0">
                <a:solidFill>
                  <a:srgbClr val="7030A0"/>
                </a:solidFill>
                <a:latin typeface="Calibri" pitchFamily="34" charset="0"/>
              </a:rPr>
              <a:t>whose teeth chattered in his head </a:t>
            </a:r>
            <a:r>
              <a:rPr lang="en-GB" sz="2000" b="1" dirty="0">
                <a:solidFill>
                  <a:srgbClr val="FF0000"/>
                </a:solidFill>
                <a:latin typeface="Calibri" pitchFamily="34" charset="0"/>
              </a:rPr>
              <a:t>as he seized me by the chin.</a:t>
            </a:r>
          </a:p>
        </p:txBody>
      </p:sp>
      <p:sp>
        <p:nvSpPr>
          <p:cNvPr id="5" name="TextBox 4"/>
          <p:cNvSpPr txBox="1"/>
          <p:nvPr/>
        </p:nvSpPr>
        <p:spPr>
          <a:xfrm>
            <a:off x="1025434" y="3831771"/>
            <a:ext cx="10302240" cy="1477328"/>
          </a:xfrm>
          <a:prstGeom prst="rect">
            <a:avLst/>
          </a:prstGeom>
          <a:noFill/>
        </p:spPr>
        <p:txBody>
          <a:bodyPr wrap="square" rtlCol="0">
            <a:spAutoFit/>
          </a:bodyPr>
          <a:lstStyle/>
          <a:p>
            <a:r>
              <a:rPr lang="en-GB" dirty="0">
                <a:latin typeface="Calibri" pitchFamily="34" charset="0"/>
              </a:rPr>
              <a:t>Look at the noun phrases used to describe Magwitch: </a:t>
            </a:r>
            <a:r>
              <a:rPr lang="en-GB" b="1" dirty="0">
                <a:solidFill>
                  <a:srgbClr val="FF0000"/>
                </a:solidFill>
                <a:latin typeface="Calibri" pitchFamily="34" charset="0"/>
              </a:rPr>
              <a:t>those that make him sound frightening</a:t>
            </a:r>
            <a:r>
              <a:rPr lang="en-GB" dirty="0">
                <a:latin typeface="Calibri" pitchFamily="34" charset="0"/>
              </a:rPr>
              <a:t> and </a:t>
            </a:r>
            <a:r>
              <a:rPr lang="en-GB" b="1" dirty="0">
                <a:solidFill>
                  <a:srgbClr val="7030A0"/>
                </a:solidFill>
                <a:latin typeface="Calibri" pitchFamily="34" charset="0"/>
              </a:rPr>
              <a:t>those that make him sound pitiful, like a victim. </a:t>
            </a:r>
            <a:br>
              <a:rPr lang="en-GB" b="1" dirty="0">
                <a:solidFill>
                  <a:srgbClr val="7030A0"/>
                </a:solidFill>
                <a:latin typeface="Calibri" pitchFamily="34" charset="0"/>
              </a:rPr>
            </a:br>
            <a:br>
              <a:rPr lang="en-GB" b="1" dirty="0">
                <a:solidFill>
                  <a:srgbClr val="7030A0"/>
                </a:solidFill>
                <a:latin typeface="Calibri" pitchFamily="34" charset="0"/>
              </a:rPr>
            </a:br>
            <a:r>
              <a:rPr lang="en-GB" i="1" dirty="0">
                <a:latin typeface="Calibri" pitchFamily="34" charset="0"/>
              </a:rPr>
              <a:t>Why do you think Dickens creates this mixed picture of him?</a:t>
            </a:r>
            <a:br>
              <a:rPr lang="en-GB" sz="1600" i="1" dirty="0">
                <a:latin typeface="Calibri" pitchFamily="34" charset="0"/>
              </a:rPr>
            </a:br>
            <a:endParaRPr lang="en-GB" i="1" dirty="0"/>
          </a:p>
        </p:txBody>
      </p:sp>
      <p:sp>
        <p:nvSpPr>
          <p:cNvPr id="6" name="TextBox 5"/>
          <p:cNvSpPr txBox="1"/>
          <p:nvPr/>
        </p:nvSpPr>
        <p:spPr>
          <a:xfrm>
            <a:off x="8072846" y="4798423"/>
            <a:ext cx="3396343" cy="923330"/>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you could draw out here how we see Magwitch through Pip’s eyes.</a:t>
            </a:r>
          </a:p>
        </p:txBody>
      </p:sp>
    </p:spTree>
    <p:extLst>
      <p:ext uri="{BB962C8B-B14F-4D97-AF65-F5344CB8AC3E}">
        <p14:creationId xmlns:p14="http://schemas.microsoft.com/office/powerpoint/2010/main" val="3239481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812074" y="1120230"/>
            <a:ext cx="10515600" cy="4351338"/>
          </a:xfrm>
        </p:spPr>
        <p:txBody>
          <a:bodyPr>
            <a:normAutofit/>
          </a:bodyPr>
          <a:lstStyle/>
          <a:p>
            <a:pPr>
              <a:buNone/>
            </a:pPr>
            <a:r>
              <a:rPr lang="en-GB" i="1" dirty="0">
                <a:latin typeface="Calibri" pitchFamily="34" charset="0"/>
              </a:rPr>
              <a:t>   </a:t>
            </a:r>
            <a:r>
              <a:rPr lang="en-GB" sz="2000" b="1" dirty="0">
                <a:latin typeface="Calibri" pitchFamily="34" charset="0"/>
              </a:rPr>
              <a:t>A fearful man</a:t>
            </a:r>
            <a:r>
              <a:rPr lang="en-GB" sz="2000" dirty="0">
                <a:latin typeface="Calibri" pitchFamily="34" charset="0"/>
              </a:rPr>
              <a:t>, </a:t>
            </a:r>
            <a:r>
              <a:rPr lang="en-GB" sz="2000" b="1" dirty="0">
                <a:latin typeface="Calibri" pitchFamily="34" charset="0"/>
              </a:rPr>
              <a:t>all in coarse grey, with a great iron on his leg</a:t>
            </a:r>
            <a:r>
              <a:rPr lang="en-GB" sz="2000" dirty="0">
                <a:latin typeface="Calibri" pitchFamily="34" charset="0"/>
              </a:rPr>
              <a:t>.  </a:t>
            </a:r>
            <a:r>
              <a:rPr lang="en-GB" sz="2000" b="1" dirty="0">
                <a:latin typeface="Calibri" pitchFamily="34" charset="0"/>
              </a:rPr>
              <a:t>A</a:t>
            </a:r>
            <a:r>
              <a:rPr lang="en-GB" sz="2000" dirty="0">
                <a:latin typeface="Calibri" pitchFamily="34" charset="0"/>
              </a:rPr>
              <a:t> </a:t>
            </a:r>
            <a:r>
              <a:rPr lang="en-GB" sz="2000" b="1" dirty="0">
                <a:latin typeface="Calibri" pitchFamily="34" charset="0"/>
              </a:rPr>
              <a:t>man</a:t>
            </a:r>
            <a:r>
              <a:rPr lang="en-GB" sz="2000" dirty="0">
                <a:latin typeface="Calibri" pitchFamily="34" charset="0"/>
              </a:rPr>
              <a:t> </a:t>
            </a:r>
            <a:r>
              <a:rPr lang="en-GB" sz="2000" b="1" dirty="0">
                <a:latin typeface="Calibri" pitchFamily="34" charset="0"/>
              </a:rPr>
              <a:t>with no hat, and with broken shoes, and with an old rag tied round his head</a:t>
            </a:r>
            <a:r>
              <a:rPr lang="en-GB" sz="2000" dirty="0">
                <a:latin typeface="Calibri" pitchFamily="34" charset="0"/>
              </a:rPr>
              <a:t>.  </a:t>
            </a:r>
            <a:r>
              <a:rPr lang="en-GB" sz="2000" b="1" dirty="0">
                <a:latin typeface="Calibri" pitchFamily="34" charset="0"/>
              </a:rPr>
              <a:t>A man </a:t>
            </a:r>
            <a:r>
              <a:rPr lang="en-GB" sz="2000" b="1" u="sng" dirty="0">
                <a:latin typeface="Calibri" pitchFamily="34" charset="0"/>
              </a:rPr>
              <a:t>who had been soaked in water, and smothered in mud, and lamed by stones, and cut by flints, and stung by nettles, and torn by briars; who limped and shivered</a:t>
            </a:r>
            <a:r>
              <a:rPr lang="en-GB" sz="2000" dirty="0">
                <a:latin typeface="Calibri" pitchFamily="34" charset="0"/>
              </a:rPr>
              <a:t>, and </a:t>
            </a:r>
            <a:r>
              <a:rPr lang="en-GB" sz="2000" b="1" dirty="0">
                <a:latin typeface="Calibri" pitchFamily="34" charset="0"/>
              </a:rPr>
              <a:t>glared and growled</a:t>
            </a:r>
            <a:r>
              <a:rPr lang="en-GB" sz="2000" dirty="0">
                <a:latin typeface="Calibri" pitchFamily="34" charset="0"/>
              </a:rPr>
              <a:t>; and </a:t>
            </a:r>
            <a:r>
              <a:rPr lang="en-GB" sz="2000" b="1" dirty="0">
                <a:latin typeface="Calibri" pitchFamily="34" charset="0"/>
              </a:rPr>
              <a:t>whose teeth chattered in his head as he seized me by the chin.</a:t>
            </a:r>
          </a:p>
          <a:p>
            <a:pPr>
              <a:buNone/>
            </a:pPr>
            <a:endParaRPr lang="en-GB" sz="2400" b="1" dirty="0">
              <a:latin typeface="Calibri" pitchFamily="34" charset="0"/>
            </a:endParaRPr>
          </a:p>
        </p:txBody>
      </p:sp>
      <p:sp>
        <p:nvSpPr>
          <p:cNvPr id="2" name="TextBox 1"/>
          <p:cNvSpPr txBox="1"/>
          <p:nvPr/>
        </p:nvSpPr>
        <p:spPr>
          <a:xfrm>
            <a:off x="1036320" y="3596640"/>
            <a:ext cx="10223863" cy="1446550"/>
          </a:xfrm>
          <a:prstGeom prst="rect">
            <a:avLst/>
          </a:prstGeom>
          <a:noFill/>
        </p:spPr>
        <p:txBody>
          <a:bodyPr wrap="square" rtlCol="0">
            <a:spAutoFit/>
          </a:bodyPr>
          <a:lstStyle/>
          <a:p>
            <a:r>
              <a:rPr lang="en-GB" u="sng" dirty="0">
                <a:latin typeface="Calibri" pitchFamily="34" charset="0"/>
              </a:rPr>
              <a:t>This extended noun phrase is written in the passive voice.</a:t>
            </a:r>
            <a:r>
              <a:rPr lang="en-GB" dirty="0">
                <a:latin typeface="Calibri" pitchFamily="34" charset="0"/>
              </a:rPr>
              <a:t> </a:t>
            </a:r>
            <a:br>
              <a:rPr lang="en-GB" dirty="0">
                <a:latin typeface="Calibri" pitchFamily="34" charset="0"/>
              </a:rPr>
            </a:br>
            <a:br>
              <a:rPr lang="en-GB" dirty="0">
                <a:latin typeface="Calibri" pitchFamily="34" charset="0"/>
              </a:rPr>
            </a:br>
            <a:r>
              <a:rPr lang="en-GB" i="1" dirty="0">
                <a:latin typeface="Calibri" pitchFamily="34" charset="0"/>
              </a:rPr>
              <a:t>Does this choice  -  and the use of verbs and coordination - suggest that Magwitch is in control of his own destiny or a victim of circumstances? Is he powerful or helpless?</a:t>
            </a:r>
          </a:p>
          <a:p>
            <a:endParaRPr lang="en-GB" sz="1600" dirty="0">
              <a:latin typeface="Calibri" pitchFamily="34" charset="0"/>
            </a:endParaRPr>
          </a:p>
        </p:txBody>
      </p:sp>
    </p:spTree>
    <p:extLst>
      <p:ext uri="{BB962C8B-B14F-4D97-AF65-F5344CB8AC3E}">
        <p14:creationId xmlns:p14="http://schemas.microsoft.com/office/powerpoint/2010/main" val="32889730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812074" y="1120230"/>
            <a:ext cx="10515600" cy="4351338"/>
          </a:xfrm>
        </p:spPr>
        <p:txBody>
          <a:bodyPr>
            <a:normAutofit/>
          </a:bodyPr>
          <a:lstStyle/>
          <a:p>
            <a:pPr>
              <a:buNone/>
            </a:pPr>
            <a:r>
              <a:rPr lang="en-GB" i="1" dirty="0">
                <a:latin typeface="Calibri" pitchFamily="34" charset="0"/>
              </a:rPr>
              <a:t>   </a:t>
            </a:r>
            <a:r>
              <a:rPr lang="en-GB" sz="2000" b="1" dirty="0">
                <a:latin typeface="Calibri" pitchFamily="34" charset="0"/>
              </a:rPr>
              <a:t>A fearful man</a:t>
            </a:r>
            <a:r>
              <a:rPr lang="en-GB" sz="2000" dirty="0">
                <a:latin typeface="Calibri" pitchFamily="34" charset="0"/>
              </a:rPr>
              <a:t>, </a:t>
            </a:r>
            <a:r>
              <a:rPr lang="en-GB" sz="2000" b="1" dirty="0">
                <a:latin typeface="Calibri" pitchFamily="34" charset="0"/>
              </a:rPr>
              <a:t>all in coarse grey, with a great iron on his leg</a:t>
            </a:r>
            <a:r>
              <a:rPr lang="en-GB" sz="2000" dirty="0">
                <a:latin typeface="Calibri" pitchFamily="34" charset="0"/>
              </a:rPr>
              <a:t>.  </a:t>
            </a:r>
            <a:r>
              <a:rPr lang="en-GB" sz="2000" b="1" dirty="0">
                <a:latin typeface="Calibri" pitchFamily="34" charset="0"/>
              </a:rPr>
              <a:t>A</a:t>
            </a:r>
            <a:r>
              <a:rPr lang="en-GB" sz="2000" dirty="0">
                <a:latin typeface="Calibri" pitchFamily="34" charset="0"/>
              </a:rPr>
              <a:t> </a:t>
            </a:r>
            <a:r>
              <a:rPr lang="en-GB" sz="2000" b="1" dirty="0">
                <a:latin typeface="Calibri" pitchFamily="34" charset="0"/>
              </a:rPr>
              <a:t>man</a:t>
            </a:r>
            <a:r>
              <a:rPr lang="en-GB" sz="2000" dirty="0">
                <a:latin typeface="Calibri" pitchFamily="34" charset="0"/>
              </a:rPr>
              <a:t> </a:t>
            </a:r>
            <a:r>
              <a:rPr lang="en-GB" sz="2000" b="1" dirty="0">
                <a:latin typeface="Calibri" pitchFamily="34" charset="0"/>
              </a:rPr>
              <a:t>with no hat, and with broken shoes, and with an old rag tied round his head</a:t>
            </a:r>
            <a:r>
              <a:rPr lang="en-GB" sz="2000" dirty="0">
                <a:latin typeface="Calibri" pitchFamily="34" charset="0"/>
              </a:rPr>
              <a:t>.  </a:t>
            </a:r>
            <a:r>
              <a:rPr lang="en-GB" sz="2000" b="1" dirty="0">
                <a:latin typeface="Calibri" pitchFamily="34" charset="0"/>
              </a:rPr>
              <a:t>A man </a:t>
            </a:r>
            <a:r>
              <a:rPr lang="en-GB" sz="2000" b="1" u="sng" dirty="0">
                <a:latin typeface="Calibri" pitchFamily="34" charset="0"/>
              </a:rPr>
              <a:t>who had been soaked in water, and smothered in mud, and lamed by stones, and cut by flints, and stung by nettles, and torn by briars; </a:t>
            </a:r>
            <a:r>
              <a:rPr lang="en-GB" sz="2000" b="1" dirty="0">
                <a:latin typeface="Calibri" pitchFamily="34" charset="0"/>
              </a:rPr>
              <a:t>who limped and shivered</a:t>
            </a:r>
            <a:r>
              <a:rPr lang="en-GB" sz="2000" dirty="0">
                <a:latin typeface="Calibri" pitchFamily="34" charset="0"/>
              </a:rPr>
              <a:t>, and </a:t>
            </a:r>
            <a:r>
              <a:rPr lang="en-GB" sz="2000" b="1" dirty="0">
                <a:latin typeface="Calibri" pitchFamily="34" charset="0"/>
              </a:rPr>
              <a:t>glared and growled</a:t>
            </a:r>
            <a:r>
              <a:rPr lang="en-GB" sz="2000" dirty="0">
                <a:latin typeface="Calibri" pitchFamily="34" charset="0"/>
              </a:rPr>
              <a:t>; and </a:t>
            </a:r>
            <a:r>
              <a:rPr lang="en-GB" sz="2000" b="1" dirty="0">
                <a:latin typeface="Calibri" pitchFamily="34" charset="0"/>
              </a:rPr>
              <a:t>whose teeth chattered in his head as he seized me by the chin.</a:t>
            </a:r>
          </a:p>
          <a:p>
            <a:pPr>
              <a:buNone/>
            </a:pPr>
            <a:endParaRPr lang="en-GB" sz="2400" b="1" dirty="0">
              <a:latin typeface="Calibri" pitchFamily="34" charset="0"/>
            </a:endParaRPr>
          </a:p>
        </p:txBody>
      </p:sp>
      <p:sp>
        <p:nvSpPr>
          <p:cNvPr id="2" name="TextBox 1"/>
          <p:cNvSpPr txBox="1"/>
          <p:nvPr/>
        </p:nvSpPr>
        <p:spPr>
          <a:xfrm>
            <a:off x="1036320" y="3596640"/>
            <a:ext cx="10223863" cy="1446550"/>
          </a:xfrm>
          <a:prstGeom prst="rect">
            <a:avLst/>
          </a:prstGeom>
          <a:noFill/>
        </p:spPr>
        <p:txBody>
          <a:bodyPr wrap="square" rtlCol="0">
            <a:spAutoFit/>
          </a:bodyPr>
          <a:lstStyle/>
          <a:p>
            <a:r>
              <a:rPr lang="en-GB" u="sng" dirty="0">
                <a:latin typeface="Calibri" pitchFamily="34" charset="0"/>
              </a:rPr>
              <a:t>This extended noun phrase is written in the passive voice.</a:t>
            </a:r>
            <a:r>
              <a:rPr lang="en-GB" dirty="0">
                <a:latin typeface="Calibri" pitchFamily="34" charset="0"/>
              </a:rPr>
              <a:t> </a:t>
            </a:r>
            <a:br>
              <a:rPr lang="en-GB" dirty="0">
                <a:latin typeface="Calibri" pitchFamily="34" charset="0"/>
              </a:rPr>
            </a:br>
            <a:br>
              <a:rPr lang="en-GB" dirty="0">
                <a:latin typeface="Calibri" pitchFamily="34" charset="0"/>
              </a:rPr>
            </a:br>
            <a:r>
              <a:rPr lang="en-GB" i="1" dirty="0">
                <a:latin typeface="Calibri" pitchFamily="34" charset="0"/>
              </a:rPr>
              <a:t>Does this choice  -  and the use of verbs and coordination – in the underlined phrase suggest that Magwitch is in control of his own destiny or a victim of circumstances? Is he powerful or helpless?</a:t>
            </a:r>
          </a:p>
          <a:p>
            <a:endParaRPr lang="en-GB" sz="1600" dirty="0">
              <a:latin typeface="Calibri" pitchFamily="34" charset="0"/>
            </a:endParaRPr>
          </a:p>
        </p:txBody>
      </p:sp>
      <p:sp>
        <p:nvSpPr>
          <p:cNvPr id="5" name="TextBox 4"/>
          <p:cNvSpPr txBox="1"/>
          <p:nvPr/>
        </p:nvSpPr>
        <p:spPr>
          <a:xfrm>
            <a:off x="8168641" y="4972594"/>
            <a:ext cx="3657600" cy="1754326"/>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for teachers: depending on the class, you might not explore directly the use of passive voice, but just emphasise how the verb phrase ‘had been’ shows what has been done </a:t>
            </a:r>
            <a:r>
              <a:rPr lang="en-GB" i="1" dirty="0"/>
              <a:t>to</a:t>
            </a:r>
            <a:r>
              <a:rPr lang="en-GB" dirty="0"/>
              <a:t> him.</a:t>
            </a:r>
          </a:p>
        </p:txBody>
      </p:sp>
    </p:spTree>
    <p:extLst>
      <p:ext uri="{BB962C8B-B14F-4D97-AF65-F5344CB8AC3E}">
        <p14:creationId xmlns:p14="http://schemas.microsoft.com/office/powerpoint/2010/main" val="32622296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812074" y="1120230"/>
            <a:ext cx="10515600" cy="4351338"/>
          </a:xfrm>
        </p:spPr>
        <p:txBody>
          <a:bodyPr>
            <a:normAutofit/>
          </a:bodyPr>
          <a:lstStyle/>
          <a:p>
            <a:pPr>
              <a:buNone/>
            </a:pPr>
            <a:r>
              <a:rPr lang="en-GB" i="1" dirty="0">
                <a:latin typeface="Calibri" pitchFamily="34" charset="0"/>
              </a:rPr>
              <a:t>   </a:t>
            </a:r>
            <a:r>
              <a:rPr lang="en-GB" sz="2000" b="1" dirty="0">
                <a:latin typeface="Calibri" pitchFamily="34" charset="0"/>
              </a:rPr>
              <a:t>A fearful man</a:t>
            </a:r>
            <a:r>
              <a:rPr lang="en-GB" sz="2000" dirty="0">
                <a:latin typeface="Calibri" pitchFamily="34" charset="0"/>
              </a:rPr>
              <a:t>, </a:t>
            </a:r>
            <a:r>
              <a:rPr lang="en-GB" sz="2000" b="1" dirty="0">
                <a:latin typeface="Calibri" pitchFamily="34" charset="0"/>
              </a:rPr>
              <a:t>all in coarse grey, with a great iron on his leg</a:t>
            </a:r>
            <a:r>
              <a:rPr lang="en-GB" sz="2000" dirty="0">
                <a:latin typeface="Calibri" pitchFamily="34" charset="0"/>
              </a:rPr>
              <a:t>.  </a:t>
            </a:r>
            <a:r>
              <a:rPr lang="en-GB" sz="2000" b="1" dirty="0">
                <a:latin typeface="Calibri" pitchFamily="34" charset="0"/>
              </a:rPr>
              <a:t>A</a:t>
            </a:r>
            <a:r>
              <a:rPr lang="en-GB" sz="2000" dirty="0">
                <a:latin typeface="Calibri" pitchFamily="34" charset="0"/>
              </a:rPr>
              <a:t> </a:t>
            </a:r>
            <a:r>
              <a:rPr lang="en-GB" sz="2000" b="1" dirty="0">
                <a:latin typeface="Calibri" pitchFamily="34" charset="0"/>
              </a:rPr>
              <a:t>man</a:t>
            </a:r>
            <a:r>
              <a:rPr lang="en-GB" sz="2000" dirty="0">
                <a:latin typeface="Calibri" pitchFamily="34" charset="0"/>
              </a:rPr>
              <a:t> </a:t>
            </a:r>
            <a:r>
              <a:rPr lang="en-GB" sz="2000" b="1" dirty="0">
                <a:latin typeface="Calibri" pitchFamily="34" charset="0"/>
              </a:rPr>
              <a:t>with no hat, and with broken shoes, and with an old rag tied round his head</a:t>
            </a:r>
            <a:r>
              <a:rPr lang="en-GB" sz="2000" dirty="0">
                <a:latin typeface="Calibri" pitchFamily="34" charset="0"/>
              </a:rPr>
              <a:t>.  </a:t>
            </a:r>
            <a:r>
              <a:rPr lang="en-GB" sz="2000" b="1" dirty="0">
                <a:latin typeface="Calibri" pitchFamily="34" charset="0"/>
              </a:rPr>
              <a:t>A man who had been soaked in water, and smothered in mud, and lamed by stones, and cut by flints, and stung by nettles, and torn by briars; who </a:t>
            </a:r>
            <a:r>
              <a:rPr lang="en-GB" sz="2000" b="1" u="sng" dirty="0">
                <a:latin typeface="Calibri" pitchFamily="34" charset="0"/>
              </a:rPr>
              <a:t>limped</a:t>
            </a:r>
            <a:r>
              <a:rPr lang="en-GB" sz="2000" b="1" dirty="0">
                <a:latin typeface="Calibri" pitchFamily="34" charset="0"/>
              </a:rPr>
              <a:t> and </a:t>
            </a:r>
            <a:r>
              <a:rPr lang="en-GB" sz="2000" b="1" u="sng" dirty="0">
                <a:latin typeface="Calibri" pitchFamily="34" charset="0"/>
              </a:rPr>
              <a:t>shivered</a:t>
            </a:r>
            <a:r>
              <a:rPr lang="en-GB" sz="2000" dirty="0">
                <a:latin typeface="Calibri" pitchFamily="34" charset="0"/>
              </a:rPr>
              <a:t>, and </a:t>
            </a:r>
            <a:r>
              <a:rPr lang="en-GB" sz="2000" b="1" u="sng" dirty="0">
                <a:latin typeface="Calibri" pitchFamily="34" charset="0"/>
              </a:rPr>
              <a:t>glared</a:t>
            </a:r>
            <a:r>
              <a:rPr lang="en-GB" sz="2000" b="1" dirty="0">
                <a:latin typeface="Calibri" pitchFamily="34" charset="0"/>
              </a:rPr>
              <a:t> and </a:t>
            </a:r>
            <a:r>
              <a:rPr lang="en-GB" sz="2000" b="1" u="sng" dirty="0">
                <a:latin typeface="Calibri" pitchFamily="34" charset="0"/>
              </a:rPr>
              <a:t>growled</a:t>
            </a:r>
            <a:r>
              <a:rPr lang="en-GB" sz="2000" dirty="0">
                <a:latin typeface="Calibri" pitchFamily="34" charset="0"/>
              </a:rPr>
              <a:t>; and </a:t>
            </a:r>
            <a:r>
              <a:rPr lang="en-GB" sz="2000" b="1" dirty="0">
                <a:latin typeface="Calibri" pitchFamily="34" charset="0"/>
              </a:rPr>
              <a:t>whose teeth </a:t>
            </a:r>
            <a:r>
              <a:rPr lang="en-GB" sz="2000" b="1" u="sng" dirty="0">
                <a:latin typeface="Calibri" pitchFamily="34" charset="0"/>
              </a:rPr>
              <a:t>chattered</a:t>
            </a:r>
            <a:r>
              <a:rPr lang="en-GB" sz="2000" b="1" dirty="0">
                <a:latin typeface="Calibri" pitchFamily="34" charset="0"/>
              </a:rPr>
              <a:t> in his head as he </a:t>
            </a:r>
            <a:r>
              <a:rPr lang="en-GB" sz="2000" b="1" u="sng" dirty="0">
                <a:latin typeface="Calibri" pitchFamily="34" charset="0"/>
              </a:rPr>
              <a:t>seized</a:t>
            </a:r>
            <a:r>
              <a:rPr lang="en-GB" sz="2000" b="1" dirty="0">
                <a:latin typeface="Calibri" pitchFamily="34" charset="0"/>
              </a:rPr>
              <a:t> me by the chin.</a:t>
            </a:r>
          </a:p>
          <a:p>
            <a:pPr>
              <a:buNone/>
            </a:pPr>
            <a:endParaRPr lang="en-GB" sz="2400" b="1" dirty="0">
              <a:latin typeface="Calibri" pitchFamily="34" charset="0"/>
            </a:endParaRPr>
          </a:p>
        </p:txBody>
      </p:sp>
      <p:sp>
        <p:nvSpPr>
          <p:cNvPr id="3" name="TextBox 2"/>
          <p:cNvSpPr txBox="1"/>
          <p:nvPr/>
        </p:nvSpPr>
        <p:spPr>
          <a:xfrm>
            <a:off x="1014548" y="4032068"/>
            <a:ext cx="10110651" cy="369332"/>
          </a:xfrm>
          <a:prstGeom prst="rect">
            <a:avLst/>
          </a:prstGeom>
          <a:noFill/>
        </p:spPr>
        <p:txBody>
          <a:bodyPr wrap="square" rtlCol="0">
            <a:spAutoFit/>
          </a:bodyPr>
          <a:lstStyle/>
          <a:p>
            <a:r>
              <a:rPr lang="en-GB" i="1" dirty="0"/>
              <a:t>How do these </a:t>
            </a:r>
            <a:r>
              <a:rPr lang="en-GB" b="1" i="1" u="sng" dirty="0"/>
              <a:t>verbs</a:t>
            </a:r>
            <a:r>
              <a:rPr lang="en-GB" i="1" dirty="0"/>
              <a:t> contribute further to your impression of Magwitch? </a:t>
            </a:r>
          </a:p>
        </p:txBody>
      </p:sp>
      <p:sp>
        <p:nvSpPr>
          <p:cNvPr id="5" name="TextBox 4"/>
          <p:cNvSpPr txBox="1"/>
          <p:nvPr/>
        </p:nvSpPr>
        <p:spPr>
          <a:xfrm>
            <a:off x="8934994" y="4885509"/>
            <a:ext cx="2760617" cy="1754326"/>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you might want to explore further how these are all noun phrases – and minor sentences (there are no main verbs…).</a:t>
            </a:r>
          </a:p>
        </p:txBody>
      </p:sp>
    </p:spTree>
    <p:extLst>
      <p:ext uri="{BB962C8B-B14F-4D97-AF65-F5344CB8AC3E}">
        <p14:creationId xmlns:p14="http://schemas.microsoft.com/office/powerpoint/2010/main" val="4939356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611" y="980893"/>
            <a:ext cx="10515600" cy="4351338"/>
          </a:xfrm>
        </p:spPr>
        <p:txBody>
          <a:bodyPr>
            <a:normAutofit/>
          </a:bodyPr>
          <a:lstStyle/>
          <a:p>
            <a:pPr marL="0" indent="0">
              <a:buNone/>
            </a:pPr>
            <a:r>
              <a:rPr lang="en-GB" sz="1800" dirty="0"/>
              <a:t>Now think about a different character that you might meet in the graveyard. Think about how your character looks, and how you can show what has happened to the character. Think too about how the character might reflect the environment. </a:t>
            </a:r>
          </a:p>
          <a:p>
            <a:pPr marL="0" indent="0">
              <a:buNone/>
            </a:pPr>
            <a:r>
              <a:rPr lang="en-GB" sz="1800" dirty="0"/>
              <a:t>What is the character’s ‘story’? </a:t>
            </a:r>
          </a:p>
          <a:p>
            <a:pPr marL="0" indent="0">
              <a:buNone/>
            </a:pPr>
            <a:r>
              <a:rPr lang="en-GB" sz="1800" dirty="0"/>
              <a:t>Discuss your ideas with the person next to you. </a:t>
            </a:r>
          </a:p>
        </p:txBody>
      </p:sp>
      <p:sp>
        <p:nvSpPr>
          <p:cNvPr id="6" name="TextBox 5"/>
          <p:cNvSpPr txBox="1"/>
          <p:nvPr/>
        </p:nvSpPr>
        <p:spPr>
          <a:xfrm>
            <a:off x="836023" y="5416731"/>
            <a:ext cx="4084320" cy="646331"/>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you could use different character images here as visual aids</a:t>
            </a:r>
          </a:p>
        </p:txBody>
      </p:sp>
    </p:spTree>
    <p:extLst>
      <p:ext uri="{BB962C8B-B14F-4D97-AF65-F5344CB8AC3E}">
        <p14:creationId xmlns:p14="http://schemas.microsoft.com/office/powerpoint/2010/main" val="8018860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0783" y="1337945"/>
            <a:ext cx="10515600" cy="4351338"/>
          </a:xfrm>
        </p:spPr>
        <p:txBody>
          <a:bodyPr>
            <a:normAutofit/>
          </a:bodyPr>
          <a:lstStyle/>
          <a:p>
            <a:pPr marL="0" indent="0">
              <a:buNone/>
            </a:pPr>
            <a:r>
              <a:rPr lang="en-GB" sz="1800" dirty="0"/>
              <a:t>Now using your ideas, describe a first encounter with the character. </a:t>
            </a:r>
          </a:p>
          <a:p>
            <a:pPr marL="0" indent="0">
              <a:buNone/>
            </a:pPr>
            <a:endParaRPr lang="en-GB" sz="1800" dirty="0"/>
          </a:p>
          <a:p>
            <a:pPr marL="0" indent="0">
              <a:buNone/>
            </a:pPr>
            <a:r>
              <a:rPr lang="en-GB" sz="1800" dirty="0"/>
              <a:t>Focus on how your </a:t>
            </a:r>
            <a:r>
              <a:rPr lang="en-GB" sz="1800" b="1" dirty="0"/>
              <a:t>noun phrases </a:t>
            </a:r>
            <a:r>
              <a:rPr lang="en-GB" sz="1800" dirty="0"/>
              <a:t>and </a:t>
            </a:r>
            <a:r>
              <a:rPr lang="en-GB" sz="1800" b="1" dirty="0"/>
              <a:t>verbs</a:t>
            </a:r>
            <a:r>
              <a:rPr lang="en-GB" sz="1800" dirty="0"/>
              <a:t> establish character. </a:t>
            </a:r>
          </a:p>
          <a:p>
            <a:pPr marL="0" indent="0">
              <a:buNone/>
            </a:pPr>
            <a:endParaRPr lang="en-GB" sz="1800" dirty="0"/>
          </a:p>
          <a:p>
            <a:pPr marL="0" indent="0">
              <a:buNone/>
            </a:pPr>
            <a:endParaRPr lang="en-GB" sz="1800" dirty="0"/>
          </a:p>
          <a:p>
            <a:pPr marL="0" indent="0">
              <a:buNone/>
            </a:pPr>
            <a:r>
              <a:rPr lang="en-GB" sz="1800" dirty="0"/>
              <a:t>You could start your description: ‘A man…’ ‘A creature…’  and extend this with a relative clause, ‘A creature who….’ </a:t>
            </a:r>
          </a:p>
          <a:p>
            <a:pPr marL="0" indent="0">
              <a:buNone/>
            </a:pPr>
            <a:endParaRPr lang="en-GB" sz="1800" dirty="0"/>
          </a:p>
          <a:p>
            <a:pPr marL="0" indent="0">
              <a:buNone/>
            </a:pPr>
            <a:endParaRPr lang="en-GB" sz="1800" dirty="0"/>
          </a:p>
        </p:txBody>
      </p:sp>
      <p:sp>
        <p:nvSpPr>
          <p:cNvPr id="4" name="TextBox 3"/>
          <p:cNvSpPr txBox="1"/>
          <p:nvPr/>
        </p:nvSpPr>
        <p:spPr>
          <a:xfrm>
            <a:off x="8456023" y="836023"/>
            <a:ext cx="2447109" cy="646331"/>
          </a:xfrm>
          <a:prstGeom prst="rect">
            <a:avLst/>
          </a:prstGeom>
          <a:solidFill>
            <a:srgbClr val="FFFF00"/>
          </a:solidFill>
          <a:ln>
            <a:solidFill>
              <a:schemeClr val="accent1"/>
            </a:solidFill>
          </a:ln>
        </p:spPr>
        <p:txBody>
          <a:bodyPr wrap="square" rtlCol="0">
            <a:spAutoFit/>
          </a:bodyPr>
          <a:lstStyle/>
          <a:p>
            <a:r>
              <a:rPr lang="en-GB" dirty="0"/>
              <a:t>Bridging opportunity: modelling writing</a:t>
            </a:r>
          </a:p>
        </p:txBody>
      </p:sp>
    </p:spTree>
    <p:extLst>
      <p:ext uri="{BB962C8B-B14F-4D97-AF65-F5344CB8AC3E}">
        <p14:creationId xmlns:p14="http://schemas.microsoft.com/office/powerpoint/2010/main" val="22798049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240" y="1094105"/>
            <a:ext cx="10515600" cy="4351338"/>
          </a:xfrm>
        </p:spPr>
        <p:txBody>
          <a:bodyPr>
            <a:normAutofit/>
          </a:bodyPr>
          <a:lstStyle/>
          <a:p>
            <a:pPr marL="0" indent="0">
              <a:buNone/>
            </a:pPr>
            <a:r>
              <a:rPr lang="en-GB" sz="1800" b="1" i="1" dirty="0">
                <a:solidFill>
                  <a:srgbClr val="7030A0"/>
                </a:solidFill>
              </a:rPr>
              <a:t>Pair writing conversation</a:t>
            </a:r>
            <a:r>
              <a:rPr lang="en-GB" sz="1800" i="1" dirty="0">
                <a:solidFill>
                  <a:srgbClr val="7030A0"/>
                </a:solidFill>
              </a:rPr>
              <a:t>: Read your work out loud to a partner. Your partner should then </a:t>
            </a:r>
            <a:r>
              <a:rPr lang="en-GB" sz="1800" b="1" i="1" dirty="0">
                <a:solidFill>
                  <a:srgbClr val="7030A0"/>
                </a:solidFill>
              </a:rPr>
              <a:t>explain</a:t>
            </a:r>
            <a:r>
              <a:rPr lang="en-GB" sz="1800" i="1" dirty="0">
                <a:solidFill>
                  <a:srgbClr val="7030A0"/>
                </a:solidFill>
              </a:rPr>
              <a:t> their impression of your character and how your language choices create this. Swap over. </a:t>
            </a:r>
          </a:p>
          <a:p>
            <a:pPr marL="0" indent="0">
              <a:buNone/>
            </a:pPr>
            <a:r>
              <a:rPr lang="en-GB" sz="1800" i="1" dirty="0">
                <a:solidFill>
                  <a:srgbClr val="7030A0"/>
                </a:solidFill>
              </a:rPr>
              <a:t>Then discuss each other’s impressions – have you both achieved what you intended in your writing? Is there anything that you want to change in your writing in response? </a:t>
            </a:r>
          </a:p>
          <a:p>
            <a:pPr marL="0" indent="0">
              <a:buNone/>
            </a:pPr>
            <a:endParaRPr lang="en-GB" sz="1800" i="1" dirty="0">
              <a:solidFill>
                <a:srgbClr val="7030A0"/>
              </a:solidFill>
            </a:endParaRPr>
          </a:p>
          <a:p>
            <a:pPr marL="0" indent="0">
              <a:buNone/>
            </a:pPr>
            <a:r>
              <a:rPr lang="en-GB" sz="1800" dirty="0"/>
              <a:t>Continue to develop your description. </a:t>
            </a:r>
          </a:p>
          <a:p>
            <a:pPr marL="0" indent="0">
              <a:buNone/>
            </a:pPr>
            <a:endParaRPr lang="en-GB" sz="1800" i="1" dirty="0">
              <a:solidFill>
                <a:srgbClr val="7030A0"/>
              </a:solidFill>
            </a:endParaRPr>
          </a:p>
          <a:p>
            <a:pPr marL="0" indent="0">
              <a:buNone/>
            </a:pPr>
            <a:r>
              <a:rPr lang="en-GB" sz="1800" b="1" i="1" dirty="0">
                <a:solidFill>
                  <a:srgbClr val="7030A0"/>
                </a:solidFill>
              </a:rPr>
              <a:t>Whole class writing conversation</a:t>
            </a:r>
            <a:r>
              <a:rPr lang="en-GB" sz="1800" i="1" dirty="0">
                <a:solidFill>
                  <a:srgbClr val="7030A0"/>
                </a:solidFill>
              </a:rPr>
              <a:t>: whole class reflection on writing choices.  </a:t>
            </a:r>
          </a:p>
          <a:p>
            <a:pPr marL="0" indent="0">
              <a:buNone/>
            </a:pPr>
            <a:endParaRPr lang="en-GB" sz="1800" i="1" dirty="0">
              <a:solidFill>
                <a:srgbClr val="7030A0"/>
              </a:solidFill>
            </a:endParaRPr>
          </a:p>
        </p:txBody>
      </p:sp>
      <p:sp>
        <p:nvSpPr>
          <p:cNvPr id="4" name="TextBox 3"/>
          <p:cNvSpPr txBox="1"/>
          <p:nvPr/>
        </p:nvSpPr>
        <p:spPr>
          <a:xfrm>
            <a:off x="8235353" y="3000536"/>
            <a:ext cx="3368038" cy="1477328"/>
          </a:xfrm>
          <a:prstGeom prst="rect">
            <a:avLst/>
          </a:prstGeom>
          <a:solidFill>
            <a:srgbClr val="FFFF00"/>
          </a:solidFill>
          <a:ln>
            <a:solidFill>
              <a:schemeClr val="accent1"/>
            </a:solidFill>
          </a:ln>
        </p:spPr>
        <p:txBody>
          <a:bodyPr wrap="square" rtlCol="0">
            <a:spAutoFit/>
          </a:bodyPr>
          <a:lstStyle/>
          <a:p>
            <a:r>
              <a:rPr lang="en-GB" dirty="0"/>
              <a:t>Bridging opportunity: modelling talk e.g. explicit reflection on pair talk e.g  </a:t>
            </a:r>
            <a:r>
              <a:rPr lang="en-GB" i="1" dirty="0"/>
              <a:t>has your discussion prompted you to rethink anything in your writing? </a:t>
            </a:r>
            <a:endParaRPr lang="en-GB" i="1" dirty="0">
              <a:solidFill>
                <a:srgbClr val="7030A0"/>
              </a:solidFill>
            </a:endParaRPr>
          </a:p>
        </p:txBody>
      </p:sp>
    </p:spTree>
    <p:extLst>
      <p:ext uri="{BB962C8B-B14F-4D97-AF65-F5344CB8AC3E}">
        <p14:creationId xmlns:p14="http://schemas.microsoft.com/office/powerpoint/2010/main" val="672123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1217"/>
            <a:ext cx="10515600" cy="1325563"/>
          </a:xfrm>
        </p:spPr>
        <p:txBody>
          <a:bodyPr>
            <a:normAutofit/>
          </a:bodyPr>
          <a:lstStyle/>
          <a:p>
            <a:r>
              <a:rPr lang="en-GB" dirty="0"/>
              <a:t>Lesson 1: Explore how writers establish atmospheric settings</a:t>
            </a:r>
          </a:p>
        </p:txBody>
      </p:sp>
    </p:spTree>
    <p:extLst>
      <p:ext uri="{BB962C8B-B14F-4D97-AF65-F5344CB8AC3E}">
        <p14:creationId xmlns:p14="http://schemas.microsoft.com/office/powerpoint/2010/main" val="32498606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6713"/>
            <a:ext cx="10515600" cy="1325563"/>
          </a:xfrm>
        </p:spPr>
        <p:txBody>
          <a:bodyPr>
            <a:normAutofit fontScale="90000"/>
          </a:bodyPr>
          <a:lstStyle/>
          <a:p>
            <a:r>
              <a:rPr lang="en-GB" dirty="0"/>
              <a:t>Lesson 5: Explore how writers use adjectives and imagery to convey a more direct impression of a character; be able to ask questions about writing choices as a reader and as a writer. </a:t>
            </a:r>
          </a:p>
        </p:txBody>
      </p:sp>
      <p:sp>
        <p:nvSpPr>
          <p:cNvPr id="3" name="Content Placeholder 2"/>
          <p:cNvSpPr>
            <a:spLocks noGrp="1"/>
          </p:cNvSpPr>
          <p:nvPr>
            <p:ph idx="1"/>
          </p:nvPr>
        </p:nvSpPr>
        <p:spPr>
          <a:xfrm>
            <a:off x="838200" y="2506663"/>
            <a:ext cx="7774577" cy="2465932"/>
          </a:xfrm>
        </p:spPr>
        <p:txBody>
          <a:bodyPr>
            <a:noAutofit/>
          </a:bodyPr>
          <a:lstStyle/>
          <a:p>
            <a:pPr marL="0" indent="0">
              <a:buNone/>
            </a:pPr>
            <a:r>
              <a:rPr lang="en-GB" sz="1800" b="1" i="1" dirty="0">
                <a:solidFill>
                  <a:srgbClr val="7030A0"/>
                </a:solidFill>
              </a:rPr>
              <a:t>Pair writing conversation</a:t>
            </a:r>
            <a:r>
              <a:rPr lang="en-GB" sz="1800" i="1" dirty="0">
                <a:solidFill>
                  <a:srgbClr val="7030A0"/>
                </a:solidFill>
              </a:rPr>
              <a:t>: Look back at your character descriptions from the last two lessons. </a:t>
            </a:r>
          </a:p>
          <a:p>
            <a:pPr marL="0" indent="0">
              <a:buNone/>
            </a:pPr>
            <a:r>
              <a:rPr lang="en-GB" sz="1800" i="1" dirty="0">
                <a:solidFill>
                  <a:srgbClr val="7030A0"/>
                </a:solidFill>
              </a:rPr>
              <a:t>Which is your favourite? Discuss your choice with your partner.  </a:t>
            </a:r>
          </a:p>
          <a:p>
            <a:pPr marL="0" indent="0">
              <a:buNone/>
            </a:pPr>
            <a:endParaRPr lang="en-GB" sz="1800" i="1" dirty="0">
              <a:solidFill>
                <a:srgbClr val="7030A0"/>
              </a:solidFill>
            </a:endParaRPr>
          </a:p>
          <a:p>
            <a:pPr marL="0" indent="0">
              <a:buNone/>
            </a:pPr>
            <a:r>
              <a:rPr lang="en-GB" sz="1800" dirty="0"/>
              <a:t>When writing your character descriptions, you were asked to focus on your use of noun phrases and verbs to ‘show not tell’. </a:t>
            </a:r>
          </a:p>
          <a:p>
            <a:pPr marL="0" indent="0">
              <a:buNone/>
            </a:pPr>
            <a:endParaRPr lang="en-GB" sz="1800" dirty="0"/>
          </a:p>
          <a:p>
            <a:pPr marL="0" indent="0">
              <a:buNone/>
            </a:pPr>
            <a:r>
              <a:rPr lang="en-GB" sz="1800" dirty="0"/>
              <a:t>In this lesson, your first task is to write a list of adjectives that you would use to describe your character – </a:t>
            </a:r>
            <a:r>
              <a:rPr lang="en-GB" sz="1800" i="1" dirty="0"/>
              <a:t>what is your character like? </a:t>
            </a:r>
          </a:p>
          <a:p>
            <a:pPr marL="0" indent="0">
              <a:buNone/>
            </a:pPr>
            <a:r>
              <a:rPr lang="en-GB" sz="1800" dirty="0"/>
              <a:t>Discuss with your partner. </a:t>
            </a:r>
          </a:p>
        </p:txBody>
      </p:sp>
      <p:sp>
        <p:nvSpPr>
          <p:cNvPr id="4" name="TextBox 3"/>
          <p:cNvSpPr txBox="1"/>
          <p:nvPr/>
        </p:nvSpPr>
        <p:spPr>
          <a:xfrm>
            <a:off x="9542415" y="2690336"/>
            <a:ext cx="2447109" cy="1477328"/>
          </a:xfrm>
          <a:prstGeom prst="rect">
            <a:avLst/>
          </a:prstGeom>
          <a:solidFill>
            <a:srgbClr val="FFFF00"/>
          </a:solidFill>
          <a:ln>
            <a:solidFill>
              <a:schemeClr val="accent1"/>
            </a:solidFill>
          </a:ln>
        </p:spPr>
        <p:txBody>
          <a:bodyPr wrap="square" rtlCol="0">
            <a:spAutoFit/>
          </a:bodyPr>
          <a:lstStyle/>
          <a:p>
            <a:r>
              <a:rPr lang="en-GB" dirty="0"/>
              <a:t>Bridging opportunity: modelling talk e.g. explicit reflection on pair writing conversations </a:t>
            </a:r>
          </a:p>
        </p:txBody>
      </p:sp>
      <p:sp>
        <p:nvSpPr>
          <p:cNvPr id="5" name="TextBox 4"/>
          <p:cNvSpPr txBox="1"/>
          <p:nvPr/>
        </p:nvSpPr>
        <p:spPr>
          <a:xfrm>
            <a:off x="8752114" y="4336868"/>
            <a:ext cx="3237410" cy="2308324"/>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you could focus in this lesson on encouraging more of a dialogue between students in pairs – encouraging them to be responsive to each other’s comments and not just taking turns.</a:t>
            </a:r>
          </a:p>
        </p:txBody>
      </p:sp>
    </p:spTree>
    <p:extLst>
      <p:ext uri="{BB962C8B-B14F-4D97-AF65-F5344CB8AC3E}">
        <p14:creationId xmlns:p14="http://schemas.microsoft.com/office/powerpoint/2010/main" val="229693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074" y="919934"/>
            <a:ext cx="10515600" cy="4351338"/>
          </a:xfrm>
        </p:spPr>
        <p:txBody>
          <a:bodyPr>
            <a:normAutofit/>
          </a:bodyPr>
          <a:lstStyle/>
          <a:p>
            <a:pPr marL="0" indent="0">
              <a:buNone/>
            </a:pPr>
            <a:r>
              <a:rPr lang="en-GB" sz="2400" dirty="0"/>
              <a:t>Oh!  But he was a tight-fisted hand at the grind- stone, Scrooge! a squeezing, wrenching, grasping, scraping, clutching, covetous, old sinner!  Hard and sharp as flint, from which no steel had ever struck out generous fire; secret, and self-contained, and solitary as an oyster.  The cold within him froze his old features, nipped his pointed nose, shrivelled his cheek, stiffened his gait; made his eyes red, his thin lips blue and spoke out shrewdly in his grating voice.  A frosty rime was on his head, and on his eyebrows, and his wiry chin.  He carried his own low temperature always about with him; he iced his office in the dogdays; and didn't thaw it one degree at Christmas.</a:t>
            </a:r>
          </a:p>
        </p:txBody>
      </p:sp>
      <p:sp>
        <p:nvSpPr>
          <p:cNvPr id="5" name="TextBox 4"/>
          <p:cNvSpPr txBox="1"/>
          <p:nvPr/>
        </p:nvSpPr>
        <p:spPr>
          <a:xfrm>
            <a:off x="812074" y="4870638"/>
            <a:ext cx="10249989" cy="1200329"/>
          </a:xfrm>
          <a:prstGeom prst="rect">
            <a:avLst/>
          </a:prstGeom>
          <a:noFill/>
        </p:spPr>
        <p:txBody>
          <a:bodyPr wrap="square" rtlCol="0">
            <a:spAutoFit/>
          </a:bodyPr>
          <a:lstStyle/>
          <a:p>
            <a:r>
              <a:rPr lang="en-GB" dirty="0"/>
              <a:t>This is the first description of Scrooge in </a:t>
            </a:r>
            <a:r>
              <a:rPr lang="en-GB" i="1" dirty="0"/>
              <a:t>A Christmas Carol, </a:t>
            </a:r>
            <a:r>
              <a:rPr lang="en-GB" dirty="0"/>
              <a:t>written by Charles Dickens. </a:t>
            </a:r>
          </a:p>
          <a:p>
            <a:endParaRPr lang="en-GB" i="1" dirty="0"/>
          </a:p>
          <a:p>
            <a:r>
              <a:rPr lang="en-GB" i="1" dirty="0"/>
              <a:t>What is your impression of Scrooge from this description? </a:t>
            </a:r>
          </a:p>
          <a:p>
            <a:r>
              <a:rPr lang="en-GB" i="1" dirty="0"/>
              <a:t>What word choices suggest that Scrooge is cold-hearted and selfish? </a:t>
            </a:r>
          </a:p>
        </p:txBody>
      </p:sp>
    </p:spTree>
    <p:extLst>
      <p:ext uri="{BB962C8B-B14F-4D97-AF65-F5344CB8AC3E}">
        <p14:creationId xmlns:p14="http://schemas.microsoft.com/office/powerpoint/2010/main" val="34295814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074" y="919934"/>
            <a:ext cx="10515600" cy="4351338"/>
          </a:xfrm>
        </p:spPr>
        <p:txBody>
          <a:bodyPr>
            <a:normAutofit/>
          </a:bodyPr>
          <a:lstStyle/>
          <a:p>
            <a:pPr marL="0" indent="0">
              <a:buNone/>
            </a:pPr>
            <a:r>
              <a:rPr lang="en-GB" sz="2400" dirty="0"/>
              <a:t>Oh!  But he was a tight-fisted hand at the grind- stone, Scrooge! a squeezing, wrenching, grasping, scraping, clutching, covetous, old sinner!  Hard and sharp as flint, from which no steel had ever struck out generous fire; secret, and self-contained, and solitary as an oyster.  The cold within him froze his old features, nipped his pointed nose, shrivelled his cheek, stiffened his gait; made his eyes red, his thin lips blue and spoke out shrewdly in his grating voice.  A frosty rime was on his head, and on his eyebrows, and his wiry chin.  He carried his own low temperature always about with him; he iced his office in the dogdays; and didn't thaw it one degree at Christmas.</a:t>
            </a:r>
          </a:p>
        </p:txBody>
      </p:sp>
      <p:sp>
        <p:nvSpPr>
          <p:cNvPr id="5" name="TextBox 4"/>
          <p:cNvSpPr txBox="1"/>
          <p:nvPr/>
        </p:nvSpPr>
        <p:spPr>
          <a:xfrm>
            <a:off x="812074" y="5129349"/>
            <a:ext cx="10249989" cy="646331"/>
          </a:xfrm>
          <a:prstGeom prst="rect">
            <a:avLst/>
          </a:prstGeom>
          <a:noFill/>
        </p:spPr>
        <p:txBody>
          <a:bodyPr wrap="square" rtlCol="0">
            <a:spAutoFit/>
          </a:bodyPr>
          <a:lstStyle/>
          <a:p>
            <a:r>
              <a:rPr lang="en-GB" dirty="0"/>
              <a:t>In this extract, the (same!) writer creates a more direct impression of the character – he makes it clear what he thinks of Scrooge! </a:t>
            </a:r>
            <a:r>
              <a:rPr lang="en-GB" i="1" dirty="0"/>
              <a:t>How does he do this? </a:t>
            </a:r>
          </a:p>
        </p:txBody>
      </p:sp>
    </p:spTree>
    <p:extLst>
      <p:ext uri="{BB962C8B-B14F-4D97-AF65-F5344CB8AC3E}">
        <p14:creationId xmlns:p14="http://schemas.microsoft.com/office/powerpoint/2010/main" val="30733856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074" y="919934"/>
            <a:ext cx="10515600" cy="4351338"/>
          </a:xfrm>
        </p:spPr>
        <p:txBody>
          <a:bodyPr>
            <a:normAutofit/>
          </a:bodyPr>
          <a:lstStyle/>
          <a:p>
            <a:pPr marL="0" indent="0">
              <a:buNone/>
            </a:pPr>
            <a:r>
              <a:rPr lang="en-GB" sz="2400" dirty="0"/>
              <a:t>Oh!  But he was </a:t>
            </a:r>
            <a:r>
              <a:rPr lang="en-GB" sz="2400" b="1" dirty="0">
                <a:solidFill>
                  <a:srgbClr val="7030A0"/>
                </a:solidFill>
              </a:rPr>
              <a:t>a tight-fisted hand at the grind- stone</a:t>
            </a:r>
            <a:r>
              <a:rPr lang="en-GB" sz="2400" dirty="0"/>
              <a:t>, Scrooge! a </a:t>
            </a:r>
            <a:r>
              <a:rPr lang="en-GB" sz="2400" b="1" dirty="0">
                <a:solidFill>
                  <a:srgbClr val="7030A0"/>
                </a:solidFill>
              </a:rPr>
              <a:t>squeezing, wrenching, grasping, scraping, clutching, covetous, old sinner</a:t>
            </a:r>
            <a:r>
              <a:rPr lang="en-GB" sz="2400" dirty="0"/>
              <a:t>!  </a:t>
            </a:r>
            <a:r>
              <a:rPr lang="en-GB" sz="2400" b="1" dirty="0">
                <a:solidFill>
                  <a:srgbClr val="7030A0"/>
                </a:solidFill>
              </a:rPr>
              <a:t>Hard</a:t>
            </a:r>
            <a:r>
              <a:rPr lang="en-GB" sz="2400" dirty="0">
                <a:solidFill>
                  <a:schemeClr val="accent1"/>
                </a:solidFill>
              </a:rPr>
              <a:t> and </a:t>
            </a:r>
            <a:r>
              <a:rPr lang="en-GB" sz="2400" b="1" dirty="0">
                <a:solidFill>
                  <a:srgbClr val="7030A0"/>
                </a:solidFill>
              </a:rPr>
              <a:t>sharp</a:t>
            </a:r>
            <a:r>
              <a:rPr lang="en-GB" sz="2400" dirty="0">
                <a:solidFill>
                  <a:schemeClr val="accent1"/>
                </a:solidFill>
              </a:rPr>
              <a:t> as flint, from which no steel had ever struck out generous fire</a:t>
            </a:r>
            <a:r>
              <a:rPr lang="en-GB" sz="2400" dirty="0"/>
              <a:t>;</a:t>
            </a:r>
            <a:r>
              <a:rPr lang="en-GB" sz="2400" b="1" dirty="0"/>
              <a:t> </a:t>
            </a:r>
            <a:r>
              <a:rPr lang="en-GB" sz="2400" b="1" dirty="0">
                <a:solidFill>
                  <a:srgbClr val="7030A0"/>
                </a:solidFill>
              </a:rPr>
              <a:t>secret</a:t>
            </a:r>
            <a:r>
              <a:rPr lang="en-GB" sz="2400" dirty="0">
                <a:solidFill>
                  <a:srgbClr val="7030A0"/>
                </a:solidFill>
              </a:rPr>
              <a:t>, and </a:t>
            </a:r>
            <a:r>
              <a:rPr lang="en-GB" sz="2400" b="1" dirty="0">
                <a:solidFill>
                  <a:srgbClr val="7030A0"/>
                </a:solidFill>
              </a:rPr>
              <a:t>self-contained</a:t>
            </a:r>
            <a:r>
              <a:rPr lang="en-GB" sz="2400" dirty="0"/>
              <a:t>, </a:t>
            </a:r>
            <a:r>
              <a:rPr lang="en-GB" sz="2400" dirty="0">
                <a:solidFill>
                  <a:schemeClr val="accent1">
                    <a:lumMod val="60000"/>
                    <a:lumOff val="40000"/>
                  </a:schemeClr>
                </a:solidFill>
              </a:rPr>
              <a:t>and</a:t>
            </a:r>
            <a:r>
              <a:rPr lang="en-GB" sz="2400" dirty="0"/>
              <a:t> </a:t>
            </a:r>
            <a:r>
              <a:rPr lang="en-GB" sz="2400" b="1" dirty="0">
                <a:solidFill>
                  <a:srgbClr val="7030A0"/>
                </a:solidFill>
              </a:rPr>
              <a:t>solitary</a:t>
            </a:r>
            <a:r>
              <a:rPr lang="en-GB" sz="2400" dirty="0">
                <a:solidFill>
                  <a:schemeClr val="accent1"/>
                </a:solidFill>
              </a:rPr>
              <a:t> as an oyster.</a:t>
            </a:r>
            <a:r>
              <a:rPr lang="en-GB" sz="2400" dirty="0"/>
              <a:t>  </a:t>
            </a:r>
            <a:r>
              <a:rPr lang="en-GB" sz="2400" dirty="0">
                <a:solidFill>
                  <a:schemeClr val="accent1"/>
                </a:solidFill>
              </a:rPr>
              <a:t>The cold within him froze his old features, nipped his pointed nose, shrivelled his cheek, stiffened his gait; made his eyes red, his thin lips blue and spoke out shrewdly in his </a:t>
            </a:r>
            <a:r>
              <a:rPr lang="en-GB" sz="2400" b="1" dirty="0">
                <a:solidFill>
                  <a:srgbClr val="7030A0"/>
                </a:solidFill>
              </a:rPr>
              <a:t>grating</a:t>
            </a:r>
            <a:r>
              <a:rPr lang="en-GB" sz="2400" dirty="0">
                <a:solidFill>
                  <a:schemeClr val="accent1"/>
                </a:solidFill>
              </a:rPr>
              <a:t> voice.  A frosty rime was on his head, and on his eyebrows, and his wiry chin.  He carried his own low temperature always about with him; he iced his office in the dogdays; and didn't thaw it one degree at Christmas.</a:t>
            </a:r>
          </a:p>
        </p:txBody>
      </p:sp>
      <p:sp>
        <p:nvSpPr>
          <p:cNvPr id="5" name="TextBox 4"/>
          <p:cNvSpPr txBox="1"/>
          <p:nvPr/>
        </p:nvSpPr>
        <p:spPr>
          <a:xfrm>
            <a:off x="879565" y="5138057"/>
            <a:ext cx="10249989" cy="646331"/>
          </a:xfrm>
          <a:prstGeom prst="rect">
            <a:avLst/>
          </a:prstGeom>
          <a:noFill/>
        </p:spPr>
        <p:txBody>
          <a:bodyPr wrap="square" rtlCol="0">
            <a:spAutoFit/>
          </a:bodyPr>
          <a:lstStyle/>
          <a:p>
            <a:r>
              <a:rPr lang="en-GB" i="1" dirty="0"/>
              <a:t>What do the verbs and adjectives tell us about Scrooge? </a:t>
            </a:r>
          </a:p>
          <a:p>
            <a:r>
              <a:rPr lang="en-GB" i="1" dirty="0"/>
              <a:t>How does the imagery -  of ‘cold’ and ‘frost’ - contribute to our impression? </a:t>
            </a:r>
          </a:p>
        </p:txBody>
      </p:sp>
      <p:sp>
        <p:nvSpPr>
          <p:cNvPr id="2" name="TextBox 1"/>
          <p:cNvSpPr txBox="1"/>
          <p:nvPr/>
        </p:nvSpPr>
        <p:spPr>
          <a:xfrm>
            <a:off x="8908869" y="4990011"/>
            <a:ext cx="3013165" cy="1477328"/>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you could draw out here the </a:t>
            </a:r>
            <a:r>
              <a:rPr lang="en-GB" dirty="0" err="1"/>
              <a:t>asyndetic</a:t>
            </a:r>
            <a:r>
              <a:rPr lang="en-GB" dirty="0"/>
              <a:t> list and how this contrasts to the use of coordination seen in previous extracts. </a:t>
            </a:r>
          </a:p>
        </p:txBody>
      </p:sp>
    </p:spTree>
    <p:extLst>
      <p:ext uri="{BB962C8B-B14F-4D97-AF65-F5344CB8AC3E}">
        <p14:creationId xmlns:p14="http://schemas.microsoft.com/office/powerpoint/2010/main" val="29010021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GB" sz="2400" dirty="0"/>
              <a:t>Now, taking one of your characters, write a new description in which you use adjectives and imagery to convey more directly to the reader an impression of the character. </a:t>
            </a:r>
          </a:p>
        </p:txBody>
      </p:sp>
      <p:sp>
        <p:nvSpPr>
          <p:cNvPr id="4" name="TextBox 3"/>
          <p:cNvSpPr txBox="1"/>
          <p:nvPr/>
        </p:nvSpPr>
        <p:spPr>
          <a:xfrm>
            <a:off x="9335589" y="618309"/>
            <a:ext cx="2447109" cy="646331"/>
          </a:xfrm>
          <a:prstGeom prst="rect">
            <a:avLst/>
          </a:prstGeom>
          <a:solidFill>
            <a:srgbClr val="FFFF00"/>
          </a:solidFill>
          <a:ln>
            <a:solidFill>
              <a:schemeClr val="accent1"/>
            </a:solidFill>
          </a:ln>
        </p:spPr>
        <p:txBody>
          <a:bodyPr wrap="square" rtlCol="0">
            <a:spAutoFit/>
          </a:bodyPr>
          <a:lstStyle/>
          <a:p>
            <a:r>
              <a:rPr lang="en-GB" dirty="0"/>
              <a:t>Bridging opportunity: modelling writing</a:t>
            </a:r>
          </a:p>
        </p:txBody>
      </p:sp>
    </p:spTree>
    <p:extLst>
      <p:ext uri="{BB962C8B-B14F-4D97-AF65-F5344CB8AC3E}">
        <p14:creationId xmlns:p14="http://schemas.microsoft.com/office/powerpoint/2010/main" val="21221575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240" y="1094105"/>
            <a:ext cx="10515600" cy="4351338"/>
          </a:xfrm>
        </p:spPr>
        <p:txBody>
          <a:bodyPr>
            <a:normAutofit/>
          </a:bodyPr>
          <a:lstStyle/>
          <a:p>
            <a:pPr marL="0" indent="0">
              <a:buNone/>
            </a:pPr>
            <a:r>
              <a:rPr lang="en-GB" sz="1800" b="1" i="1" dirty="0">
                <a:solidFill>
                  <a:srgbClr val="7030A0"/>
                </a:solidFill>
              </a:rPr>
              <a:t>Pair writing conversation</a:t>
            </a:r>
            <a:r>
              <a:rPr lang="en-GB" sz="1800" i="1" dirty="0">
                <a:solidFill>
                  <a:srgbClr val="7030A0"/>
                </a:solidFill>
              </a:rPr>
              <a:t>: take it in turns to read your work out loud to your partner. Take it in turns to ask questions about the writing – as a reader and as a writer…</a:t>
            </a:r>
          </a:p>
          <a:p>
            <a:pPr marL="0" indent="0">
              <a:buNone/>
            </a:pPr>
            <a:endParaRPr lang="en-GB" sz="1800" i="1" dirty="0">
              <a:solidFill>
                <a:srgbClr val="7030A0"/>
              </a:solidFill>
            </a:endParaRPr>
          </a:p>
          <a:p>
            <a:pPr marL="0" indent="0">
              <a:buNone/>
            </a:pPr>
            <a:r>
              <a:rPr lang="en-GB" sz="1800" dirty="0"/>
              <a:t>Continue to develop your description. </a:t>
            </a:r>
          </a:p>
          <a:p>
            <a:pPr marL="0" indent="0">
              <a:buNone/>
            </a:pPr>
            <a:endParaRPr lang="en-GB" sz="1800" i="1" dirty="0">
              <a:solidFill>
                <a:srgbClr val="7030A0"/>
              </a:solidFill>
            </a:endParaRPr>
          </a:p>
          <a:p>
            <a:pPr marL="0" indent="0">
              <a:buNone/>
            </a:pPr>
            <a:r>
              <a:rPr lang="en-GB" sz="1800" b="1" i="1" dirty="0">
                <a:solidFill>
                  <a:srgbClr val="7030A0"/>
                </a:solidFill>
              </a:rPr>
              <a:t>Whole class writing conversation</a:t>
            </a:r>
            <a:r>
              <a:rPr lang="en-GB" sz="1800" i="1" dirty="0">
                <a:solidFill>
                  <a:srgbClr val="7030A0"/>
                </a:solidFill>
              </a:rPr>
              <a:t>: whole class reflection on writing choices.  </a:t>
            </a:r>
          </a:p>
          <a:p>
            <a:pPr marL="0" indent="0">
              <a:buNone/>
            </a:pPr>
            <a:endParaRPr lang="en-GB" sz="1800" i="1" dirty="0">
              <a:solidFill>
                <a:srgbClr val="7030A0"/>
              </a:solidFill>
            </a:endParaRPr>
          </a:p>
        </p:txBody>
      </p:sp>
      <p:sp>
        <p:nvSpPr>
          <p:cNvPr id="4" name="TextBox 3"/>
          <p:cNvSpPr txBox="1"/>
          <p:nvPr/>
        </p:nvSpPr>
        <p:spPr>
          <a:xfrm>
            <a:off x="8316685" y="1781335"/>
            <a:ext cx="3385455" cy="1754326"/>
          </a:xfrm>
          <a:prstGeom prst="rect">
            <a:avLst/>
          </a:prstGeom>
          <a:solidFill>
            <a:srgbClr val="FFFF00"/>
          </a:solidFill>
          <a:ln>
            <a:solidFill>
              <a:schemeClr val="accent1"/>
            </a:solidFill>
          </a:ln>
        </p:spPr>
        <p:txBody>
          <a:bodyPr wrap="square" rtlCol="0">
            <a:spAutoFit/>
          </a:bodyPr>
          <a:lstStyle/>
          <a:p>
            <a:r>
              <a:rPr lang="en-GB" dirty="0"/>
              <a:t>Bridging opportunity: modelling talk e.g. explicit reflection: </a:t>
            </a:r>
            <a:r>
              <a:rPr lang="en-GB" i="1" dirty="0"/>
              <a:t>what are the features of your talk? What decisions are you sharing about your writing? How can you develop your discussions further?  </a:t>
            </a:r>
            <a:endParaRPr lang="en-GB" i="1" dirty="0">
              <a:solidFill>
                <a:srgbClr val="7030A0"/>
              </a:solidFill>
            </a:endParaRPr>
          </a:p>
        </p:txBody>
      </p:sp>
    </p:spTree>
    <p:extLst>
      <p:ext uri="{BB962C8B-B14F-4D97-AF65-F5344CB8AC3E}">
        <p14:creationId xmlns:p14="http://schemas.microsoft.com/office/powerpoint/2010/main" val="7777525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Lesson 6: Explore how environment in a narrative can reflect a character; explain and explore how I have created atmosphere in my writing.  </a:t>
            </a:r>
          </a:p>
        </p:txBody>
      </p:sp>
    </p:spTree>
    <p:extLst>
      <p:ext uri="{BB962C8B-B14F-4D97-AF65-F5344CB8AC3E}">
        <p14:creationId xmlns:p14="http://schemas.microsoft.com/office/powerpoint/2010/main" val="202720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9823" y="1059271"/>
            <a:ext cx="10515600" cy="4351338"/>
          </a:xfrm>
        </p:spPr>
        <p:txBody>
          <a:bodyPr>
            <a:normAutofit/>
          </a:bodyPr>
          <a:lstStyle/>
          <a:p>
            <a:pPr marL="0" indent="0">
              <a:buNone/>
            </a:pPr>
            <a:r>
              <a:rPr lang="en-GB" sz="1800" b="1" i="1" dirty="0">
                <a:solidFill>
                  <a:srgbClr val="7030A0"/>
                </a:solidFill>
              </a:rPr>
              <a:t>Pair writing conversation</a:t>
            </a:r>
            <a:r>
              <a:rPr lang="en-GB" sz="1800" i="1" dirty="0">
                <a:solidFill>
                  <a:srgbClr val="7030A0"/>
                </a:solidFill>
              </a:rPr>
              <a:t>: Look back at your character descriptions from the last three lessons. </a:t>
            </a:r>
          </a:p>
          <a:p>
            <a:pPr marL="0" indent="0">
              <a:buNone/>
            </a:pPr>
            <a:endParaRPr lang="en-GB" sz="1800" i="1" dirty="0">
              <a:solidFill>
                <a:srgbClr val="7030A0"/>
              </a:solidFill>
            </a:endParaRPr>
          </a:p>
          <a:p>
            <a:pPr marL="0" indent="0">
              <a:buNone/>
            </a:pPr>
            <a:r>
              <a:rPr lang="en-GB" sz="1800" dirty="0">
                <a:solidFill>
                  <a:srgbClr val="7030A0"/>
                </a:solidFill>
              </a:rPr>
              <a:t>When writing these descriptions, you were asked to imagine the characters </a:t>
            </a:r>
          </a:p>
          <a:p>
            <a:pPr marL="0" indent="0">
              <a:buNone/>
            </a:pPr>
            <a:r>
              <a:rPr lang="en-GB" sz="1800" dirty="0">
                <a:solidFill>
                  <a:srgbClr val="7030A0"/>
                </a:solidFill>
              </a:rPr>
              <a:t>in particular settings/environments – in the house and in the graveyard. </a:t>
            </a:r>
          </a:p>
          <a:p>
            <a:pPr marL="0" indent="0">
              <a:buNone/>
            </a:pPr>
            <a:endParaRPr lang="en-GB" sz="1800" i="1" dirty="0">
              <a:solidFill>
                <a:srgbClr val="7030A0"/>
              </a:solidFill>
            </a:endParaRPr>
          </a:p>
          <a:p>
            <a:pPr marL="0" indent="0">
              <a:buNone/>
            </a:pPr>
            <a:r>
              <a:rPr lang="en-GB" sz="1800" i="1" dirty="0">
                <a:solidFill>
                  <a:srgbClr val="7030A0"/>
                </a:solidFill>
              </a:rPr>
              <a:t>Do your character descriptions mirror or capture something of their environment? If so, how? </a:t>
            </a:r>
          </a:p>
        </p:txBody>
      </p:sp>
      <p:sp>
        <p:nvSpPr>
          <p:cNvPr id="4" name="TextBox 3"/>
          <p:cNvSpPr txBox="1"/>
          <p:nvPr/>
        </p:nvSpPr>
        <p:spPr>
          <a:xfrm>
            <a:off x="8915397" y="1520078"/>
            <a:ext cx="2447109" cy="1200329"/>
          </a:xfrm>
          <a:prstGeom prst="rect">
            <a:avLst/>
          </a:prstGeom>
          <a:solidFill>
            <a:srgbClr val="FFFF00"/>
          </a:solidFill>
          <a:ln>
            <a:solidFill>
              <a:schemeClr val="accent1"/>
            </a:solidFill>
          </a:ln>
        </p:spPr>
        <p:txBody>
          <a:bodyPr wrap="square" rtlCol="0">
            <a:spAutoFit/>
          </a:bodyPr>
          <a:lstStyle/>
          <a:p>
            <a:r>
              <a:rPr lang="en-GB" dirty="0"/>
              <a:t>Bridging opportunity: modelling talk e.g. explicit reflection on pair talk </a:t>
            </a:r>
          </a:p>
        </p:txBody>
      </p:sp>
    </p:spTree>
    <p:extLst>
      <p:ext uri="{BB962C8B-B14F-4D97-AF65-F5344CB8AC3E}">
        <p14:creationId xmlns:p14="http://schemas.microsoft.com/office/powerpoint/2010/main" val="22832872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0783" y="998311"/>
            <a:ext cx="10515600" cy="4351338"/>
          </a:xfrm>
        </p:spPr>
        <p:txBody>
          <a:bodyPr>
            <a:normAutofit/>
          </a:bodyPr>
          <a:lstStyle/>
          <a:p>
            <a:pPr marL="0" indent="0">
              <a:buNone/>
            </a:pPr>
            <a:r>
              <a:rPr lang="en-GB" sz="1800" dirty="0"/>
              <a:t>Scrooge works in a ‘counting-house’. This means that Scrooge is a ‘moneylender’ – </a:t>
            </a:r>
            <a:r>
              <a:rPr lang="en-GB" sz="1800" i="1" dirty="0"/>
              <a:t>in what ways might this type of work fit with his characterisation? </a:t>
            </a:r>
          </a:p>
          <a:p>
            <a:pPr marL="0" indent="0">
              <a:buNone/>
            </a:pPr>
            <a:endParaRPr lang="en-GB" sz="1800" dirty="0"/>
          </a:p>
          <a:p>
            <a:pPr marL="0" indent="0">
              <a:buNone/>
            </a:pPr>
            <a:endParaRPr lang="en-GB" sz="1800" dirty="0"/>
          </a:p>
        </p:txBody>
      </p:sp>
    </p:spTree>
    <p:extLst>
      <p:ext uri="{BB962C8B-B14F-4D97-AF65-F5344CB8AC3E}">
        <p14:creationId xmlns:p14="http://schemas.microsoft.com/office/powerpoint/2010/main" val="23119170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6908" y="621256"/>
            <a:ext cx="10515600" cy="4351338"/>
          </a:xfrm>
        </p:spPr>
        <p:txBody>
          <a:bodyPr>
            <a:normAutofit/>
          </a:bodyPr>
          <a:lstStyle/>
          <a:p>
            <a:pPr marL="0" indent="0">
              <a:buNone/>
            </a:pPr>
            <a:r>
              <a:rPr lang="en-GB" sz="2400" dirty="0"/>
              <a:t>Once upon a time -- of all the good days in the year, on Christmas Eve -- old Scrooge sat busy in his counting-house. It was cold, bleak, biting weather: foggy withal: and he could hear the people in the court outside, go wheezing up and down, beating their hands upon their breasts, and stamping their feet upon the pavement stones to warm them. The city clocks had only just gone three, but it was quite dark already -- it had not been light all day -- and candles were flaring in the windows of the neighbouring offices, like ruddy smears upon the palpable brown air. The fog came pouring in at every chink and keyhole, and was so dense without, that although the court was of the narrowest, the houses opposite were mere phantoms. </a:t>
            </a:r>
          </a:p>
          <a:p>
            <a:pPr marL="0" indent="0">
              <a:buNone/>
            </a:pPr>
            <a:endParaRPr lang="en-GB" dirty="0"/>
          </a:p>
        </p:txBody>
      </p:sp>
      <p:sp>
        <p:nvSpPr>
          <p:cNvPr id="2" name="TextBox 1"/>
          <p:cNvSpPr txBox="1"/>
          <p:nvPr/>
        </p:nvSpPr>
        <p:spPr>
          <a:xfrm>
            <a:off x="846908" y="5199018"/>
            <a:ext cx="8671561" cy="1200329"/>
          </a:xfrm>
          <a:prstGeom prst="rect">
            <a:avLst/>
          </a:prstGeom>
          <a:noFill/>
        </p:spPr>
        <p:txBody>
          <a:bodyPr wrap="square" rtlCol="0">
            <a:spAutoFit/>
          </a:bodyPr>
          <a:lstStyle/>
          <a:p>
            <a:r>
              <a:rPr lang="en-GB" dirty="0"/>
              <a:t>We first meet Scrooge on a dark, bleak Christmas Eve (usually a joyous time?). </a:t>
            </a:r>
          </a:p>
          <a:p>
            <a:endParaRPr lang="en-GB" dirty="0"/>
          </a:p>
          <a:p>
            <a:r>
              <a:rPr lang="en-GB" i="1" dirty="0"/>
              <a:t>What atmosphere does the writer create? What words and phrases create this atmosphere? </a:t>
            </a:r>
            <a:endParaRPr lang="en-GB" dirty="0"/>
          </a:p>
        </p:txBody>
      </p:sp>
      <p:sp>
        <p:nvSpPr>
          <p:cNvPr id="4" name="TextBox 3"/>
          <p:cNvSpPr txBox="1"/>
          <p:nvPr/>
        </p:nvSpPr>
        <p:spPr>
          <a:xfrm>
            <a:off x="8725989" y="4885509"/>
            <a:ext cx="3039291" cy="1754326"/>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draw out here how Dickens focuses on the weather/atmosphere outside; yet, also how the fog ‘pours’ in – something ominous about this?</a:t>
            </a:r>
          </a:p>
        </p:txBody>
      </p:sp>
    </p:spTree>
    <p:extLst>
      <p:ext uri="{BB962C8B-B14F-4D97-AF65-F5344CB8AC3E}">
        <p14:creationId xmlns:p14="http://schemas.microsoft.com/office/powerpoint/2010/main" val="2679184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83474" y="4963886"/>
            <a:ext cx="10964092" cy="1200329"/>
          </a:xfrm>
          <a:prstGeom prst="rect">
            <a:avLst/>
          </a:prstGeom>
          <a:noFill/>
        </p:spPr>
        <p:txBody>
          <a:bodyPr wrap="square" rtlCol="0">
            <a:spAutoFit/>
          </a:bodyPr>
          <a:lstStyle/>
          <a:p>
            <a:r>
              <a:rPr lang="en-GB" b="1" dirty="0"/>
              <a:t>With the person next to you, discuss the following</a:t>
            </a:r>
            <a:r>
              <a:rPr lang="en-GB" dirty="0"/>
              <a:t>: </a:t>
            </a:r>
          </a:p>
          <a:p>
            <a:endParaRPr lang="en-GB" dirty="0"/>
          </a:p>
          <a:p>
            <a:r>
              <a:rPr lang="en-GB" i="1" dirty="0"/>
              <a:t>What atmosphere is created by the image, and what does this suggest about the house?</a:t>
            </a:r>
          </a:p>
          <a:p>
            <a:r>
              <a:rPr lang="en-GB" i="1" dirty="0"/>
              <a:t>Who might live in a house like this, and how does the boy feel as he approaches?  </a:t>
            </a:r>
          </a:p>
        </p:txBody>
      </p:sp>
      <p:sp>
        <p:nvSpPr>
          <p:cNvPr id="2" name="TextBox 1">
            <a:extLst>
              <a:ext uri="{FF2B5EF4-FFF2-40B4-BE49-F238E27FC236}">
                <a16:creationId xmlns:a16="http://schemas.microsoft.com/office/drawing/2014/main" id="{13256E59-7D76-A00F-6175-4663C450E1FA}"/>
              </a:ext>
            </a:extLst>
          </p:cNvPr>
          <p:cNvSpPr txBox="1"/>
          <p:nvPr/>
        </p:nvSpPr>
        <p:spPr>
          <a:xfrm>
            <a:off x="3597215" y="1894114"/>
            <a:ext cx="4520241" cy="1200329"/>
          </a:xfrm>
          <a:prstGeom prst="rect">
            <a:avLst/>
          </a:prstGeom>
          <a:solidFill>
            <a:schemeClr val="tx2">
              <a:lumMod val="20000"/>
              <a:lumOff val="80000"/>
            </a:schemeClr>
          </a:solidFill>
        </p:spPr>
        <p:txBody>
          <a:bodyPr wrap="square" rtlCol="0">
            <a:spAutoFit/>
          </a:bodyPr>
          <a:lstStyle/>
          <a:p>
            <a:r>
              <a:rPr lang="en-GB" dirty="0"/>
              <a:t>Find image of Satis House e.g. </a:t>
            </a:r>
            <a:r>
              <a:rPr lang="en-GB" dirty="0">
                <a:hlinkClick r:id="rId2"/>
              </a:rPr>
              <a:t>https://janeaustensworld.com/2012/04/10/great-expectations-2011-gillian-andersons-eerie-interpretation-of-miss-havisham/</a:t>
            </a:r>
            <a:r>
              <a:rPr lang="en-GB" dirty="0"/>
              <a:t>  </a:t>
            </a:r>
          </a:p>
        </p:txBody>
      </p:sp>
    </p:spTree>
    <p:extLst>
      <p:ext uri="{BB962C8B-B14F-4D97-AF65-F5344CB8AC3E}">
        <p14:creationId xmlns:p14="http://schemas.microsoft.com/office/powerpoint/2010/main" val="6730918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491" y="937351"/>
            <a:ext cx="10515600" cy="4351338"/>
          </a:xfrm>
        </p:spPr>
        <p:txBody>
          <a:bodyPr/>
          <a:lstStyle/>
          <a:p>
            <a:pPr marL="0" indent="0">
              <a:buNone/>
            </a:pPr>
            <a:r>
              <a:rPr lang="en-GB" sz="1800" dirty="0"/>
              <a:t>In pairs, using the images below to help you, begin to draft a description of Scrooge’s office. Think about how your description also creates a bleak, frosty, dark atmosphere that mirrors the weather, the environment, and Scrooge’s character. </a:t>
            </a:r>
          </a:p>
          <a:p>
            <a:pPr marL="0" indent="0">
              <a:buNone/>
            </a:pPr>
            <a:endParaRPr lang="en-GB" sz="1800" dirty="0"/>
          </a:p>
          <a:p>
            <a:pPr marL="0" indent="0">
              <a:buNone/>
            </a:pPr>
            <a:endParaRPr lang="en-GB" dirty="0"/>
          </a:p>
        </p:txBody>
      </p:sp>
      <p:sp>
        <p:nvSpPr>
          <p:cNvPr id="4" name="TextBox 3"/>
          <p:cNvSpPr txBox="1"/>
          <p:nvPr/>
        </p:nvSpPr>
        <p:spPr>
          <a:xfrm>
            <a:off x="9300755" y="1872343"/>
            <a:ext cx="2447109" cy="646331"/>
          </a:xfrm>
          <a:prstGeom prst="rect">
            <a:avLst/>
          </a:prstGeom>
          <a:solidFill>
            <a:srgbClr val="FFFF00"/>
          </a:solidFill>
          <a:ln>
            <a:solidFill>
              <a:schemeClr val="accent1"/>
            </a:solidFill>
          </a:ln>
        </p:spPr>
        <p:txBody>
          <a:bodyPr wrap="square" rtlCol="0">
            <a:spAutoFit/>
          </a:bodyPr>
          <a:lstStyle/>
          <a:p>
            <a:r>
              <a:rPr lang="en-GB" dirty="0"/>
              <a:t>Bridging opportunity: modelling writing</a:t>
            </a:r>
          </a:p>
        </p:txBody>
      </p:sp>
      <p:sp>
        <p:nvSpPr>
          <p:cNvPr id="2" name="TextBox 1">
            <a:extLst>
              <a:ext uri="{FF2B5EF4-FFF2-40B4-BE49-F238E27FC236}">
                <a16:creationId xmlns:a16="http://schemas.microsoft.com/office/drawing/2014/main" id="{074B8C1F-7766-C0A4-AF4B-ED5B9F9C1886}"/>
              </a:ext>
            </a:extLst>
          </p:cNvPr>
          <p:cNvSpPr txBox="1"/>
          <p:nvPr/>
        </p:nvSpPr>
        <p:spPr>
          <a:xfrm>
            <a:off x="3522845" y="3429000"/>
            <a:ext cx="4148489" cy="369332"/>
          </a:xfrm>
          <a:prstGeom prst="rect">
            <a:avLst/>
          </a:prstGeom>
          <a:solidFill>
            <a:schemeClr val="tx2">
              <a:lumMod val="20000"/>
              <a:lumOff val="80000"/>
            </a:schemeClr>
          </a:solidFill>
        </p:spPr>
        <p:txBody>
          <a:bodyPr wrap="square" rtlCol="0">
            <a:spAutoFit/>
          </a:bodyPr>
          <a:lstStyle/>
          <a:p>
            <a:r>
              <a:rPr lang="en-GB" dirty="0"/>
              <a:t>Find images to represent Scrooge’s office</a:t>
            </a:r>
          </a:p>
        </p:txBody>
      </p:sp>
    </p:spTree>
    <p:extLst>
      <p:ext uri="{BB962C8B-B14F-4D97-AF65-F5344CB8AC3E}">
        <p14:creationId xmlns:p14="http://schemas.microsoft.com/office/powerpoint/2010/main" val="9321414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074" y="1067979"/>
            <a:ext cx="10515600" cy="4351338"/>
          </a:xfrm>
        </p:spPr>
        <p:txBody>
          <a:bodyPr/>
          <a:lstStyle/>
          <a:p>
            <a:pPr marL="0" indent="0">
              <a:buNone/>
            </a:pPr>
            <a:r>
              <a:rPr lang="en-GB" sz="1800" b="1" i="1" dirty="0">
                <a:solidFill>
                  <a:srgbClr val="7030A0"/>
                </a:solidFill>
              </a:rPr>
              <a:t>Whole class writing conversation</a:t>
            </a:r>
            <a:r>
              <a:rPr lang="en-GB" sz="1800" i="1" dirty="0">
                <a:solidFill>
                  <a:srgbClr val="7030A0"/>
                </a:solidFill>
              </a:rPr>
              <a:t>: share descriptions so far with the class. How do they compare? What choices have been made? How do the descriptions fit with/ expand on what we know about Scrooge and his environment? </a:t>
            </a:r>
          </a:p>
          <a:p>
            <a:pPr marL="0" indent="0">
              <a:buNone/>
            </a:pPr>
            <a:endParaRPr lang="en-GB" sz="1800" i="1" dirty="0">
              <a:solidFill>
                <a:srgbClr val="7030A0"/>
              </a:solidFill>
            </a:endParaRPr>
          </a:p>
          <a:p>
            <a:pPr marL="0" indent="0">
              <a:buNone/>
            </a:pPr>
            <a:r>
              <a:rPr lang="en-GB" sz="1800" dirty="0">
                <a:solidFill>
                  <a:srgbClr val="7030A0"/>
                </a:solidFill>
              </a:rPr>
              <a:t>Individually, rewrite and develop your description. </a:t>
            </a:r>
          </a:p>
          <a:p>
            <a:pPr marL="0" indent="0">
              <a:buNone/>
            </a:pPr>
            <a:endParaRPr lang="en-GB" sz="1800" i="1" dirty="0">
              <a:solidFill>
                <a:srgbClr val="7030A0"/>
              </a:solidFill>
            </a:endParaRPr>
          </a:p>
          <a:p>
            <a:pPr marL="0" indent="0">
              <a:buNone/>
            </a:pPr>
            <a:r>
              <a:rPr lang="en-GB" sz="1800" b="1" i="1" dirty="0">
                <a:solidFill>
                  <a:srgbClr val="7030A0"/>
                </a:solidFill>
              </a:rPr>
              <a:t>Whole class writing conversation</a:t>
            </a:r>
            <a:r>
              <a:rPr lang="en-GB" sz="1800" i="1" dirty="0">
                <a:solidFill>
                  <a:srgbClr val="7030A0"/>
                </a:solidFill>
              </a:rPr>
              <a:t>: reflect on writing choices.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2304872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949" y="1015728"/>
            <a:ext cx="10515600" cy="2023563"/>
          </a:xfrm>
        </p:spPr>
        <p:txBody>
          <a:bodyPr>
            <a:normAutofit/>
          </a:bodyPr>
          <a:lstStyle/>
          <a:p>
            <a:pPr marL="0" indent="0">
              <a:buNone/>
            </a:pPr>
            <a:r>
              <a:rPr lang="en-GB" sz="1800" b="1" dirty="0"/>
              <a:t>Structure</a:t>
            </a:r>
          </a:p>
          <a:p>
            <a:pPr marL="0" indent="0">
              <a:buNone/>
            </a:pPr>
            <a:endParaRPr lang="en-GB" sz="1800" dirty="0"/>
          </a:p>
          <a:p>
            <a:pPr marL="0" indent="0">
              <a:buNone/>
            </a:pPr>
            <a:r>
              <a:rPr lang="en-GB" sz="1800" dirty="0"/>
              <a:t>Think back to the different characters and settings we’ve encountered. </a:t>
            </a:r>
          </a:p>
          <a:p>
            <a:pPr marL="0" indent="0">
              <a:buNone/>
            </a:pPr>
            <a:r>
              <a:rPr lang="en-GB" sz="1800" i="1" dirty="0"/>
              <a:t>In what ways has the writer structured the narratives to introduce the characters?</a:t>
            </a:r>
          </a:p>
          <a:p>
            <a:pPr marL="0" indent="0">
              <a:buNone/>
            </a:pPr>
            <a:endParaRPr lang="en-GB" sz="1800" i="1" dirty="0"/>
          </a:p>
          <a:p>
            <a:pPr marL="0" indent="0">
              <a:buNone/>
            </a:pPr>
            <a:endParaRPr lang="en-GB" dirty="0"/>
          </a:p>
        </p:txBody>
      </p:sp>
      <p:sp>
        <p:nvSpPr>
          <p:cNvPr id="4" name="TextBox 3"/>
          <p:cNvSpPr txBox="1"/>
          <p:nvPr/>
        </p:nvSpPr>
        <p:spPr>
          <a:xfrm>
            <a:off x="6043749" y="3152503"/>
            <a:ext cx="5538651" cy="3139321"/>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as a plenary and introduction to the final lessons, recap characters and setting so far, and discuss how our first encounters with the characters are interwoven in the narrative. Draw out, e.g. how Pip (in </a:t>
            </a:r>
            <a:r>
              <a:rPr lang="en-GB" i="1" dirty="0"/>
              <a:t>Great Expectations,</a:t>
            </a:r>
            <a:r>
              <a:rPr lang="en-GB" dirty="0"/>
              <a:t> the protagonist) approaches a mysterious setting, goes inside the sinister house, then sees Miss Havisham for the first time; how Magwitch appears suddenly in the graveyard; how in </a:t>
            </a:r>
            <a:r>
              <a:rPr lang="en-GB" i="1" dirty="0"/>
              <a:t>A Christmas Carol </a:t>
            </a:r>
            <a:r>
              <a:rPr lang="en-GB" dirty="0"/>
              <a:t>(where the story is told by an unnamed narrator), we are introduced to Scrooge and then the setting is developed ‘around him’. </a:t>
            </a:r>
          </a:p>
        </p:txBody>
      </p:sp>
    </p:spTree>
    <p:extLst>
      <p:ext uri="{BB962C8B-B14F-4D97-AF65-F5344CB8AC3E}">
        <p14:creationId xmlns:p14="http://schemas.microsoft.com/office/powerpoint/2010/main" val="22929603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1114" y="992143"/>
            <a:ext cx="10515600" cy="1325563"/>
          </a:xfrm>
        </p:spPr>
        <p:txBody>
          <a:bodyPr>
            <a:normAutofit fontScale="90000"/>
          </a:bodyPr>
          <a:lstStyle/>
          <a:p>
            <a:r>
              <a:rPr lang="en-GB" dirty="0"/>
              <a:t>Lesson 7: Be able to structure a narrative which establishes setting and characterisation; use talk to explore and develop ideas for writing.  </a:t>
            </a:r>
            <a:br>
              <a:rPr lang="en-GB" dirty="0"/>
            </a:br>
            <a:endParaRPr lang="en-GB" sz="3100" dirty="0"/>
          </a:p>
        </p:txBody>
      </p:sp>
    </p:spTree>
    <p:extLst>
      <p:ext uri="{BB962C8B-B14F-4D97-AF65-F5344CB8AC3E}">
        <p14:creationId xmlns:p14="http://schemas.microsoft.com/office/powerpoint/2010/main" val="10716571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937859876"/>
              </p:ext>
            </p:extLst>
          </p:nvPr>
        </p:nvGraphicFramePr>
        <p:xfrm>
          <a:off x="325120" y="188441"/>
          <a:ext cx="11588205" cy="6400800"/>
        </p:xfrm>
        <a:graphic>
          <a:graphicData uri="http://schemas.openxmlformats.org/drawingml/2006/table">
            <a:tbl>
              <a:tblPr firstRow="1" bandRow="1">
                <a:tableStyleId>{5C22544A-7EE6-4342-B048-85BDC9FD1C3A}</a:tableStyleId>
              </a:tblPr>
              <a:tblGrid>
                <a:gridCol w="3862735">
                  <a:extLst>
                    <a:ext uri="{9D8B030D-6E8A-4147-A177-3AD203B41FA5}">
                      <a16:colId xmlns:a16="http://schemas.microsoft.com/office/drawing/2014/main" val="2497581193"/>
                    </a:ext>
                  </a:extLst>
                </a:gridCol>
                <a:gridCol w="3862735">
                  <a:extLst>
                    <a:ext uri="{9D8B030D-6E8A-4147-A177-3AD203B41FA5}">
                      <a16:colId xmlns:a16="http://schemas.microsoft.com/office/drawing/2014/main" val="1370284949"/>
                    </a:ext>
                  </a:extLst>
                </a:gridCol>
                <a:gridCol w="3862735">
                  <a:extLst>
                    <a:ext uri="{9D8B030D-6E8A-4147-A177-3AD203B41FA5}">
                      <a16:colId xmlns:a16="http://schemas.microsoft.com/office/drawing/2014/main" val="2234545136"/>
                    </a:ext>
                  </a:extLst>
                </a:gridCol>
              </a:tblGrid>
              <a:tr h="3776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tx1"/>
                          </a:solidFill>
                        </a:rPr>
                        <a:t>Meeting</a:t>
                      </a:r>
                      <a:r>
                        <a:rPr lang="en-GB" b="1" baseline="0" dirty="0">
                          <a:solidFill>
                            <a:schemeClr val="tx1"/>
                          </a:solidFill>
                        </a:rPr>
                        <a:t> Miss Havisham in </a:t>
                      </a:r>
                      <a:r>
                        <a:rPr lang="en-GB" b="1" baseline="0" dirty="0" err="1">
                          <a:solidFill>
                            <a:schemeClr val="tx1"/>
                          </a:solidFill>
                        </a:rPr>
                        <a:t>Satis</a:t>
                      </a:r>
                      <a:r>
                        <a:rPr lang="en-GB" b="1" baseline="0" dirty="0">
                          <a:solidFill>
                            <a:schemeClr val="tx1"/>
                          </a:solidFill>
                        </a:rPr>
                        <a:t> House..</a:t>
                      </a:r>
                      <a:endParaRPr lang="en-GB" b="1" dirty="0">
                        <a:solidFill>
                          <a:schemeClr val="tx1"/>
                        </a:solidFill>
                      </a:endParaRPr>
                    </a:p>
                    <a:p>
                      <a:endParaRPr lang="en-GB"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b="1" dirty="0">
                          <a:solidFill>
                            <a:schemeClr val="tx1"/>
                          </a:solidFill>
                        </a:rPr>
                        <a:t>Meeting Magwitch in the graveyard…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b="1" dirty="0">
                          <a:solidFill>
                            <a:schemeClr val="tx1"/>
                          </a:solidFill>
                        </a:rPr>
                        <a:t>Meeting Scrooge in the counting-house…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9722690"/>
                  </a:ext>
                </a:extLst>
              </a:tr>
              <a:tr h="15334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Within a quarter of an hour we came to </a:t>
                      </a:r>
                      <a:r>
                        <a:rPr lang="en-GB" b="0" dirty="0">
                          <a:solidFill>
                            <a:schemeClr val="tx1"/>
                          </a:solidFill>
                        </a:rPr>
                        <a:t>Miss Havisham's house, which was of old brick, and dismal, and had a great many iron bars to it….</a:t>
                      </a:r>
                    </a:p>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“Hold your noise!” cried a terrible voice, as a man started up from among the graves at the side of the church porch. “Keep still, you little devil, or I'll cut your throat!”</a:t>
                      </a:r>
                    </a:p>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dirty="0"/>
                        <a:t>Oh!  But he was a tight-fisted hand at the grind- stone, Scrooge! a squeezing, wrenching, grasping, scraping, clutching, covetous, old sinner!</a:t>
                      </a:r>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18516823"/>
                  </a:ext>
                </a:extLst>
              </a:tr>
              <a:tr h="15334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 an arm-chair, with an elbow resting on the table and her head leaning on that hand, sat the strangest lady I have ever seen, or shall ever see.</a:t>
                      </a:r>
                    </a:p>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0" dirty="0">
                          <a:latin typeface="Calibri" pitchFamily="34" charset="0"/>
                        </a:rPr>
                        <a:t>A fearful man, all in coarse grey, with a great iron on his leg.  A man with no hat, and with broken shoes, and with an old rag tied round his head. </a:t>
                      </a:r>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dirty="0"/>
                        <a:t>Once upon a time -- of all the good days in the year, on Christmas Eve -- old Scrooge sat busy in his counting-house. It was cold, bleak, biting weather: foggy withal: and he could hear the people in the court outside…</a:t>
                      </a:r>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78212923"/>
                  </a:ext>
                </a:extLst>
              </a:tr>
              <a:tr h="15334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She was dressed in rich materials,--satins, and lace, and silks,--all of white. Her shoes were white. And she had a long white veil dependent from her hair, and she had bridal flowers in her hair, but her hair was white. </a:t>
                      </a:r>
                      <a:endParaRPr lang="en-GB" b="0" dirty="0">
                        <a:solidFill>
                          <a:schemeClr val="tx1"/>
                        </a:solidFill>
                      </a:endParaRPr>
                    </a:p>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b="0" i="1" dirty="0">
                          <a:solidFill>
                            <a:srgbClr val="7030A0"/>
                          </a:solidFill>
                        </a:rPr>
                        <a:t>What</a:t>
                      </a:r>
                      <a:r>
                        <a:rPr lang="en-GB" b="0" i="1" baseline="0" dirty="0">
                          <a:solidFill>
                            <a:srgbClr val="7030A0"/>
                          </a:solidFill>
                        </a:rPr>
                        <a:t> could come next? </a:t>
                      </a:r>
                      <a:endParaRPr lang="en-GB" b="0" i="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b="0" i="1" dirty="0">
                          <a:solidFill>
                            <a:srgbClr val="7030A0"/>
                          </a:solidFill>
                        </a:rPr>
                        <a:t>What could come next?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54567278"/>
                  </a:ext>
                </a:extLst>
              </a:tr>
            </a:tbl>
          </a:graphicData>
        </a:graphic>
      </p:graphicFrame>
      <p:sp>
        <p:nvSpPr>
          <p:cNvPr id="2" name="TextBox 1"/>
          <p:cNvSpPr txBox="1"/>
          <p:nvPr/>
        </p:nvSpPr>
        <p:spPr>
          <a:xfrm>
            <a:off x="8900159" y="5033553"/>
            <a:ext cx="2778034" cy="1754326"/>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recap how the excerpts we have looked at so far are structured, discussing how the narratives could be extended.</a:t>
            </a:r>
          </a:p>
        </p:txBody>
      </p:sp>
    </p:spTree>
    <p:extLst>
      <p:ext uri="{BB962C8B-B14F-4D97-AF65-F5344CB8AC3E}">
        <p14:creationId xmlns:p14="http://schemas.microsoft.com/office/powerpoint/2010/main" val="31189336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1742" y="1041853"/>
            <a:ext cx="10515600" cy="4351338"/>
          </a:xfrm>
        </p:spPr>
        <p:txBody>
          <a:bodyPr>
            <a:normAutofit/>
          </a:bodyPr>
          <a:lstStyle/>
          <a:p>
            <a:pPr marL="0" indent="0">
              <a:buNone/>
            </a:pPr>
            <a:r>
              <a:rPr lang="en-GB" sz="2400" b="1" dirty="0"/>
              <a:t>Task: Describe a first encounter with a character in an atmospheric setting. </a:t>
            </a:r>
            <a:br>
              <a:rPr lang="en-GB" sz="2400" b="1" dirty="0"/>
            </a:br>
            <a:br>
              <a:rPr lang="en-GB" sz="2400" dirty="0"/>
            </a:br>
            <a:r>
              <a:rPr lang="en-GB" sz="2400" dirty="0"/>
              <a:t>The narrative might involve an encounter between a protagonist (like Pip) and a new character, and the story might be told from the protagonist’s perspective; or, you could use an unnamed narrator to describe the character and setting (as in </a:t>
            </a:r>
            <a:r>
              <a:rPr lang="en-GB" sz="2400" i="1" dirty="0"/>
              <a:t>A Christmas Carol</a:t>
            </a:r>
            <a:r>
              <a:rPr lang="en-GB" sz="2400" dirty="0"/>
              <a:t>). </a:t>
            </a:r>
            <a:br>
              <a:rPr lang="en-GB" sz="2400" dirty="0"/>
            </a:br>
            <a:br>
              <a:rPr lang="en-GB" sz="2400" dirty="0"/>
            </a:br>
            <a:r>
              <a:rPr lang="en-GB" sz="2400" dirty="0"/>
              <a:t>You will need to think about how to establish setting and character, thinking about how to ‘show not tell’ through your use of noun phrases, coordination and verbs; you may also choose to use adjectives and imagery to create a more direct description. </a:t>
            </a:r>
          </a:p>
          <a:p>
            <a:pPr marL="0" indent="0">
              <a:buNone/>
            </a:pPr>
            <a:endParaRPr lang="en-GB" dirty="0"/>
          </a:p>
        </p:txBody>
      </p:sp>
      <p:sp>
        <p:nvSpPr>
          <p:cNvPr id="4" name="TextBox 3"/>
          <p:cNvSpPr txBox="1"/>
          <p:nvPr/>
        </p:nvSpPr>
        <p:spPr>
          <a:xfrm>
            <a:off x="8943703" y="5233851"/>
            <a:ext cx="2569028" cy="1200329"/>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to teachers: students should draw on/rewrite pieces written in lessons far.</a:t>
            </a:r>
          </a:p>
        </p:txBody>
      </p:sp>
    </p:spTree>
    <p:extLst>
      <p:ext uri="{BB962C8B-B14F-4D97-AF65-F5344CB8AC3E}">
        <p14:creationId xmlns:p14="http://schemas.microsoft.com/office/powerpoint/2010/main" val="11502966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97051207"/>
              </p:ext>
            </p:extLst>
          </p:nvPr>
        </p:nvGraphicFramePr>
        <p:xfrm>
          <a:off x="325120" y="188441"/>
          <a:ext cx="11344365" cy="6217920"/>
        </p:xfrm>
        <a:graphic>
          <a:graphicData uri="http://schemas.openxmlformats.org/drawingml/2006/table">
            <a:tbl>
              <a:tblPr firstRow="1" bandRow="1">
                <a:tableStyleId>{5C22544A-7EE6-4342-B048-85BDC9FD1C3A}</a:tableStyleId>
              </a:tblPr>
              <a:tblGrid>
                <a:gridCol w="2783840">
                  <a:extLst>
                    <a:ext uri="{9D8B030D-6E8A-4147-A177-3AD203B41FA5}">
                      <a16:colId xmlns:a16="http://schemas.microsoft.com/office/drawing/2014/main" val="2497581193"/>
                    </a:ext>
                  </a:extLst>
                </a:gridCol>
                <a:gridCol w="2838994">
                  <a:extLst>
                    <a:ext uri="{9D8B030D-6E8A-4147-A177-3AD203B41FA5}">
                      <a16:colId xmlns:a16="http://schemas.microsoft.com/office/drawing/2014/main" val="2234545136"/>
                    </a:ext>
                  </a:extLst>
                </a:gridCol>
                <a:gridCol w="5721531">
                  <a:extLst>
                    <a:ext uri="{9D8B030D-6E8A-4147-A177-3AD203B41FA5}">
                      <a16:colId xmlns:a16="http://schemas.microsoft.com/office/drawing/2014/main" val="1054328528"/>
                    </a:ext>
                  </a:extLst>
                </a:gridCol>
              </a:tblGrid>
              <a:tr h="3776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dirty="0">
                          <a:solidFill>
                            <a:schemeClr val="tx1"/>
                          </a:solidFill>
                        </a:rPr>
                        <a:t>Meeting</a:t>
                      </a:r>
                      <a:r>
                        <a:rPr lang="en-GB" sz="1600" b="1" baseline="0" dirty="0">
                          <a:solidFill>
                            <a:schemeClr val="tx1"/>
                          </a:solidFill>
                        </a:rPr>
                        <a:t> Miss Havisham in </a:t>
                      </a:r>
                      <a:r>
                        <a:rPr lang="en-GB" sz="1600" b="1" baseline="0" dirty="0" err="1">
                          <a:solidFill>
                            <a:schemeClr val="tx1"/>
                          </a:solidFill>
                        </a:rPr>
                        <a:t>Satis</a:t>
                      </a:r>
                      <a:r>
                        <a:rPr lang="en-GB" sz="1600" b="1" baseline="0" dirty="0">
                          <a:solidFill>
                            <a:schemeClr val="tx1"/>
                          </a:solidFill>
                        </a:rPr>
                        <a:t> House..</a:t>
                      </a:r>
                      <a:endParaRPr lang="en-GB"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1" dirty="0">
                          <a:solidFill>
                            <a:schemeClr val="tx1"/>
                          </a:solidFill>
                        </a:rPr>
                        <a:t>Meeting Scrooge in the counting-house…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1" dirty="0">
                          <a:solidFill>
                            <a:schemeClr val="tx1"/>
                          </a:solidFill>
                        </a:rPr>
                        <a:t>Your</a:t>
                      </a:r>
                      <a:r>
                        <a:rPr lang="en-GB" sz="1600" b="1" baseline="0" dirty="0">
                          <a:solidFill>
                            <a:schemeClr val="tx1"/>
                          </a:solidFill>
                        </a:rPr>
                        <a:t> ideas…</a:t>
                      </a:r>
                      <a:endParaRPr lang="en-GB"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9722690"/>
                  </a:ext>
                </a:extLst>
              </a:tr>
              <a:tr h="15334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Within a quarter of an hour we came to Miss Havisham's house, which was of old </a:t>
                      </a:r>
                      <a:r>
                        <a:rPr lang="en-GB" sz="1600" b="0" dirty="0">
                          <a:solidFill>
                            <a:schemeClr val="tx1"/>
                          </a:solidFill>
                        </a:rPr>
                        <a:t>brick, and dismal, and had a great many iron bars to it….</a:t>
                      </a:r>
                    </a:p>
                    <a:p>
                      <a:endParaRPr lang="en-GB"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t>Oh!  But he was a tight-fisted hand at the grind- stone, Scrooge! a squeezing, wrenching, grasping, scraping, clutching, covetous, old sinner!</a:t>
                      </a:r>
                      <a:endParaRPr lang="en-GB"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r>
                        <a:rPr lang="en-GB" sz="1600" b="0" i="1" dirty="0">
                          <a:solidFill>
                            <a:srgbClr val="7030A0"/>
                          </a:solidFill>
                        </a:rPr>
                        <a:t>How will you start</a:t>
                      </a:r>
                      <a:r>
                        <a:rPr lang="en-GB" sz="1600" b="0" i="1" baseline="0" dirty="0">
                          <a:solidFill>
                            <a:srgbClr val="7030A0"/>
                          </a:solidFill>
                        </a:rPr>
                        <a:t> your narrative description? Will you focus on the character first, or the setting? Will you describe the character/ setting from the perspective of another character, or from the perspective of an unnamed narrator? </a:t>
                      </a:r>
                    </a:p>
                    <a:p>
                      <a:endParaRPr lang="en-GB" sz="1600" b="0" i="1" dirty="0">
                        <a:solidFill>
                          <a:srgbClr val="7030A0"/>
                        </a:solidFill>
                      </a:endParaRPr>
                    </a:p>
                    <a:p>
                      <a:r>
                        <a:rPr lang="en-GB" sz="1600" b="0" i="1" dirty="0">
                          <a:solidFill>
                            <a:srgbClr val="7030A0"/>
                          </a:solidFill>
                        </a:rPr>
                        <a:t>How will</a:t>
                      </a:r>
                      <a:r>
                        <a:rPr lang="en-GB" sz="1600" b="0" i="1" baseline="0" dirty="0">
                          <a:solidFill>
                            <a:srgbClr val="7030A0"/>
                          </a:solidFill>
                        </a:rPr>
                        <a:t> you ‘show’ your reader something about your character? How can you gradually develop the reader’s impression of the character – perhaps first ‘through ‘show not tell’, then through more direct description? </a:t>
                      </a:r>
                    </a:p>
                    <a:p>
                      <a:endParaRPr lang="en-GB" sz="1600" b="0" i="1" baseline="0" dirty="0">
                        <a:solidFill>
                          <a:srgbClr val="7030A0"/>
                        </a:solidFill>
                      </a:endParaRPr>
                    </a:p>
                    <a:p>
                      <a:r>
                        <a:rPr lang="en-GB" sz="1600" b="0" i="1" baseline="0" dirty="0">
                          <a:solidFill>
                            <a:srgbClr val="7030A0"/>
                          </a:solidFill>
                        </a:rPr>
                        <a:t>How will you establish an atmospheric setting? Will we encounter your character inside/ outside, and how might the environment reflect the character?  </a:t>
                      </a:r>
                    </a:p>
                    <a:p>
                      <a:endParaRPr lang="en-GB" sz="1600" b="0" i="1" baseline="0" dirty="0">
                        <a:solidFill>
                          <a:srgbClr val="7030A0"/>
                        </a:solidFill>
                      </a:endParaRPr>
                    </a:p>
                    <a:p>
                      <a:r>
                        <a:rPr lang="en-GB" sz="1600" b="1" i="0" baseline="0" dirty="0">
                          <a:solidFill>
                            <a:srgbClr val="7030A0"/>
                          </a:solidFill>
                        </a:rPr>
                        <a:t>Jot down ideas, thinking about the structure of your narrative description. </a:t>
                      </a:r>
                      <a:endParaRPr lang="en-GB" sz="1600" b="1" i="0"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18516823"/>
                  </a:ext>
                </a:extLst>
              </a:tr>
              <a:tr h="15334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In an arm-chair, with an elbow resting on the table and her head leaning on that hand, sat the strangest lady I have ever seen, or shall ever see.</a:t>
                      </a:r>
                    </a:p>
                    <a:p>
                      <a:endParaRPr lang="en-GB"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t>Once upon a time -- of all the good days in the year, on Christmas Eve -- old Scrooge sat busy in his counting-house. It was cold, bleak, biting weather: foggy withal: and he could hear the people in the court outside…</a:t>
                      </a:r>
                      <a:endParaRPr lang="en-GB"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sz="1600" b="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78212923"/>
                  </a:ext>
                </a:extLst>
              </a:tr>
              <a:tr h="15334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She was dressed in rich materials,--satins, and lace, and silks,--all of white. Her shoes were white. And she had a long white veil dependent from her hair, and she had bridal flowers in her hair, but her hair was white. </a:t>
                      </a:r>
                      <a:endParaRPr lang="en-GB"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sz="1600" b="0" i="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sz="1600" b="0" i="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54567278"/>
                  </a:ext>
                </a:extLst>
              </a:tr>
            </a:tbl>
          </a:graphicData>
        </a:graphic>
      </p:graphicFrame>
      <p:sp>
        <p:nvSpPr>
          <p:cNvPr id="5" name="TextBox 4"/>
          <p:cNvSpPr txBox="1"/>
          <p:nvPr/>
        </p:nvSpPr>
        <p:spPr>
          <a:xfrm>
            <a:off x="9527178" y="5416732"/>
            <a:ext cx="2447109" cy="646331"/>
          </a:xfrm>
          <a:prstGeom prst="rect">
            <a:avLst/>
          </a:prstGeom>
          <a:solidFill>
            <a:srgbClr val="FFFF00"/>
          </a:solidFill>
          <a:ln>
            <a:solidFill>
              <a:schemeClr val="accent1"/>
            </a:solidFill>
          </a:ln>
        </p:spPr>
        <p:txBody>
          <a:bodyPr wrap="square" rtlCol="0">
            <a:spAutoFit/>
          </a:bodyPr>
          <a:lstStyle/>
          <a:p>
            <a:r>
              <a:rPr lang="en-GB" dirty="0"/>
              <a:t>Bridging opportunity: modelling writing</a:t>
            </a:r>
          </a:p>
        </p:txBody>
      </p:sp>
    </p:spTree>
    <p:extLst>
      <p:ext uri="{BB962C8B-B14F-4D97-AF65-F5344CB8AC3E}">
        <p14:creationId xmlns:p14="http://schemas.microsoft.com/office/powerpoint/2010/main" val="10210691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074" y="1067979"/>
            <a:ext cx="10515600" cy="4351338"/>
          </a:xfrm>
        </p:spPr>
        <p:txBody>
          <a:bodyPr/>
          <a:lstStyle/>
          <a:p>
            <a:pPr marL="0" indent="0">
              <a:buNone/>
            </a:pPr>
            <a:r>
              <a:rPr lang="en-GB" sz="1800" b="1" i="1" dirty="0">
                <a:solidFill>
                  <a:srgbClr val="7030A0"/>
                </a:solidFill>
              </a:rPr>
              <a:t>Pair writing conversation</a:t>
            </a:r>
            <a:r>
              <a:rPr lang="en-GB" sz="1800" i="1" dirty="0">
                <a:solidFill>
                  <a:srgbClr val="7030A0"/>
                </a:solidFill>
              </a:rPr>
              <a:t>: share and discuss ideas with a partner. What works well? What could you do differently? </a:t>
            </a:r>
          </a:p>
          <a:p>
            <a:pPr marL="0" indent="0">
              <a:buNone/>
            </a:pPr>
            <a:endParaRPr lang="en-GB" sz="1800" i="1" dirty="0">
              <a:solidFill>
                <a:srgbClr val="7030A0"/>
              </a:solidFill>
            </a:endParaRPr>
          </a:p>
          <a:p>
            <a:pPr marL="0" indent="0">
              <a:buNone/>
            </a:pPr>
            <a:r>
              <a:rPr lang="en-GB" sz="1800" dirty="0"/>
              <a:t>Begin to develop your description. </a:t>
            </a:r>
          </a:p>
          <a:p>
            <a:pPr marL="0" indent="0">
              <a:buNone/>
            </a:pPr>
            <a:endParaRPr lang="en-GB" sz="1800" b="1" i="1" dirty="0">
              <a:solidFill>
                <a:srgbClr val="7030A0"/>
              </a:solidFill>
            </a:endParaRPr>
          </a:p>
          <a:p>
            <a:pPr marL="0" indent="0">
              <a:buNone/>
            </a:pPr>
            <a:r>
              <a:rPr lang="en-GB" sz="1800" b="1" i="1" dirty="0">
                <a:solidFill>
                  <a:srgbClr val="7030A0"/>
                </a:solidFill>
              </a:rPr>
              <a:t>Whole class writing conversation</a:t>
            </a:r>
            <a:r>
              <a:rPr lang="en-GB" sz="1800" i="1" dirty="0">
                <a:solidFill>
                  <a:srgbClr val="7030A0"/>
                </a:solidFill>
              </a:rPr>
              <a:t>: reflect on writing choices so far. </a:t>
            </a:r>
          </a:p>
          <a:p>
            <a:pPr marL="0" indent="0">
              <a:buNone/>
            </a:pPr>
            <a:endParaRPr lang="en-GB" dirty="0"/>
          </a:p>
          <a:p>
            <a:pPr marL="0" indent="0">
              <a:buNone/>
            </a:pPr>
            <a:endParaRPr lang="en-GB" dirty="0"/>
          </a:p>
        </p:txBody>
      </p:sp>
      <p:sp>
        <p:nvSpPr>
          <p:cNvPr id="4" name="TextBox 3"/>
          <p:cNvSpPr txBox="1"/>
          <p:nvPr/>
        </p:nvSpPr>
        <p:spPr>
          <a:xfrm>
            <a:off x="8915397" y="1520078"/>
            <a:ext cx="2447109" cy="1200329"/>
          </a:xfrm>
          <a:prstGeom prst="rect">
            <a:avLst/>
          </a:prstGeom>
          <a:solidFill>
            <a:srgbClr val="FFFF00"/>
          </a:solidFill>
          <a:ln>
            <a:solidFill>
              <a:schemeClr val="accent1"/>
            </a:solidFill>
          </a:ln>
        </p:spPr>
        <p:txBody>
          <a:bodyPr wrap="square" rtlCol="0">
            <a:spAutoFit/>
          </a:bodyPr>
          <a:lstStyle/>
          <a:p>
            <a:r>
              <a:rPr lang="en-GB" dirty="0"/>
              <a:t>Bridging opportunity: modelling talk e.g. explicit reflection on pair talk </a:t>
            </a:r>
          </a:p>
        </p:txBody>
      </p:sp>
    </p:spTree>
    <p:extLst>
      <p:ext uri="{BB962C8B-B14F-4D97-AF65-F5344CB8AC3E}">
        <p14:creationId xmlns:p14="http://schemas.microsoft.com/office/powerpoint/2010/main" val="38492901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531" y="739594"/>
            <a:ext cx="10515600" cy="1325563"/>
          </a:xfrm>
        </p:spPr>
        <p:txBody>
          <a:bodyPr>
            <a:normAutofit fontScale="90000"/>
          </a:bodyPr>
          <a:lstStyle/>
          <a:p>
            <a:r>
              <a:rPr lang="en-GB" dirty="0"/>
              <a:t>Lesson 8: Be able to revise and refine my narrative description; be able to reflect on my writing choices and explore how to extend narratives.  </a:t>
            </a:r>
          </a:p>
        </p:txBody>
      </p:sp>
    </p:spTree>
    <p:extLst>
      <p:ext uri="{BB962C8B-B14F-4D97-AF65-F5344CB8AC3E}">
        <p14:creationId xmlns:p14="http://schemas.microsoft.com/office/powerpoint/2010/main" val="35069222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0783" y="858974"/>
            <a:ext cx="10515600" cy="4351338"/>
          </a:xfrm>
        </p:spPr>
        <p:txBody>
          <a:bodyPr>
            <a:normAutofit/>
          </a:bodyPr>
          <a:lstStyle/>
          <a:p>
            <a:pPr marL="0" indent="0">
              <a:buNone/>
            </a:pPr>
            <a:r>
              <a:rPr lang="en-GB" sz="1800" dirty="0"/>
              <a:t>Look back at your work from last lesson, thinking about your writerly intentions – </a:t>
            </a:r>
            <a:r>
              <a:rPr lang="en-GB" sz="1800" i="1" dirty="0"/>
              <a:t>who is your character? What impression do you want to create of your character? What atmosphere would you like to create?</a:t>
            </a:r>
          </a:p>
          <a:p>
            <a:pPr marL="0" indent="0">
              <a:buNone/>
            </a:pPr>
            <a:endParaRPr lang="en-GB" sz="1800" dirty="0"/>
          </a:p>
          <a:p>
            <a:pPr marL="0" indent="0">
              <a:buNone/>
            </a:pPr>
            <a:r>
              <a:rPr lang="en-GB" sz="1800" dirty="0"/>
              <a:t>Then think carefully about how your writing choices have so far achieved those intentions. </a:t>
            </a:r>
            <a:r>
              <a:rPr lang="en-GB" sz="1800" i="1" dirty="0"/>
              <a:t>Is there anything that you think is working well? Is there anything that you would like to change or develop? </a:t>
            </a:r>
          </a:p>
          <a:p>
            <a:pPr marL="0" indent="0">
              <a:buNone/>
            </a:pPr>
            <a:endParaRPr lang="en-GB" sz="1800" dirty="0"/>
          </a:p>
        </p:txBody>
      </p:sp>
    </p:spTree>
    <p:extLst>
      <p:ext uri="{BB962C8B-B14F-4D97-AF65-F5344CB8AC3E}">
        <p14:creationId xmlns:p14="http://schemas.microsoft.com/office/powerpoint/2010/main" val="2530557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83474" y="4963886"/>
            <a:ext cx="10964092" cy="1200329"/>
          </a:xfrm>
          <a:prstGeom prst="rect">
            <a:avLst/>
          </a:prstGeom>
          <a:noFill/>
        </p:spPr>
        <p:txBody>
          <a:bodyPr wrap="square" rtlCol="0">
            <a:spAutoFit/>
          </a:bodyPr>
          <a:lstStyle/>
          <a:p>
            <a:r>
              <a:rPr lang="en-GB" b="1" dirty="0"/>
              <a:t>With the person next to you, create a list of what you can see in the image.</a:t>
            </a:r>
          </a:p>
          <a:p>
            <a:endParaRPr lang="en-GB" dirty="0"/>
          </a:p>
          <a:p>
            <a:r>
              <a:rPr lang="en-GB" dirty="0"/>
              <a:t>Extension: decide on a name for the person who lives in the house.  </a:t>
            </a:r>
          </a:p>
          <a:p>
            <a:r>
              <a:rPr lang="en-GB" dirty="0"/>
              <a:t> </a:t>
            </a:r>
            <a:endParaRPr lang="en-GB" i="1" dirty="0"/>
          </a:p>
        </p:txBody>
      </p:sp>
      <p:sp>
        <p:nvSpPr>
          <p:cNvPr id="2" name="TextBox 1">
            <a:extLst>
              <a:ext uri="{FF2B5EF4-FFF2-40B4-BE49-F238E27FC236}">
                <a16:creationId xmlns:a16="http://schemas.microsoft.com/office/drawing/2014/main" id="{0BED42C8-71A2-FE2F-697D-DF8341B2C3F5}"/>
              </a:ext>
            </a:extLst>
          </p:cNvPr>
          <p:cNvSpPr txBox="1"/>
          <p:nvPr/>
        </p:nvSpPr>
        <p:spPr>
          <a:xfrm>
            <a:off x="3597215" y="1894114"/>
            <a:ext cx="4520241" cy="1200329"/>
          </a:xfrm>
          <a:prstGeom prst="rect">
            <a:avLst/>
          </a:prstGeom>
          <a:solidFill>
            <a:schemeClr val="tx2">
              <a:lumMod val="20000"/>
              <a:lumOff val="80000"/>
            </a:schemeClr>
          </a:solidFill>
        </p:spPr>
        <p:txBody>
          <a:bodyPr wrap="square" rtlCol="0">
            <a:spAutoFit/>
          </a:bodyPr>
          <a:lstStyle/>
          <a:p>
            <a:r>
              <a:rPr lang="en-GB" dirty="0"/>
              <a:t>Find image of Satis House e.g. </a:t>
            </a:r>
            <a:r>
              <a:rPr lang="en-GB" dirty="0">
                <a:hlinkClick r:id="rId2"/>
              </a:rPr>
              <a:t>https://janeaustensworld.com/2012/04/10/great-expectations-2011-gillian-andersons-eerie-interpretation-of-miss-havisham/</a:t>
            </a:r>
            <a:r>
              <a:rPr lang="en-GB" dirty="0"/>
              <a:t>  </a:t>
            </a:r>
          </a:p>
        </p:txBody>
      </p:sp>
    </p:spTree>
    <p:extLst>
      <p:ext uri="{BB962C8B-B14F-4D97-AF65-F5344CB8AC3E}">
        <p14:creationId xmlns:p14="http://schemas.microsoft.com/office/powerpoint/2010/main" val="29585727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074" y="1067979"/>
            <a:ext cx="10515600" cy="4351338"/>
          </a:xfrm>
        </p:spPr>
        <p:txBody>
          <a:bodyPr/>
          <a:lstStyle/>
          <a:p>
            <a:pPr marL="0" indent="0">
              <a:buNone/>
            </a:pPr>
            <a:r>
              <a:rPr lang="en-GB" sz="1800" b="1" i="1" dirty="0">
                <a:solidFill>
                  <a:srgbClr val="7030A0"/>
                </a:solidFill>
              </a:rPr>
              <a:t>Whole class writing conversation</a:t>
            </a:r>
            <a:r>
              <a:rPr lang="en-GB" sz="1800" i="1" dirty="0">
                <a:solidFill>
                  <a:srgbClr val="7030A0"/>
                </a:solidFill>
              </a:rPr>
              <a:t>: invite volunteers to share the opening of their descriptions, and to explain their structural choices. </a:t>
            </a:r>
          </a:p>
          <a:p>
            <a:pPr marL="0" indent="0">
              <a:buNone/>
            </a:pPr>
            <a:endParaRPr lang="en-GB" sz="1800" i="1" dirty="0">
              <a:solidFill>
                <a:srgbClr val="7030A0"/>
              </a:solidFill>
            </a:endParaRPr>
          </a:p>
          <a:p>
            <a:pPr marL="0" indent="0">
              <a:buNone/>
            </a:pPr>
            <a:r>
              <a:rPr lang="en-GB" sz="1800" dirty="0"/>
              <a:t>Students continue with their descriptions.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7376210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240" y="737054"/>
            <a:ext cx="10515600" cy="4351338"/>
          </a:xfrm>
        </p:spPr>
        <p:txBody>
          <a:bodyPr>
            <a:normAutofit/>
          </a:bodyPr>
          <a:lstStyle/>
          <a:p>
            <a:pPr marL="0" indent="0">
              <a:buNone/>
            </a:pPr>
            <a:r>
              <a:rPr lang="en-GB" sz="1800" b="1" i="1" dirty="0">
                <a:solidFill>
                  <a:srgbClr val="7030A0"/>
                </a:solidFill>
              </a:rPr>
              <a:t>Pair writing conversation</a:t>
            </a:r>
            <a:r>
              <a:rPr lang="en-GB" sz="1800" i="1" dirty="0">
                <a:solidFill>
                  <a:srgbClr val="7030A0"/>
                </a:solidFill>
              </a:rPr>
              <a:t>: share your writing with a partner and explain your choices.</a:t>
            </a:r>
          </a:p>
          <a:p>
            <a:pPr marL="0" indent="0">
              <a:buNone/>
            </a:pPr>
            <a:endParaRPr lang="en-GB" sz="1800" i="1" dirty="0">
              <a:solidFill>
                <a:srgbClr val="7030A0"/>
              </a:solidFill>
            </a:endParaRPr>
          </a:p>
          <a:p>
            <a:pPr marL="0" indent="0">
              <a:buNone/>
            </a:pPr>
            <a:r>
              <a:rPr lang="en-GB" sz="1800" b="1" i="1" dirty="0">
                <a:solidFill>
                  <a:srgbClr val="7030A0"/>
                </a:solidFill>
              </a:rPr>
              <a:t>Whole class writing conversation</a:t>
            </a:r>
            <a:r>
              <a:rPr lang="en-GB" sz="1800" i="1" dirty="0">
                <a:solidFill>
                  <a:srgbClr val="7030A0"/>
                </a:solidFill>
              </a:rPr>
              <a:t>: invite students to comment on each other’s writing – what are their partners doing well? </a:t>
            </a:r>
          </a:p>
          <a:p>
            <a:pPr marL="0" indent="0">
              <a:buNone/>
            </a:pPr>
            <a:endParaRPr lang="en-GB" sz="1800" i="1" dirty="0">
              <a:solidFill>
                <a:srgbClr val="7030A0"/>
              </a:solidFill>
            </a:endParaRPr>
          </a:p>
          <a:p>
            <a:pPr marL="0" indent="0">
              <a:buNone/>
            </a:pPr>
            <a:r>
              <a:rPr lang="en-GB" sz="1800" dirty="0"/>
              <a:t>Students continue to refine their descriptions. </a:t>
            </a:r>
          </a:p>
        </p:txBody>
      </p:sp>
    </p:spTree>
    <p:extLst>
      <p:ext uri="{BB962C8B-B14F-4D97-AF65-F5344CB8AC3E}">
        <p14:creationId xmlns:p14="http://schemas.microsoft.com/office/powerpoint/2010/main" val="837690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1114" y="1163774"/>
            <a:ext cx="10515600" cy="1910352"/>
          </a:xfrm>
        </p:spPr>
        <p:txBody>
          <a:bodyPr>
            <a:normAutofit/>
          </a:bodyPr>
          <a:lstStyle/>
          <a:p>
            <a:pPr marL="0" indent="0">
              <a:buNone/>
            </a:pPr>
            <a:r>
              <a:rPr lang="en-GB" sz="1800" dirty="0"/>
              <a:t>In groups, take it in turns to read your work out loud. </a:t>
            </a:r>
          </a:p>
          <a:p>
            <a:pPr marL="0" indent="0">
              <a:buNone/>
            </a:pPr>
            <a:endParaRPr lang="en-GB" sz="1800" dirty="0"/>
          </a:p>
          <a:p>
            <a:pPr marL="0" indent="0">
              <a:buNone/>
            </a:pPr>
            <a:r>
              <a:rPr lang="en-GB" sz="1800" dirty="0"/>
              <a:t>In your groups, offer comments on what you enjoy in your peers’ writing, and on how the descriptions might be developed further to extend the narratives. </a:t>
            </a:r>
          </a:p>
        </p:txBody>
      </p:sp>
      <p:sp>
        <p:nvSpPr>
          <p:cNvPr id="4" name="TextBox 3"/>
          <p:cNvSpPr txBox="1"/>
          <p:nvPr/>
        </p:nvSpPr>
        <p:spPr>
          <a:xfrm>
            <a:off x="8976357" y="2930867"/>
            <a:ext cx="2447109" cy="1200329"/>
          </a:xfrm>
          <a:prstGeom prst="rect">
            <a:avLst/>
          </a:prstGeom>
          <a:solidFill>
            <a:srgbClr val="FFFF00"/>
          </a:solidFill>
          <a:ln>
            <a:solidFill>
              <a:schemeClr val="accent1"/>
            </a:solidFill>
          </a:ln>
        </p:spPr>
        <p:txBody>
          <a:bodyPr wrap="square" rtlCol="0">
            <a:spAutoFit/>
          </a:bodyPr>
          <a:lstStyle/>
          <a:p>
            <a:r>
              <a:rPr lang="en-GB" dirty="0"/>
              <a:t>Bridging opportunity: teacher models comment on student’s writing</a:t>
            </a:r>
          </a:p>
        </p:txBody>
      </p:sp>
    </p:spTree>
    <p:extLst>
      <p:ext uri="{BB962C8B-B14F-4D97-AF65-F5344CB8AC3E}">
        <p14:creationId xmlns:p14="http://schemas.microsoft.com/office/powerpoint/2010/main" val="42173062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0257"/>
            <a:ext cx="10515600" cy="1325563"/>
          </a:xfrm>
        </p:spPr>
        <p:txBody>
          <a:bodyPr>
            <a:normAutofit fontScale="90000"/>
          </a:bodyPr>
          <a:lstStyle/>
          <a:p>
            <a:r>
              <a:rPr lang="en-GB" dirty="0"/>
              <a:t>Lesson 9: Reflect on the different ways writers establish setting and character; elaborate on my writing choices. </a:t>
            </a:r>
          </a:p>
        </p:txBody>
      </p:sp>
    </p:spTree>
    <p:extLst>
      <p:ext uri="{BB962C8B-B14F-4D97-AF65-F5344CB8AC3E}">
        <p14:creationId xmlns:p14="http://schemas.microsoft.com/office/powerpoint/2010/main" val="2606981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Lesson 2: Understand how atmospheric settings can be created through ‘show not tell’; be able to explain my writing choices. </a:t>
            </a:r>
          </a:p>
        </p:txBody>
      </p:sp>
      <p:sp>
        <p:nvSpPr>
          <p:cNvPr id="3" name="Content Placeholder 2"/>
          <p:cNvSpPr>
            <a:spLocks noGrp="1"/>
          </p:cNvSpPr>
          <p:nvPr>
            <p:ph idx="1"/>
          </p:nvPr>
        </p:nvSpPr>
        <p:spPr>
          <a:xfrm>
            <a:off x="838200" y="2382974"/>
            <a:ext cx="10515600" cy="4351338"/>
          </a:xfrm>
        </p:spPr>
        <p:txBody>
          <a:bodyPr>
            <a:normAutofit/>
          </a:bodyPr>
          <a:lstStyle/>
          <a:p>
            <a:pPr marL="0" indent="0">
              <a:buNone/>
            </a:pPr>
            <a:r>
              <a:rPr lang="en-GB" sz="1800" b="1" dirty="0"/>
              <a:t>Look back at your list of words from lesson 1. With the person next to you, write a sentence describing the house, using some of your words.</a:t>
            </a:r>
          </a:p>
          <a:p>
            <a:pPr marL="0" indent="0">
              <a:buNone/>
            </a:pPr>
            <a:endParaRPr lang="en-GB" sz="1800" dirty="0"/>
          </a:p>
          <a:p>
            <a:pPr marL="0" indent="0">
              <a:buNone/>
            </a:pPr>
            <a:r>
              <a:rPr lang="en-GB" sz="1800" b="1" i="1" dirty="0">
                <a:solidFill>
                  <a:srgbClr val="7030A0"/>
                </a:solidFill>
              </a:rPr>
              <a:t>Whole Class Writing Conversation</a:t>
            </a:r>
            <a:r>
              <a:rPr lang="en-GB" sz="1800" i="1" dirty="0">
                <a:solidFill>
                  <a:srgbClr val="7030A0"/>
                </a:solidFill>
              </a:rPr>
              <a:t>: what impression of the house have you created? What word choices have created this impression? </a:t>
            </a:r>
          </a:p>
        </p:txBody>
      </p:sp>
      <p:sp>
        <p:nvSpPr>
          <p:cNvPr id="5" name="AutoShape 2" descr="UK holidays: The Kent that Charles Dickens knew, 150 years on from Great  Expectations"/>
          <p:cNvSpPr txBox="1">
            <a:spLocks noChangeAspect="1" noChangeArrowheads="1"/>
          </p:cNvSpPr>
          <p:nvPr/>
        </p:nvSpPr>
        <p:spPr bwMode="auto">
          <a:xfrm>
            <a:off x="7961811" y="3994058"/>
            <a:ext cx="3786051" cy="2467701"/>
          </a:xfrm>
          <a:prstGeom prst="rect">
            <a:avLst/>
          </a:prstGeom>
          <a:solidFill>
            <a:schemeClr val="accent1">
              <a:lumMod val="60000"/>
              <a:lumOff val="40000"/>
            </a:schemeClr>
          </a:solidFill>
          <a:ln>
            <a:solidFill>
              <a:schemeClr val="tx1"/>
            </a:solidFill>
          </a:ln>
        </p:spPr>
        <p:txBody>
          <a:bodyPr vert="horz" wrap="square" lIns="91440" tIns="45720" rIns="91440" bIns="45720" numCol="1" rtlCol="0" anchor="t" anchorCtr="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800" dirty="0"/>
              <a:t>Note for Teachers: students were asked in lesson 1 to list what they can ‘see’ so were likely to have written a list of nouns (they weren’t asked to write e.g. adjectives). Draw out their choices here e.g. how have they used their words e.g. have they modified nouns, maybe using adjectives or prepositional phrases, or not? </a:t>
            </a:r>
          </a:p>
        </p:txBody>
      </p:sp>
    </p:spTree>
    <p:extLst>
      <p:ext uri="{BB962C8B-B14F-4D97-AF65-F5344CB8AC3E}">
        <p14:creationId xmlns:p14="http://schemas.microsoft.com/office/powerpoint/2010/main" val="3687710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491" y="954768"/>
            <a:ext cx="10515600" cy="4351338"/>
          </a:xfrm>
        </p:spPr>
        <p:txBody>
          <a:bodyPr>
            <a:normAutofit/>
          </a:bodyPr>
          <a:lstStyle/>
          <a:p>
            <a:pPr marL="0" indent="0">
              <a:buNone/>
            </a:pPr>
            <a:r>
              <a:rPr lang="en-GB" sz="1800" dirty="0"/>
              <a:t>Now, using the list of </a:t>
            </a:r>
            <a:r>
              <a:rPr lang="en-GB" sz="1800" b="1" dirty="0">
                <a:solidFill>
                  <a:srgbClr val="7030A0"/>
                </a:solidFill>
              </a:rPr>
              <a:t>nouns</a:t>
            </a:r>
            <a:r>
              <a:rPr lang="en-GB" sz="1800" dirty="0"/>
              <a:t> below, write a different sentence describing the house.</a:t>
            </a:r>
          </a:p>
          <a:p>
            <a:pPr marL="0" indent="0">
              <a:buNone/>
            </a:pPr>
            <a:endParaRPr lang="en-GB" sz="1800" dirty="0"/>
          </a:p>
          <a:p>
            <a:pPr marL="0" indent="0">
              <a:buNone/>
            </a:pPr>
            <a:r>
              <a:rPr lang="en-GB" sz="1800" dirty="0"/>
              <a:t>brick</a:t>
            </a:r>
          </a:p>
          <a:p>
            <a:pPr marL="0" indent="0">
              <a:buNone/>
            </a:pPr>
            <a:r>
              <a:rPr lang="en-GB" sz="1800" dirty="0"/>
              <a:t>bars </a:t>
            </a:r>
          </a:p>
          <a:p>
            <a:pPr marL="0" indent="0">
              <a:buNone/>
            </a:pPr>
            <a:r>
              <a:rPr lang="en-GB" sz="1800" dirty="0"/>
              <a:t>windows</a:t>
            </a:r>
          </a:p>
          <a:p>
            <a:pPr marL="0" indent="0">
              <a:buNone/>
            </a:pPr>
            <a:r>
              <a:rPr lang="en-GB" sz="1800" dirty="0"/>
              <a:t>courtyard </a:t>
            </a:r>
          </a:p>
          <a:p>
            <a:pPr marL="0" indent="0">
              <a:buNone/>
            </a:pPr>
            <a:r>
              <a:rPr lang="en-GB" sz="1800" dirty="0"/>
              <a:t>bell</a:t>
            </a:r>
          </a:p>
          <a:p>
            <a:pPr marL="0" indent="0">
              <a:buNone/>
            </a:pPr>
            <a:endParaRPr lang="en-GB" sz="1800" dirty="0"/>
          </a:p>
          <a:p>
            <a:pPr marL="0" indent="0">
              <a:buNone/>
            </a:pPr>
            <a:endParaRPr lang="en-GB" sz="1800" i="1" dirty="0">
              <a:solidFill>
                <a:srgbClr val="7030A0"/>
              </a:solidFill>
            </a:endParaRPr>
          </a:p>
          <a:p>
            <a:pPr marL="0" indent="0">
              <a:buNone/>
            </a:pPr>
            <a:endParaRPr lang="en-GB" sz="1800" i="1" dirty="0">
              <a:solidFill>
                <a:srgbClr val="7030A0"/>
              </a:solidFill>
            </a:endParaRPr>
          </a:p>
          <a:p>
            <a:pPr marL="0" indent="0">
              <a:buNone/>
            </a:pPr>
            <a:r>
              <a:rPr lang="en-GB" sz="1800" b="1" i="1" dirty="0">
                <a:solidFill>
                  <a:srgbClr val="7030A0"/>
                </a:solidFill>
              </a:rPr>
              <a:t>Whole class writing conversation</a:t>
            </a:r>
            <a:r>
              <a:rPr lang="en-GB" sz="1800" i="1" dirty="0">
                <a:solidFill>
                  <a:srgbClr val="7030A0"/>
                </a:solidFill>
              </a:rPr>
              <a:t>: what impression of the house have you created? What noun choices have created this impression? How does this sentence compare to your other sentence? </a:t>
            </a:r>
          </a:p>
          <a:p>
            <a:pPr marL="0" indent="0">
              <a:buNone/>
            </a:pPr>
            <a:endParaRPr lang="en-GB" sz="1800" dirty="0"/>
          </a:p>
        </p:txBody>
      </p:sp>
    </p:spTree>
    <p:extLst>
      <p:ext uri="{BB962C8B-B14F-4D97-AF65-F5344CB8AC3E}">
        <p14:creationId xmlns:p14="http://schemas.microsoft.com/office/powerpoint/2010/main" val="4124566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68276"/>
            <a:ext cx="10515600" cy="4351338"/>
          </a:xfrm>
        </p:spPr>
        <p:txBody>
          <a:bodyPr>
            <a:normAutofit fontScale="92500" lnSpcReduction="10000"/>
          </a:bodyPr>
          <a:lstStyle/>
          <a:p>
            <a:pPr marL="0" indent="0">
              <a:buNone/>
            </a:pPr>
            <a:r>
              <a:rPr lang="en-GB" dirty="0"/>
              <a:t>Within a quarter of an hour we came to Miss Havisham's house, which was of old </a:t>
            </a:r>
            <a:r>
              <a:rPr lang="en-GB" b="1" dirty="0">
                <a:solidFill>
                  <a:srgbClr val="7030A0"/>
                </a:solidFill>
              </a:rPr>
              <a:t>brick</a:t>
            </a:r>
            <a:r>
              <a:rPr lang="en-GB" dirty="0"/>
              <a:t>, and dismal, and had a great many iron </a:t>
            </a:r>
            <a:r>
              <a:rPr lang="en-GB" b="1" dirty="0">
                <a:solidFill>
                  <a:srgbClr val="7030A0"/>
                </a:solidFill>
              </a:rPr>
              <a:t>bars </a:t>
            </a:r>
            <a:r>
              <a:rPr lang="en-GB" dirty="0"/>
              <a:t>to it. Some of the </a:t>
            </a:r>
            <a:r>
              <a:rPr lang="en-GB" b="1" dirty="0">
                <a:solidFill>
                  <a:srgbClr val="7030A0"/>
                </a:solidFill>
              </a:rPr>
              <a:t>windows</a:t>
            </a:r>
            <a:r>
              <a:rPr lang="en-GB" dirty="0"/>
              <a:t> had been walled up; of those that remained, all the lower were </a:t>
            </a:r>
            <a:r>
              <a:rPr lang="en-GB" dirty="0" err="1"/>
              <a:t>rustily</a:t>
            </a:r>
            <a:r>
              <a:rPr lang="en-GB" dirty="0"/>
              <a:t> barred. There was a </a:t>
            </a:r>
            <a:r>
              <a:rPr lang="en-GB" b="1" dirty="0">
                <a:solidFill>
                  <a:srgbClr val="7030A0"/>
                </a:solidFill>
              </a:rPr>
              <a:t>courtyard</a:t>
            </a:r>
            <a:r>
              <a:rPr lang="en-GB" dirty="0"/>
              <a:t> in front, and that was barred; so we had to wait, after ringing the </a:t>
            </a:r>
            <a:r>
              <a:rPr lang="en-GB" b="1" dirty="0">
                <a:solidFill>
                  <a:srgbClr val="7030A0"/>
                </a:solidFill>
              </a:rPr>
              <a:t>bell</a:t>
            </a:r>
            <a:r>
              <a:rPr lang="en-GB" dirty="0"/>
              <a:t>, until some one should come to open it. </a:t>
            </a:r>
          </a:p>
          <a:p>
            <a:pPr marL="0" indent="0">
              <a:buNone/>
            </a:pPr>
            <a:endParaRPr lang="en-GB" dirty="0"/>
          </a:p>
          <a:p>
            <a:pPr marL="0" indent="0">
              <a:buNone/>
            </a:pPr>
            <a:endParaRPr lang="en-GB" dirty="0"/>
          </a:p>
          <a:p>
            <a:pPr marL="0" indent="0">
              <a:buNone/>
            </a:pPr>
            <a:endParaRPr lang="en-GB" dirty="0"/>
          </a:p>
          <a:p>
            <a:pPr marL="0" indent="0">
              <a:buNone/>
            </a:pPr>
            <a:r>
              <a:rPr lang="en-GB" sz="1800" dirty="0"/>
              <a:t>This is a description of the first time the character, Pip, sees </a:t>
            </a:r>
            <a:r>
              <a:rPr lang="en-GB" sz="1800" dirty="0" err="1"/>
              <a:t>Satis</a:t>
            </a:r>
            <a:r>
              <a:rPr lang="en-GB" sz="1800" dirty="0"/>
              <a:t> House – the house of Miss Havisham. The extract is taken from the book, </a:t>
            </a:r>
            <a:r>
              <a:rPr lang="en-GB" sz="1800" i="1" dirty="0"/>
              <a:t>Great Expectations, </a:t>
            </a:r>
            <a:r>
              <a:rPr lang="en-GB" sz="1800" dirty="0"/>
              <a:t>written by Charles Dickens. </a:t>
            </a:r>
          </a:p>
          <a:p>
            <a:pPr marL="0" indent="0">
              <a:buNone/>
            </a:pPr>
            <a:endParaRPr lang="en-GB" sz="1800" dirty="0"/>
          </a:p>
          <a:p>
            <a:pPr marL="0" indent="0">
              <a:buNone/>
            </a:pPr>
            <a:r>
              <a:rPr lang="en-GB" sz="1800" i="1" dirty="0"/>
              <a:t>What impression do you think the writer creates of Miss Havisham’s house?</a:t>
            </a:r>
          </a:p>
        </p:txBody>
      </p:sp>
    </p:spTree>
    <p:extLst>
      <p:ext uri="{BB962C8B-B14F-4D97-AF65-F5344CB8AC3E}">
        <p14:creationId xmlns:p14="http://schemas.microsoft.com/office/powerpoint/2010/main" val="2280759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6909" y="641259"/>
            <a:ext cx="10515600" cy="4351338"/>
          </a:xfrm>
        </p:spPr>
        <p:txBody>
          <a:bodyPr>
            <a:normAutofit lnSpcReduction="10000"/>
          </a:bodyPr>
          <a:lstStyle/>
          <a:p>
            <a:pPr marL="0" indent="0">
              <a:buNone/>
            </a:pPr>
            <a:r>
              <a:rPr lang="en-GB" dirty="0"/>
              <a:t>Within a quarter of an hour we came to Miss Havisham's house, which was of old </a:t>
            </a:r>
            <a:r>
              <a:rPr lang="en-GB" b="1" dirty="0">
                <a:solidFill>
                  <a:srgbClr val="7030A0"/>
                </a:solidFill>
              </a:rPr>
              <a:t>brick</a:t>
            </a:r>
            <a:r>
              <a:rPr lang="en-GB" dirty="0"/>
              <a:t>, and dismal, and had a great many iron </a:t>
            </a:r>
            <a:r>
              <a:rPr lang="en-GB" b="1" dirty="0">
                <a:solidFill>
                  <a:srgbClr val="7030A0"/>
                </a:solidFill>
              </a:rPr>
              <a:t>bars </a:t>
            </a:r>
            <a:r>
              <a:rPr lang="en-GB" dirty="0"/>
              <a:t>to it. Some of the </a:t>
            </a:r>
            <a:r>
              <a:rPr lang="en-GB" b="1" dirty="0">
                <a:solidFill>
                  <a:srgbClr val="7030A0"/>
                </a:solidFill>
              </a:rPr>
              <a:t>windows</a:t>
            </a:r>
            <a:r>
              <a:rPr lang="en-GB" dirty="0"/>
              <a:t> had been walled up; of those that remained, all the lower were </a:t>
            </a:r>
            <a:r>
              <a:rPr lang="en-GB" dirty="0" err="1"/>
              <a:t>rustily</a:t>
            </a:r>
            <a:r>
              <a:rPr lang="en-GB" dirty="0"/>
              <a:t> barred. There was a </a:t>
            </a:r>
            <a:r>
              <a:rPr lang="en-GB" b="1" dirty="0">
                <a:solidFill>
                  <a:srgbClr val="7030A0"/>
                </a:solidFill>
              </a:rPr>
              <a:t>courtyard</a:t>
            </a:r>
            <a:r>
              <a:rPr lang="en-GB" dirty="0"/>
              <a:t> in front, and that was barred; so we had to wait, after ringing the </a:t>
            </a:r>
            <a:r>
              <a:rPr lang="en-GB" b="1" dirty="0">
                <a:solidFill>
                  <a:srgbClr val="7030A0"/>
                </a:solidFill>
              </a:rPr>
              <a:t>bell</a:t>
            </a:r>
            <a:r>
              <a:rPr lang="en-GB" dirty="0"/>
              <a:t>, until some one should come to open it. </a:t>
            </a:r>
          </a:p>
          <a:p>
            <a:pPr marL="0" indent="0">
              <a:buNone/>
            </a:pPr>
            <a:endParaRPr lang="en-GB" sz="1800" i="1" dirty="0">
              <a:solidFill>
                <a:srgbClr val="7030A0"/>
              </a:solidFill>
            </a:endParaRPr>
          </a:p>
          <a:p>
            <a:pPr marL="0" indent="0">
              <a:buNone/>
            </a:pPr>
            <a:endParaRPr lang="en-GB" sz="1800" i="1" dirty="0">
              <a:solidFill>
                <a:srgbClr val="7030A0"/>
              </a:solidFill>
            </a:endParaRPr>
          </a:p>
          <a:p>
            <a:pPr marL="0" indent="0">
              <a:buNone/>
            </a:pPr>
            <a:r>
              <a:rPr lang="en-GB" sz="1800" dirty="0"/>
              <a:t>The description of </a:t>
            </a:r>
            <a:r>
              <a:rPr lang="en-GB" sz="1800" dirty="0" err="1"/>
              <a:t>Satis</a:t>
            </a:r>
            <a:r>
              <a:rPr lang="en-GB" sz="1800" dirty="0"/>
              <a:t> House creates a mysterious and sinister atmosphere.</a:t>
            </a:r>
            <a:r>
              <a:rPr lang="en-GB" sz="1800" i="1" dirty="0"/>
              <a:t> </a:t>
            </a:r>
          </a:p>
          <a:p>
            <a:pPr marL="0" indent="0">
              <a:buNone/>
            </a:pPr>
            <a:r>
              <a:rPr lang="en-GB" sz="1800" i="1" dirty="0"/>
              <a:t>What word choices create this impression/atmosphere? </a:t>
            </a:r>
          </a:p>
          <a:p>
            <a:pPr marL="0" indent="0">
              <a:buNone/>
            </a:pPr>
            <a:r>
              <a:rPr lang="en-GB" sz="1800" i="1" dirty="0"/>
              <a:t>How is this atmosphere created through ‘show not tell’? </a:t>
            </a:r>
          </a:p>
          <a:p>
            <a:pPr marL="0" indent="0">
              <a:buNone/>
            </a:pPr>
            <a:r>
              <a:rPr lang="en-GB" sz="1800" i="1" dirty="0"/>
              <a:t>And who might Miss Havisham be…? </a:t>
            </a:r>
          </a:p>
        </p:txBody>
      </p:sp>
      <p:sp>
        <p:nvSpPr>
          <p:cNvPr id="4" name="TextBox 3"/>
          <p:cNvSpPr txBox="1"/>
          <p:nvPr/>
        </p:nvSpPr>
        <p:spPr>
          <a:xfrm>
            <a:off x="8220892" y="3918856"/>
            <a:ext cx="3727268" cy="2585323"/>
          </a:xfrm>
          <a:prstGeom prst="rect">
            <a:avLst/>
          </a:prstGeom>
          <a:solidFill>
            <a:schemeClr val="accent1">
              <a:lumMod val="60000"/>
              <a:lumOff val="40000"/>
            </a:schemeClr>
          </a:solidFill>
          <a:ln>
            <a:solidFill>
              <a:schemeClr val="tx1"/>
            </a:solidFill>
          </a:ln>
        </p:spPr>
        <p:txBody>
          <a:bodyPr wrap="square" rtlCol="0">
            <a:spAutoFit/>
          </a:bodyPr>
          <a:lstStyle/>
          <a:p>
            <a:r>
              <a:rPr lang="en-GB" dirty="0"/>
              <a:t>Note for teachers: </a:t>
            </a:r>
          </a:p>
          <a:p>
            <a:r>
              <a:rPr lang="en-GB" dirty="0"/>
              <a:t>Draw out here how the writer ‘shows not tells’. The writer doesn’t say directly that ‘the house is mysterious’ – the language choices create this </a:t>
            </a:r>
            <a:r>
              <a:rPr lang="en-GB" sz="1600" dirty="0"/>
              <a:t>impression</a:t>
            </a:r>
            <a:r>
              <a:rPr lang="en-GB" dirty="0"/>
              <a:t>. Could draw attention to ‘walled up’, repetition of ‘barred’ (and ‘</a:t>
            </a:r>
            <a:r>
              <a:rPr lang="en-GB" dirty="0" err="1"/>
              <a:t>rustily</a:t>
            </a:r>
            <a:r>
              <a:rPr lang="en-GB" dirty="0"/>
              <a:t>’), ‘iron’, ‘old’; ‘dismal’  - the only ‘direct’ description. </a:t>
            </a:r>
          </a:p>
        </p:txBody>
      </p:sp>
    </p:spTree>
    <p:extLst>
      <p:ext uri="{BB962C8B-B14F-4D97-AF65-F5344CB8AC3E}">
        <p14:creationId xmlns:p14="http://schemas.microsoft.com/office/powerpoint/2010/main" val="371762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26A3B7F7948EF48AA93BBA6A6ABDE78" ma:contentTypeVersion="14" ma:contentTypeDescription="Create a new document." ma:contentTypeScope="" ma:versionID="8d8146a39a514b177ce28c5330d60698">
  <xsd:schema xmlns:xsd="http://www.w3.org/2001/XMLSchema" xmlns:xs="http://www.w3.org/2001/XMLSchema" xmlns:p="http://schemas.microsoft.com/office/2006/metadata/properties" xmlns:ns3="3190fef2-146d-4cb3-88e5-a612589f5e92" xmlns:ns4="1a703673-5156-40d6-bd17-9d77e817651c" targetNamespace="http://schemas.microsoft.com/office/2006/metadata/properties" ma:root="true" ma:fieldsID="f82590346ca274b733b1c931aab9e2cc" ns3:_="" ns4:_="">
    <xsd:import namespace="3190fef2-146d-4cb3-88e5-a612589f5e92"/>
    <xsd:import namespace="1a703673-5156-40d6-bd17-9d77e817651c"/>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AutoKeyPoints" minOccurs="0"/>
                <xsd:element ref="ns3:MediaServiceKeyPoints" minOccurs="0"/>
                <xsd:element ref="ns3:MediaServiceLocation"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90fef2-146d-4cb3-88e5-a612589f5e9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a703673-5156-40d6-bd17-9d77e817651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40F528-BB07-40C2-B698-D16B697D7270}">
  <ds:schemaRefs>
    <ds:schemaRef ds:uri="http://purl.org/dc/terms/"/>
    <ds:schemaRef ds:uri="http://schemas.microsoft.com/office/2006/documentManagement/types"/>
    <ds:schemaRef ds:uri="1a703673-5156-40d6-bd17-9d77e817651c"/>
    <ds:schemaRef ds:uri="http://purl.org/dc/elements/1.1/"/>
    <ds:schemaRef ds:uri="http://schemas.microsoft.com/office/2006/metadata/properties"/>
    <ds:schemaRef ds:uri="http://schemas.openxmlformats.org/package/2006/metadata/core-properties"/>
    <ds:schemaRef ds:uri="http://schemas.microsoft.com/office/infopath/2007/PartnerControls"/>
    <ds:schemaRef ds:uri="3190fef2-146d-4cb3-88e5-a612589f5e92"/>
    <ds:schemaRef ds:uri="http://www.w3.org/XML/1998/namespace"/>
    <ds:schemaRef ds:uri="http://purl.org/dc/dcmitype/"/>
  </ds:schemaRefs>
</ds:datastoreItem>
</file>

<file path=customXml/itemProps2.xml><?xml version="1.0" encoding="utf-8"?>
<ds:datastoreItem xmlns:ds="http://schemas.openxmlformats.org/officeDocument/2006/customXml" ds:itemID="{9F2152AD-9789-4304-B18B-C925DF1EA5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90fef2-146d-4cb3-88e5-a612589f5e92"/>
    <ds:schemaRef ds:uri="1a703673-5156-40d6-bd17-9d77e81765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E68AEC0-67F6-44A8-81A5-E4244CFF28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2971</TotalTime>
  <Words>5667</Words>
  <Application>Microsoft Office PowerPoint</Application>
  <PresentationFormat>Widescreen</PresentationFormat>
  <Paragraphs>244</Paragraphs>
  <Slides>53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53</vt:i4>
      </vt:variant>
    </vt:vector>
  </HeadingPairs>
  <TitlesOfParts>
    <vt:vector size="58" baseType="lpstr">
      <vt:lpstr>Arial</vt:lpstr>
      <vt:lpstr>Calibri</vt:lpstr>
      <vt:lpstr>Calibri Light</vt:lpstr>
      <vt:lpstr>Outfit</vt:lpstr>
      <vt:lpstr>Office Theme</vt:lpstr>
      <vt:lpstr> Promoting talk about writing in the secondary English classroom  Ruth Newman R.M.C.Newman@exeter.ac.uk  </vt:lpstr>
      <vt:lpstr>Characterisation and Setting  </vt:lpstr>
      <vt:lpstr>Lesson 1: Explore how writers establish atmospheric settings</vt:lpstr>
      <vt:lpstr>PowerPoint Presentation</vt:lpstr>
      <vt:lpstr>PowerPoint Presentation</vt:lpstr>
      <vt:lpstr>Lesson 2: Understand how atmospheric settings can be created through ‘show not tell’; be able to explain my writing choices. </vt:lpstr>
      <vt:lpstr>PowerPoint Presentation</vt:lpstr>
      <vt:lpstr>PowerPoint Presentation</vt:lpstr>
      <vt:lpstr>PowerPoint Presentation</vt:lpstr>
      <vt:lpstr>PowerPoint Presentation</vt:lpstr>
      <vt:lpstr>PowerPoint Presentation</vt:lpstr>
      <vt:lpstr>Lesson 3: Be able to use nouns and coordination to establish character; be able to explain how I have used ‘show not tell’ in my writing.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Lesson 4: Develop use of noun phrases and verbs to support characterisation; be able to discuss my writing choices with a partner and draw on this discussion to refine my ideas.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Lesson 5: Explore how writers use adjectives and imagery to convey a more direct impression of a character; be able to ask questions about writing choices as a reader and as a writer. </vt:lpstr>
      <vt:lpstr>PowerPoint Presentation</vt:lpstr>
      <vt:lpstr>PowerPoint Presentation</vt:lpstr>
      <vt:lpstr>PowerPoint Presentation</vt:lpstr>
      <vt:lpstr>PowerPoint Presentation</vt:lpstr>
      <vt:lpstr>PowerPoint Presentation</vt:lpstr>
      <vt:lpstr>Lesson 6: Explore how environment in a narrative can reflect a character; explain and explore how I have created atmosphere in my writing.  </vt:lpstr>
      <vt:lpstr>PowerPoint Presentation</vt:lpstr>
      <vt:lpstr>PowerPoint Presentation</vt:lpstr>
      <vt:lpstr>PowerPoint Presentation</vt:lpstr>
      <vt:lpstr>PowerPoint Presentation</vt:lpstr>
      <vt:lpstr>PowerPoint Presentation</vt:lpstr>
      <vt:lpstr>PowerPoint Presentation</vt:lpstr>
      <vt:lpstr>Lesson 7: Be able to structure a narrative which establishes setting and characterisation; use talk to explore and develop ideas for writing.   </vt:lpstr>
      <vt:lpstr>PowerPoint Presentation</vt:lpstr>
      <vt:lpstr>PowerPoint Presentation</vt:lpstr>
      <vt:lpstr>PowerPoint Presentation</vt:lpstr>
      <vt:lpstr>PowerPoint Presentation</vt:lpstr>
      <vt:lpstr>Lesson 8: Be able to revise and refine my narrative description; be able to reflect on my writing choices and explore how to extend narratives.  </vt:lpstr>
      <vt:lpstr>PowerPoint Presentation</vt:lpstr>
      <vt:lpstr>PowerPoint Presentation</vt:lpstr>
      <vt:lpstr>PowerPoint Presentation</vt:lpstr>
      <vt:lpstr>PowerPoint Presentation</vt:lpstr>
      <vt:lpstr>Lesson 9: Reflect on the different ways writers establish setting and character; elaborate on my writing choices. </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Newman, Ruth</dc:creator>
  <cp:lastModifiedBy>Newman, Ruth</cp:lastModifiedBy>
  <cp:revision>75</cp:revision>
  <dcterms:created xsi:type="dcterms:W3CDTF">2023-04-19T11:29:48Z</dcterms:created>
  <dcterms:modified xsi:type="dcterms:W3CDTF">2025-12-15T11:23:38Z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0x010100B26A3B7F7948EF48AA93BBA6A6ABDE78</vt:lpwstr>
  </property>
</Properties>
</file>