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67" r:id="rId3"/>
    <p:sldId id="265" r:id="rId4"/>
    <p:sldId id="259" r:id="rId5"/>
    <p:sldId id="274" r:id="rId6"/>
    <p:sldId id="273" r:id="rId7"/>
    <p:sldId id="260" r:id="rId8"/>
    <p:sldId id="261" r:id="rId9"/>
    <p:sldId id="272" r:id="rId10"/>
    <p:sldId id="269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man, Ruth" initials="NR" lastIdx="9" clrIdx="0">
    <p:extLst>
      <p:ext uri="{19B8F6BF-5375-455C-9EA6-DF929625EA0E}">
        <p15:presenceInfo xmlns:p15="http://schemas.microsoft.com/office/powerpoint/2012/main" userId="S-1-5-21-2929260712-720396524-3344548481-206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36882-E240-4818-B3F1-6D56E23781DC}" v="1" dt="2025-12-15T12:16:29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man, Ruth" userId="f6c7721f-56b3-416c-8b9d-284bdc7201fb" providerId="ADAL" clId="{AA9FF17C-E6F6-4CE8-8BB1-D1287C2159D8}"/>
    <pc:docChg chg="custSel addSld delSld modSld">
      <pc:chgData name="Newman, Ruth" userId="f6c7721f-56b3-416c-8b9d-284bdc7201fb" providerId="ADAL" clId="{AA9FF17C-E6F6-4CE8-8BB1-D1287C2159D8}" dt="2025-12-15T12:17:18.050" v="1008" actId="114"/>
      <pc:docMkLst>
        <pc:docMk/>
      </pc:docMkLst>
      <pc:sldChg chg="modSp mod">
        <pc:chgData name="Newman, Ruth" userId="f6c7721f-56b3-416c-8b9d-284bdc7201fb" providerId="ADAL" clId="{AA9FF17C-E6F6-4CE8-8BB1-D1287C2159D8}" dt="2025-11-11T12:14:56.553" v="763" actId="20577"/>
        <pc:sldMkLst>
          <pc:docMk/>
          <pc:sldMk cId="2958891527" sldId="259"/>
        </pc:sldMkLst>
      </pc:sldChg>
      <pc:sldChg chg="modSp mod">
        <pc:chgData name="Newman, Ruth" userId="f6c7721f-56b3-416c-8b9d-284bdc7201fb" providerId="ADAL" clId="{AA9FF17C-E6F6-4CE8-8BB1-D1287C2159D8}" dt="2025-11-11T12:09:14.136" v="470" actId="207"/>
        <pc:sldMkLst>
          <pc:docMk/>
          <pc:sldMk cId="2172465041" sldId="260"/>
        </pc:sldMkLst>
      </pc:sldChg>
      <pc:sldChg chg="modSp mod">
        <pc:chgData name="Newman, Ruth" userId="f6c7721f-56b3-416c-8b9d-284bdc7201fb" providerId="ADAL" clId="{AA9FF17C-E6F6-4CE8-8BB1-D1287C2159D8}" dt="2025-11-11T12:02:46.116" v="125" actId="1076"/>
        <pc:sldMkLst>
          <pc:docMk/>
          <pc:sldMk cId="220793369" sldId="265"/>
        </pc:sldMkLst>
      </pc:sldChg>
      <pc:sldChg chg="delSp add">
        <pc:chgData name="Newman, Ruth" userId="f6c7721f-56b3-416c-8b9d-284bdc7201fb" providerId="ADAL" clId="{AA9FF17C-E6F6-4CE8-8BB1-D1287C2159D8}" dt="2025-10-24T05:57:43.207" v="3" actId="478"/>
        <pc:sldMkLst>
          <pc:docMk/>
          <pc:sldMk cId="601813187" sldId="267"/>
        </pc:sldMkLst>
      </pc:sldChg>
      <pc:sldChg chg="del">
        <pc:chgData name="Newman, Ruth" userId="f6c7721f-56b3-416c-8b9d-284bdc7201fb" providerId="ADAL" clId="{AA9FF17C-E6F6-4CE8-8BB1-D1287C2159D8}" dt="2025-10-24T05:57:37.329" v="1" actId="2696"/>
        <pc:sldMkLst>
          <pc:docMk/>
          <pc:sldMk cId="2076185250" sldId="267"/>
        </pc:sldMkLst>
      </pc:sldChg>
      <pc:sldChg chg="modSp mod">
        <pc:chgData name="Newman, Ruth" userId="f6c7721f-56b3-416c-8b9d-284bdc7201fb" providerId="ADAL" clId="{AA9FF17C-E6F6-4CE8-8BB1-D1287C2159D8}" dt="2025-11-11T12:16:34.926" v="919" actId="20577"/>
        <pc:sldMkLst>
          <pc:docMk/>
          <pc:sldMk cId="1023660440" sldId="273"/>
        </pc:sldMkLst>
      </pc:sldChg>
      <pc:sldChg chg="modSp del mod">
        <pc:chgData name="Newman, Ruth" userId="f6c7721f-56b3-416c-8b9d-284bdc7201fb" providerId="ADAL" clId="{AA9FF17C-E6F6-4CE8-8BB1-D1287C2159D8}" dt="2025-11-11T12:10:57.359" v="486" actId="2696"/>
        <pc:sldMkLst>
          <pc:docMk/>
          <pc:sldMk cId="1511980914" sldId="278"/>
        </pc:sldMkLst>
      </pc:sldChg>
      <pc:sldChg chg="addSp modSp add mod">
        <pc:chgData name="Newman, Ruth" userId="f6c7721f-56b3-416c-8b9d-284bdc7201fb" providerId="ADAL" clId="{AA9FF17C-E6F6-4CE8-8BB1-D1287C2159D8}" dt="2025-12-15T12:17:18.050" v="1008" actId="114"/>
        <pc:sldMkLst>
          <pc:docMk/>
          <pc:sldMk cId="3705666820" sldId="279"/>
        </pc:sldMkLst>
        <pc:spChg chg="add mod">
          <ac:chgData name="Newman, Ruth" userId="f6c7721f-56b3-416c-8b9d-284bdc7201fb" providerId="ADAL" clId="{AA9FF17C-E6F6-4CE8-8BB1-D1287C2159D8}" dt="2025-12-15T12:17:18.050" v="1008" actId="114"/>
          <ac:spMkLst>
            <pc:docMk/>
            <pc:sldMk cId="3705666820" sldId="279"/>
            <ac:spMk id="4" creationId="{B948544B-1966-A3BA-EC94-2FAD76A8B9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773B2-FB99-42EC-BEC3-B96904771169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4E69-2352-4B2A-B65D-C64ED6613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44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8938" y="850900"/>
            <a:ext cx="4084637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93775" y="3278188"/>
            <a:ext cx="7954963" cy="2681287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753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88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8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708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_white_op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8ACB8A57-5EFB-A8C3-4852-AD100EC5EF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875" y="4129531"/>
            <a:ext cx="6955351" cy="13304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4367" b="1" i="0">
                <a:solidFill>
                  <a:srgbClr val="003C3B"/>
                </a:solidFill>
                <a:latin typeface="Outfit" pitchFamily="2" charset="0"/>
              </a:defRPr>
            </a:lvl1pPr>
          </a:lstStyle>
          <a:p>
            <a:r>
              <a:rPr lang="en-GB" dirty="0"/>
              <a:t>Cover Slide title maximum of 2 lines</a:t>
            </a:r>
            <a:endParaRPr lang="en-US" dirty="0"/>
          </a:p>
        </p:txBody>
      </p:sp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B2766EE5-D0ED-938A-F3A3-5C39EF2EBE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8525" y="324909"/>
            <a:ext cx="5514232" cy="2721896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FD1FC297-09E3-7C3E-BD8F-E089366262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17568" y="361"/>
            <a:ext cx="4174433" cy="686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66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10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28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07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62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50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81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48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79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677F8-7046-4EA6-B9B7-0DC5C3B5A8AC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C3A71-53DD-4B20-B101-F3F6FEE89F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9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.M.C.Newman@exe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09" y="2486439"/>
            <a:ext cx="5550091" cy="1330480"/>
          </a:xfrm>
        </p:spPr>
        <p:txBody>
          <a:bodyPr/>
          <a:lstStyle/>
          <a:p>
            <a:br>
              <a:rPr lang="en-GB" sz="20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Promoting talk </a:t>
            </a:r>
            <a:r>
              <a:rPr lang="en-GB" sz="3600" i="1" dirty="0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 writing in the secondary English classroom</a:t>
            </a:r>
            <a:br>
              <a:rPr lang="en-GB" sz="3600" dirty="0"/>
            </a:br>
            <a:br>
              <a:rPr lang="en-GB" sz="24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  <a:t>Ruth Newman</a:t>
            </a:r>
            <a:b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R.M.C.Newman@exeter.ac.uk</a:t>
            </a:r>
            <a:r>
              <a:rPr lang="en-GB" sz="1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G:\METATALK ESRC\ESRC logo\eyJwYXRoIjoiZnJvbnRpZnlcL2FjY291bnRzXC9iZlwvMTc5OTMxXC9wcm9qZWN0c1wvMjY4ODgwXC9hc3NldHNcLzY3XC80Nzk4OTA1XC80ZjRjYmQxNjVjZGM1OTg0MTFkNDQ4MGM5MDA0ZmJmNS0xNjAyOTI0NzQyLnBuZyJ9_frontify_y9n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09" y="5415581"/>
            <a:ext cx="3284734" cy="12167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48544B-1966-A3BA-EC94-2FAD76A8B9E8}"/>
              </a:ext>
            </a:extLst>
          </p:cNvPr>
          <p:cNvSpPr txBox="1"/>
          <p:nvPr/>
        </p:nvSpPr>
        <p:spPr>
          <a:xfrm>
            <a:off x="6426679" y="5503653"/>
            <a:ext cx="302787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This resource draws on an extract from </a:t>
            </a:r>
            <a:r>
              <a:rPr lang="en-GB" i="1" dirty="0"/>
              <a:t>The Jungle Book </a:t>
            </a:r>
            <a:r>
              <a:rPr lang="en-GB" dirty="0"/>
              <a:t>by Rudyard Kipling. </a:t>
            </a:r>
          </a:p>
        </p:txBody>
      </p:sp>
    </p:spTree>
    <p:extLst>
      <p:ext uri="{BB962C8B-B14F-4D97-AF65-F5344CB8AC3E}">
        <p14:creationId xmlns:p14="http://schemas.microsoft.com/office/powerpoint/2010/main" val="3705666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6036" y="1105598"/>
            <a:ext cx="77861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Continue your passage, using similes (and contrast?) to develop an impression of your character.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6036" y="1959428"/>
            <a:ext cx="10959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</a:t>
            </a:r>
            <a:r>
              <a:rPr lang="en-GB" b="1" dirty="0">
                <a:solidFill>
                  <a:srgbClr val="7030A0"/>
                </a:solidFill>
              </a:rPr>
              <a:t>black shadow </a:t>
            </a:r>
            <a:r>
              <a:rPr lang="en-GB" b="1" dirty="0">
                <a:solidFill>
                  <a:srgbClr val="FF0000"/>
                </a:solidFill>
              </a:rPr>
              <a:t>dropped</a:t>
            </a:r>
            <a:r>
              <a:rPr lang="en-GB" dirty="0"/>
              <a:t> down into the circle. </a:t>
            </a:r>
          </a:p>
          <a:p>
            <a:endParaRPr lang="en-GB" dirty="0"/>
          </a:p>
          <a:p>
            <a:r>
              <a:rPr lang="en-GB" dirty="0"/>
              <a:t>It was </a:t>
            </a:r>
            <a:r>
              <a:rPr lang="en-GB" b="1" dirty="0" err="1">
                <a:solidFill>
                  <a:srgbClr val="7030A0"/>
                </a:solidFill>
              </a:rPr>
              <a:t>Bagheera</a:t>
            </a:r>
            <a:r>
              <a:rPr lang="en-GB" dirty="0"/>
              <a:t> the </a:t>
            </a:r>
            <a:r>
              <a:rPr lang="en-GB" b="1" dirty="0">
                <a:solidFill>
                  <a:srgbClr val="7030A0"/>
                </a:solidFill>
              </a:rPr>
              <a:t>Black Panther</a:t>
            </a:r>
            <a:r>
              <a:rPr lang="en-GB" dirty="0"/>
              <a:t>, inky black all over, but with the panther markings showing up in certain lights</a:t>
            </a:r>
            <a:r>
              <a:rPr lang="en-GB" b="1" dirty="0"/>
              <a:t> </a:t>
            </a:r>
            <a:r>
              <a:rPr lang="en-GB" b="1" dirty="0">
                <a:solidFill>
                  <a:srgbClr val="00B050"/>
                </a:solidFill>
              </a:rPr>
              <a:t>like the pattern of watered silk</a:t>
            </a:r>
            <a:r>
              <a:rPr lang="en-GB" dirty="0"/>
              <a:t>. Everybody knew </a:t>
            </a:r>
            <a:r>
              <a:rPr lang="en-GB" dirty="0" err="1"/>
              <a:t>Bagheera</a:t>
            </a:r>
            <a:r>
              <a:rPr lang="en-GB" dirty="0"/>
              <a:t>, and nobody dared to cross his path; for he was </a:t>
            </a:r>
            <a:r>
              <a:rPr lang="en-GB" b="1" dirty="0">
                <a:solidFill>
                  <a:srgbClr val="00B050"/>
                </a:solidFill>
              </a:rPr>
              <a:t>as cunning as the wolf, as bold as the wild buffalo</a:t>
            </a:r>
            <a:r>
              <a:rPr lang="en-GB" dirty="0">
                <a:solidFill>
                  <a:srgbClr val="00B050"/>
                </a:solidFill>
              </a:rPr>
              <a:t>, and </a:t>
            </a:r>
            <a:r>
              <a:rPr lang="en-GB" b="1" dirty="0">
                <a:solidFill>
                  <a:srgbClr val="00B050"/>
                </a:solidFill>
              </a:rPr>
              <a:t>as reckless as the wounded elephant</a:t>
            </a:r>
            <a:r>
              <a:rPr lang="en-GB" dirty="0">
                <a:solidFill>
                  <a:srgbClr val="00B050"/>
                </a:solidFill>
              </a:rPr>
              <a:t>.</a:t>
            </a:r>
            <a:r>
              <a:rPr lang="en-GB" dirty="0"/>
              <a:t> </a:t>
            </a:r>
            <a:r>
              <a:rPr lang="en-GB" b="1" dirty="0"/>
              <a:t>But</a:t>
            </a:r>
            <a:r>
              <a:rPr lang="en-GB" dirty="0"/>
              <a:t> he had </a:t>
            </a:r>
            <a:r>
              <a:rPr lang="en-GB" b="1" dirty="0">
                <a:solidFill>
                  <a:srgbClr val="00B050"/>
                </a:solidFill>
              </a:rPr>
              <a:t>a voice as soft as wild honey dripping from a tree</a:t>
            </a:r>
            <a:r>
              <a:rPr lang="en-GB" dirty="0"/>
              <a:t>, and </a:t>
            </a:r>
            <a:r>
              <a:rPr lang="en-GB" b="1" dirty="0">
                <a:solidFill>
                  <a:srgbClr val="00B050"/>
                </a:solidFill>
              </a:rPr>
              <a:t>a skin softer than down.</a:t>
            </a:r>
          </a:p>
        </p:txBody>
      </p:sp>
    </p:spTree>
    <p:extLst>
      <p:ext uri="{BB962C8B-B14F-4D97-AF65-F5344CB8AC3E}">
        <p14:creationId xmlns:p14="http://schemas.microsoft.com/office/powerpoint/2010/main" val="1046477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3457" y="996287"/>
            <a:ext cx="10658901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 pairs, take it in turns to </a:t>
            </a:r>
            <a:r>
              <a:rPr lang="en-GB" b="1" dirty="0"/>
              <a:t>share and explain </a:t>
            </a:r>
            <a:r>
              <a:rPr lang="en-GB" dirty="0"/>
              <a:t>your choices: 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/>
              <a:t>What similes did you use and what impression did they give?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3457" y="3248167"/>
            <a:ext cx="10658901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You should also </a:t>
            </a:r>
            <a:r>
              <a:rPr lang="en-GB" b="1" dirty="0"/>
              <a:t>respond</a:t>
            </a:r>
            <a:r>
              <a:rPr lang="en-GB" dirty="0"/>
              <a:t> to your peer’s work and explanation, perhaps by making a comment or asking a question e.g.: </a:t>
            </a:r>
          </a:p>
          <a:p>
            <a:endParaRPr lang="en-GB" dirty="0"/>
          </a:p>
          <a:p>
            <a:r>
              <a:rPr lang="en-GB" i="1" dirty="0"/>
              <a:t>I like your choice of ….</a:t>
            </a:r>
          </a:p>
          <a:p>
            <a:r>
              <a:rPr lang="en-GB" i="1" dirty="0"/>
              <a:t>Why this simile? </a:t>
            </a:r>
          </a:p>
        </p:txBody>
      </p:sp>
    </p:spTree>
    <p:extLst>
      <p:ext uri="{BB962C8B-B14F-4D97-AF65-F5344CB8AC3E}">
        <p14:creationId xmlns:p14="http://schemas.microsoft.com/office/powerpoint/2010/main" val="2411172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5218" y="832513"/>
            <a:ext cx="1039959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Having reflected on your writing, and shared this in pairs, take a few minutes to develop your description further. </a:t>
            </a:r>
          </a:p>
        </p:txBody>
      </p:sp>
    </p:spTree>
    <p:extLst>
      <p:ext uri="{BB962C8B-B14F-4D97-AF65-F5344CB8AC3E}">
        <p14:creationId xmlns:p14="http://schemas.microsoft.com/office/powerpoint/2010/main" val="290657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6487" y="885674"/>
            <a:ext cx="9719025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Establishing Character</a:t>
            </a:r>
          </a:p>
          <a:p>
            <a:pPr algn="ctr"/>
            <a:endParaRPr lang="en-GB" sz="3600" b="1" dirty="0"/>
          </a:p>
          <a:p>
            <a:r>
              <a:rPr lang="en-GB" sz="2400" i="1" dirty="0"/>
              <a:t>Learning Objectives:</a:t>
            </a:r>
          </a:p>
          <a:p>
            <a:endParaRPr lang="en-GB" sz="2400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i="1" dirty="0"/>
              <a:t>Be able to use nouns and verbs to create a first impression of a character.</a:t>
            </a: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i="1" dirty="0"/>
              <a:t>Be able to use similes and contrast to develop a first impression of a character. </a:t>
            </a:r>
          </a:p>
          <a:p>
            <a:endParaRPr lang="en-GB" sz="2400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i="1" dirty="0"/>
              <a:t>Be able to explain and question choices in writing.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0181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C5888C1-C083-41F2-B32E-735FC48E398A}"/>
              </a:ext>
            </a:extLst>
          </p:cNvPr>
          <p:cNvSpPr txBox="1">
            <a:spLocks/>
          </p:cNvSpPr>
          <p:nvPr/>
        </p:nvSpPr>
        <p:spPr>
          <a:xfrm>
            <a:off x="294023" y="715916"/>
            <a:ext cx="8843560" cy="50254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pPr marL="0" indent="0">
              <a:buNone/>
            </a:pPr>
            <a:r>
              <a:rPr lang="en-GB" dirty="0"/>
              <a:t>A black shadow dropped down into the circle. 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844305" y="4944180"/>
            <a:ext cx="368058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i="1" dirty="0"/>
              <a:t>What/ who is the ‘black shadow’?</a:t>
            </a:r>
          </a:p>
        </p:txBody>
      </p:sp>
    </p:spTree>
    <p:extLst>
      <p:ext uri="{BB962C8B-B14F-4D97-AF65-F5344CB8AC3E}">
        <p14:creationId xmlns:p14="http://schemas.microsoft.com/office/powerpoint/2010/main" val="22079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680" y="1201653"/>
            <a:ext cx="112457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black shadow dropped down into the circle. </a:t>
            </a:r>
          </a:p>
          <a:p>
            <a:endParaRPr lang="en-GB" sz="2800" dirty="0"/>
          </a:p>
          <a:p>
            <a:r>
              <a:rPr lang="en-GB" sz="2800" dirty="0"/>
              <a:t>It was </a:t>
            </a:r>
            <a:r>
              <a:rPr lang="en-GB" sz="2800" dirty="0" err="1"/>
              <a:t>Bagheera</a:t>
            </a:r>
            <a:r>
              <a:rPr lang="en-GB" sz="2800" dirty="0"/>
              <a:t> the Black Panther</a:t>
            </a:r>
          </a:p>
          <a:p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0" y="4413154"/>
            <a:ext cx="5540991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i="1" dirty="0"/>
              <a:t>Why has the author used the noun phrase, ‘black shadow’, before the proper noun, ‘Bagheera’? How does this develop our impression of the character as strong mysterious?</a:t>
            </a:r>
          </a:p>
          <a:p>
            <a:r>
              <a:rPr lang="en-GB" b="1" i="1" dirty="0"/>
              <a:t>How does the verb, ‘dropped’ and the definite article, ‘the’, reinforce this impression?</a:t>
            </a:r>
          </a:p>
        </p:txBody>
      </p:sp>
    </p:spTree>
    <p:extLst>
      <p:ext uri="{BB962C8B-B14F-4D97-AF65-F5344CB8AC3E}">
        <p14:creationId xmlns:p14="http://schemas.microsoft.com/office/powerpoint/2010/main" val="295889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137" y="1114567"/>
            <a:ext cx="112457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</a:t>
            </a:r>
            <a:r>
              <a:rPr lang="en-GB" sz="2800" dirty="0">
                <a:solidFill>
                  <a:srgbClr val="7030A0"/>
                </a:solidFill>
              </a:rPr>
              <a:t>black shadow </a:t>
            </a:r>
            <a:r>
              <a:rPr lang="en-GB" sz="2800" dirty="0">
                <a:solidFill>
                  <a:srgbClr val="FF0000"/>
                </a:solidFill>
              </a:rPr>
              <a:t>dropped</a:t>
            </a:r>
            <a:r>
              <a:rPr lang="en-GB" sz="2800" dirty="0"/>
              <a:t> down into the circle. </a:t>
            </a:r>
          </a:p>
          <a:p>
            <a:endParaRPr lang="en-GB" sz="2800" dirty="0"/>
          </a:p>
          <a:p>
            <a:r>
              <a:rPr lang="en-GB" sz="2800" dirty="0"/>
              <a:t>It was </a:t>
            </a:r>
            <a:r>
              <a:rPr lang="en-GB" sz="2800" dirty="0" err="1">
                <a:solidFill>
                  <a:srgbClr val="7030A0"/>
                </a:solidFill>
              </a:rPr>
              <a:t>Bagheera</a:t>
            </a:r>
            <a:r>
              <a:rPr lang="en-GB" sz="2800" dirty="0"/>
              <a:t> </a:t>
            </a:r>
            <a:r>
              <a:rPr lang="en-GB" sz="2800" b="1" dirty="0"/>
              <a:t>the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7030A0"/>
                </a:solidFill>
              </a:rPr>
              <a:t>Black Panther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26712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137" y="504967"/>
            <a:ext cx="112457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black shadow dropped down into the circle. </a:t>
            </a:r>
          </a:p>
          <a:p>
            <a:endParaRPr lang="en-GB" sz="2800" dirty="0"/>
          </a:p>
          <a:p>
            <a:r>
              <a:rPr lang="en-GB" sz="2800" dirty="0"/>
              <a:t>It was </a:t>
            </a:r>
            <a:r>
              <a:rPr lang="en-GB" sz="2800" dirty="0" err="1"/>
              <a:t>Bagheera</a:t>
            </a:r>
            <a:r>
              <a:rPr lang="en-GB" sz="2800" dirty="0"/>
              <a:t> the Black Panther, inky black all over, but with the panther markings showing up in certain lights like the pattern of watered silk. Everybody knew </a:t>
            </a:r>
            <a:r>
              <a:rPr lang="en-GB" sz="2800" dirty="0" err="1"/>
              <a:t>Bagheera</a:t>
            </a:r>
            <a:r>
              <a:rPr lang="en-GB" sz="2800" dirty="0"/>
              <a:t>, and nobody dared to cross his path; for he was as cunning as the wolf, as bold as the wild buffalo, and as reckless as the wounded elephant. But he had a voice as soft as wild honey dripping from a tree, and a skin softer than down.</a:t>
            </a:r>
          </a:p>
          <a:p>
            <a:endParaRPr lang="en-GB" sz="2800" dirty="0"/>
          </a:p>
          <a:p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225979" y="5238790"/>
            <a:ext cx="5540991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i="1" dirty="0"/>
              <a:t>In what ways does Bagheera seem strong, but also wise? </a:t>
            </a:r>
          </a:p>
          <a:p>
            <a:r>
              <a:rPr lang="en-GB" b="1" i="1" dirty="0"/>
              <a:t>How does the author use similes and contrast to establish this impression of Bagheera?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023660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137" y="504967"/>
            <a:ext cx="112457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</a:t>
            </a:r>
            <a:r>
              <a:rPr lang="en-GB" sz="2800" b="1" dirty="0">
                <a:solidFill>
                  <a:srgbClr val="7030A0"/>
                </a:solidFill>
              </a:rPr>
              <a:t>black shadow </a:t>
            </a:r>
            <a:r>
              <a:rPr lang="en-GB" sz="2800" b="1" dirty="0">
                <a:solidFill>
                  <a:srgbClr val="FF0000"/>
                </a:solidFill>
              </a:rPr>
              <a:t>dropped</a:t>
            </a:r>
            <a:r>
              <a:rPr lang="en-GB" sz="2800" dirty="0"/>
              <a:t> down into the circle. </a:t>
            </a:r>
          </a:p>
          <a:p>
            <a:endParaRPr lang="en-GB" sz="2800" dirty="0"/>
          </a:p>
          <a:p>
            <a:r>
              <a:rPr lang="en-GB" sz="2800" dirty="0"/>
              <a:t>It was </a:t>
            </a:r>
            <a:r>
              <a:rPr lang="en-GB" sz="2800" b="1" dirty="0" err="1">
                <a:solidFill>
                  <a:srgbClr val="7030A0"/>
                </a:solidFill>
              </a:rPr>
              <a:t>Bagheera</a:t>
            </a:r>
            <a:r>
              <a:rPr lang="en-GB" sz="2800" dirty="0"/>
              <a:t> the </a:t>
            </a:r>
            <a:r>
              <a:rPr lang="en-GB" sz="2800" b="1" dirty="0">
                <a:solidFill>
                  <a:srgbClr val="7030A0"/>
                </a:solidFill>
              </a:rPr>
              <a:t>Black Panther</a:t>
            </a:r>
            <a:r>
              <a:rPr lang="en-GB" sz="2800" dirty="0"/>
              <a:t>, inky black all over, but with the panther markings showing up in certain lights</a:t>
            </a:r>
            <a:r>
              <a:rPr lang="en-GB" sz="2800" b="1" dirty="0"/>
              <a:t> </a:t>
            </a:r>
            <a:r>
              <a:rPr lang="en-GB" sz="2800" b="1" dirty="0">
                <a:solidFill>
                  <a:srgbClr val="00B050"/>
                </a:solidFill>
              </a:rPr>
              <a:t>like the pattern of watered silk</a:t>
            </a:r>
            <a:r>
              <a:rPr lang="en-GB" sz="2800" dirty="0"/>
              <a:t>. Everybody knew </a:t>
            </a:r>
            <a:r>
              <a:rPr lang="en-GB" sz="2800" dirty="0" err="1"/>
              <a:t>Bagheera</a:t>
            </a:r>
            <a:r>
              <a:rPr lang="en-GB" sz="2800" dirty="0"/>
              <a:t>, and nobody dared to cross his path; for he was </a:t>
            </a:r>
            <a:r>
              <a:rPr lang="en-GB" sz="2800" b="1" dirty="0">
                <a:solidFill>
                  <a:srgbClr val="00B050"/>
                </a:solidFill>
              </a:rPr>
              <a:t>as cunning as the wolf, as bold as the wild buffalo</a:t>
            </a:r>
            <a:r>
              <a:rPr lang="en-GB" sz="2800" dirty="0">
                <a:solidFill>
                  <a:srgbClr val="00B050"/>
                </a:solidFill>
              </a:rPr>
              <a:t>, and </a:t>
            </a:r>
            <a:r>
              <a:rPr lang="en-GB" sz="2800" b="1" dirty="0">
                <a:solidFill>
                  <a:srgbClr val="00B050"/>
                </a:solidFill>
              </a:rPr>
              <a:t>as reckless as the wounded elephant</a:t>
            </a:r>
            <a:r>
              <a:rPr lang="en-GB" sz="2800" dirty="0">
                <a:solidFill>
                  <a:srgbClr val="00B050"/>
                </a:solidFill>
              </a:rPr>
              <a:t>.</a:t>
            </a:r>
            <a:r>
              <a:rPr lang="en-GB" sz="2800" dirty="0"/>
              <a:t> </a:t>
            </a:r>
            <a:r>
              <a:rPr lang="en-GB" sz="2800" b="1" dirty="0"/>
              <a:t>But</a:t>
            </a:r>
            <a:r>
              <a:rPr lang="en-GB" sz="2800" dirty="0"/>
              <a:t> he had </a:t>
            </a:r>
            <a:r>
              <a:rPr lang="en-GB" sz="2800" b="1" dirty="0">
                <a:solidFill>
                  <a:srgbClr val="00B050"/>
                </a:solidFill>
              </a:rPr>
              <a:t>a voice as soft as wild honey dripping from a tree</a:t>
            </a:r>
            <a:r>
              <a:rPr lang="en-GB" sz="2800" dirty="0"/>
              <a:t>, and a </a:t>
            </a:r>
            <a:r>
              <a:rPr lang="en-GB" sz="2800" b="1" dirty="0">
                <a:solidFill>
                  <a:srgbClr val="00B050"/>
                </a:solidFill>
              </a:rPr>
              <a:t>skin softer than down</a:t>
            </a:r>
            <a:r>
              <a:rPr lang="en-GB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246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6036" y="600501"/>
            <a:ext cx="1024193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Replace the </a:t>
            </a:r>
            <a:r>
              <a:rPr lang="en-GB" b="1" dirty="0">
                <a:solidFill>
                  <a:srgbClr val="7030A0"/>
                </a:solidFill>
              </a:rPr>
              <a:t>noun phrases </a:t>
            </a:r>
            <a:r>
              <a:rPr lang="en-GB" dirty="0"/>
              <a:t>and </a:t>
            </a:r>
            <a:r>
              <a:rPr lang="en-GB" b="1" dirty="0">
                <a:solidFill>
                  <a:srgbClr val="FF0000"/>
                </a:solidFill>
              </a:rPr>
              <a:t>verb</a:t>
            </a:r>
            <a:r>
              <a:rPr lang="en-GB" dirty="0"/>
              <a:t> in the text below to create a first impression of either a wolf, buffalo or elephant. </a:t>
            </a:r>
          </a:p>
          <a:p>
            <a:endParaRPr lang="en-GB" dirty="0"/>
          </a:p>
          <a:p>
            <a:r>
              <a:rPr lang="en-GB" i="1" dirty="0"/>
              <a:t>What impression do you want to give of the character?</a:t>
            </a:r>
          </a:p>
          <a:p>
            <a:endParaRPr lang="en-GB" dirty="0"/>
          </a:p>
          <a:p>
            <a:r>
              <a:rPr lang="en-GB" dirty="0"/>
              <a:t>Think about: 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b="1" dirty="0">
                <a:solidFill>
                  <a:srgbClr val="7030A0"/>
                </a:solidFill>
              </a:rPr>
              <a:t>noun phrases</a:t>
            </a:r>
            <a:r>
              <a:rPr lang="en-GB" dirty="0"/>
              <a:t> and </a:t>
            </a:r>
            <a:r>
              <a:rPr lang="en-GB" b="1" dirty="0">
                <a:solidFill>
                  <a:srgbClr val="FF0000"/>
                </a:solidFill>
              </a:rPr>
              <a:t>verb</a:t>
            </a:r>
            <a:r>
              <a:rPr lang="en-GB" dirty="0"/>
              <a:t> you use to create an impression of the character; </a:t>
            </a:r>
          </a:p>
          <a:p>
            <a:r>
              <a:rPr lang="en-GB" dirty="0"/>
              <a:t>the </a:t>
            </a:r>
            <a:r>
              <a:rPr lang="en-GB" b="1" dirty="0">
                <a:solidFill>
                  <a:srgbClr val="7030A0"/>
                </a:solidFill>
              </a:rPr>
              <a:t>name</a:t>
            </a:r>
            <a:r>
              <a:rPr lang="en-GB" dirty="0"/>
              <a:t> you choose and what this suggests about the character.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6036" y="3693734"/>
            <a:ext cx="109591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</a:t>
            </a:r>
            <a:r>
              <a:rPr lang="en-GB" b="1" dirty="0">
                <a:solidFill>
                  <a:srgbClr val="7030A0"/>
                </a:solidFill>
              </a:rPr>
              <a:t>black shadow </a:t>
            </a:r>
            <a:r>
              <a:rPr lang="en-GB" b="1" dirty="0">
                <a:solidFill>
                  <a:srgbClr val="FF0000"/>
                </a:solidFill>
              </a:rPr>
              <a:t>dropped</a:t>
            </a:r>
            <a:r>
              <a:rPr lang="en-GB" dirty="0"/>
              <a:t> down into the circle. </a:t>
            </a:r>
          </a:p>
          <a:p>
            <a:endParaRPr lang="en-GB" dirty="0"/>
          </a:p>
          <a:p>
            <a:r>
              <a:rPr lang="en-GB" dirty="0"/>
              <a:t>It was </a:t>
            </a:r>
            <a:r>
              <a:rPr lang="en-GB" b="1" dirty="0" err="1">
                <a:solidFill>
                  <a:srgbClr val="7030A0"/>
                </a:solidFill>
              </a:rPr>
              <a:t>Bagheera</a:t>
            </a:r>
            <a:r>
              <a:rPr lang="en-GB" dirty="0"/>
              <a:t> the </a:t>
            </a:r>
            <a:r>
              <a:rPr lang="en-GB" b="1" dirty="0">
                <a:solidFill>
                  <a:srgbClr val="7030A0"/>
                </a:solidFill>
              </a:rPr>
              <a:t>Black Panther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A ________    _________   into the circle. </a:t>
            </a:r>
          </a:p>
          <a:p>
            <a:endParaRPr lang="en-GB" b="1" dirty="0"/>
          </a:p>
          <a:p>
            <a:r>
              <a:rPr lang="en-GB" b="1" dirty="0"/>
              <a:t>It was _______the________________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779596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3457" y="996287"/>
            <a:ext cx="10658901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In pairs, take it in turns to </a:t>
            </a:r>
            <a:r>
              <a:rPr lang="en-GB" b="1" dirty="0"/>
              <a:t>share and explain </a:t>
            </a:r>
            <a:r>
              <a:rPr lang="en-GB" dirty="0"/>
              <a:t>your choices: 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/>
              <a:t>Which animal did you choose?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/>
              <a:t>What impression did you want to give of the animal?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/>
              <a:t>Why the name?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/>
              <a:t>What verb choice did you make and what impression does it give?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3457" y="3248167"/>
            <a:ext cx="10658901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You should also </a:t>
            </a:r>
            <a:r>
              <a:rPr lang="en-GB" b="1" dirty="0"/>
              <a:t>respond</a:t>
            </a:r>
            <a:r>
              <a:rPr lang="en-GB" dirty="0"/>
              <a:t> to your peer’s work and explanation, perhaps by making a comment or asking a question e.g.: </a:t>
            </a:r>
          </a:p>
          <a:p>
            <a:endParaRPr lang="en-GB" dirty="0"/>
          </a:p>
          <a:p>
            <a:r>
              <a:rPr lang="en-GB" i="1" dirty="0"/>
              <a:t>I like your choice of verb/name here because it gives the impression that your character is…</a:t>
            </a:r>
          </a:p>
          <a:p>
            <a:r>
              <a:rPr lang="en-GB" i="1" dirty="0"/>
              <a:t>Why did you choose that verb? </a:t>
            </a:r>
          </a:p>
          <a:p>
            <a:r>
              <a:rPr lang="en-GB" i="1" dirty="0"/>
              <a:t>Perhaps if you chose this verb….</a:t>
            </a:r>
          </a:p>
        </p:txBody>
      </p:sp>
    </p:spTree>
    <p:extLst>
      <p:ext uri="{BB962C8B-B14F-4D97-AF65-F5344CB8AC3E}">
        <p14:creationId xmlns:p14="http://schemas.microsoft.com/office/powerpoint/2010/main" val="3223104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804</Words>
  <Application>Microsoft Office PowerPoint</Application>
  <PresentationFormat>Widescreen</PresentationFormat>
  <Paragraphs>69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Outfit</vt:lpstr>
      <vt:lpstr>Wingdings</vt:lpstr>
      <vt:lpstr>Office Theme</vt:lpstr>
      <vt:lpstr> Promoting talk about writing in the secondary English classroom  Ruth Newman R.M.C.Newman@exeter.ac.uk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Newman, Ruth</dc:creator>
  <cp:lastModifiedBy>Newman, Ruth</cp:lastModifiedBy>
  <cp:revision>27</cp:revision>
  <dcterms:created xsi:type="dcterms:W3CDTF">2020-11-23T14:24:00Z</dcterms:created>
  <dcterms:modified xsi:type="dcterms:W3CDTF">2025-12-15T12:17:26Z</dcterms:modified>
</cp:coreProperties>
</file>