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emf" ContentType="image/x-emf"/>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62" r:id="rId3"/>
    <p:sldId id="259" r:id="rId4"/>
    <p:sldId id="265" r:id="rId5"/>
    <p:sldId id="266" r:id="rId6"/>
    <p:sldId id="267" r:id="rId7"/>
    <p:sldId id="268"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900"/>
    <a:srgbClr val="5F2264"/>
    <a:srgbClr val="D20D52"/>
    <a:srgbClr val="0093AF"/>
    <a:srgbClr val="93B3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68"/>
    <p:restoredTop sz="94675"/>
  </p:normalViewPr>
  <p:slideViewPr>
    <p:cSldViewPr snapToGrid="0" snapToObjects="1">
      <p:cViewPr>
        <p:scale>
          <a:sx n="68" d="100"/>
          <a:sy n="68" d="100"/>
        </p:scale>
        <p:origin x="280" y="1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viewProps" Target="viewProps.xml"/><Relationship Id="rId7" Type="http://schemas.openxmlformats.org/officeDocument/2006/relationships/slide" Target="slides/slide6.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1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CDF2B-090D-FA4A-8C93-27758133547E}" type="datetimeFigureOut">
              <a:rPr lang="en-US" smtClean="0"/>
              <a:t>10/4/20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FA94C-8463-E249-B40C-ABC64971CE14}" type="slidenum">
              <a:rPr lang="en-US" smtClean="0"/>
              <a:t>‹#›</a:t>
            </a:fld>
            <a:endParaRPr lang="en-US"/>
          </a:p>
        </p:txBody>
      </p:sp>
    </p:spTree>
    <p:extLst>
      <p:ext uri="{BB962C8B-B14F-4D97-AF65-F5344CB8AC3E}">
        <p14:creationId xmlns:p14="http://schemas.microsoft.com/office/powerpoint/2010/main" val="174936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13A5EB-66D6-EB4E-913B-3AB87662D8E9}"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3A5EB-66D6-EB4E-913B-3AB87662D8E9}"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3A5EB-66D6-EB4E-913B-3AB87662D8E9}"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3A5EB-66D6-EB4E-913B-3AB87662D8E9}"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3A5EB-66D6-EB4E-913B-3AB87662D8E9}"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13A5EB-66D6-EB4E-913B-3AB87662D8E9}"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13A5EB-66D6-EB4E-913B-3AB87662D8E9}" type="datetimeFigureOut">
              <a:rPr lang="en-US" smtClean="0"/>
              <a:t>10/4/20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13A5EB-66D6-EB4E-913B-3AB87662D8E9}" type="datetimeFigureOut">
              <a:rPr lang="en-US" smtClean="0"/>
              <a:t>10/4/20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3A5EB-66D6-EB4E-913B-3AB87662D8E9}" type="datetimeFigureOut">
              <a:rPr lang="en-US" smtClean="0"/>
              <a:t>10/4/20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3A5EB-66D6-EB4E-913B-3AB87662D8E9}"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3A5EB-66D6-EB4E-913B-3AB87662D8E9}"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3A5EB-66D6-EB4E-913B-3AB87662D8E9}" type="datetimeFigureOut">
              <a:rPr lang="en-US" smtClean="0"/>
              <a:t>10/4/20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F3F57-C87D-E64E-91D0-1A1531C65794}"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2.emf"/><Relationship Id="rId5" Type="http://schemas.openxmlformats.org/officeDocument/2006/relationships/image" Target="../media/image4.emf"/><Relationship Id="rId6" Type="http://schemas.openxmlformats.org/officeDocument/2006/relationships/image" Target="../media/image6.png"/><Relationship Id="rId7" Type="http://schemas.openxmlformats.org/officeDocument/2006/relationships/hyperlink" Target="https://www.youtube.com/watch?v=LvhkOokRm-I" TargetMode="External"/><Relationship Id="rId8" Type="http://schemas.openxmlformats.org/officeDocument/2006/relationships/hyperlink" Target="https://www.youtube.com/watch?v=LvhkOokRm-" TargetMode="External"/><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s://www.youtube.com/watch?v=bzDItpuBcE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8.tiff"/><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5" Type="http://schemas.openxmlformats.org/officeDocument/2006/relationships/hyperlink" Target="https://www.youtube.com/watch?v=Nht6pyQFQ40" TargetMode="External"/><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0.tiff"/><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5" Type="http://schemas.openxmlformats.org/officeDocument/2006/relationships/hyperlink" Target="https://www.youtube.com/watch?v=CFeGEi74Z5E" TargetMode="External"/><Relationship Id="rId6"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2.tiff"/><Relationship Id="rId1" Type="http://schemas.openxmlformats.org/officeDocument/2006/relationships/slideLayout" Target="../slideLayouts/slideLayout1.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3B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781777"/>
            <a:ext cx="12192000" cy="151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v</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11" y="1109073"/>
            <a:ext cx="2286291" cy="860102"/>
          </a:xfrm>
          <a:prstGeom prst="rect">
            <a:avLst/>
          </a:prstGeom>
        </p:spPr>
      </p:pic>
      <p:sp>
        <p:nvSpPr>
          <p:cNvPr id="8" name="TextBox 7"/>
          <p:cNvSpPr txBox="1"/>
          <p:nvPr/>
        </p:nvSpPr>
        <p:spPr>
          <a:xfrm>
            <a:off x="1420837" y="1221527"/>
            <a:ext cx="10249978" cy="954107"/>
          </a:xfrm>
          <a:prstGeom prst="rect">
            <a:avLst/>
          </a:prstGeom>
          <a:noFill/>
        </p:spPr>
        <p:txBody>
          <a:bodyPr wrap="square" rtlCol="0">
            <a:spAutoFit/>
          </a:bodyPr>
          <a:lstStyle/>
          <a:p>
            <a:pPr algn="r"/>
            <a:r>
              <a:rPr lang="en-US" sz="2800" b="1" dirty="0" smtClean="0">
                <a:latin typeface="Arial" charset="0"/>
                <a:ea typeface="Humanist 521 Bold Condensed" charset="0"/>
                <a:cs typeface="Arial" charset="0"/>
              </a:rPr>
              <a:t>Black Britons in the Civil Rights Era</a:t>
            </a:r>
            <a:endParaRPr lang="en-US" sz="2800" b="1" dirty="0" smtClean="0">
              <a:latin typeface="Arial" charset="0"/>
              <a:ea typeface="Humanist 521 Bold Condensed" charset="0"/>
              <a:cs typeface="Arial" charset="0"/>
            </a:endParaRPr>
          </a:p>
          <a:p>
            <a:pPr algn="r"/>
            <a:r>
              <a:rPr lang="en-US" sz="2800" dirty="0" smtClean="0">
                <a:latin typeface="Arial" charset="0"/>
                <a:ea typeface="Humanist 521 Bold Condensed" charset="0"/>
                <a:cs typeface="Arial" charset="0"/>
              </a:rPr>
              <a:t>Dan Appiah</a:t>
            </a:r>
            <a:endParaRPr lang="en-US" sz="2800" dirty="0">
              <a:latin typeface="Humanist 521 Bold Condensed" charset="0"/>
              <a:ea typeface="Humanist 521 Bold Condensed" charset="0"/>
              <a:cs typeface="Humanist 521 Bold Condensed"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pic>
        <p:nvPicPr>
          <p:cNvPr id="2" name="Picture 1"/>
          <p:cNvPicPr>
            <a:picLocks noChangeAspect="1"/>
          </p:cNvPicPr>
          <p:nvPr/>
        </p:nvPicPr>
        <p:blipFill rotWithShape="1">
          <a:blip r:embed="rId4"/>
          <a:srcRect t="15302"/>
          <a:stretch/>
        </p:blipFill>
        <p:spPr>
          <a:xfrm>
            <a:off x="1130224" y="2736221"/>
            <a:ext cx="4374106" cy="3704783"/>
          </a:xfrm>
          <a:prstGeom prst="rect">
            <a:avLst/>
          </a:prstGeom>
        </p:spPr>
      </p:pic>
    </p:spTree>
    <p:extLst>
      <p:ext uri="{BB962C8B-B14F-4D97-AF65-F5344CB8AC3E}">
        <p14:creationId xmlns:p14="http://schemas.microsoft.com/office/powerpoint/2010/main" val="984355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49209" y="870443"/>
            <a:ext cx="6004092" cy="430887"/>
          </a:xfrm>
          <a:prstGeom prst="rect">
            <a:avLst/>
          </a:prstGeom>
          <a:noFill/>
        </p:spPr>
        <p:txBody>
          <a:bodyPr wrap="square" lIns="0" tIns="0" rIns="0" bIns="0" rtlCol="0">
            <a:spAutoFit/>
          </a:bodyPr>
          <a:lstStyle/>
          <a:p>
            <a:r>
              <a:rPr lang="en-US" sz="2800" b="1" dirty="0" smtClean="0">
                <a:solidFill>
                  <a:srgbClr val="93B322"/>
                </a:solidFill>
                <a:latin typeface="Arial" charset="0"/>
                <a:ea typeface="Arial" charset="0"/>
                <a:cs typeface="Arial" charset="0"/>
              </a:rPr>
              <a:t>Beyond the Civil Rights Movement </a:t>
            </a:r>
            <a:endParaRPr lang="en-US" sz="2800" b="1" dirty="0">
              <a:solidFill>
                <a:srgbClr val="93B322"/>
              </a:solidFill>
              <a:latin typeface="Arial" charset="0"/>
              <a:ea typeface="Arial" charset="0"/>
              <a:cs typeface="Arial" charset="0"/>
            </a:endParaRPr>
          </a:p>
        </p:txBody>
      </p:sp>
      <p:sp>
        <p:nvSpPr>
          <p:cNvPr id="7" name="TextBox 6"/>
          <p:cNvSpPr txBox="1"/>
          <p:nvPr/>
        </p:nvSpPr>
        <p:spPr>
          <a:xfrm>
            <a:off x="2037624" y="3918155"/>
            <a:ext cx="8935175" cy="1661993"/>
          </a:xfrm>
          <a:prstGeom prst="rect">
            <a:avLst/>
          </a:prstGeom>
          <a:noFill/>
        </p:spPr>
        <p:txBody>
          <a:bodyPr wrap="square" lIns="0" tIns="0" rIns="0" bIns="0" rtlCol="0">
            <a:spAutoFit/>
          </a:bodyPr>
          <a:lstStyle/>
          <a:p>
            <a:pPr marL="285750" indent="-285750">
              <a:lnSpc>
                <a:spcPct val="150000"/>
              </a:lnSpc>
              <a:buFont typeface="Arial" charset="0"/>
              <a:buChar char="•"/>
            </a:pPr>
            <a:r>
              <a:rPr lang="en-US" dirty="0" smtClean="0">
                <a:latin typeface="Arial" charset="0"/>
                <a:ea typeface="Arial" charset="0"/>
                <a:cs typeface="Arial" charset="0"/>
              </a:rPr>
              <a:t>The </a:t>
            </a:r>
            <a:r>
              <a:rPr lang="en-US" dirty="0" err="1" smtClean="0">
                <a:latin typeface="Arial" charset="0"/>
                <a:ea typeface="Arial" charset="0"/>
                <a:cs typeface="Arial" charset="0"/>
              </a:rPr>
              <a:t>Windrush</a:t>
            </a:r>
            <a:r>
              <a:rPr lang="en-US" dirty="0" smtClean="0">
                <a:latin typeface="Arial" charset="0"/>
                <a:ea typeface="Arial" charset="0"/>
                <a:cs typeface="Arial" charset="0"/>
              </a:rPr>
              <a:t> Generation and debates about immigration</a:t>
            </a:r>
            <a:endParaRPr lang="en-US" dirty="0" smtClean="0">
              <a:latin typeface="Arial" charset="0"/>
              <a:ea typeface="Arial" charset="0"/>
              <a:cs typeface="Arial" charset="0"/>
            </a:endParaRPr>
          </a:p>
          <a:p>
            <a:pPr marL="285750" indent="-285750">
              <a:lnSpc>
                <a:spcPct val="150000"/>
              </a:lnSpc>
              <a:buFont typeface="Arial" charset="0"/>
              <a:buChar char="•"/>
            </a:pPr>
            <a:r>
              <a:rPr lang="en-US" dirty="0" smtClean="0">
                <a:latin typeface="Arial" charset="0"/>
                <a:ea typeface="Arial" charset="0"/>
                <a:cs typeface="Arial" charset="0"/>
              </a:rPr>
              <a:t>Britain’s post-war economy and </a:t>
            </a:r>
            <a:r>
              <a:rPr lang="en-US" dirty="0" err="1" smtClean="0">
                <a:latin typeface="Arial" charset="0"/>
                <a:ea typeface="Arial" charset="0"/>
                <a:cs typeface="Arial" charset="0"/>
              </a:rPr>
              <a:t>labour</a:t>
            </a:r>
            <a:r>
              <a:rPr lang="en-US" dirty="0" smtClean="0">
                <a:latin typeface="Arial" charset="0"/>
                <a:ea typeface="Arial" charset="0"/>
                <a:cs typeface="Arial" charset="0"/>
              </a:rPr>
              <a:t> shortages. </a:t>
            </a:r>
            <a:endParaRPr lang="en-US" dirty="0" smtClean="0">
              <a:latin typeface="Arial" charset="0"/>
              <a:ea typeface="Arial" charset="0"/>
              <a:cs typeface="Arial" charset="0"/>
            </a:endParaRPr>
          </a:p>
          <a:p>
            <a:pPr marL="285750" indent="-285750">
              <a:lnSpc>
                <a:spcPct val="150000"/>
              </a:lnSpc>
              <a:buFont typeface="Arial" charset="0"/>
              <a:buChar char="•"/>
            </a:pPr>
            <a:r>
              <a:rPr lang="en-US" dirty="0" err="1" smtClean="0">
                <a:latin typeface="Arial" charset="0"/>
                <a:ea typeface="Arial" charset="0"/>
                <a:cs typeface="Arial" charset="0"/>
              </a:rPr>
              <a:t>Decolonisation</a:t>
            </a:r>
            <a:r>
              <a:rPr lang="en-US" dirty="0" smtClean="0">
                <a:latin typeface="Arial" charset="0"/>
                <a:ea typeface="Arial" charset="0"/>
                <a:cs typeface="Arial" charset="0"/>
              </a:rPr>
              <a:t> of the British Empire</a:t>
            </a:r>
            <a:endParaRPr lang="en-US" dirty="0" smtClean="0">
              <a:latin typeface="Arial" charset="0"/>
              <a:ea typeface="Arial" charset="0"/>
              <a:cs typeface="Arial" charset="0"/>
            </a:endParaRPr>
          </a:p>
          <a:p>
            <a:pPr marL="285750" indent="-285750">
              <a:lnSpc>
                <a:spcPct val="150000"/>
              </a:lnSpc>
              <a:buFont typeface="Arial" charset="0"/>
              <a:buChar char="•"/>
            </a:pPr>
            <a:r>
              <a:rPr lang="en-US" dirty="0" smtClean="0">
                <a:latin typeface="Arial" charset="0"/>
                <a:ea typeface="Arial" charset="0"/>
                <a:cs typeface="Arial" charset="0"/>
              </a:rPr>
              <a:t>The US civil </a:t>
            </a:r>
            <a:r>
              <a:rPr lang="en-US" dirty="0" smtClean="0">
                <a:latin typeface="Arial" charset="0"/>
                <a:ea typeface="Arial" charset="0"/>
                <a:cs typeface="Arial" charset="0"/>
              </a:rPr>
              <a:t>rights movement’s </a:t>
            </a:r>
            <a:r>
              <a:rPr lang="en-US" dirty="0" smtClean="0">
                <a:latin typeface="Arial" charset="0"/>
                <a:ea typeface="Arial" charset="0"/>
                <a:cs typeface="Arial" charset="0"/>
              </a:rPr>
              <a:t>influence on black British communities</a:t>
            </a:r>
            <a:endParaRPr lang="en-US" dirty="0" smtClean="0">
              <a:latin typeface="Arial" charset="0"/>
              <a:ea typeface="Arial" charset="0"/>
              <a:cs typeface="Arial" charset="0"/>
            </a:endParaRPr>
          </a:p>
        </p:txBody>
      </p:sp>
      <p:sp>
        <p:nvSpPr>
          <p:cNvPr id="8" name="TextBox 7"/>
          <p:cNvSpPr txBox="1"/>
          <p:nvPr/>
        </p:nvSpPr>
        <p:spPr>
          <a:xfrm>
            <a:off x="1349209" y="1636822"/>
            <a:ext cx="9086120" cy="2215991"/>
          </a:xfrm>
          <a:prstGeom prst="rect">
            <a:avLst/>
          </a:prstGeom>
          <a:noFill/>
        </p:spPr>
        <p:txBody>
          <a:bodyPr wrap="square" lIns="0" tIns="0" rIns="0" bIns="0" rtlCol="0">
            <a:spAutoFit/>
          </a:bodyPr>
          <a:lstStyle/>
          <a:p>
            <a:r>
              <a:rPr lang="en-US" dirty="0" smtClean="0"/>
              <a:t>The importance of the American Civil Rights Movement in the emancipation of black people cannot be understated. However, while events in the USA garner overwhelming attention and coverage, what is often neglected are the struggles of black communities in Britain during the 50s and 60s. </a:t>
            </a:r>
          </a:p>
          <a:p>
            <a:endParaRPr lang="en-US" dirty="0"/>
          </a:p>
          <a:p>
            <a:r>
              <a:rPr lang="en-US" dirty="0" smtClean="0"/>
              <a:t>What follows is a brief exploration of three events from Britain’s black history which offer a counterpoint to the more well-known American movement. Some contextual themes unique to Britain to keep in mind are: </a:t>
            </a:r>
            <a:endParaRPr lang="en-US" dirty="0"/>
          </a:p>
        </p:txBody>
      </p:sp>
      <p:pic>
        <p:nvPicPr>
          <p:cNvPr id="3" name="Picture 2"/>
          <p:cNvPicPr>
            <a:picLocks noChangeAspect="1"/>
          </p:cNvPicPr>
          <p:nvPr/>
        </p:nvPicPr>
        <p:blipFill rotWithShape="1">
          <a:blip r:embed="rId2">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9" name="TextBox 8"/>
          <p:cNvSpPr txBox="1"/>
          <p:nvPr/>
        </p:nvSpPr>
        <p:spPr>
          <a:xfrm>
            <a:off x="1320999" y="5942074"/>
            <a:ext cx="9086120" cy="553998"/>
          </a:xfrm>
          <a:prstGeom prst="rect">
            <a:avLst/>
          </a:prstGeom>
          <a:noFill/>
        </p:spPr>
        <p:txBody>
          <a:bodyPr wrap="square" lIns="0" tIns="0" rIns="0" bIns="0" rtlCol="0">
            <a:spAutoFit/>
          </a:bodyPr>
          <a:lstStyle/>
          <a:p>
            <a:r>
              <a:rPr lang="en-US" dirty="0" smtClean="0"/>
              <a:t>Mind map or write down few things you already know about the American Civil Rights movement and the above themes. </a:t>
            </a:r>
            <a:endParaRPr lang="en-US" dirty="0"/>
          </a:p>
        </p:txBody>
      </p:sp>
    </p:spTree>
    <p:extLst>
      <p:ext uri="{BB962C8B-B14F-4D97-AF65-F5344CB8AC3E}">
        <p14:creationId xmlns:p14="http://schemas.microsoft.com/office/powerpoint/2010/main" val="259522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62630" y="542661"/>
            <a:ext cx="5016259" cy="430887"/>
          </a:xfrm>
          <a:prstGeom prst="rect">
            <a:avLst/>
          </a:prstGeom>
          <a:noFill/>
        </p:spPr>
        <p:txBody>
          <a:bodyPr wrap="square" lIns="0" tIns="0" rIns="0" bIns="0" rtlCol="0">
            <a:spAutoFit/>
          </a:bodyPr>
          <a:lstStyle/>
          <a:p>
            <a:r>
              <a:rPr lang="en-US" sz="2800" b="1" dirty="0" err="1" smtClean="0">
                <a:solidFill>
                  <a:srgbClr val="93B322"/>
                </a:solidFill>
                <a:latin typeface="Arial" charset="0"/>
                <a:ea typeface="Arial" charset="0"/>
                <a:cs typeface="Arial" charset="0"/>
              </a:rPr>
              <a:t>Notting</a:t>
            </a:r>
            <a:r>
              <a:rPr lang="en-US" sz="2800" b="1" dirty="0" smtClean="0">
                <a:solidFill>
                  <a:srgbClr val="93B322"/>
                </a:solidFill>
                <a:latin typeface="Arial" charset="0"/>
                <a:ea typeface="Arial" charset="0"/>
                <a:cs typeface="Arial" charset="0"/>
              </a:rPr>
              <a:t> Hill Race Riots, 1958</a:t>
            </a:r>
            <a:endParaRPr lang="en-US" sz="2800" b="1" dirty="0">
              <a:solidFill>
                <a:srgbClr val="93B322"/>
              </a:solidFill>
              <a:latin typeface="Arial" charset="0"/>
              <a:ea typeface="Arial" charset="0"/>
              <a:cs typeface="Arial" charset="0"/>
            </a:endParaRPr>
          </a:p>
        </p:txBody>
      </p:sp>
      <p:sp>
        <p:nvSpPr>
          <p:cNvPr id="7" name="TextBox 6"/>
          <p:cNvSpPr txBox="1"/>
          <p:nvPr/>
        </p:nvSpPr>
        <p:spPr>
          <a:xfrm>
            <a:off x="3343543" y="3334843"/>
            <a:ext cx="3535819" cy="1107996"/>
          </a:xfrm>
          <a:prstGeom prst="rect">
            <a:avLst/>
          </a:prstGeom>
          <a:noFill/>
        </p:spPr>
        <p:txBody>
          <a:bodyPr wrap="square" lIns="0" tIns="0" rIns="0" bIns="0" rtlCol="0">
            <a:spAutoFit/>
          </a:bodyPr>
          <a:lstStyle/>
          <a:p>
            <a:pPr algn="ctr"/>
            <a:r>
              <a:rPr lang="en-US" b="1" dirty="0" smtClean="0"/>
              <a:t>‘Shameful </a:t>
            </a:r>
            <a:r>
              <a:rPr lang="en-US" b="1" dirty="0"/>
              <a:t>Episode Aka Racial Riots (1958</a:t>
            </a:r>
            <a:r>
              <a:rPr lang="en-US" b="1" dirty="0" smtClean="0"/>
              <a:t>)’</a:t>
            </a:r>
            <a:endParaRPr lang="en-US" b="1" dirty="0"/>
          </a:p>
          <a:p>
            <a:pPr algn="ctr"/>
            <a:r>
              <a:rPr lang="en-GB" u="sng" dirty="0" smtClean="0">
                <a:hlinkClick r:id="rId2"/>
              </a:rPr>
              <a:t>https</a:t>
            </a:r>
            <a:r>
              <a:rPr lang="en-GB" u="sng" dirty="0">
                <a:hlinkClick r:id="rId2"/>
              </a:rPr>
              <a:t>://</a:t>
            </a:r>
            <a:r>
              <a:rPr lang="en-GB" u="sng" dirty="0" smtClean="0">
                <a:hlinkClick r:id="rId2"/>
              </a:rPr>
              <a:t>www.youtube.com/watch?v=bzDItpuBcEg</a:t>
            </a:r>
            <a:endParaRPr lang="en-GB" dirty="0"/>
          </a:p>
        </p:txBody>
      </p:sp>
      <p:sp>
        <p:nvSpPr>
          <p:cNvPr id="8" name="TextBox 7"/>
          <p:cNvSpPr txBox="1"/>
          <p:nvPr/>
        </p:nvSpPr>
        <p:spPr>
          <a:xfrm>
            <a:off x="3362630" y="1226094"/>
            <a:ext cx="8680550" cy="1938992"/>
          </a:xfrm>
          <a:prstGeom prst="rect">
            <a:avLst/>
          </a:prstGeom>
          <a:noFill/>
        </p:spPr>
        <p:txBody>
          <a:bodyPr wrap="square" lIns="0" tIns="0" rIns="0" bIns="0" rtlCol="0">
            <a:spAutoFit/>
          </a:bodyPr>
          <a:lstStyle/>
          <a:p>
            <a:r>
              <a:rPr lang="en-GB" dirty="0"/>
              <a:t>With the arrival of the SS </a:t>
            </a:r>
            <a:r>
              <a:rPr lang="en-GB" dirty="0" err="1" smtClean="0"/>
              <a:t>Windrush</a:t>
            </a:r>
            <a:r>
              <a:rPr lang="en-GB" dirty="0"/>
              <a:t> </a:t>
            </a:r>
            <a:r>
              <a:rPr lang="en-GB" dirty="0" smtClean="0"/>
              <a:t>ten </a:t>
            </a:r>
            <a:r>
              <a:rPr lang="en-GB" dirty="0"/>
              <a:t>years </a:t>
            </a:r>
            <a:r>
              <a:rPr lang="en-GB" dirty="0" smtClean="0"/>
              <a:t>before, </a:t>
            </a:r>
            <a:r>
              <a:rPr lang="en-GB" dirty="0"/>
              <a:t>and an increase of immigration into the UK </a:t>
            </a:r>
            <a:r>
              <a:rPr lang="en-GB" dirty="0" smtClean="0"/>
              <a:t>of West Indians and others people from British colonies, as well as newly independent ones, white </a:t>
            </a:r>
            <a:r>
              <a:rPr lang="en-GB" dirty="0"/>
              <a:t>political movements began to </a:t>
            </a:r>
            <a:r>
              <a:rPr lang="en-GB" dirty="0" smtClean="0"/>
              <a:t>exploit </a:t>
            </a:r>
            <a:r>
              <a:rPr lang="en-GB" dirty="0"/>
              <a:t>working class prejudices and fears </a:t>
            </a:r>
            <a:r>
              <a:rPr lang="en-GB" dirty="0" smtClean="0"/>
              <a:t>about black people. Although </a:t>
            </a:r>
            <a:r>
              <a:rPr lang="en-GB" dirty="0"/>
              <a:t>the government had encouraged immigration to make up for the labour shortage after the Second World War, many communities saw this as a threat to their jobs and to their local communities – particularly working class communities. </a:t>
            </a:r>
            <a:r>
              <a:rPr lang="en-GB" dirty="0" smtClean="0"/>
              <a:t>This led to the race riots in Notting Hill and elsewhere in 1958. </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3187" t="-9" r="30298" b="24279"/>
          <a:stretch/>
        </p:blipFill>
        <p:spPr>
          <a:xfrm>
            <a:off x="0" y="530942"/>
            <a:ext cx="2516250" cy="4624829"/>
          </a:xfrm>
          <a:prstGeom prst="rect">
            <a:avLst/>
          </a:prstGeom>
        </p:spPr>
      </p:pic>
      <p:pic>
        <p:nvPicPr>
          <p:cNvPr id="13" name="Picture 12"/>
          <p:cNvPicPr>
            <a:picLocks noChangeAspect="1"/>
          </p:cNvPicPr>
          <p:nvPr/>
        </p:nvPicPr>
        <p:blipFill rotWithShape="1">
          <a:blip r:embed="rId5">
            <a:alphaModFix amt="10000"/>
            <a:extLst>
              <a:ext uri="{28A0092B-C50C-407E-A947-70E740481C1C}">
                <a14:useLocalDpi xmlns:a14="http://schemas.microsoft.com/office/drawing/2010/main" val="0"/>
              </a:ext>
            </a:extLst>
          </a:blip>
          <a:srcRect r="30309" b="47507"/>
          <a:stretch/>
        </p:blipFill>
        <p:spPr>
          <a:xfrm>
            <a:off x="8378889" y="3445821"/>
            <a:ext cx="4559710" cy="303980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9663" y="4612596"/>
            <a:ext cx="3343578" cy="2035221"/>
          </a:xfrm>
          <a:prstGeom prst="rect">
            <a:avLst/>
          </a:prstGeom>
        </p:spPr>
      </p:pic>
      <p:sp>
        <p:nvSpPr>
          <p:cNvPr id="11" name="TextBox 10"/>
          <p:cNvSpPr txBox="1"/>
          <p:nvPr/>
        </p:nvSpPr>
        <p:spPr>
          <a:xfrm>
            <a:off x="7702905" y="3336711"/>
            <a:ext cx="3690202" cy="1384995"/>
          </a:xfrm>
          <a:prstGeom prst="rect">
            <a:avLst/>
          </a:prstGeom>
          <a:noFill/>
        </p:spPr>
        <p:txBody>
          <a:bodyPr wrap="square" lIns="0" tIns="0" rIns="0" bIns="0" rtlCol="0">
            <a:spAutoFit/>
          </a:bodyPr>
          <a:lstStyle/>
          <a:p>
            <a:pPr algn="ctr"/>
            <a:r>
              <a:rPr lang="en-GB" b="1" dirty="0" smtClean="0"/>
              <a:t>‘Racist Riots of 1958 Notting Hill London England’</a:t>
            </a:r>
          </a:p>
          <a:p>
            <a:pPr algn="ctr"/>
            <a:r>
              <a:rPr lang="en-GB" u="sng" dirty="0">
                <a:hlinkClick r:id="rId7"/>
              </a:rPr>
              <a:t>https://www.youtube.com/watch?v=LvhkOokRm-I</a:t>
            </a:r>
            <a:endParaRPr lang="en-GB" dirty="0"/>
          </a:p>
          <a:p>
            <a:pPr algn="ctr"/>
            <a:r>
              <a:rPr lang="en-GB" dirty="0" smtClean="0"/>
              <a:t> </a:t>
            </a:r>
            <a:endParaRPr lang="en-GB" dirty="0" smtClean="0">
              <a:hlinkClick r:id="rId8"/>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0934" y="4559517"/>
            <a:ext cx="3187139" cy="2087274"/>
          </a:xfrm>
          <a:prstGeom prst="rect">
            <a:avLst/>
          </a:prstGeom>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3B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20000"/>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
        <p:nvSpPr>
          <p:cNvPr id="13" name="TextBox 12"/>
          <p:cNvSpPr txBox="1"/>
          <p:nvPr/>
        </p:nvSpPr>
        <p:spPr>
          <a:xfrm>
            <a:off x="1349209" y="870443"/>
            <a:ext cx="3762302" cy="430887"/>
          </a:xfrm>
          <a:prstGeom prst="rect">
            <a:avLst/>
          </a:prstGeom>
          <a:noFill/>
        </p:spPr>
        <p:txBody>
          <a:bodyPr wrap="square" lIns="0" tIns="0" rIns="0" bIns="0" rtlCol="0">
            <a:spAutoFit/>
          </a:bodyPr>
          <a:lstStyle/>
          <a:p>
            <a:r>
              <a:rPr lang="en-US" sz="2800" b="1" dirty="0" smtClean="0">
                <a:solidFill>
                  <a:schemeClr val="bg1"/>
                </a:solidFill>
                <a:latin typeface="Arial" charset="0"/>
                <a:ea typeface="Arial" charset="0"/>
                <a:cs typeface="Arial" charset="0"/>
              </a:rPr>
              <a:t>Discussion</a:t>
            </a:r>
            <a:endParaRPr lang="en-US" sz="2800" b="1" dirty="0">
              <a:solidFill>
                <a:schemeClr val="bg1"/>
              </a:solidFill>
              <a:latin typeface="Arial" charset="0"/>
              <a:ea typeface="Arial" charset="0"/>
              <a:cs typeface="Arial" charset="0"/>
            </a:endParaRPr>
          </a:p>
        </p:txBody>
      </p:sp>
      <p:sp>
        <p:nvSpPr>
          <p:cNvPr id="14" name="TextBox 13"/>
          <p:cNvSpPr txBox="1"/>
          <p:nvPr/>
        </p:nvSpPr>
        <p:spPr>
          <a:xfrm>
            <a:off x="5916706" y="2142351"/>
            <a:ext cx="6042212" cy="3046988"/>
          </a:xfrm>
          <a:prstGeom prst="rect">
            <a:avLst/>
          </a:prstGeom>
          <a:noFill/>
        </p:spPr>
        <p:txBody>
          <a:bodyPr wrap="square" lIns="0" tIns="0" rIns="0" bIns="0" rtlCol="0">
            <a:spAutoFit/>
          </a:bodyPr>
          <a:lstStyle/>
          <a:p>
            <a:pPr marL="742950" lvl="1" indent="-285750">
              <a:buFont typeface="Arial" charset="0"/>
              <a:buChar char="•"/>
            </a:pPr>
            <a:r>
              <a:rPr lang="en-GB" dirty="0">
                <a:solidFill>
                  <a:schemeClr val="bg1"/>
                </a:solidFill>
              </a:rPr>
              <a:t>Why were residents of Notting </a:t>
            </a:r>
            <a:r>
              <a:rPr lang="en-GB" dirty="0" smtClean="0">
                <a:solidFill>
                  <a:schemeClr val="bg1"/>
                </a:solidFill>
              </a:rPr>
              <a:t>Hill </a:t>
            </a:r>
            <a:r>
              <a:rPr lang="en-GB" dirty="0">
                <a:solidFill>
                  <a:schemeClr val="bg1"/>
                </a:solidFill>
              </a:rPr>
              <a:t>attacking black residents? </a:t>
            </a:r>
            <a:endParaRPr lang="en-GB" dirty="0" smtClean="0">
              <a:solidFill>
                <a:schemeClr val="bg1"/>
              </a:solidFill>
            </a:endParaRPr>
          </a:p>
          <a:p>
            <a:pPr marL="742950" lvl="1" indent="-285750">
              <a:buFont typeface="Arial" charset="0"/>
              <a:buChar char="•"/>
            </a:pPr>
            <a:endParaRPr lang="en-GB" dirty="0">
              <a:solidFill>
                <a:schemeClr val="bg1"/>
              </a:solidFill>
            </a:endParaRPr>
          </a:p>
          <a:p>
            <a:pPr marL="742950" lvl="1" indent="-285750">
              <a:buFont typeface="Arial" charset="0"/>
              <a:buChar char="•"/>
            </a:pPr>
            <a:r>
              <a:rPr lang="en-GB" dirty="0" smtClean="0">
                <a:solidFill>
                  <a:schemeClr val="bg1"/>
                </a:solidFill>
              </a:rPr>
              <a:t>What does the British </a:t>
            </a:r>
            <a:r>
              <a:rPr lang="en-GB" dirty="0" err="1" smtClean="0">
                <a:solidFill>
                  <a:schemeClr val="bg1"/>
                </a:solidFill>
              </a:rPr>
              <a:t>Pathé</a:t>
            </a:r>
            <a:r>
              <a:rPr lang="en-GB" dirty="0" smtClean="0">
                <a:solidFill>
                  <a:schemeClr val="bg1"/>
                </a:solidFill>
              </a:rPr>
              <a:t> report tell us about what people used to think about black immigrants? </a:t>
            </a:r>
          </a:p>
          <a:p>
            <a:pPr marL="742950" lvl="1" indent="-285750">
              <a:buFont typeface="Arial" charset="0"/>
              <a:buChar char="•"/>
            </a:pPr>
            <a:endParaRPr lang="en-GB" dirty="0">
              <a:solidFill>
                <a:schemeClr val="bg1"/>
              </a:solidFill>
            </a:endParaRPr>
          </a:p>
          <a:p>
            <a:pPr marL="742950" lvl="1" indent="-285750">
              <a:buFont typeface="Arial" charset="0"/>
              <a:buChar char="•"/>
            </a:pPr>
            <a:r>
              <a:rPr lang="en-GB" dirty="0" smtClean="0">
                <a:solidFill>
                  <a:schemeClr val="bg1"/>
                </a:solidFill>
              </a:rPr>
              <a:t>How did the black community react  </a:t>
            </a:r>
            <a:r>
              <a:rPr lang="en-GB" dirty="0">
                <a:solidFill>
                  <a:schemeClr val="bg1"/>
                </a:solidFill>
              </a:rPr>
              <a:t>to the violence? </a:t>
            </a:r>
            <a:endParaRPr lang="en-GB" dirty="0" smtClean="0">
              <a:solidFill>
                <a:schemeClr val="bg1"/>
              </a:solidFill>
            </a:endParaRPr>
          </a:p>
          <a:p>
            <a:pPr marL="742950" lvl="1" indent="-285750">
              <a:buFont typeface="Arial" charset="0"/>
              <a:buChar char="•"/>
            </a:pPr>
            <a:endParaRPr lang="en-GB" dirty="0">
              <a:solidFill>
                <a:schemeClr val="bg1"/>
              </a:solidFill>
            </a:endParaRPr>
          </a:p>
          <a:p>
            <a:pPr marL="742950" lvl="1" indent="-285750">
              <a:buFont typeface="Arial" charset="0"/>
              <a:buChar char="•"/>
            </a:pPr>
            <a:r>
              <a:rPr lang="en-GB" dirty="0" smtClean="0">
                <a:solidFill>
                  <a:schemeClr val="bg1"/>
                </a:solidFill>
              </a:rPr>
              <a:t>How do the principles of self-defence and non-violence during the Notting Hill riots compare to what you know about the US civil rights movement? </a:t>
            </a:r>
            <a:endParaRPr lang="en-GB"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2" name="Picture 1"/>
          <p:cNvPicPr>
            <a:picLocks noChangeAspect="1"/>
          </p:cNvPicPr>
          <p:nvPr/>
        </p:nvPicPr>
        <p:blipFill>
          <a:blip r:embed="rId4"/>
          <a:stretch>
            <a:fillRect/>
          </a:stretch>
        </p:blipFill>
        <p:spPr>
          <a:xfrm>
            <a:off x="909593" y="1984114"/>
            <a:ext cx="5138309" cy="3205858"/>
          </a:xfrm>
          <a:prstGeom prst="rect">
            <a:avLst/>
          </a:prstGeom>
        </p:spPr>
      </p:pic>
    </p:spTree>
    <p:extLst>
      <p:ext uri="{BB962C8B-B14F-4D97-AF65-F5344CB8AC3E}">
        <p14:creationId xmlns:p14="http://schemas.microsoft.com/office/powerpoint/2010/main" val="1338512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62631" y="686140"/>
            <a:ext cx="5016259" cy="430887"/>
          </a:xfrm>
          <a:prstGeom prst="rect">
            <a:avLst/>
          </a:prstGeom>
          <a:noFill/>
        </p:spPr>
        <p:txBody>
          <a:bodyPr wrap="square" lIns="0" tIns="0" rIns="0" bIns="0" rtlCol="0">
            <a:spAutoFit/>
          </a:bodyPr>
          <a:lstStyle/>
          <a:p>
            <a:r>
              <a:rPr lang="en-US" sz="2800" b="1" dirty="0" smtClean="0">
                <a:solidFill>
                  <a:srgbClr val="93B322"/>
                </a:solidFill>
                <a:latin typeface="Arial" charset="0"/>
                <a:ea typeface="Arial" charset="0"/>
                <a:cs typeface="Arial" charset="0"/>
              </a:rPr>
              <a:t>Bristol Bus Boycotts, 1963</a:t>
            </a:r>
            <a:endParaRPr lang="en-US" sz="2800" b="1" dirty="0">
              <a:solidFill>
                <a:srgbClr val="93B322"/>
              </a:solidFill>
              <a:latin typeface="Arial" charset="0"/>
              <a:ea typeface="Arial" charset="0"/>
              <a:cs typeface="Arial" charset="0"/>
            </a:endParaRPr>
          </a:p>
        </p:txBody>
      </p:sp>
      <p:sp>
        <p:nvSpPr>
          <p:cNvPr id="8" name="TextBox 7"/>
          <p:cNvSpPr txBox="1"/>
          <p:nvPr/>
        </p:nvSpPr>
        <p:spPr>
          <a:xfrm>
            <a:off x="3362631" y="1342588"/>
            <a:ext cx="8165981" cy="1938992"/>
          </a:xfrm>
          <a:prstGeom prst="rect">
            <a:avLst/>
          </a:prstGeom>
          <a:noFill/>
        </p:spPr>
        <p:txBody>
          <a:bodyPr wrap="square" lIns="0" tIns="0" rIns="0" bIns="0" rtlCol="0">
            <a:spAutoFit/>
          </a:bodyPr>
          <a:lstStyle/>
          <a:p>
            <a:r>
              <a:rPr lang="en-US" dirty="0" smtClean="0"/>
              <a:t>While the British government in the years after the Second </a:t>
            </a:r>
            <a:r>
              <a:rPr lang="en-US" dirty="0"/>
              <a:t>W</a:t>
            </a:r>
            <a:r>
              <a:rPr lang="en-US" dirty="0" smtClean="0"/>
              <a:t>orld </a:t>
            </a:r>
            <a:r>
              <a:rPr lang="en-US" dirty="0"/>
              <a:t>W</a:t>
            </a:r>
            <a:r>
              <a:rPr lang="en-US" dirty="0" smtClean="0"/>
              <a:t>ar encouraged immigration from the colonies and newly independent countries of the British Empire to make up for </a:t>
            </a:r>
            <a:r>
              <a:rPr lang="en-US" dirty="0" err="1" smtClean="0"/>
              <a:t>labour</a:t>
            </a:r>
            <a:r>
              <a:rPr lang="en-US" dirty="0" smtClean="0"/>
              <a:t> shortages, many white communities and companies still refused to employ black people. One such example was the Bristol Omnibus Company. Despite the large number of black, minority, and ethnic people working on public transport in London and other English cities, Bristol buses continued to refuse employment to black people.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4">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9" name="TextBox 8"/>
          <p:cNvSpPr txBox="1"/>
          <p:nvPr/>
        </p:nvSpPr>
        <p:spPr>
          <a:xfrm>
            <a:off x="4502738" y="3488539"/>
            <a:ext cx="4792477" cy="1107996"/>
          </a:xfrm>
          <a:prstGeom prst="rect">
            <a:avLst/>
          </a:prstGeom>
          <a:noFill/>
        </p:spPr>
        <p:txBody>
          <a:bodyPr wrap="square" lIns="0" tIns="0" rIns="0" bIns="0" rtlCol="0">
            <a:spAutoFit/>
          </a:bodyPr>
          <a:lstStyle/>
          <a:p>
            <a:pPr algn="ctr"/>
            <a:r>
              <a:rPr lang="en-US" b="1" dirty="0" smtClean="0"/>
              <a:t>‘Bristol </a:t>
            </a:r>
            <a:r>
              <a:rPr lang="en-US" b="1" dirty="0"/>
              <a:t>Bus Boycott: Remembering the First Black Bus Driver in </a:t>
            </a:r>
            <a:r>
              <a:rPr lang="en-US" b="1" dirty="0" smtClean="0"/>
              <a:t>Bristol’</a:t>
            </a:r>
          </a:p>
          <a:p>
            <a:pPr algn="ctr"/>
            <a:r>
              <a:rPr lang="en-US" dirty="0">
                <a:hlinkClick r:id="rId5"/>
              </a:rPr>
              <a:t>https://</a:t>
            </a:r>
            <a:r>
              <a:rPr lang="en-US" dirty="0" smtClean="0">
                <a:hlinkClick r:id="rId5"/>
              </a:rPr>
              <a:t>www.youtube.com/watch?v=Nht6pyQFQ40</a:t>
            </a:r>
            <a:endParaRPr lang="en-US" dirty="0" smtClean="0"/>
          </a:p>
          <a:p>
            <a:pPr algn="ctr"/>
            <a:endParaRPr lang="en-GB"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4616" y="4596535"/>
            <a:ext cx="4388719" cy="2006359"/>
          </a:xfrm>
          <a:prstGeom prst="rect">
            <a:avLst/>
          </a:prstGeom>
        </p:spPr>
      </p:pic>
    </p:spTree>
    <p:extLst>
      <p:ext uri="{BB962C8B-B14F-4D97-AF65-F5344CB8AC3E}">
        <p14:creationId xmlns:p14="http://schemas.microsoft.com/office/powerpoint/2010/main" val="1288349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3B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20000"/>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
        <p:nvSpPr>
          <p:cNvPr id="13" name="TextBox 12"/>
          <p:cNvSpPr txBox="1"/>
          <p:nvPr/>
        </p:nvSpPr>
        <p:spPr>
          <a:xfrm>
            <a:off x="1349209" y="870443"/>
            <a:ext cx="3762302" cy="430887"/>
          </a:xfrm>
          <a:prstGeom prst="rect">
            <a:avLst/>
          </a:prstGeom>
          <a:noFill/>
        </p:spPr>
        <p:txBody>
          <a:bodyPr wrap="square" lIns="0" tIns="0" rIns="0" bIns="0" rtlCol="0">
            <a:spAutoFit/>
          </a:bodyPr>
          <a:lstStyle/>
          <a:p>
            <a:r>
              <a:rPr lang="en-US" sz="2800" b="1" dirty="0" smtClean="0">
                <a:solidFill>
                  <a:schemeClr val="bg1"/>
                </a:solidFill>
                <a:latin typeface="Arial" charset="0"/>
                <a:ea typeface="Arial" charset="0"/>
                <a:cs typeface="Arial" charset="0"/>
              </a:rPr>
              <a:t>Discussion</a:t>
            </a:r>
            <a:endParaRPr lang="en-US" sz="2800" b="1" dirty="0">
              <a:solidFill>
                <a:schemeClr val="bg1"/>
              </a:solidFill>
              <a:latin typeface="Arial" charset="0"/>
              <a:ea typeface="Arial" charset="0"/>
              <a:cs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3" name="Picture 2"/>
          <p:cNvPicPr>
            <a:picLocks noChangeAspect="1"/>
          </p:cNvPicPr>
          <p:nvPr/>
        </p:nvPicPr>
        <p:blipFill>
          <a:blip r:embed="rId4"/>
          <a:stretch>
            <a:fillRect/>
          </a:stretch>
        </p:blipFill>
        <p:spPr>
          <a:xfrm>
            <a:off x="1198758" y="1858895"/>
            <a:ext cx="4153025" cy="3436986"/>
          </a:xfrm>
          <a:prstGeom prst="rect">
            <a:avLst/>
          </a:prstGeom>
        </p:spPr>
      </p:pic>
      <p:sp>
        <p:nvSpPr>
          <p:cNvPr id="10" name="TextBox 9"/>
          <p:cNvSpPr txBox="1"/>
          <p:nvPr/>
        </p:nvSpPr>
        <p:spPr>
          <a:xfrm>
            <a:off x="5916706" y="2142351"/>
            <a:ext cx="6024282" cy="3600986"/>
          </a:xfrm>
          <a:prstGeom prst="rect">
            <a:avLst/>
          </a:prstGeom>
          <a:noFill/>
        </p:spPr>
        <p:txBody>
          <a:bodyPr wrap="square" lIns="0" tIns="0" rIns="0" bIns="0" rtlCol="0">
            <a:spAutoFit/>
          </a:bodyPr>
          <a:lstStyle/>
          <a:p>
            <a:pPr marL="285750" indent="-285750">
              <a:buFont typeface="Arial" charset="0"/>
              <a:buChar char="•"/>
            </a:pPr>
            <a:r>
              <a:rPr lang="en-GB" dirty="0" smtClean="0">
                <a:solidFill>
                  <a:schemeClr val="bg1"/>
                </a:solidFill>
              </a:rPr>
              <a:t>How did the colour bar affect black people living in Britain in the 50s and 60s? </a:t>
            </a:r>
          </a:p>
          <a:p>
            <a:pPr marL="285750" indent="-285750">
              <a:buFont typeface="Arial" charset="0"/>
              <a:buChar char="•"/>
            </a:pPr>
            <a:endParaRPr lang="en-GB" dirty="0">
              <a:solidFill>
                <a:schemeClr val="bg1"/>
              </a:solidFill>
            </a:endParaRPr>
          </a:p>
          <a:p>
            <a:pPr marL="285750" indent="-285750">
              <a:buFont typeface="Arial" charset="0"/>
              <a:buChar char="•"/>
            </a:pPr>
            <a:r>
              <a:rPr lang="en-GB" dirty="0">
                <a:solidFill>
                  <a:schemeClr val="bg1"/>
                </a:solidFill>
              </a:rPr>
              <a:t>What reasons did white people give for not wanting black people </a:t>
            </a:r>
            <a:r>
              <a:rPr lang="en-GB" dirty="0" smtClean="0">
                <a:solidFill>
                  <a:schemeClr val="bg1"/>
                </a:solidFill>
              </a:rPr>
              <a:t>driving or working on </a:t>
            </a:r>
            <a:r>
              <a:rPr lang="en-GB" dirty="0">
                <a:solidFill>
                  <a:schemeClr val="bg1"/>
                </a:solidFill>
              </a:rPr>
              <a:t>buses? </a:t>
            </a:r>
            <a:endParaRPr lang="en-GB" dirty="0" smtClean="0">
              <a:solidFill>
                <a:schemeClr val="bg1"/>
              </a:solidFill>
            </a:endParaRPr>
          </a:p>
          <a:p>
            <a:pPr marL="285750" indent="-285750">
              <a:buFont typeface="Arial" charset="0"/>
              <a:buChar char="•"/>
            </a:pPr>
            <a:endParaRPr lang="en-GB" dirty="0">
              <a:solidFill>
                <a:schemeClr val="bg1"/>
              </a:solidFill>
            </a:endParaRPr>
          </a:p>
          <a:p>
            <a:pPr marL="285750" indent="-285750">
              <a:buFont typeface="Arial" charset="0"/>
              <a:buChar char="•"/>
            </a:pPr>
            <a:r>
              <a:rPr lang="en-GB" dirty="0">
                <a:solidFill>
                  <a:schemeClr val="bg1"/>
                </a:solidFill>
              </a:rPr>
              <a:t>How were the Bristol Bus Boycotts similar/different to what you know about the American civil rights movement? </a:t>
            </a:r>
            <a:endParaRPr lang="en-GB" dirty="0" smtClean="0">
              <a:solidFill>
                <a:schemeClr val="bg1"/>
              </a:solidFill>
            </a:endParaRPr>
          </a:p>
          <a:p>
            <a:pPr marL="285750" indent="-285750">
              <a:buFont typeface="Arial" charset="0"/>
              <a:buChar char="•"/>
            </a:pPr>
            <a:endParaRPr lang="en-GB" dirty="0">
              <a:solidFill>
                <a:schemeClr val="bg1"/>
              </a:solidFill>
            </a:endParaRPr>
          </a:p>
          <a:p>
            <a:pPr marL="285750" indent="-285750">
              <a:buFont typeface="Arial" charset="0"/>
              <a:buChar char="•"/>
            </a:pPr>
            <a:r>
              <a:rPr lang="en-GB" dirty="0" smtClean="0">
                <a:solidFill>
                  <a:schemeClr val="bg1"/>
                </a:solidFill>
              </a:rPr>
              <a:t>How do the Bristol Bus Boycotts compare to recent protests in Bristol about the city’s legacy of slavery? </a:t>
            </a:r>
          </a:p>
          <a:p>
            <a:pPr marL="285750" indent="-285750">
              <a:buFont typeface="Arial" charset="0"/>
              <a:buChar char="•"/>
            </a:pPr>
            <a:endParaRPr lang="en-GB" dirty="0">
              <a:solidFill>
                <a:schemeClr val="bg1"/>
              </a:solidFill>
            </a:endParaRPr>
          </a:p>
          <a:p>
            <a:pPr marL="285750" indent="-285750">
              <a:buFont typeface="Arial" charset="0"/>
              <a:buChar char="•"/>
            </a:pPr>
            <a:endParaRPr lang="en-GB" dirty="0">
              <a:solidFill>
                <a:schemeClr val="bg1"/>
              </a:solidFill>
            </a:endParaRPr>
          </a:p>
        </p:txBody>
      </p:sp>
    </p:spTree>
    <p:extLst>
      <p:ext uri="{BB962C8B-B14F-4D97-AF65-F5344CB8AC3E}">
        <p14:creationId xmlns:p14="http://schemas.microsoft.com/office/powerpoint/2010/main" val="217391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62630" y="462025"/>
            <a:ext cx="5016259" cy="430887"/>
          </a:xfrm>
          <a:prstGeom prst="rect">
            <a:avLst/>
          </a:prstGeom>
          <a:noFill/>
        </p:spPr>
        <p:txBody>
          <a:bodyPr wrap="square" lIns="0" tIns="0" rIns="0" bIns="0" rtlCol="0">
            <a:spAutoFit/>
          </a:bodyPr>
          <a:lstStyle/>
          <a:p>
            <a:r>
              <a:rPr lang="en-US" sz="2800" b="1" dirty="0" smtClean="0">
                <a:solidFill>
                  <a:srgbClr val="93B322"/>
                </a:solidFill>
                <a:latin typeface="Arial" charset="0"/>
                <a:ea typeface="Arial" charset="0"/>
                <a:cs typeface="Arial" charset="0"/>
              </a:rPr>
              <a:t>Smethwick, 1964</a:t>
            </a:r>
            <a:endParaRPr lang="en-US" sz="2800" b="1" dirty="0">
              <a:solidFill>
                <a:srgbClr val="93B322"/>
              </a:solidFill>
              <a:latin typeface="Arial" charset="0"/>
              <a:ea typeface="Arial" charset="0"/>
              <a:cs typeface="Arial" charset="0"/>
            </a:endParaRPr>
          </a:p>
        </p:txBody>
      </p:sp>
      <p:sp>
        <p:nvSpPr>
          <p:cNvPr id="8" name="TextBox 7"/>
          <p:cNvSpPr txBox="1"/>
          <p:nvPr/>
        </p:nvSpPr>
        <p:spPr>
          <a:xfrm>
            <a:off x="3362630" y="1015097"/>
            <a:ext cx="7807394" cy="2215991"/>
          </a:xfrm>
          <a:prstGeom prst="rect">
            <a:avLst/>
          </a:prstGeom>
          <a:noFill/>
        </p:spPr>
        <p:txBody>
          <a:bodyPr wrap="square" lIns="0" tIns="0" rIns="0" bIns="0" rtlCol="0">
            <a:spAutoFit/>
          </a:bodyPr>
          <a:lstStyle/>
          <a:p>
            <a:r>
              <a:rPr lang="en-US" dirty="0" smtClean="0"/>
              <a:t>Smethwick in the West Midlands was the site of an extremely racially charged political campaign during the 1964 election. It was here that Conservative candidate Peter Griffiths stood with the now infamous slogan “If you want a [n-word] for a </a:t>
            </a:r>
            <a:r>
              <a:rPr lang="en-US" dirty="0" err="1" smtClean="0"/>
              <a:t>neighbour</a:t>
            </a:r>
            <a:r>
              <a:rPr lang="en-US" dirty="0" smtClean="0"/>
              <a:t>, vot</a:t>
            </a:r>
            <a:r>
              <a:rPr lang="en-US" dirty="0" smtClean="0"/>
              <a:t>e Liberal or </a:t>
            </a:r>
            <a:r>
              <a:rPr lang="en-US" dirty="0" err="1" smtClean="0"/>
              <a:t>Labour</a:t>
            </a:r>
            <a:r>
              <a:rPr lang="en-US" dirty="0" smtClean="0"/>
              <a:t>”. Griffiths managed to win the Smethwick constituency following years of animosity towards new black and minority residents in the predominantly white communities of Smethwick. So bad was the racism they faced that Malcolm X made a visit in one of his last public engagements before his assassination.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4">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9" name="TextBox 8"/>
          <p:cNvSpPr txBox="1"/>
          <p:nvPr/>
        </p:nvSpPr>
        <p:spPr>
          <a:xfrm>
            <a:off x="4502739" y="3231088"/>
            <a:ext cx="4792477" cy="1384995"/>
          </a:xfrm>
          <a:prstGeom prst="rect">
            <a:avLst/>
          </a:prstGeom>
          <a:noFill/>
        </p:spPr>
        <p:txBody>
          <a:bodyPr wrap="square" lIns="0" tIns="0" rIns="0" bIns="0" rtlCol="0">
            <a:spAutoFit/>
          </a:bodyPr>
          <a:lstStyle/>
          <a:p>
            <a:pPr algn="ctr"/>
            <a:r>
              <a:rPr lang="en-US" b="1" dirty="0" smtClean="0"/>
              <a:t>‘</a:t>
            </a:r>
            <a:r>
              <a:rPr lang="en-GB" b="1" dirty="0"/>
              <a:t>The UK street Malcolm X thought was ‘worse than US’ for </a:t>
            </a:r>
            <a:r>
              <a:rPr lang="en-GB" b="1" dirty="0" smtClean="0"/>
              <a:t>racism</a:t>
            </a:r>
            <a:r>
              <a:rPr lang="en-US" b="1" dirty="0" smtClean="0"/>
              <a:t>’ </a:t>
            </a:r>
            <a:r>
              <a:rPr lang="mr-IN" b="1" dirty="0" smtClean="0"/>
              <a:t>–</a:t>
            </a:r>
            <a:r>
              <a:rPr lang="en-US" b="1" dirty="0" smtClean="0"/>
              <a:t> ITV News</a:t>
            </a:r>
          </a:p>
          <a:p>
            <a:pPr algn="ctr"/>
            <a:r>
              <a:rPr lang="en-GB" u="sng" dirty="0">
                <a:hlinkClick r:id="rId5"/>
              </a:rPr>
              <a:t>https://www.youtube.com/watch?v=CFeGEi74Z5E</a:t>
            </a:r>
            <a:endParaRPr lang="en-GB" dirty="0"/>
          </a:p>
          <a:p>
            <a:pPr algn="ctr"/>
            <a:endParaRPr lang="en-US" dirty="0" smtClean="0"/>
          </a:p>
          <a:p>
            <a:pPr algn="ctr"/>
            <a:endParaRPr lang="en-GB" dirty="0"/>
          </a:p>
        </p:txBody>
      </p:sp>
      <p:pic>
        <p:nvPicPr>
          <p:cNvPr id="3" name="Picture 2"/>
          <p:cNvPicPr>
            <a:picLocks noChangeAspect="1"/>
          </p:cNvPicPr>
          <p:nvPr/>
        </p:nvPicPr>
        <p:blipFill>
          <a:blip r:embed="rId6"/>
          <a:stretch>
            <a:fillRect/>
          </a:stretch>
        </p:blipFill>
        <p:spPr>
          <a:xfrm>
            <a:off x="5044247" y="4214989"/>
            <a:ext cx="3705306" cy="2464180"/>
          </a:xfrm>
          <a:prstGeom prst="rect">
            <a:avLst/>
          </a:prstGeom>
        </p:spPr>
      </p:pic>
    </p:spTree>
    <p:extLst>
      <p:ext uri="{BB962C8B-B14F-4D97-AF65-F5344CB8AC3E}">
        <p14:creationId xmlns:p14="http://schemas.microsoft.com/office/powerpoint/2010/main" val="835374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3B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20000"/>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
        <p:nvSpPr>
          <p:cNvPr id="13" name="TextBox 12"/>
          <p:cNvSpPr txBox="1"/>
          <p:nvPr/>
        </p:nvSpPr>
        <p:spPr>
          <a:xfrm>
            <a:off x="1349209" y="870443"/>
            <a:ext cx="3762302" cy="430887"/>
          </a:xfrm>
          <a:prstGeom prst="rect">
            <a:avLst/>
          </a:prstGeom>
          <a:noFill/>
        </p:spPr>
        <p:txBody>
          <a:bodyPr wrap="square" lIns="0" tIns="0" rIns="0" bIns="0" rtlCol="0">
            <a:spAutoFit/>
          </a:bodyPr>
          <a:lstStyle/>
          <a:p>
            <a:r>
              <a:rPr lang="en-US" sz="2800" b="1" dirty="0" smtClean="0">
                <a:solidFill>
                  <a:schemeClr val="bg1"/>
                </a:solidFill>
                <a:latin typeface="Arial" charset="0"/>
                <a:ea typeface="Arial" charset="0"/>
                <a:cs typeface="Arial" charset="0"/>
              </a:rPr>
              <a:t>Discussion</a:t>
            </a:r>
            <a:endParaRPr lang="en-US" sz="2800" b="1" dirty="0">
              <a:solidFill>
                <a:schemeClr val="bg1"/>
              </a:solidFill>
              <a:latin typeface="Arial" charset="0"/>
              <a:ea typeface="Arial" charset="0"/>
              <a:cs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2" name="Picture 1"/>
          <p:cNvPicPr>
            <a:picLocks noChangeAspect="1"/>
          </p:cNvPicPr>
          <p:nvPr/>
        </p:nvPicPr>
        <p:blipFill>
          <a:blip r:embed="rId4"/>
          <a:stretch>
            <a:fillRect/>
          </a:stretch>
        </p:blipFill>
        <p:spPr>
          <a:xfrm>
            <a:off x="1585710" y="1502670"/>
            <a:ext cx="3289300" cy="4064000"/>
          </a:xfrm>
          <a:prstGeom prst="rect">
            <a:avLst/>
          </a:prstGeom>
        </p:spPr>
      </p:pic>
      <p:sp>
        <p:nvSpPr>
          <p:cNvPr id="10" name="TextBox 9"/>
          <p:cNvSpPr txBox="1"/>
          <p:nvPr/>
        </p:nvSpPr>
        <p:spPr>
          <a:xfrm>
            <a:off x="5897656" y="2282687"/>
            <a:ext cx="6024282" cy="3046988"/>
          </a:xfrm>
          <a:prstGeom prst="rect">
            <a:avLst/>
          </a:prstGeom>
          <a:noFill/>
        </p:spPr>
        <p:txBody>
          <a:bodyPr wrap="square" lIns="0" tIns="0" rIns="0" bIns="0" rtlCol="0">
            <a:spAutoFit/>
          </a:bodyPr>
          <a:lstStyle/>
          <a:p>
            <a:pPr marL="285750" indent="-285750">
              <a:buFont typeface="Arial" charset="0"/>
              <a:buChar char="•"/>
            </a:pPr>
            <a:r>
              <a:rPr lang="en-GB" dirty="0" smtClean="0">
                <a:solidFill>
                  <a:schemeClr val="bg1"/>
                </a:solidFill>
              </a:rPr>
              <a:t>How were the white residents of Marshall Street trying to discriminate against potential black residents? </a:t>
            </a:r>
          </a:p>
          <a:p>
            <a:pPr marL="285750" indent="-285750">
              <a:buFont typeface="Arial" charset="0"/>
              <a:buChar char="•"/>
            </a:pPr>
            <a:endParaRPr lang="en-GB" dirty="0">
              <a:solidFill>
                <a:schemeClr val="bg1"/>
              </a:solidFill>
            </a:endParaRPr>
          </a:p>
          <a:p>
            <a:pPr marL="285750" indent="-285750">
              <a:buFont typeface="Arial" charset="0"/>
              <a:buChar char="•"/>
            </a:pPr>
            <a:r>
              <a:rPr lang="en-GB" dirty="0" smtClean="0">
                <a:solidFill>
                  <a:schemeClr val="bg1"/>
                </a:solidFill>
              </a:rPr>
              <a:t>What role did politics play in supporting their racism? </a:t>
            </a:r>
          </a:p>
          <a:p>
            <a:pPr marL="285750" indent="-285750">
              <a:buFont typeface="Arial" charset="0"/>
              <a:buChar char="•"/>
            </a:pPr>
            <a:endParaRPr lang="en-GB" dirty="0">
              <a:solidFill>
                <a:schemeClr val="bg1"/>
              </a:solidFill>
            </a:endParaRPr>
          </a:p>
          <a:p>
            <a:pPr marL="285750" indent="-285750">
              <a:buFont typeface="Arial" charset="0"/>
              <a:buChar char="•"/>
            </a:pPr>
            <a:r>
              <a:rPr lang="en-GB" dirty="0" smtClean="0">
                <a:solidFill>
                  <a:schemeClr val="bg1"/>
                </a:solidFill>
              </a:rPr>
              <a:t>What impact did Malcolm X and the US civil rights movement have on the black community in Smethwick? </a:t>
            </a:r>
            <a:endParaRPr lang="en-GB" dirty="0">
              <a:solidFill>
                <a:schemeClr val="bg1"/>
              </a:solidFill>
            </a:endParaRPr>
          </a:p>
          <a:p>
            <a:r>
              <a:rPr lang="en-GB" dirty="0"/>
              <a:t> </a:t>
            </a:r>
          </a:p>
          <a:p>
            <a:pPr marL="285750" indent="-285750">
              <a:buFont typeface="Arial" charset="0"/>
              <a:buChar char="•"/>
            </a:pPr>
            <a:r>
              <a:rPr lang="en-GB" dirty="0" smtClean="0">
                <a:solidFill>
                  <a:schemeClr val="bg1"/>
                </a:solidFill>
              </a:rPr>
              <a:t>What problems of discrimination do black, minority, and ethnic people continue to face today? </a:t>
            </a:r>
            <a:endParaRPr lang="en-GB" dirty="0">
              <a:solidFill>
                <a:schemeClr val="bg1"/>
              </a:solidFill>
            </a:endParaRPr>
          </a:p>
          <a:p>
            <a:pPr marL="285750" indent="-285750">
              <a:buFont typeface="Arial" charset="0"/>
              <a:buChar char="•"/>
            </a:pPr>
            <a:endParaRPr lang="en-GB" dirty="0">
              <a:solidFill>
                <a:schemeClr val="bg1"/>
              </a:solidFill>
            </a:endParaRPr>
          </a:p>
        </p:txBody>
      </p:sp>
    </p:spTree>
    <p:extLst>
      <p:ext uri="{BB962C8B-B14F-4D97-AF65-F5344CB8AC3E}">
        <p14:creationId xmlns:p14="http://schemas.microsoft.com/office/powerpoint/2010/main" val="2041999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9FF3D1-167A-1A46-A088-C39520D1ECD1}" vid="{98D25A32-6B40-AF49-B468-7CEDF4A2AB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D58D6ECD2638408774665A721EFA53" ma:contentTypeVersion="9" ma:contentTypeDescription="Create a new document." ma:contentTypeScope="" ma:versionID="808b5da3a86d90c7e10285677aab66a5">
  <xsd:schema xmlns:xsd="http://www.w3.org/2001/XMLSchema" xmlns:xs="http://www.w3.org/2001/XMLSchema" xmlns:p="http://schemas.microsoft.com/office/2006/metadata/properties" xmlns:ns2="2bf63b0d-d3a6-4f38-8960-c701703e0057" targetNamespace="http://schemas.microsoft.com/office/2006/metadata/properties" ma:root="true" ma:fieldsID="443c962490125fc31fa1178e1a1a2b0f" ns2:_="">
    <xsd:import namespace="2bf63b0d-d3a6-4f38-8960-c701703e00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63b0d-d3a6-4f38-8960-c701703e00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D15E0E-5FD1-49BC-9D5F-C86068B83DD7}"/>
</file>

<file path=customXml/itemProps2.xml><?xml version="1.0" encoding="utf-8"?>
<ds:datastoreItem xmlns:ds="http://schemas.openxmlformats.org/officeDocument/2006/customXml" ds:itemID="{E0187D59-D964-43A8-A19D-BCD4E2E2F2DC}"/>
</file>

<file path=customXml/itemProps3.xml><?xml version="1.0" encoding="utf-8"?>
<ds:datastoreItem xmlns:ds="http://schemas.openxmlformats.org/officeDocument/2006/customXml" ds:itemID="{703C9B30-99FF-4039-82CA-0FA629061A2D}"/>
</file>

<file path=docProps/app.xml><?xml version="1.0" encoding="utf-8"?>
<Properties xmlns="http://schemas.openxmlformats.org/officeDocument/2006/extended-properties" xmlns:vt="http://schemas.openxmlformats.org/officeDocument/2006/docPropsVTypes">
  <Template>Outreach PPT Exeter</Template>
  <TotalTime>3068</TotalTime>
  <Words>702</Words>
  <Application>Microsoft Macintosh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Calibri Light</vt:lpstr>
      <vt:lpstr>Humanist 521 Bold Condensed</vt:lpstr>
      <vt:lpstr>Mangal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Exeter</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Ruddock, Melissa</dc:creator>
  <cp:lastModifiedBy>Appiah, Dan</cp:lastModifiedBy>
  <cp:revision>14</cp:revision>
  <dcterms:created xsi:type="dcterms:W3CDTF">2017-12-02T14:03:56Z</dcterms:created>
  <dcterms:modified xsi:type="dcterms:W3CDTF">2020-10-06T14:26:34Z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0x01010087D58D6ECD2638408774665A721EFA53</vt:lpwstr>
  </property>
</Properties>
</file>