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62" r:id="rId3"/>
    <p:sldId id="259" r:id="rId4"/>
    <p:sldId id="263" r:id="rId5"/>
    <p:sldId id="264" r:id="rId6"/>
    <p:sldId id="276" r:id="rId7"/>
    <p:sldId id="271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900"/>
    <a:srgbClr val="5F2264"/>
    <a:srgbClr val="D20D52"/>
    <a:srgbClr val="0093AF"/>
    <a:srgbClr val="93B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28"/>
    <p:restoredTop sz="83662" autoAdjust="0"/>
  </p:normalViewPr>
  <p:slideViewPr>
    <p:cSldViewPr snapToGrid="0" snapToObjects="1">
      <p:cViewPr varScale="1">
        <p:scale>
          <a:sx n="62" d="100"/>
          <a:sy n="62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CDF2B-090D-FA4A-8C93-27758133547E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FA94C-8463-E249-B40C-ABC64971C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6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A94C-8463-E249-B40C-ABC64971CE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9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Brainstorm:</a:t>
            </a:r>
            <a:r>
              <a:rPr lang="en-GB" baseline="0" dirty="0" smtClean="0"/>
              <a:t> allow 2 minutes- no discussing!</a:t>
            </a:r>
          </a:p>
          <a:p>
            <a:r>
              <a:rPr lang="en-GB" baseline="0" dirty="0" smtClean="0"/>
              <a:t>Associations: allow 2 mins- no discussing again!</a:t>
            </a:r>
          </a:p>
          <a:p>
            <a:r>
              <a:rPr lang="en-GB" baseline="0" dirty="0" smtClean="0"/>
              <a:t>Discussions: allow 5 mins before class discussion.</a:t>
            </a:r>
          </a:p>
          <a:p>
            <a:r>
              <a:rPr lang="en-GB" baseline="0" dirty="0" smtClean="0"/>
              <a:t>(Each part will appear on click)</a:t>
            </a:r>
          </a:p>
          <a:p>
            <a:r>
              <a:rPr lang="en-GB" baseline="0" dirty="0" smtClean="0"/>
              <a:t>Total activity time: approx. 15mins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A94C-8463-E249-B40C-ABC64971CE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24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ARTICLE</a:t>
            </a:r>
            <a:r>
              <a:rPr lang="en-GB" baseline="0" dirty="0" smtClean="0"/>
              <a:t> LINK: </a:t>
            </a:r>
            <a:r>
              <a:rPr lang="en-GB" dirty="0" smtClean="0"/>
              <a:t>https://theecologist.org/2019/oct/10/black-absence-green-spaces</a:t>
            </a:r>
          </a:p>
          <a:p>
            <a:endParaRPr lang="en-GB" dirty="0" smtClean="0"/>
          </a:p>
          <a:p>
            <a:r>
              <a:rPr lang="en-GB" dirty="0" smtClean="0"/>
              <a:t>WILL NEED INTERNET OR PROVIDE A PRINT OUT: https://wildinthecity.atavist.com/nature-connectors</a:t>
            </a:r>
          </a:p>
          <a:p>
            <a:endParaRPr lang="en-GB" dirty="0" smtClean="0"/>
          </a:p>
          <a:p>
            <a:r>
              <a:rPr lang="en-GB" dirty="0" smtClean="0"/>
              <a:t>20mins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A94C-8463-E249-B40C-ABC64971CE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6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Research task: Pastoral Interlude</a:t>
            </a:r>
          </a:p>
          <a:p>
            <a:r>
              <a:rPr lang="en-GB" dirty="0" smtClean="0"/>
              <a:t>15mins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A94C-8463-E249-B40C-ABC64971CE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1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students to fill in the sentence stems based on the information that they hav</a:t>
            </a:r>
            <a:r>
              <a:rPr lang="en-GB" baseline="0" dirty="0" smtClean="0"/>
              <a:t>e learnt in todays lesson.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FA94C-8463-E249-B40C-ABC64971CE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5EB-66D6-EB4E-913B-3AB87662D8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3F57-C87D-E64E-91D0-1A1531C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5EB-66D6-EB4E-913B-3AB87662D8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3F57-C87D-E64E-91D0-1A1531C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5EB-66D6-EB4E-913B-3AB87662D8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3F57-C87D-E64E-91D0-1A1531C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5EB-66D6-EB4E-913B-3AB87662D8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3F57-C87D-E64E-91D0-1A1531C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5EB-66D6-EB4E-913B-3AB87662D8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3F57-C87D-E64E-91D0-1A1531C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5EB-66D6-EB4E-913B-3AB87662D8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3F57-C87D-E64E-91D0-1A1531C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5EB-66D6-EB4E-913B-3AB87662D8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3F57-C87D-E64E-91D0-1A1531C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5EB-66D6-EB4E-913B-3AB87662D8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3F57-C87D-E64E-91D0-1A1531C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5EB-66D6-EB4E-913B-3AB87662D8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3F57-C87D-E64E-91D0-1A1531C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5EB-66D6-EB4E-913B-3AB87662D8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3F57-C87D-E64E-91D0-1A1531C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A5EB-66D6-EB4E-913B-3AB87662D8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3F57-C87D-E64E-91D0-1A1531C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3A5EB-66D6-EB4E-913B-3AB87662D8E9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F3F57-C87D-E64E-91D0-1A1531C65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B3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781777"/>
            <a:ext cx="12192000" cy="1514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v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1" y="1109073"/>
            <a:ext cx="2286291" cy="8601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0837" y="1221527"/>
            <a:ext cx="10249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latin typeface="Arial" charset="0"/>
                <a:ea typeface="Humanist 521 Bold Condensed" charset="0"/>
                <a:cs typeface="Arial" charset="0"/>
              </a:rPr>
              <a:t>Diversity in </a:t>
            </a:r>
            <a:r>
              <a:rPr lang="en-GB" sz="2800" b="1" dirty="0">
                <a:latin typeface="Arial" charset="0"/>
                <a:ea typeface="Humanist 521 Bold Condensed" charset="0"/>
                <a:cs typeface="Arial" charset="0"/>
              </a:rPr>
              <a:t>the Rural Environment</a:t>
            </a:r>
          </a:p>
          <a:p>
            <a:pPr algn="r"/>
            <a:r>
              <a:rPr lang="en-US" sz="2800" dirty="0" smtClean="0">
                <a:latin typeface="Arial" charset="0"/>
                <a:ea typeface="Humanist 521 Bold Condensed" charset="0"/>
                <a:cs typeface="Arial" charset="0"/>
              </a:rPr>
              <a:t>Black History Month 2020</a:t>
            </a:r>
            <a:endParaRPr lang="en-US" sz="2800" dirty="0">
              <a:latin typeface="Humanist 521 Bold Condensed" charset="0"/>
              <a:ea typeface="Humanist 521 Bold Condensed" charset="0"/>
              <a:cs typeface="Humanist 521 Bold Condensed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4" r="23807" b="46458"/>
          <a:stretch/>
        </p:blipFill>
        <p:spPr>
          <a:xfrm>
            <a:off x="6285600" y="3176337"/>
            <a:ext cx="59040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49209" y="1104326"/>
            <a:ext cx="37623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93B322"/>
                </a:solidFill>
                <a:latin typeface="Arial" charset="0"/>
                <a:ea typeface="Arial" charset="0"/>
                <a:cs typeface="Arial" charset="0"/>
              </a:rPr>
              <a:t>Session Content</a:t>
            </a:r>
            <a:endParaRPr lang="en-US" sz="2800" b="1" dirty="0">
              <a:solidFill>
                <a:srgbClr val="93B32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9209" y="1775321"/>
            <a:ext cx="5315676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pc="32" dirty="0">
                <a:latin typeface="Montserrat Light"/>
              </a:rPr>
              <a:t>Rural landscape </a:t>
            </a:r>
            <a:r>
              <a:rPr lang="en-US" spc="32" dirty="0" smtClean="0">
                <a:latin typeface="Montserrat Light"/>
              </a:rPr>
              <a:t>associations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pc="32" dirty="0" smtClean="0">
                <a:latin typeface="Montserrat Light"/>
              </a:rPr>
              <a:t>Reasons </a:t>
            </a:r>
            <a:r>
              <a:rPr lang="en-US" spc="32" dirty="0">
                <a:latin typeface="Montserrat Light"/>
              </a:rPr>
              <a:t>for a lack of </a:t>
            </a:r>
            <a:r>
              <a:rPr lang="en-US" spc="32" dirty="0" smtClean="0">
                <a:latin typeface="Montserrat Light"/>
              </a:rPr>
              <a:t>diversity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pc="32" dirty="0" smtClean="0">
                <a:latin typeface="Montserrat Light"/>
              </a:rPr>
              <a:t>Ingrid Pollard: Research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pc="32" dirty="0" smtClean="0">
                <a:latin typeface="Montserrat Light"/>
              </a:rPr>
              <a:t>Conclusions</a:t>
            </a:r>
            <a:endParaRPr lang="en-US" spc="32" dirty="0">
              <a:latin typeface="Montserrat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9" b="47507"/>
          <a:stretch/>
        </p:blipFill>
        <p:spPr>
          <a:xfrm>
            <a:off x="6449707" y="3029804"/>
            <a:ext cx="5742293" cy="38281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1939" y="6078225"/>
            <a:ext cx="10322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98.1% of Black people in England and Wales live in Urban areas (Census, 2011)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5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93B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24197" y="382728"/>
            <a:ext cx="37623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3B322"/>
                </a:solidFill>
                <a:latin typeface="Arial" charset="0"/>
                <a:ea typeface="Arial" charset="0"/>
                <a:cs typeface="Arial" charset="0"/>
              </a:rPr>
              <a:t>Rural Landscapes</a:t>
            </a:r>
            <a:endParaRPr lang="en-US" sz="2800" b="1" dirty="0">
              <a:solidFill>
                <a:srgbClr val="93B32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9" y="5768011"/>
            <a:ext cx="1642371" cy="617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7" t="-9" r="30298" b="24279"/>
          <a:stretch/>
        </p:blipFill>
        <p:spPr>
          <a:xfrm>
            <a:off x="0" y="530942"/>
            <a:ext cx="2520000" cy="46248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9" b="47507"/>
          <a:stretch/>
        </p:blipFill>
        <p:spPr>
          <a:xfrm>
            <a:off x="7632290" y="3818192"/>
            <a:ext cx="4559710" cy="30398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8676" y="1124474"/>
            <a:ext cx="891334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>
                <a:latin typeface="Playfair Display" panose="020B0604020202020204" charset="0"/>
              </a:rPr>
              <a:t>Part 1: Brainstorm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Playfair Display" panose="020B0604020202020204" charset="0"/>
              </a:rPr>
              <a:t>Write down everything you can think of that you associate with the countryside and rural life. This could be items, words, phrases, demographics, anything!</a:t>
            </a:r>
          </a:p>
          <a:p>
            <a:pPr algn="ctr">
              <a:lnSpc>
                <a:spcPct val="150000"/>
              </a:lnSpc>
            </a:pP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b="1" dirty="0">
                <a:latin typeface="Playfair Display" panose="020B0604020202020204" charset="0"/>
              </a:rPr>
              <a:t>Part 2: Associations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Playfair Display" panose="020B0604020202020204" charset="0"/>
              </a:rPr>
              <a:t>Can you notice any key themes coming out in your work? Use colours to group ideas together</a:t>
            </a:r>
          </a:p>
          <a:p>
            <a:pPr algn="ctr">
              <a:lnSpc>
                <a:spcPct val="150000"/>
              </a:lnSpc>
            </a:pPr>
            <a:endParaRPr lang="en-GB" dirty="0">
              <a:latin typeface="Playfair Display" panose="020B0604020202020204" charset="0"/>
            </a:endParaRPr>
          </a:p>
          <a:p>
            <a:pPr algn="ctr">
              <a:lnSpc>
                <a:spcPct val="150000"/>
              </a:lnSpc>
            </a:pPr>
            <a:r>
              <a:rPr lang="en-GB" b="1" dirty="0">
                <a:latin typeface="Playfair Display" panose="020B0604020202020204" charset="0"/>
              </a:rPr>
              <a:t>Part 3: Discussions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Playfair Display" panose="020B0604020202020204" charset="0"/>
              </a:rPr>
              <a:t>Talk to a partner, have you come up with similar ideas? What differences are there? Are there any reasons for these differences? Be prepared to share back with the class</a:t>
            </a:r>
            <a:endParaRPr lang="en-GB" dirty="0">
              <a:latin typeface="Playfair Displ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009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2631" y="870443"/>
            <a:ext cx="653199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0093AF"/>
                </a:solidFill>
                <a:latin typeface="Arial" charset="0"/>
                <a:ea typeface="Arial" charset="0"/>
                <a:cs typeface="Arial" charset="0"/>
              </a:rPr>
              <a:t>Black Absence in Green Spaces</a:t>
            </a:r>
            <a:endParaRPr lang="en-US" sz="2800" b="1" dirty="0">
              <a:solidFill>
                <a:srgbClr val="0093A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2631" y="3493778"/>
            <a:ext cx="653199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>
                <a:latin typeface="Playfair Display" panose="020B0604020202020204" charset="0"/>
              </a:rPr>
              <a:t>Read the article by Beth Collier called “Black absence in green spaces”</a:t>
            </a:r>
          </a:p>
          <a:p>
            <a:pPr marL="342900" indent="-342900">
              <a:buAutoNum type="arabicParenR"/>
            </a:pPr>
            <a:r>
              <a:rPr lang="en-GB" dirty="0">
                <a:latin typeface="Playfair Display" panose="020B0604020202020204" charset="0"/>
              </a:rPr>
              <a:t>Summarise the reasons that are given for “Black absence” in short bullet </a:t>
            </a:r>
            <a:r>
              <a:rPr lang="en-GB" dirty="0" smtClean="0">
                <a:latin typeface="Playfair Display" panose="020B0604020202020204" charset="0"/>
              </a:rPr>
              <a:t>points</a:t>
            </a:r>
          </a:p>
          <a:p>
            <a:pPr marL="342900" indent="-342900">
              <a:buAutoNum type="arabicParenR"/>
            </a:pPr>
            <a:r>
              <a:rPr lang="en-GB" dirty="0" smtClean="0">
                <a:latin typeface="Playfair Display" panose="020B0604020202020204" charset="0"/>
              </a:rPr>
              <a:t>Read the “Wild in the City” Nature connectors page, what is the group doing to overcome barriers?</a:t>
            </a:r>
            <a:endParaRPr lang="en-GB" dirty="0">
              <a:latin typeface="Playfair Display" panose="020B06040202020202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2631" y="1417002"/>
            <a:ext cx="801312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In the article that you are about to read, Beth Collier examines various barriers that have been put up that could have lead to “Black Absence in Green Spaces”.</a:t>
            </a:r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GB" dirty="0"/>
              <a:t>People of colour spend less time in nature in the UK than white people. But we are often closely connected to nature in our countries of heritage - the disconnect seems to occur in the west.  Why is this</a:t>
            </a:r>
            <a:r>
              <a:rPr lang="en-GB" dirty="0" smtClean="0"/>
              <a:t>?” Collier, 2019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9" y="5768011"/>
            <a:ext cx="1642371" cy="617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7" t="-9" r="30298" b="24279"/>
          <a:stretch/>
        </p:blipFill>
        <p:spPr>
          <a:xfrm>
            <a:off x="0" y="530942"/>
            <a:ext cx="2520000" cy="4624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9" b="47507"/>
          <a:stretch/>
        </p:blipFill>
        <p:spPr>
          <a:xfrm>
            <a:off x="6792000" y="3256269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D20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2631" y="870443"/>
            <a:ext cx="37623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D20D52"/>
                </a:solidFill>
                <a:latin typeface="Arial" charset="0"/>
                <a:ea typeface="Arial" charset="0"/>
                <a:cs typeface="Arial" charset="0"/>
              </a:rPr>
              <a:t>Ingrid Pollard</a:t>
            </a:r>
            <a:endParaRPr lang="en-US" sz="2800" b="1" dirty="0">
              <a:solidFill>
                <a:srgbClr val="D20D5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2631" y="3696096"/>
            <a:ext cx="7346698" cy="23544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Research Task: Pastoral Interlude (1988)</a:t>
            </a:r>
          </a:p>
          <a:p>
            <a:pPr marL="514350" lvl="0" indent="-514350">
              <a:spcBef>
                <a:spcPct val="0"/>
              </a:spcBef>
              <a:buAutoNum type="arabicParenR"/>
            </a:pPr>
            <a:r>
              <a:rPr lang="en-US" spc="30" dirty="0">
                <a:latin typeface="Montserrat Light"/>
              </a:rPr>
              <a:t>What does Pollard try to illustrate in this series</a:t>
            </a:r>
            <a:r>
              <a:rPr lang="en-US" spc="30" dirty="0" smtClean="0">
                <a:latin typeface="Montserrat Light"/>
              </a:rPr>
              <a:t>?</a:t>
            </a:r>
            <a:endParaRPr lang="en-US" spc="30" dirty="0">
              <a:latin typeface="Montserrat Light"/>
            </a:endParaRPr>
          </a:p>
          <a:p>
            <a:pPr marL="514350" lvl="0" indent="-514350">
              <a:spcBef>
                <a:spcPct val="0"/>
              </a:spcBef>
              <a:buAutoNum type="arabicParenR"/>
            </a:pPr>
            <a:r>
              <a:rPr lang="en-US" spc="30" dirty="0">
                <a:latin typeface="Montserrat Light"/>
              </a:rPr>
              <a:t>How does the use of imagery portray this</a:t>
            </a:r>
            <a:r>
              <a:rPr lang="en-US" spc="30" dirty="0" smtClean="0">
                <a:latin typeface="Montserrat Light"/>
              </a:rPr>
              <a:t>?</a:t>
            </a:r>
          </a:p>
          <a:p>
            <a:pPr marL="514350" lvl="0" indent="-514350">
              <a:spcBef>
                <a:spcPct val="0"/>
              </a:spcBef>
              <a:buAutoNum type="arabicParenR"/>
            </a:pPr>
            <a:r>
              <a:rPr lang="en-US" spc="30" dirty="0" smtClean="0">
                <a:latin typeface="Montserrat Light"/>
              </a:rPr>
              <a:t>What have been the celebrations and criticisms of this work?</a:t>
            </a:r>
          </a:p>
          <a:p>
            <a:pPr marL="514350" lvl="0" indent="-514350">
              <a:spcBef>
                <a:spcPct val="0"/>
              </a:spcBef>
              <a:buAutoNum type="arabicParenR"/>
            </a:pPr>
            <a:r>
              <a:rPr lang="en-US" spc="30" dirty="0" smtClean="0">
                <a:latin typeface="Montserrat Light"/>
              </a:rPr>
              <a:t>How has the landscape changed since 1988? How would this piece of work look today? Would anything have changed? How?</a:t>
            </a:r>
            <a:endParaRPr lang="en-US" spc="30" dirty="0">
              <a:latin typeface="Montserrat Light"/>
            </a:endParaRPr>
          </a:p>
          <a:p>
            <a:pPr marL="514350" lvl="0" indent="-514350">
              <a:spcBef>
                <a:spcPct val="0"/>
              </a:spcBef>
              <a:buAutoNum type="arabicParenR"/>
            </a:pPr>
            <a:r>
              <a:rPr lang="en-US" spc="30" dirty="0">
                <a:latin typeface="Montserrat Light"/>
              </a:rPr>
              <a:t>What are the benefits of using qualitative data to explore social constructs?</a:t>
            </a:r>
            <a:r>
              <a:rPr lang="en-US" spc="30" dirty="0">
                <a:solidFill>
                  <a:srgbClr val="628474"/>
                </a:solidFill>
                <a:latin typeface="Montserrat Ligh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2631" y="1636822"/>
            <a:ext cx="745518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Ingrid Pollard is a British artist and photographer. She uses her work in portraiture photography and landscape photograph to illustrate different social constructs, including Britishness or Racial difference. In the 1980s, Pollard produced a series of work called Pastoral Interlude, which challenged the way th</a:t>
            </a:r>
            <a:r>
              <a:rPr lang="en-US" dirty="0" smtClean="0"/>
              <a:t>at English culture places black people in cities. (Anderson et al, 2003)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9" y="5768011"/>
            <a:ext cx="1642371" cy="617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7" t="-9" r="30298" b="24279"/>
          <a:stretch/>
        </p:blipFill>
        <p:spPr>
          <a:xfrm>
            <a:off x="0" y="530942"/>
            <a:ext cx="2520000" cy="4624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9" b="47507"/>
          <a:stretch/>
        </p:blipFill>
        <p:spPr>
          <a:xfrm>
            <a:off x="6792000" y="3256269"/>
            <a:ext cx="54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2520000" cy="6858000"/>
          </a:xfrm>
          <a:prstGeom prst="rect">
            <a:avLst/>
          </a:prstGeom>
          <a:solidFill>
            <a:srgbClr val="93B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69355" y="417622"/>
            <a:ext cx="37623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3B322"/>
                </a:solidFill>
                <a:latin typeface="Arial" charset="0"/>
                <a:ea typeface="Arial" charset="0"/>
                <a:cs typeface="Arial" charset="0"/>
              </a:rPr>
              <a:t>Plenary</a:t>
            </a:r>
            <a:endParaRPr lang="en-US" sz="2800" b="1" dirty="0">
              <a:solidFill>
                <a:srgbClr val="93B322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9" y="5768011"/>
            <a:ext cx="1642371" cy="6178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7" t="-9" r="30298" b="24279"/>
          <a:stretch/>
        </p:blipFill>
        <p:spPr>
          <a:xfrm>
            <a:off x="0" y="530942"/>
            <a:ext cx="2520000" cy="46248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9" b="47507"/>
          <a:stretch/>
        </p:blipFill>
        <p:spPr>
          <a:xfrm>
            <a:off x="7632290" y="3818192"/>
            <a:ext cx="4559710" cy="303980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35029" y="1413498"/>
            <a:ext cx="88126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Write down 1 fact you have learnt today for each of these 3 statements;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One thing I have found surprising today is….</a:t>
            </a:r>
          </a:p>
          <a:p>
            <a:pPr marL="0" indent="0">
              <a:buNone/>
            </a:pPr>
            <a:r>
              <a:rPr lang="en-GB" sz="2400" dirty="0" smtClean="0"/>
              <a:t>One fact that I have found interesting today is….</a:t>
            </a:r>
          </a:p>
          <a:p>
            <a:pPr marL="0" indent="0">
              <a:buNone/>
            </a:pPr>
            <a:r>
              <a:rPr lang="en-GB" sz="2400" dirty="0" smtClean="0"/>
              <a:t>One fact that I am going to research further about is…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221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400" y="0"/>
            <a:ext cx="12192000" cy="6858000"/>
          </a:xfrm>
          <a:prstGeom prst="rect">
            <a:avLst/>
          </a:prstGeom>
          <a:solidFill>
            <a:srgbClr val="5F22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4" r="23807" b="46458"/>
          <a:stretch/>
        </p:blipFill>
        <p:spPr>
          <a:xfrm>
            <a:off x="6285600" y="3176337"/>
            <a:ext cx="5904000" cy="367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49209" y="654999"/>
            <a:ext cx="376230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References</a:t>
            </a:r>
            <a:endParaRPr lang="en-US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8340" y="1326365"/>
            <a:ext cx="10274520" cy="4801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Anderson. K., </a:t>
            </a:r>
            <a:r>
              <a:rPr lang="en-GB" sz="2400" dirty="0" err="1" smtClean="0">
                <a:solidFill>
                  <a:schemeClr val="bg1"/>
                </a:solidFill>
              </a:rPr>
              <a:t>Domosh</a:t>
            </a:r>
            <a:r>
              <a:rPr lang="en-GB" sz="2400" dirty="0" smtClean="0">
                <a:solidFill>
                  <a:schemeClr val="bg1"/>
                </a:solidFill>
              </a:rPr>
              <a:t>. M, </a:t>
            </a:r>
            <a:r>
              <a:rPr lang="en-GB" sz="2400" dirty="0" err="1" smtClean="0">
                <a:solidFill>
                  <a:schemeClr val="bg1"/>
                </a:solidFill>
              </a:rPr>
              <a:t>Pile.S</a:t>
            </a:r>
            <a:r>
              <a:rPr lang="en-GB" sz="2400" dirty="0" smtClean="0">
                <a:solidFill>
                  <a:schemeClr val="bg1"/>
                </a:solidFill>
              </a:rPr>
              <a:t>. (2003) Handbook of Cultural Geography, SAGE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Collier, B (2019</a:t>
            </a:r>
            <a:r>
              <a:rPr lang="en-GB" sz="2400" dirty="0">
                <a:solidFill>
                  <a:schemeClr val="bg1"/>
                </a:solidFill>
              </a:rPr>
              <a:t>) Black Absence in green spaces. &lt;https://theecologist.org/2019/oct/10/black-absence-green-spaces&gt;. [Last Accessed: 18/09/2020]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ERSI (2014) The UK by numbers: Rural and Urban. &lt;https://esrc.ukri.org/public-engagement/social-science-for-schools/resources/rural-and-urban/&gt;  [Last Accessed: 04/09/2020</a:t>
            </a:r>
            <a:r>
              <a:rPr lang="en-GB" sz="2400" dirty="0" smtClean="0">
                <a:solidFill>
                  <a:schemeClr val="bg1"/>
                </a:solidFill>
              </a:rPr>
              <a:t>]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Relph, E (1976), Place and </a:t>
            </a:r>
            <a:r>
              <a:rPr lang="en-GB" sz="2400" dirty="0" err="1">
                <a:solidFill>
                  <a:schemeClr val="bg1"/>
                </a:solidFill>
              </a:rPr>
              <a:t>Placelessness</a:t>
            </a:r>
            <a:r>
              <a:rPr lang="en-GB" sz="2400" dirty="0">
                <a:solidFill>
                  <a:schemeClr val="bg1"/>
                </a:solidFill>
              </a:rPr>
              <a:t>, Pion Limited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9" y="5768011"/>
            <a:ext cx="1642371" cy="6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337"/>
            <a:ext cx="12192000" cy="6858000"/>
          </a:xfrm>
          <a:prstGeom prst="rect">
            <a:avLst/>
          </a:prstGeom>
          <a:solidFill>
            <a:srgbClr val="E68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-4" r="23807" b="46458"/>
          <a:stretch/>
        </p:blipFill>
        <p:spPr>
          <a:xfrm>
            <a:off x="6285600" y="3176337"/>
            <a:ext cx="5904000" cy="36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9" y="5768011"/>
            <a:ext cx="1642371" cy="617859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1009551" y="432065"/>
            <a:ext cx="6048480" cy="926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2000" b="1" spc="300" dirty="0">
                <a:solidFill>
                  <a:srgbClr val="F4F8F3"/>
                </a:solidFill>
              </a:rPr>
              <a:t>For teachers...</a:t>
            </a:r>
          </a:p>
        </p:txBody>
      </p:sp>
      <p:grpSp>
        <p:nvGrpSpPr>
          <p:cNvPr id="10" name="Group 6"/>
          <p:cNvGrpSpPr/>
          <p:nvPr/>
        </p:nvGrpSpPr>
        <p:grpSpPr>
          <a:xfrm>
            <a:off x="1009551" y="1620927"/>
            <a:ext cx="10064502" cy="2872513"/>
            <a:chOff x="0" y="-2304088"/>
            <a:chExt cx="13419336" cy="3830018"/>
          </a:xfrm>
        </p:grpSpPr>
        <p:sp>
          <p:nvSpPr>
            <p:cNvPr id="11" name="TextBox 7"/>
            <p:cNvSpPr txBox="1"/>
            <p:nvPr/>
          </p:nvSpPr>
          <p:spPr>
            <a:xfrm>
              <a:off x="5" y="-2304088"/>
              <a:ext cx="13419331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65"/>
                </a:lnSpc>
              </a:pPr>
              <a:r>
                <a:rPr lang="en-US" sz="1600" spc="446" dirty="0">
                  <a:solidFill>
                    <a:srgbClr val="F4F8F3"/>
                  </a:solidFill>
                </a:rPr>
                <a:t>CURRICULUM LINKS:</a:t>
              </a:r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0" y="-1519845"/>
              <a:ext cx="13419331" cy="1328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81"/>
                </a:lnSpc>
              </a:pPr>
              <a:r>
                <a:rPr lang="en-US" sz="1600" spc="27" dirty="0">
                  <a:solidFill>
                    <a:srgbClr val="F4F8F3"/>
                  </a:solidFill>
                </a:rPr>
                <a:t>AQA A Level Geography: Changing Places</a:t>
              </a:r>
            </a:p>
            <a:p>
              <a:pPr>
                <a:lnSpc>
                  <a:spcPts val="4181"/>
                </a:lnSpc>
              </a:pPr>
              <a:r>
                <a:rPr lang="en-US" sz="1600" spc="27" dirty="0">
                  <a:solidFill>
                    <a:srgbClr val="F4F8F3"/>
                  </a:solidFill>
                </a:rPr>
                <a:t>AQA A Level Geography: Qualitative Resources</a:t>
              </a:r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0" y="326943"/>
              <a:ext cx="13419331" cy="572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65"/>
                </a:lnSpc>
              </a:pPr>
              <a:r>
                <a:rPr lang="en-US" sz="1600" spc="446" dirty="0">
                  <a:solidFill>
                    <a:srgbClr val="F4F8F3"/>
                  </a:solidFill>
                </a:rPr>
                <a:t>FOR MORE GUIDANCE ON THIS RESOURCE PLEASE EMAIL REBECCA AT:</a:t>
              </a:r>
            </a:p>
          </p:txBody>
        </p:sp>
        <p:sp>
          <p:nvSpPr>
            <p:cNvPr id="17" name="TextBox 10"/>
            <p:cNvSpPr txBox="1"/>
            <p:nvPr/>
          </p:nvSpPr>
          <p:spPr>
            <a:xfrm>
              <a:off x="0" y="915165"/>
              <a:ext cx="13419331" cy="610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81"/>
                </a:lnSpc>
              </a:pPr>
              <a:r>
                <a:rPr lang="en-US" sz="1600" spc="27" dirty="0">
                  <a:solidFill>
                    <a:srgbClr val="F4F8F3"/>
                  </a:solidFill>
                </a:rPr>
                <a:t>clesoutreach@exeter.ac.uk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24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29FF3D1-167A-1A46-A088-C39520D1ECD1}" vid="{98D25A32-6B40-AF49-B468-7CEDF4A2AB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D58D6ECD2638408774665A721EFA53" ma:contentTypeVersion="9" ma:contentTypeDescription="Create a new document." ma:contentTypeScope="" ma:versionID="808b5da3a86d90c7e10285677aab66a5">
  <xsd:schema xmlns:xsd="http://www.w3.org/2001/XMLSchema" xmlns:xs="http://www.w3.org/2001/XMLSchema" xmlns:p="http://schemas.microsoft.com/office/2006/metadata/properties" xmlns:ns2="2bf63b0d-d3a6-4f38-8960-c701703e0057" targetNamespace="http://schemas.microsoft.com/office/2006/metadata/properties" ma:root="true" ma:fieldsID="443c962490125fc31fa1178e1a1a2b0f" ns2:_="">
    <xsd:import namespace="2bf63b0d-d3a6-4f38-8960-c701703e00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63b0d-d3a6-4f38-8960-c701703e0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7890EB-83C2-439D-A6DC-20031569EA94}"/>
</file>

<file path=customXml/itemProps2.xml><?xml version="1.0" encoding="utf-8"?>
<ds:datastoreItem xmlns:ds="http://schemas.openxmlformats.org/officeDocument/2006/customXml" ds:itemID="{C3969738-734E-43AA-BE8A-EC0174C79A42}"/>
</file>

<file path=customXml/itemProps3.xml><?xml version="1.0" encoding="utf-8"?>
<ds:datastoreItem xmlns:ds="http://schemas.openxmlformats.org/officeDocument/2006/customXml" ds:itemID="{A52CF726-D4DD-478C-A0F0-83543B5217DB}"/>
</file>

<file path=docProps/app.xml><?xml version="1.0" encoding="utf-8"?>
<Properties xmlns="http://schemas.openxmlformats.org/officeDocument/2006/extended-properties" xmlns:vt="http://schemas.openxmlformats.org/officeDocument/2006/docPropsVTypes">
  <Template>Outreach PPT Exeter</Template>
  <TotalTime>152</TotalTime>
  <Words>635</Words>
  <Application>Microsoft Office PowerPoint</Application>
  <PresentationFormat>Widescreen</PresentationFormat>
  <Paragraphs>71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Humanist 521 Bold Condensed</vt:lpstr>
      <vt:lpstr>Montserrat Light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Exeter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Ruddock, Melissa</dc:creator>
  <cp:lastModifiedBy>Crews, Rebecca</cp:lastModifiedBy>
  <cp:revision>10</cp:revision>
  <dcterms:created xsi:type="dcterms:W3CDTF">2017-12-02T14:03:56Z</dcterms:created>
  <dcterms:modified xsi:type="dcterms:W3CDTF">2020-10-06T10:15:35Z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0x01010087D58D6ECD2638408774665A721EFA53</vt:lpwstr>
  </property>
</Properties>
</file>