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0" r:id="rId2"/>
    <p:sldId id="262" r:id="rId3"/>
    <p:sldId id="266" r:id="rId4"/>
    <p:sldId id="259"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900"/>
    <a:srgbClr val="5F2264"/>
    <a:srgbClr val="D20D52"/>
    <a:srgbClr val="0093AF"/>
    <a:srgbClr val="93B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28"/>
    <p:restoredTop sz="94632"/>
  </p:normalViewPr>
  <p:slideViewPr>
    <p:cSldViewPr snapToGrid="0" snapToObjects="1">
      <p:cViewPr varScale="1">
        <p:scale>
          <a:sx n="81" d="100"/>
          <a:sy n="81" d="100"/>
        </p:scale>
        <p:origin x="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CDF2B-090D-FA4A-8C93-27758133547E}"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FA94C-8463-E249-B40C-ABC64971CE14}" type="slidenum">
              <a:rPr lang="en-US" smtClean="0"/>
              <a:t>‹#›</a:t>
            </a:fld>
            <a:endParaRPr lang="en-US"/>
          </a:p>
        </p:txBody>
      </p:sp>
    </p:spTree>
    <p:extLst>
      <p:ext uri="{BB962C8B-B14F-4D97-AF65-F5344CB8AC3E}">
        <p14:creationId xmlns:p14="http://schemas.microsoft.com/office/powerpoint/2010/main" val="174936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13A5EB-66D6-EB4E-913B-3AB87662D8E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3A5EB-66D6-EB4E-913B-3AB87662D8E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3A5EB-66D6-EB4E-913B-3AB87662D8E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3A5EB-66D6-EB4E-913B-3AB87662D8E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3A5EB-66D6-EB4E-913B-3AB87662D8E9}"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13A5EB-66D6-EB4E-913B-3AB87662D8E9}"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13A5EB-66D6-EB4E-913B-3AB87662D8E9}"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13A5EB-66D6-EB4E-913B-3AB87662D8E9}"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3A5EB-66D6-EB4E-913B-3AB87662D8E9}"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3A5EB-66D6-EB4E-913B-3AB87662D8E9}"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3A5EB-66D6-EB4E-913B-3AB87662D8E9}"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F3F57-C87D-E64E-91D0-1A1531C65794}"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3A5EB-66D6-EB4E-913B-3AB87662D8E9}" type="datetimeFigureOut">
              <a:rPr lang="en-US" smtClean="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F3F57-C87D-E64E-91D0-1A1531C65794}"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dc.bmj.com/content/106/6/533"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hyperlink" Target="mailto:medicalschooloutreach@exeter.ac.uk" TargetMode="Externa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hyperlink" Target="https://www.exeter.ac.uk/teachers/" TargetMode="External"/><Relationship Id="rId4" Type="http://schemas.openxmlformats.org/officeDocument/2006/relationships/hyperlink" Target="https://www.exeter.ac.uk/undergraduate/applying/accessexeter/discoveruniver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781777"/>
            <a:ext cx="12192000" cy="151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11" y="1109073"/>
            <a:ext cx="2286291" cy="860102"/>
          </a:xfrm>
          <a:prstGeom prst="rect">
            <a:avLst/>
          </a:prstGeom>
        </p:spPr>
      </p:pic>
      <p:sp>
        <p:nvSpPr>
          <p:cNvPr id="8" name="TextBox 7"/>
          <p:cNvSpPr txBox="1"/>
          <p:nvPr/>
        </p:nvSpPr>
        <p:spPr>
          <a:xfrm>
            <a:off x="1420836" y="1123625"/>
            <a:ext cx="10589193" cy="830997"/>
          </a:xfrm>
          <a:prstGeom prst="rect">
            <a:avLst/>
          </a:prstGeom>
          <a:noFill/>
        </p:spPr>
        <p:txBody>
          <a:bodyPr wrap="square" rtlCol="0">
            <a:spAutoFit/>
          </a:bodyPr>
          <a:lstStyle/>
          <a:p>
            <a:pPr algn="r"/>
            <a:r>
              <a:rPr lang="en-US" sz="2400" b="1" dirty="0">
                <a:latin typeface="Arial" charset="0"/>
                <a:ea typeface="Humanist 521 Bold Condensed" charset="0"/>
                <a:cs typeface="Arial" charset="0"/>
              </a:rPr>
              <a:t>The Needs of Young People During – And After – Covid-19</a:t>
            </a:r>
          </a:p>
          <a:p>
            <a:pPr algn="r"/>
            <a:r>
              <a:rPr lang="en-US" sz="2400" dirty="0">
                <a:latin typeface="Arial" charset="0"/>
                <a:ea typeface="Humanist 521 Bold Condensed" charset="0"/>
                <a:cs typeface="Arial" charset="0"/>
              </a:rPr>
              <a:t>You Do Youth 2021</a:t>
            </a:r>
            <a:endParaRPr lang="en-US" sz="2400" dirty="0">
              <a:latin typeface="Humanist 521 Bold Condensed" charset="0"/>
              <a:ea typeface="Humanist 521 Bold Condensed" charset="0"/>
              <a:cs typeface="Humanist 521 Bold Condensed"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Tree>
    <p:extLst>
      <p:ext uri="{BB962C8B-B14F-4D97-AF65-F5344CB8AC3E}">
        <p14:creationId xmlns:p14="http://schemas.microsoft.com/office/powerpoint/2010/main" val="98435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3173" y="561995"/>
            <a:ext cx="11313993" cy="430887"/>
          </a:xfrm>
          <a:prstGeom prst="rect">
            <a:avLst/>
          </a:prstGeom>
          <a:noFill/>
        </p:spPr>
        <p:txBody>
          <a:bodyPr wrap="square" lIns="0" tIns="0" rIns="0" bIns="0" rtlCol="0">
            <a:spAutoFit/>
          </a:bodyPr>
          <a:lstStyle/>
          <a:p>
            <a:r>
              <a:rPr lang="en-US" sz="2800" b="1" dirty="0">
                <a:solidFill>
                  <a:srgbClr val="93B322"/>
                </a:solidFill>
                <a:latin typeface="Arial" charset="0"/>
                <a:ea typeface="Arial" charset="0"/>
                <a:cs typeface="Arial" charset="0"/>
              </a:rPr>
              <a:t>What Issues Has Covid-19 Raised Especially For Young People?</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TextBox 1"/>
          <p:cNvSpPr txBox="1"/>
          <p:nvPr/>
        </p:nvSpPr>
        <p:spPr>
          <a:xfrm>
            <a:off x="653173" y="1160060"/>
            <a:ext cx="10879185" cy="4401205"/>
          </a:xfrm>
          <a:prstGeom prst="rect">
            <a:avLst/>
          </a:prstGeom>
          <a:noFill/>
        </p:spPr>
        <p:txBody>
          <a:bodyPr wrap="square" rtlCol="0">
            <a:spAutoFit/>
          </a:bodyPr>
          <a:lstStyle/>
          <a:p>
            <a:r>
              <a:rPr lang="en-GB" sz="2000" dirty="0"/>
              <a:t>Covid-19 has had massive effects on the lives and welfare of people across the world, but young people have often felt especially strongly affected – and, sometimes, felt left behind by response initiatives and plans for recovery.</a:t>
            </a:r>
          </a:p>
          <a:p>
            <a:br>
              <a:rPr lang="en-GB" sz="2000" dirty="0"/>
            </a:br>
            <a:r>
              <a:rPr lang="en-GB" sz="2000" dirty="0"/>
              <a:t>This has been especially true in healthcare, with young people placed last in the priority list for vaccination despite often feeling most strongly losses related to jobs, milestone experiences and opportunities.</a:t>
            </a:r>
          </a:p>
          <a:p>
            <a:endParaRPr lang="en-GB" sz="2000" dirty="0"/>
          </a:p>
          <a:p>
            <a:r>
              <a:rPr lang="en-GB" sz="2000" dirty="0"/>
              <a:t>This activity, focussing on the needs of children and young people, will give you the opportunity to:</a:t>
            </a:r>
            <a:br>
              <a:rPr lang="en-GB" sz="2000" dirty="0"/>
            </a:br>
            <a:endParaRPr lang="en-GB" sz="2000" dirty="0"/>
          </a:p>
          <a:p>
            <a:pPr marL="342900" indent="-342900">
              <a:buFont typeface="Arial" panose="020B0604020202020204" pitchFamily="34" charset="0"/>
              <a:buChar char="•"/>
            </a:pPr>
            <a:r>
              <a:rPr lang="en-GB" sz="2000" dirty="0"/>
              <a:t>Explore a scientific paper</a:t>
            </a:r>
          </a:p>
          <a:p>
            <a:pPr marL="342900" indent="-342900">
              <a:buFont typeface="Arial" panose="020B0604020202020204" pitchFamily="34" charset="0"/>
              <a:buChar char="•"/>
            </a:pPr>
            <a:r>
              <a:rPr lang="en-GB" sz="2000" dirty="0"/>
              <a:t>Critically examine the points raised, and assess them against your own experience</a:t>
            </a:r>
          </a:p>
          <a:p>
            <a:pPr marL="342900" indent="-342900">
              <a:buFont typeface="Arial" panose="020B0604020202020204" pitchFamily="34" charset="0"/>
              <a:buChar char="•"/>
            </a:pPr>
            <a:r>
              <a:rPr lang="en-GB" sz="2000" dirty="0"/>
              <a:t>Discuss how you feel the Covid-19 response has affected you, and what key lessons you feel could be learned from Covid-19</a:t>
            </a:r>
          </a:p>
        </p:txBody>
      </p:sp>
    </p:spTree>
    <p:extLst>
      <p:ext uri="{BB962C8B-B14F-4D97-AF65-F5344CB8AC3E}">
        <p14:creationId xmlns:p14="http://schemas.microsoft.com/office/powerpoint/2010/main" val="25952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3173" y="561995"/>
            <a:ext cx="11313993" cy="430887"/>
          </a:xfrm>
          <a:prstGeom prst="rect">
            <a:avLst/>
          </a:prstGeom>
          <a:noFill/>
        </p:spPr>
        <p:txBody>
          <a:bodyPr wrap="square" lIns="0" tIns="0" rIns="0" bIns="0" rtlCol="0">
            <a:spAutoFit/>
          </a:bodyPr>
          <a:lstStyle/>
          <a:p>
            <a:r>
              <a:rPr lang="en-US" sz="2800" b="1" dirty="0">
                <a:solidFill>
                  <a:srgbClr val="93B322"/>
                </a:solidFill>
                <a:latin typeface="Arial" charset="0"/>
                <a:ea typeface="Arial" charset="0"/>
                <a:cs typeface="Arial" charset="0"/>
              </a:rPr>
              <a:t>What Issues Has Covid-19 Raised Especially For Young People?</a:t>
            </a:r>
          </a:p>
        </p:txBody>
      </p:sp>
      <p:pic>
        <p:nvPicPr>
          <p:cNvPr id="3" name="Picture 2"/>
          <p:cNvPicPr>
            <a:picLocks noChangeAspect="1"/>
          </p:cNvPicPr>
          <p:nvPr/>
        </p:nvPicPr>
        <p:blipFill rotWithShape="1">
          <a:blip r:embed="rId2">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
        <p:nvSpPr>
          <p:cNvPr id="2" name="TextBox 1"/>
          <p:cNvSpPr txBox="1"/>
          <p:nvPr/>
        </p:nvSpPr>
        <p:spPr>
          <a:xfrm>
            <a:off x="653173" y="1649677"/>
            <a:ext cx="10879185" cy="1323439"/>
          </a:xfrm>
          <a:prstGeom prst="rect">
            <a:avLst/>
          </a:prstGeom>
          <a:noFill/>
        </p:spPr>
        <p:txBody>
          <a:bodyPr wrap="square" rtlCol="0">
            <a:spAutoFit/>
          </a:bodyPr>
          <a:lstStyle/>
          <a:p>
            <a:r>
              <a:rPr lang="en-GB" sz="2000" dirty="0"/>
              <a:t>For the first part of this activity, explore this article by </a:t>
            </a:r>
            <a:r>
              <a:rPr lang="en-GB" sz="2000" dirty="0" err="1"/>
              <a:t>Hefferon</a:t>
            </a:r>
            <a:r>
              <a:rPr lang="en-GB" sz="2000" dirty="0"/>
              <a:t> et al</a:t>
            </a:r>
            <a:br>
              <a:rPr lang="en-GB" sz="2000" dirty="0"/>
            </a:br>
            <a:br>
              <a:rPr lang="en-GB" sz="2000" dirty="0"/>
            </a:br>
            <a:r>
              <a:rPr lang="en-GB" sz="2000" dirty="0">
                <a:hlinkClick r:id="rId3"/>
              </a:rPr>
              <a:t>https://adc.bmj.com/content/106/6/533</a:t>
            </a:r>
            <a:endParaRPr lang="en-GB" sz="2000" dirty="0"/>
          </a:p>
          <a:p>
            <a:endParaRPr lang="en-GB" sz="2000" dirty="0"/>
          </a:p>
        </p:txBody>
      </p:sp>
      <p:sp>
        <p:nvSpPr>
          <p:cNvPr id="4" name="TextBox 3"/>
          <p:cNvSpPr txBox="1"/>
          <p:nvPr/>
        </p:nvSpPr>
        <p:spPr>
          <a:xfrm>
            <a:off x="653173" y="3247774"/>
            <a:ext cx="10959152" cy="1938992"/>
          </a:xfrm>
          <a:prstGeom prst="rect">
            <a:avLst/>
          </a:prstGeom>
          <a:noFill/>
        </p:spPr>
        <p:txBody>
          <a:bodyPr wrap="square" rtlCol="0">
            <a:spAutoFit/>
          </a:bodyPr>
          <a:lstStyle/>
          <a:p>
            <a:r>
              <a:rPr lang="en-GB" sz="2000" dirty="0"/>
              <a:t>As you read, consider these key questions:</a:t>
            </a:r>
          </a:p>
          <a:p>
            <a:endParaRPr lang="en-GB" sz="2000" dirty="0"/>
          </a:p>
          <a:p>
            <a:pPr marL="285750" indent="-285750">
              <a:buFontTx/>
              <a:buChar char="-"/>
            </a:pPr>
            <a:r>
              <a:rPr lang="en-GB" sz="2000" dirty="0"/>
              <a:t>From what sources is this information drawn?</a:t>
            </a:r>
          </a:p>
          <a:p>
            <a:pPr marL="285750" indent="-285750">
              <a:buFontTx/>
              <a:buChar char="-"/>
            </a:pPr>
            <a:r>
              <a:rPr lang="en-GB" sz="2000" dirty="0"/>
              <a:t>What specific demographics does this article focus on?</a:t>
            </a:r>
          </a:p>
          <a:p>
            <a:pPr marL="285750" indent="-285750">
              <a:buFontTx/>
              <a:buChar char="-"/>
            </a:pPr>
            <a:r>
              <a:rPr lang="en-GB" sz="2000" dirty="0"/>
              <a:t>What information are the paper’s writers most keen to impress on their readers?</a:t>
            </a:r>
          </a:p>
          <a:p>
            <a:pPr marL="285750" indent="-285750">
              <a:buFontTx/>
              <a:buChar char="-"/>
            </a:pPr>
            <a:r>
              <a:rPr lang="en-GB" sz="2000" dirty="0"/>
              <a:t>What do you think is the intended purpose of this paper?</a:t>
            </a:r>
          </a:p>
        </p:txBody>
      </p:sp>
    </p:spTree>
    <p:extLst>
      <p:ext uri="{BB962C8B-B14F-4D97-AF65-F5344CB8AC3E}">
        <p14:creationId xmlns:p14="http://schemas.microsoft.com/office/powerpoint/2010/main" val="229396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520000" cy="6858000"/>
          </a:xfrm>
          <a:prstGeom prst="rect">
            <a:avLst/>
          </a:prstGeom>
          <a:solidFill>
            <a:srgbClr val="93B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62631" y="870443"/>
            <a:ext cx="3762302" cy="430887"/>
          </a:xfrm>
          <a:prstGeom prst="rect">
            <a:avLst/>
          </a:prstGeom>
          <a:noFill/>
        </p:spPr>
        <p:txBody>
          <a:bodyPr wrap="square" lIns="0" tIns="0" rIns="0" bIns="0" rtlCol="0">
            <a:spAutoFit/>
          </a:bodyPr>
          <a:lstStyle/>
          <a:p>
            <a:r>
              <a:rPr lang="en-US" sz="2800" b="1" dirty="0">
                <a:solidFill>
                  <a:srgbClr val="93B322"/>
                </a:solidFill>
                <a:latin typeface="Arial" charset="0"/>
                <a:ea typeface="Arial" charset="0"/>
                <a:cs typeface="Arial" charset="0"/>
              </a:rPr>
              <a:t>Group Discussion</a:t>
            </a:r>
          </a:p>
        </p:txBody>
      </p:sp>
      <p:sp>
        <p:nvSpPr>
          <p:cNvPr id="8" name="TextBox 7"/>
          <p:cNvSpPr txBox="1"/>
          <p:nvPr/>
        </p:nvSpPr>
        <p:spPr>
          <a:xfrm>
            <a:off x="3362631" y="1541287"/>
            <a:ext cx="8469978" cy="4985980"/>
          </a:xfrm>
          <a:prstGeom prst="rect">
            <a:avLst/>
          </a:prstGeom>
          <a:noFill/>
        </p:spPr>
        <p:txBody>
          <a:bodyPr wrap="square" lIns="0" tIns="0" rIns="0" bIns="0" rtlCol="0">
            <a:spAutoFit/>
          </a:bodyPr>
          <a:lstStyle/>
          <a:p>
            <a:r>
              <a:rPr lang="en-US" dirty="0"/>
              <a:t>After exploring the paper, discuss the following in small groups: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the issues raised in this paper align with information you have seen elsewhere (e.g. in the news)?</a:t>
            </a:r>
            <a:br>
              <a:rPr lang="en-US" dirty="0"/>
            </a:br>
            <a:endParaRPr lang="en-US" dirty="0"/>
          </a:p>
          <a:p>
            <a:pPr marL="285750" indent="-285750">
              <a:buFont typeface="Arial" panose="020B0604020202020204" pitchFamily="34" charset="0"/>
              <a:buChar char="•"/>
            </a:pPr>
            <a:r>
              <a:rPr lang="en-US" dirty="0"/>
              <a:t>Do the issues raised in this paper align with information you have gathered from your own life or experience during the pandemic?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you agree with the conclusions reached in this paper? Why or why not?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you think there is anything the paper’s authors have overlooked or that their research does not in some way include?</a:t>
            </a:r>
          </a:p>
          <a:p>
            <a:endParaRPr lang="en-US" dirty="0"/>
          </a:p>
          <a:p>
            <a:r>
              <a:rPr lang="en-US" dirty="0"/>
              <a:t>Based on your conclusions above, discuss in your groups the lessons you hope that this paper might teach, in relation to the needs of young people, should such an event ever occur again. </a:t>
            </a:r>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187" t="-9" r="30298" b="24279"/>
          <a:stretch/>
        </p:blipFill>
        <p:spPr>
          <a:xfrm>
            <a:off x="0" y="530942"/>
            <a:ext cx="2520000" cy="4624829"/>
          </a:xfrm>
          <a:prstGeom prst="rect">
            <a:avLst/>
          </a:prstGeom>
        </p:spPr>
      </p:pic>
      <p:pic>
        <p:nvPicPr>
          <p:cNvPr id="13" name="Picture 12"/>
          <p:cNvPicPr>
            <a:picLocks noChangeAspect="1"/>
          </p:cNvPicPr>
          <p:nvPr/>
        </p:nvPicPr>
        <p:blipFill rotWithShape="1">
          <a:blip r:embed="rId4">
            <a:alphaModFix amt="10000"/>
            <a:extLst>
              <a:ext uri="{28A0092B-C50C-407E-A947-70E740481C1C}">
                <a14:useLocalDpi xmlns:a14="http://schemas.microsoft.com/office/drawing/2010/main" val="0"/>
              </a:ext>
            </a:extLst>
          </a:blip>
          <a:srcRect r="30309" b="47507"/>
          <a:stretch/>
        </p:blipFill>
        <p:spPr>
          <a:xfrm>
            <a:off x="7632290" y="3818192"/>
            <a:ext cx="4559710" cy="3039807"/>
          </a:xfrm>
          <a:prstGeom prst="rect">
            <a:avLst/>
          </a:prstGeom>
        </p:spPr>
      </p:pic>
    </p:spTree>
    <p:extLst>
      <p:ext uri="{BB962C8B-B14F-4D97-AF65-F5344CB8AC3E}">
        <p14:creationId xmlns:p14="http://schemas.microsoft.com/office/powerpoint/2010/main" val="83935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93B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20000"/>
            <a:extLst>
              <a:ext uri="{28A0092B-C50C-407E-A947-70E740481C1C}">
                <a14:useLocalDpi xmlns:a14="http://schemas.microsoft.com/office/drawing/2010/main" val="0"/>
              </a:ext>
            </a:extLst>
          </a:blip>
          <a:srcRect l="-3" t="-4" r="23807" b="46458"/>
          <a:stretch/>
        </p:blipFill>
        <p:spPr>
          <a:xfrm>
            <a:off x="6285600" y="3176337"/>
            <a:ext cx="5904000" cy="3672000"/>
          </a:xfrm>
          <a:prstGeom prst="rect">
            <a:avLst/>
          </a:prstGeom>
        </p:spPr>
      </p:pic>
      <p:sp>
        <p:nvSpPr>
          <p:cNvPr id="13" name="TextBox 12"/>
          <p:cNvSpPr txBox="1"/>
          <p:nvPr/>
        </p:nvSpPr>
        <p:spPr>
          <a:xfrm>
            <a:off x="1349209" y="870443"/>
            <a:ext cx="3762302" cy="430887"/>
          </a:xfrm>
          <a:prstGeom prst="rect">
            <a:avLst/>
          </a:prstGeom>
          <a:noFill/>
        </p:spPr>
        <p:txBody>
          <a:bodyPr wrap="square" lIns="0" tIns="0" rIns="0" bIns="0" rtlCol="0">
            <a:spAutoFit/>
          </a:bodyPr>
          <a:lstStyle/>
          <a:p>
            <a:r>
              <a:rPr lang="en-US" sz="2800" b="1" dirty="0">
                <a:solidFill>
                  <a:schemeClr val="bg1"/>
                </a:solidFill>
                <a:latin typeface="Arial" charset="0"/>
                <a:ea typeface="Arial" charset="0"/>
                <a:cs typeface="Arial" charset="0"/>
              </a:rPr>
              <a:t>Thank You!</a:t>
            </a:r>
          </a:p>
        </p:txBody>
      </p:sp>
      <p:sp>
        <p:nvSpPr>
          <p:cNvPr id="15" name="TextBox 14"/>
          <p:cNvSpPr txBox="1"/>
          <p:nvPr/>
        </p:nvSpPr>
        <p:spPr>
          <a:xfrm>
            <a:off x="1349209" y="1636822"/>
            <a:ext cx="9086120" cy="3046988"/>
          </a:xfrm>
          <a:prstGeom prst="rect">
            <a:avLst/>
          </a:prstGeom>
          <a:noFill/>
        </p:spPr>
        <p:txBody>
          <a:bodyPr wrap="square" lIns="0" tIns="0" rIns="0" bIns="0" rtlCol="0">
            <a:spAutoFit/>
          </a:bodyPr>
          <a:lstStyle/>
          <a:p>
            <a:r>
              <a:rPr lang="en-US" dirty="0">
                <a:solidFill>
                  <a:schemeClr val="bg1"/>
                </a:solidFill>
              </a:rPr>
              <a:t>We hope you have enjoyed this activity. If you have any feedback for us on things you found positive, or improvements you might suggest, please send them to Caspian at:</a:t>
            </a:r>
            <a:br>
              <a:rPr lang="en-US" dirty="0">
                <a:solidFill>
                  <a:schemeClr val="bg1"/>
                </a:solidFill>
              </a:rPr>
            </a:br>
            <a:r>
              <a:rPr lang="en-US" b="1" dirty="0">
                <a:solidFill>
                  <a:schemeClr val="bg1"/>
                </a:solidFill>
                <a:hlinkClick r:id="rId3"/>
              </a:rPr>
              <a:t>medicalschooloutreach@exeter.ac.uk</a:t>
            </a:r>
            <a:endParaRPr lang="en-US" b="1" dirty="0">
              <a:solidFill>
                <a:schemeClr val="bg1"/>
              </a:solidFill>
            </a:endParaRPr>
          </a:p>
          <a:p>
            <a:endParaRPr lang="en-US" dirty="0">
              <a:solidFill>
                <a:schemeClr val="bg1"/>
              </a:solidFill>
            </a:endParaRPr>
          </a:p>
          <a:p>
            <a:r>
              <a:rPr lang="en-US" dirty="0">
                <a:solidFill>
                  <a:schemeClr val="bg1"/>
                </a:solidFill>
              </a:rPr>
              <a:t>You can also explore other outreach offerings from the University of Exeter from our Discover University page: </a:t>
            </a:r>
            <a:r>
              <a:rPr lang="en-US" b="1" dirty="0">
                <a:solidFill>
                  <a:schemeClr val="bg1"/>
                </a:solidFill>
                <a:hlinkClick r:id="rId4"/>
              </a:rPr>
              <a:t>https://www.exeter.ac.uk/undergraduate/applying/accessexeter/discoveruniversity/</a:t>
            </a:r>
            <a:endParaRPr lang="en-US" b="1" dirty="0">
              <a:solidFill>
                <a:schemeClr val="bg1"/>
              </a:solidFill>
            </a:endParaRPr>
          </a:p>
          <a:p>
            <a:endParaRPr lang="en-US" dirty="0">
              <a:solidFill>
                <a:schemeClr val="bg1"/>
              </a:solidFill>
            </a:endParaRPr>
          </a:p>
          <a:p>
            <a:r>
              <a:rPr lang="en-US" dirty="0">
                <a:solidFill>
                  <a:schemeClr val="bg1"/>
                </a:solidFill>
              </a:rPr>
              <a:t>And also from our Teachers and Advisors webpage: </a:t>
            </a:r>
            <a:r>
              <a:rPr lang="en-US" b="1" dirty="0">
                <a:solidFill>
                  <a:schemeClr val="bg1"/>
                </a:solidFill>
                <a:hlinkClick r:id="rId5"/>
              </a:rPr>
              <a:t>https://www.exeter.ac.uk/teachers/</a:t>
            </a:r>
            <a:endParaRPr lang="en-US" b="1" dirty="0">
              <a:solidFill>
                <a:schemeClr val="bg1"/>
              </a:solidFill>
            </a:endParaRPr>
          </a:p>
          <a:p>
            <a:endParaRPr lang="en-US" b="1" dirty="0">
              <a:solidFill>
                <a:schemeClr val="bg1"/>
              </a:solidFill>
            </a:endParaRPr>
          </a:p>
          <a:p>
            <a:endParaRPr lang="en-US"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029" y="5768011"/>
            <a:ext cx="1642371" cy="617859"/>
          </a:xfrm>
          <a:prstGeom prst="rect">
            <a:avLst/>
          </a:prstGeom>
        </p:spPr>
      </p:pic>
    </p:spTree>
    <p:extLst>
      <p:ext uri="{BB962C8B-B14F-4D97-AF65-F5344CB8AC3E}">
        <p14:creationId xmlns:p14="http://schemas.microsoft.com/office/powerpoint/2010/main" val="1338512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9FF3D1-167A-1A46-A088-C39520D1ECD1}" vid="{98D25A32-6B40-AF49-B468-7CEDF4A2AB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Outreach PPT Exeter</Template>
  <TotalTime>83</TotalTime>
  <Words>490</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Humanist 521 Bold Condensed</vt:lpstr>
      <vt:lpstr>Office Theme</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Ruddock, Melissa</dc:creator>
  <cp:lastModifiedBy>Barrett, Melissa</cp:lastModifiedBy>
  <cp:revision>6</cp:revision>
  <dcterms:created xsi:type="dcterms:W3CDTF">2017-12-02T14:03:56Z</dcterms:created>
  <dcterms:modified xsi:type="dcterms:W3CDTF">2021-06-29T15:05:31Z</dcterms:modified>
</cp:coreProperties>
</file>