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2" r:id="rId6"/>
    <p:sldId id="264" r:id="rId7"/>
    <p:sldId id="274" r:id="rId8"/>
    <p:sldId id="258" r:id="rId9"/>
    <p:sldId id="257" r:id="rId10"/>
    <p:sldId id="268" r:id="rId11"/>
    <p:sldId id="261" r:id="rId12"/>
    <p:sldId id="259" r:id="rId13"/>
    <p:sldId id="270" r:id="rId14"/>
    <p:sldId id="269" r:id="rId15"/>
    <p:sldId id="267" r:id="rId16"/>
    <p:sldId id="272" r:id="rId17"/>
    <p:sldId id="273" r:id="rId18"/>
  </p:sldIdLst>
  <p:sldSz cx="18288000" cy="10287000"/>
  <p:notesSz cx="6858000" cy="9144000"/>
  <p:embeddedFontLst>
    <p:embeddedFont>
      <p:font typeface="Glacial Indifference" panose="020B0604020202020204" charset="0"/>
      <p:regular r:id="rId19"/>
    </p:embeddedFont>
    <p:embeddedFont>
      <p:font typeface="League Spartan" panose="020B0604020202020204" charset="0"/>
      <p:regular r:id="rId20"/>
    </p:embeddedFont>
    <p:embeddedFont>
      <p:font typeface="Roboto" panose="020000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B5D623-4CBD-94A6-61B6-991DCFBB9C4F}" name="Wills, Jane" initials="JW" userId="S::J.Wills2@exeter.ac.uk::b3a5efd8-fada-4e23-bc5a-1f9f90b961b6" providerId="AD"/>
  <p188:author id="{29FBB5AF-2BE0-C374-5794-1CD3B21258F5}" name="Reed, Jack" initials="JR" userId="S::J.Reed2@exeter.ac.uk::cca33348-747c-40f0-8a74-ddea11ff7d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F9C"/>
    <a:srgbClr val="5A7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sv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4"/>
          <p:cNvSpPr txBox="1"/>
          <p:nvPr/>
        </p:nvSpPr>
        <p:spPr>
          <a:xfrm>
            <a:off x="2571748" y="625687"/>
            <a:ext cx="13106400" cy="3693319"/>
          </a:xfrm>
          <a:prstGeom prst="rect">
            <a:avLst/>
          </a:prstGeom>
          <a:solidFill>
            <a:srgbClr val="A0BF9C"/>
          </a:solidFill>
        </p:spPr>
        <p:txBody>
          <a:bodyPr wrap="square" lIns="0" tIns="0" rIns="0" bIns="0" rtlCol="0" anchor="t">
            <a:spAutoFit/>
          </a:bodyPr>
          <a:lstStyle/>
          <a:p>
            <a:pPr algn="ctr"/>
            <a:r>
              <a:rPr lang="en-US" sz="8000" dirty="0">
                <a:solidFill>
                  <a:srgbClr val="2C432D"/>
                </a:solidFill>
                <a:latin typeface="Glacial Indifference"/>
                <a:ea typeface="Glacial Indifference"/>
                <a:cs typeface="Glacial Indifference"/>
                <a:sym typeface="Glacial Indifference"/>
              </a:rPr>
              <a:t>Local government, nature recovery and agriculture in rural England</a:t>
            </a:r>
          </a:p>
        </p:txBody>
      </p:sp>
      <p:sp>
        <p:nvSpPr>
          <p:cNvPr id="8" name="TextBox 8"/>
          <p:cNvSpPr txBox="1"/>
          <p:nvPr/>
        </p:nvSpPr>
        <p:spPr>
          <a:xfrm>
            <a:off x="1839281" y="7764932"/>
            <a:ext cx="14609438" cy="410369"/>
          </a:xfrm>
          <a:prstGeom prst="rect">
            <a:avLst/>
          </a:prstGeom>
        </p:spPr>
        <p:txBody>
          <a:bodyPr wrap="square" lIns="0" tIns="0" rIns="0" bIns="0" rtlCol="0" anchor="t">
            <a:spAutoFit/>
          </a:bodyPr>
          <a:lstStyle/>
          <a:p>
            <a:pPr marL="0" lvl="0" indent="0" algn="ctr">
              <a:lnSpc>
                <a:spcPts val="3199"/>
              </a:lnSpc>
            </a:pPr>
            <a:r>
              <a:rPr lang="en-US" sz="3199" spc="31" dirty="0">
                <a:solidFill>
                  <a:srgbClr val="2C432D"/>
                </a:solidFill>
                <a:latin typeface="Roboto"/>
                <a:ea typeface="Roboto"/>
                <a:cs typeface="Roboto"/>
                <a:sym typeface="Roboto"/>
              </a:rPr>
              <a:t>Dr Jack Reed</a:t>
            </a:r>
          </a:p>
        </p:txBody>
      </p:sp>
      <p:sp>
        <p:nvSpPr>
          <p:cNvPr id="9" name="TextBox 4">
            <a:extLst>
              <a:ext uri="{FF2B5EF4-FFF2-40B4-BE49-F238E27FC236}">
                <a16:creationId xmlns:a16="http://schemas.microsoft.com/office/drawing/2014/main" id="{05AC7B86-D34C-1451-058E-26A901340336}"/>
              </a:ext>
            </a:extLst>
          </p:cNvPr>
          <p:cNvSpPr txBox="1"/>
          <p:nvPr/>
        </p:nvSpPr>
        <p:spPr>
          <a:xfrm>
            <a:off x="3562348" y="4706422"/>
            <a:ext cx="11125200" cy="2585323"/>
          </a:xfrm>
          <a:prstGeom prst="rect">
            <a:avLst/>
          </a:prstGeom>
          <a:solidFill>
            <a:schemeClr val="bg2"/>
          </a:solidFill>
        </p:spPr>
        <p:txBody>
          <a:bodyPr wrap="square" lIns="0" tIns="0" rIns="0" bIns="0" rtlCol="0" anchor="t">
            <a:spAutoFit/>
          </a:bodyPr>
          <a:lstStyle/>
          <a:p>
            <a:pPr algn="ctr"/>
            <a:r>
              <a:rPr lang="en-US" sz="5600" dirty="0">
                <a:solidFill>
                  <a:srgbClr val="2C432D"/>
                </a:solidFill>
                <a:latin typeface="Glacial Indifference"/>
                <a:ea typeface="Glacial Indifference"/>
                <a:cs typeface="Glacial Indifference"/>
                <a:sym typeface="Glacial Indifference"/>
              </a:rPr>
              <a:t>Preliminary findings on the factors underpinning farmers’ transformative capacities</a:t>
            </a:r>
          </a:p>
        </p:txBody>
      </p:sp>
      <p:pic>
        <p:nvPicPr>
          <p:cNvPr id="10" name="Picture 9" descr="A black and brown logo&#10;&#10;Description automatically generated">
            <a:extLst>
              <a:ext uri="{FF2B5EF4-FFF2-40B4-BE49-F238E27FC236}">
                <a16:creationId xmlns:a16="http://schemas.microsoft.com/office/drawing/2014/main" id="{49514032-FFB6-651D-E87D-B9D8F88598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1392" y="9360800"/>
            <a:ext cx="2983995" cy="789176"/>
          </a:xfrm>
          <a:prstGeom prst="rect">
            <a:avLst/>
          </a:prstGeom>
        </p:spPr>
      </p:pic>
      <p:pic>
        <p:nvPicPr>
          <p:cNvPr id="11" name="Picture 8">
            <a:extLst>
              <a:ext uri="{FF2B5EF4-FFF2-40B4-BE49-F238E27FC236}">
                <a16:creationId xmlns:a16="http://schemas.microsoft.com/office/drawing/2014/main" id="{37B54CF7-DAE7-C265-F158-225B18B30A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9600" y="9360800"/>
            <a:ext cx="2831594" cy="7204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38F5B52-8FA1-7A96-608A-95D78EB3F74B}"/>
              </a:ext>
            </a:extLst>
          </p:cNvPr>
          <p:cNvPicPr>
            <a:picLocks noChangeAspect="1"/>
          </p:cNvPicPr>
          <p:nvPr/>
        </p:nvPicPr>
        <p:blipFill>
          <a:blip r:embed="rId4"/>
          <a:stretch>
            <a:fillRect/>
          </a:stretch>
        </p:blipFill>
        <p:spPr>
          <a:xfrm>
            <a:off x="9299658" y="8977299"/>
            <a:ext cx="2570770" cy="1542462"/>
          </a:xfrm>
          <a:prstGeom prst="rect">
            <a:avLst/>
          </a:prstGeom>
        </p:spPr>
      </p:pic>
      <p:cxnSp>
        <p:nvCxnSpPr>
          <p:cNvPr id="13" name="Straight Connector 12">
            <a:extLst>
              <a:ext uri="{FF2B5EF4-FFF2-40B4-BE49-F238E27FC236}">
                <a16:creationId xmlns:a16="http://schemas.microsoft.com/office/drawing/2014/main" id="{C51138D1-D8C2-1F06-7220-D87E9124DC29}"/>
              </a:ext>
            </a:extLst>
          </p:cNvPr>
          <p:cNvCxnSpPr/>
          <p:nvPr/>
        </p:nvCxnSpPr>
        <p:spPr>
          <a:xfrm>
            <a:off x="11883735" y="9414022"/>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4D9B79-BCA2-CF3E-770A-324D665C9DA5}"/>
              </a:ext>
            </a:extLst>
          </p:cNvPr>
          <p:cNvCxnSpPr/>
          <p:nvPr/>
        </p:nvCxnSpPr>
        <p:spPr>
          <a:xfrm>
            <a:off x="15004703" y="9412219"/>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ED6CD"/>
        </a:solidFill>
        <a:effectLst/>
      </p:bgPr>
    </p:bg>
    <p:spTree>
      <p:nvGrpSpPr>
        <p:cNvPr id="1" name=""/>
        <p:cNvGrpSpPr/>
        <p:nvPr/>
      </p:nvGrpSpPr>
      <p:grpSpPr>
        <a:xfrm>
          <a:off x="0" y="0"/>
          <a:ext cx="0" cy="0"/>
          <a:chOff x="0" y="0"/>
          <a:chExt cx="0" cy="0"/>
        </a:xfrm>
      </p:grpSpPr>
      <p:sp>
        <p:nvSpPr>
          <p:cNvPr id="2" name="Freeform 2"/>
          <p:cNvSpPr/>
          <p:nvPr/>
        </p:nvSpPr>
        <p:spPr>
          <a:xfrm rot="-2700000">
            <a:off x="3103968" y="7569885"/>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366904" y="3617987"/>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822390" y="342900"/>
            <a:ext cx="16384887" cy="9541628"/>
            <a:chOff x="0" y="0"/>
            <a:chExt cx="2680843" cy="1444851"/>
          </a:xfrm>
        </p:grpSpPr>
        <p:sp>
          <p:nvSpPr>
            <p:cNvPr id="10" name="Freeform 10"/>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1092004" y="2080347"/>
            <a:ext cx="6493948" cy="904094"/>
          </a:xfrm>
          <a:prstGeom prst="rect">
            <a:avLst/>
          </a:prstGeom>
        </p:spPr>
        <p:txBody>
          <a:bodyPr wrap="square" lIns="0" tIns="0" rIns="0" bIns="0" rtlCol="0" anchor="t">
            <a:spAutoFit/>
          </a:bodyPr>
          <a:lstStyle/>
          <a:p>
            <a:pPr marL="0" marR="0" lvl="0" indent="0" algn="ctr" defTabSz="914400" rtl="0" eaLnBrk="1" fontAlgn="auto" latinLnBrk="0" hangingPunct="1">
              <a:lnSpc>
                <a:spcPts val="7762"/>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2C432D"/>
                </a:solidFill>
                <a:effectLst/>
                <a:uLnTx/>
                <a:uFillTx/>
                <a:latin typeface="Calibri"/>
                <a:ea typeface="Glacial Indifference"/>
                <a:cs typeface="Glacial Indifference"/>
                <a:sym typeface="Glacial Indifference"/>
              </a:rPr>
              <a:t>Preliminary finding two</a:t>
            </a:r>
          </a:p>
        </p:txBody>
      </p:sp>
      <p:sp>
        <p:nvSpPr>
          <p:cNvPr id="21" name="AutoShape 21"/>
          <p:cNvSpPr/>
          <p:nvPr/>
        </p:nvSpPr>
        <p:spPr>
          <a:xfrm flipV="1">
            <a:off x="7419645" y="2038198"/>
            <a:ext cx="0" cy="6292009"/>
          </a:xfrm>
          <a:prstGeom prst="line">
            <a:avLst/>
          </a:prstGeom>
          <a:ln w="38100" cap="flat">
            <a:solidFill>
              <a:srgbClr val="5A7D54"/>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BDAA082-30F3-6569-AD32-775CF6DB387F}"/>
              </a:ext>
            </a:extLst>
          </p:cNvPr>
          <p:cNvSpPr txBox="1"/>
          <p:nvPr/>
        </p:nvSpPr>
        <p:spPr>
          <a:xfrm>
            <a:off x="965387" y="3204201"/>
            <a:ext cx="6341656"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latin typeface="Calibri"/>
              </a:rPr>
              <a:t>Local Nature Recovery Strategies aim to offer opportunities to move beyond alienating conservation narratives for farmers towards a “civic environmentalism”.</a:t>
            </a:r>
            <a:endParaRPr kumimoji="0" lang="en-GB" sz="4000" b="1" i="0" u="none" strike="noStrike" kern="1200" cap="none" spc="0" normalizeH="0" baseline="0" noProof="0" dirty="0">
              <a:ln>
                <a:noFill/>
              </a:ln>
              <a:effectLst/>
              <a:uLnTx/>
              <a:uFillTx/>
              <a:latin typeface="Calibri"/>
              <a:ea typeface="+mn-ea"/>
              <a:cs typeface="+mn-cs"/>
            </a:endParaRPr>
          </a:p>
        </p:txBody>
      </p:sp>
      <p:sp>
        <p:nvSpPr>
          <p:cNvPr id="14" name="TextBox 13">
            <a:extLst>
              <a:ext uri="{FF2B5EF4-FFF2-40B4-BE49-F238E27FC236}">
                <a16:creationId xmlns:a16="http://schemas.microsoft.com/office/drawing/2014/main" id="{E2D20B79-4539-460D-CAD1-918B861E05B1}"/>
              </a:ext>
            </a:extLst>
          </p:cNvPr>
          <p:cNvSpPr txBox="1"/>
          <p:nvPr/>
        </p:nvSpPr>
        <p:spPr>
          <a:xfrm>
            <a:off x="7537967" y="680528"/>
            <a:ext cx="9600400" cy="10479792"/>
          </a:xfrm>
          <a:prstGeom prst="rect">
            <a:avLst/>
          </a:prstGeom>
          <a:noFill/>
        </p:spPr>
        <p:txBody>
          <a:bodyPr wrap="square" rtlCol="0">
            <a:spAutoFit/>
          </a:bodyPr>
          <a:lstStyle/>
          <a:p>
            <a:r>
              <a:rPr lang="en-GB" sz="2700" dirty="0">
                <a:effectLst/>
                <a:latin typeface="+mj-lt"/>
                <a:ea typeface="Aptos" panose="020B0004020202020204" pitchFamily="34" charset="0"/>
                <a:cs typeface="Times New Roman" panose="02020603050405020304" pitchFamily="18" charset="0"/>
              </a:rPr>
              <a:t>And people don't see that side of farmers … they really, really do care (about nature). But they feel that that the rest of society doesn't see that</a:t>
            </a:r>
            <a:r>
              <a:rPr lang="en-GB" sz="2700" dirty="0">
                <a:latin typeface="+mj-lt"/>
                <a:ea typeface="Aptos" panose="020B0004020202020204" pitchFamily="34" charset="0"/>
                <a:cs typeface="Times New Roman" panose="02020603050405020304" pitchFamily="18" charset="0"/>
              </a:rPr>
              <a:t>. T</a:t>
            </a:r>
            <a:r>
              <a:rPr lang="en-GB" sz="2700" dirty="0">
                <a:effectLst/>
                <a:latin typeface="+mj-lt"/>
                <a:ea typeface="Aptos" panose="020B0004020202020204" pitchFamily="34" charset="0"/>
                <a:cs typeface="Times New Roman" panose="02020603050405020304" pitchFamily="18" charset="0"/>
              </a:rPr>
              <a:t>he rest of society sees them as money grabbing and ploughing up nature (Cornwall). </a:t>
            </a:r>
          </a:p>
          <a:p>
            <a:endParaRPr lang="en-GB" sz="2700" dirty="0">
              <a:latin typeface="+mj-lt"/>
              <a:ea typeface="Aptos" panose="020B0004020202020204" pitchFamily="34" charset="0"/>
              <a:cs typeface="Times New Roman" panose="02020603050405020304" pitchFamily="18" charset="0"/>
            </a:endParaRPr>
          </a:p>
          <a:p>
            <a:r>
              <a:rPr lang="en-GB" sz="2700" dirty="0">
                <a:latin typeface="+mj-lt"/>
                <a:ea typeface="Aptos" panose="020B0004020202020204" pitchFamily="34" charset="0"/>
                <a:cs typeface="Times New Roman" panose="02020603050405020304" pitchFamily="18" charset="0"/>
              </a:rPr>
              <a:t>W</a:t>
            </a:r>
            <a:r>
              <a:rPr lang="en-GB" sz="2700" dirty="0">
                <a:effectLst/>
                <a:latin typeface="+mj-lt"/>
                <a:ea typeface="Aptos" panose="020B0004020202020204" pitchFamily="34" charset="0"/>
                <a:cs typeface="Times New Roman" panose="02020603050405020304" pitchFamily="18" charset="0"/>
              </a:rPr>
              <a:t>e're very mindful of the potential for this process to feel like councils are coming to farmers, land managers, and saying "you must do X Y, Z, you must not do ABC“, and that isn't where we want to be (Herefordshire).</a:t>
            </a:r>
          </a:p>
          <a:p>
            <a:endParaRPr lang="en-GB" sz="2700" dirty="0">
              <a:latin typeface="+mj-lt"/>
              <a:ea typeface="Aptos" panose="020B0004020202020204" pitchFamily="34" charset="0"/>
              <a:cs typeface="Times New Roman" panose="02020603050405020304" pitchFamily="18" charset="0"/>
            </a:endParaRPr>
          </a:p>
          <a:p>
            <a:r>
              <a:rPr lang="en-GB" sz="2700" dirty="0">
                <a:effectLst/>
                <a:latin typeface="+mj-lt"/>
                <a:ea typeface="Aptos" panose="020B0004020202020204" pitchFamily="34" charset="0"/>
                <a:cs typeface="Times New Roman" panose="02020603050405020304" pitchFamily="18" charset="0"/>
              </a:rPr>
              <a:t>I've been amazed, absolutely amazed at the appetite and the open willingness to talk about what LNRS can do and should do from the farming community in a way that I have absolutely not had from the professional nature conservation community (Isle of Wight).</a:t>
            </a:r>
          </a:p>
          <a:p>
            <a:endParaRPr lang="en-GB" sz="2700" dirty="0">
              <a:latin typeface="+mj-lt"/>
              <a:ea typeface="Aptos" panose="020B0004020202020204" pitchFamily="34" charset="0"/>
              <a:cs typeface="Times New Roman" panose="02020603050405020304" pitchFamily="18" charset="0"/>
            </a:endParaRPr>
          </a:p>
          <a:p>
            <a:r>
              <a:rPr lang="en-GB" sz="2700" dirty="0">
                <a:latin typeface="+mj-lt"/>
                <a:ea typeface="Aptos" panose="020B0004020202020204" pitchFamily="34" charset="0"/>
                <a:cs typeface="Times New Roman" panose="02020603050405020304" pitchFamily="18" charset="0"/>
              </a:rPr>
              <a:t>I</a:t>
            </a:r>
            <a:r>
              <a:rPr lang="en-GB" sz="2700" dirty="0">
                <a:effectLst/>
                <a:latin typeface="+mj-lt"/>
                <a:ea typeface="Aptos" panose="020B0004020202020204" pitchFamily="34" charset="0"/>
                <a:cs typeface="Times New Roman" panose="02020603050405020304" pitchFamily="18" charset="0"/>
              </a:rPr>
              <a:t>t's one of the challenges for LNRS</a:t>
            </a:r>
            <a:r>
              <a:rPr lang="en-GB" sz="2700" dirty="0">
                <a:latin typeface="+mj-lt"/>
                <a:ea typeface="Aptos" panose="020B0004020202020204" pitchFamily="34" charset="0"/>
                <a:cs typeface="Times New Roman" panose="02020603050405020304" pitchFamily="18" charset="0"/>
              </a:rPr>
              <a:t> … </a:t>
            </a:r>
            <a:r>
              <a:rPr lang="en-GB" sz="2700" dirty="0">
                <a:effectLst/>
                <a:latin typeface="+mj-lt"/>
                <a:ea typeface="Aptos" panose="020B0004020202020204" pitchFamily="34" charset="0"/>
                <a:cs typeface="Times New Roman" panose="02020603050405020304" pitchFamily="18" charset="0"/>
              </a:rPr>
              <a:t>we have to listen when we're talking to landowners and farmers, and the error that has been made countless times in the past with initiatives like this … somebody turns up, tells the farmer what they think they should be doing, and immediately the conversation dies, and the engagement stops (Shropshire).</a:t>
            </a:r>
          </a:p>
          <a:p>
            <a:endParaRPr lang="en-GB" dirty="0">
              <a:latin typeface="Aptos" panose="020B0004020202020204" pitchFamily="34" charset="0"/>
              <a:ea typeface="Aptos" panose="020B0004020202020204" pitchFamily="34" charset="0"/>
              <a:cs typeface="Times New Roman" panose="02020603050405020304" pitchFamily="18" charset="0"/>
            </a:endParaRPr>
          </a:p>
          <a:p>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latin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5435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D6CD"/>
        </a:solidFill>
        <a:effectLst/>
      </p:bgPr>
    </p:bg>
    <p:spTree>
      <p:nvGrpSpPr>
        <p:cNvPr id="1" name=""/>
        <p:cNvGrpSpPr/>
        <p:nvPr/>
      </p:nvGrpSpPr>
      <p:grpSpPr>
        <a:xfrm>
          <a:off x="0" y="0"/>
          <a:ext cx="0" cy="0"/>
          <a:chOff x="0" y="0"/>
          <a:chExt cx="0" cy="0"/>
        </a:xfrm>
      </p:grpSpPr>
      <p:sp>
        <p:nvSpPr>
          <p:cNvPr id="2" name="Freeform 2"/>
          <p:cNvSpPr/>
          <p:nvPr/>
        </p:nvSpPr>
        <p:spPr>
          <a:xfrm rot="-2700000">
            <a:off x="3103968" y="7569885"/>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366904" y="3617987"/>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822390" y="658537"/>
            <a:ext cx="16384887" cy="8830698"/>
            <a:chOff x="0" y="0"/>
            <a:chExt cx="2680843" cy="1444851"/>
          </a:xfrm>
        </p:grpSpPr>
        <p:sp>
          <p:nvSpPr>
            <p:cNvPr id="10" name="Freeform 10"/>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AutoShape 21"/>
          <p:cNvSpPr/>
          <p:nvPr/>
        </p:nvSpPr>
        <p:spPr>
          <a:xfrm flipV="1">
            <a:off x="7419645" y="2038198"/>
            <a:ext cx="0" cy="6292009"/>
          </a:xfrm>
          <a:prstGeom prst="line">
            <a:avLst/>
          </a:prstGeom>
          <a:ln w="38100" cap="flat">
            <a:solidFill>
              <a:srgbClr val="5A7D54"/>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5BE92D73-B654-FC43-3327-118388206073}"/>
              </a:ext>
            </a:extLst>
          </p:cNvPr>
          <p:cNvSpPr txBox="1"/>
          <p:nvPr/>
        </p:nvSpPr>
        <p:spPr>
          <a:xfrm>
            <a:off x="1092004" y="2080347"/>
            <a:ext cx="6493948" cy="904094"/>
          </a:xfrm>
          <a:prstGeom prst="rect">
            <a:avLst/>
          </a:prstGeom>
        </p:spPr>
        <p:txBody>
          <a:bodyPr wrap="square" lIns="0" tIns="0" rIns="0" bIns="0" rtlCol="0" anchor="t">
            <a:spAutoFit/>
          </a:bodyPr>
          <a:lstStyle/>
          <a:p>
            <a:pPr algn="ctr">
              <a:lnSpc>
                <a:spcPts val="7762"/>
              </a:lnSpc>
            </a:pPr>
            <a:r>
              <a:rPr lang="en-US" sz="3600" u="sng" dirty="0">
                <a:solidFill>
                  <a:srgbClr val="2C432D"/>
                </a:solidFill>
                <a:latin typeface="+mj-lt"/>
                <a:ea typeface="Glacial Indifference"/>
                <a:cs typeface="Glacial Indifference"/>
                <a:sym typeface="Glacial Indifference"/>
              </a:rPr>
              <a:t>Preliminary finding three</a:t>
            </a:r>
          </a:p>
        </p:txBody>
      </p:sp>
      <p:sp>
        <p:nvSpPr>
          <p:cNvPr id="15" name="TextBox 14">
            <a:extLst>
              <a:ext uri="{FF2B5EF4-FFF2-40B4-BE49-F238E27FC236}">
                <a16:creationId xmlns:a16="http://schemas.microsoft.com/office/drawing/2014/main" id="{7937CB06-DA2B-5606-3328-E52F7118527A}"/>
              </a:ext>
            </a:extLst>
          </p:cNvPr>
          <p:cNvSpPr txBox="1"/>
          <p:nvPr/>
        </p:nvSpPr>
        <p:spPr>
          <a:xfrm>
            <a:off x="965387" y="3204201"/>
            <a:ext cx="6341656"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effectLst/>
                <a:uLnTx/>
                <a:uFillTx/>
                <a:latin typeface="Calibri"/>
                <a:ea typeface="+mn-ea"/>
                <a:cs typeface="+mn-cs"/>
              </a:rPr>
              <a:t>New funding around payment for public goods provides new opportunities to diversify farm income streams, promoting agricultural transition.</a:t>
            </a:r>
          </a:p>
        </p:txBody>
      </p:sp>
      <p:sp>
        <p:nvSpPr>
          <p:cNvPr id="17" name="TextBox 16">
            <a:extLst>
              <a:ext uri="{FF2B5EF4-FFF2-40B4-BE49-F238E27FC236}">
                <a16:creationId xmlns:a16="http://schemas.microsoft.com/office/drawing/2014/main" id="{2DCD4B26-6BEC-4032-39EC-5D526F340D94}"/>
              </a:ext>
            </a:extLst>
          </p:cNvPr>
          <p:cNvSpPr txBox="1"/>
          <p:nvPr/>
        </p:nvSpPr>
        <p:spPr>
          <a:xfrm>
            <a:off x="7718053" y="1294820"/>
            <a:ext cx="9224129" cy="8402300"/>
          </a:xfrm>
          <a:prstGeom prst="rect">
            <a:avLst/>
          </a:prstGeom>
          <a:noFill/>
        </p:spPr>
        <p:txBody>
          <a:bodyPr wrap="square" rtlCol="0">
            <a:spAutoFit/>
          </a:bodyPr>
          <a:lstStyle/>
          <a:p>
            <a:r>
              <a:rPr lang="en-GB" sz="2800" dirty="0">
                <a:ea typeface="Aptos" panose="020B0004020202020204" pitchFamily="34" charset="0"/>
                <a:cs typeface="Times New Roman" panose="02020603050405020304" pitchFamily="18" charset="0"/>
              </a:rPr>
              <a:t>T</a:t>
            </a:r>
            <a:r>
              <a:rPr lang="en-GB" sz="2800" dirty="0">
                <a:effectLst/>
                <a:ea typeface="Aptos" panose="020B0004020202020204" pitchFamily="34" charset="0"/>
                <a:cs typeface="Times New Roman" panose="02020603050405020304" pitchFamily="18" charset="0"/>
              </a:rPr>
              <a:t>hey’re  [farmers] all going through an agricultural transition, they're going through a massive fundamental change in how they run their businesses, which isn't necessarily happening in other sectors (Dorset).</a:t>
            </a:r>
          </a:p>
          <a:p>
            <a:endParaRPr lang="en-GB" sz="2800" dirty="0">
              <a:ea typeface="Aptos" panose="020B0004020202020204" pitchFamily="34" charset="0"/>
              <a:cs typeface="Times New Roman" panose="02020603050405020304" pitchFamily="18" charset="0"/>
            </a:endParaRPr>
          </a:p>
          <a:p>
            <a:r>
              <a:rPr lang="en-GB" sz="2800" dirty="0">
                <a:ea typeface="Aptos" panose="020B0004020202020204" pitchFamily="34" charset="0"/>
                <a:cs typeface="Times New Roman" panose="02020603050405020304" pitchFamily="18" charset="0"/>
              </a:rPr>
              <a:t>T</a:t>
            </a:r>
            <a:r>
              <a:rPr lang="en-GB" sz="2800" dirty="0">
                <a:effectLst/>
                <a:ea typeface="Aptos" panose="020B0004020202020204" pitchFamily="34" charset="0"/>
                <a:cs typeface="Times New Roman" panose="02020603050405020304" pitchFamily="18" charset="0"/>
              </a:rPr>
              <a:t>he industry is having to shift … as a result of Brexit, CAP reform, etc, etc, there's a lot of stuff that happens </a:t>
            </a:r>
            <a:r>
              <a:rPr lang="en-GB" sz="2800" i="1" dirty="0">
                <a:effectLst/>
                <a:ea typeface="Aptos" panose="020B0004020202020204" pitchFamily="34" charset="0"/>
                <a:cs typeface="Times New Roman" panose="02020603050405020304" pitchFamily="18" charset="0"/>
              </a:rPr>
              <a:t>to</a:t>
            </a:r>
            <a:r>
              <a:rPr lang="en-GB" sz="2800" dirty="0">
                <a:effectLst/>
                <a:ea typeface="Aptos" panose="020B0004020202020204" pitchFamily="34" charset="0"/>
                <a:cs typeface="Times New Roman" panose="02020603050405020304" pitchFamily="18" charset="0"/>
              </a:rPr>
              <a:t> the industry, as opposed to </a:t>
            </a:r>
            <a:r>
              <a:rPr lang="en-GB" sz="2800" i="1" dirty="0">
                <a:effectLst/>
                <a:ea typeface="Aptos" panose="020B0004020202020204" pitchFamily="34" charset="0"/>
                <a:cs typeface="Times New Roman" panose="02020603050405020304" pitchFamily="18" charset="0"/>
              </a:rPr>
              <a:t>with</a:t>
            </a:r>
            <a:r>
              <a:rPr lang="en-GB" sz="2800" dirty="0">
                <a:effectLst/>
                <a:ea typeface="Aptos" panose="020B0004020202020204" pitchFamily="34" charset="0"/>
                <a:cs typeface="Times New Roman" panose="02020603050405020304" pitchFamily="18" charset="0"/>
              </a:rPr>
              <a:t> the industry (East Riding).</a:t>
            </a:r>
          </a:p>
          <a:p>
            <a:endParaRPr lang="en-GB" sz="2800" dirty="0">
              <a:ea typeface="Aptos" panose="020B0004020202020204" pitchFamily="34" charset="0"/>
              <a:cs typeface="Times New Roman" panose="02020603050405020304" pitchFamily="18" charset="0"/>
            </a:endParaRPr>
          </a:p>
          <a:p>
            <a:r>
              <a:rPr lang="en-GB" sz="2800" dirty="0">
                <a:effectLst/>
                <a:ea typeface="Aptos" panose="020B0004020202020204" pitchFamily="34" charset="0"/>
                <a:cs typeface="Times New Roman" panose="02020603050405020304" pitchFamily="18" charset="0"/>
              </a:rPr>
              <a:t>So, there's a massive problem with the huge complexity of the … menu of new farm revenues, or revised farm revenues, which LNRS has somehow got to help with, and that is something we’re … tackling (Isle of Wight).  </a:t>
            </a:r>
          </a:p>
          <a:p>
            <a:endParaRPr lang="en-GB" sz="2800" dirty="0">
              <a:ea typeface="Aptos" panose="020B0004020202020204" pitchFamily="34" charset="0"/>
              <a:cs typeface="Times New Roman" panose="02020603050405020304" pitchFamily="18" charset="0"/>
            </a:endParaRPr>
          </a:p>
          <a:p>
            <a:r>
              <a:rPr lang="en-GB" sz="2800" dirty="0">
                <a:effectLst/>
                <a:ea typeface="Aptos" panose="020B0004020202020204" pitchFamily="34" charset="0"/>
                <a:cs typeface="Times New Roman" panose="02020603050405020304" pitchFamily="18" charset="0"/>
              </a:rPr>
              <a:t>I think, in many ways, the private sector is the solution, I include farmers in that as well. If you were just to say, "here's the problem, but here's the solution". They'll go and do it faster (Shropshire).</a:t>
            </a:r>
          </a:p>
          <a:p>
            <a:endParaRPr lang="en-GB" dirty="0">
              <a:latin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4494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7696201" cy="102870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99BA94">
                <a:alpha val="92941"/>
              </a:srgbClr>
            </a:solidFill>
          </p:spPr>
          <p:txBody>
            <a:bodyPr/>
            <a:lstStyle/>
            <a:p>
              <a:endParaRPr lang="en-GB"/>
            </a:p>
          </p:txBody>
        </p:sp>
      </p:grpSp>
      <p:grpSp>
        <p:nvGrpSpPr>
          <p:cNvPr id="14" name="Group 14"/>
          <p:cNvGrpSpPr/>
          <p:nvPr/>
        </p:nvGrpSpPr>
        <p:grpSpPr>
          <a:xfrm rot="-482310">
            <a:off x="1497600" y="2691585"/>
            <a:ext cx="4700996" cy="1430063"/>
            <a:chOff x="0" y="0"/>
            <a:chExt cx="6267994" cy="1906751"/>
          </a:xfrm>
        </p:grpSpPr>
        <p:grpSp>
          <p:nvGrpSpPr>
            <p:cNvPr id="15" name="Group 15"/>
            <p:cNvGrpSpPr/>
            <p:nvPr/>
          </p:nvGrpSpPr>
          <p:grpSpPr>
            <a:xfrm>
              <a:off x="5774791" y="1413548"/>
              <a:ext cx="493203" cy="4932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17" name="Group 17"/>
            <p:cNvGrpSpPr/>
            <p:nvPr/>
          </p:nvGrpSpPr>
          <p:grpSpPr>
            <a:xfrm>
              <a:off x="3189600" y="246601"/>
              <a:ext cx="493203" cy="4932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9" name="Group 19"/>
            <p:cNvGrpSpPr/>
            <p:nvPr/>
          </p:nvGrpSpPr>
          <p:grpSpPr>
            <a:xfrm>
              <a:off x="3319559" y="1166947"/>
              <a:ext cx="493203" cy="4932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21" name="Group 21"/>
            <p:cNvGrpSpPr/>
            <p:nvPr/>
          </p:nvGrpSpPr>
          <p:grpSpPr>
            <a:xfrm>
              <a:off x="1903135" y="739804"/>
              <a:ext cx="493203" cy="4932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23" name="Group 23"/>
            <p:cNvGrpSpPr/>
            <p:nvPr/>
          </p:nvGrpSpPr>
          <p:grpSpPr>
            <a:xfrm>
              <a:off x="0" y="0"/>
              <a:ext cx="493203" cy="4932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25" name="TextBox 25"/>
          <p:cNvSpPr txBox="1"/>
          <p:nvPr/>
        </p:nvSpPr>
        <p:spPr>
          <a:xfrm>
            <a:off x="-496454" y="4476651"/>
            <a:ext cx="8689105" cy="1333698"/>
          </a:xfrm>
          <a:prstGeom prst="rect">
            <a:avLst/>
          </a:prstGeom>
        </p:spPr>
        <p:txBody>
          <a:bodyPr wrap="square" lIns="0" tIns="0" rIns="0" bIns="0" rtlCol="0" anchor="t">
            <a:spAutoFit/>
          </a:bodyPr>
          <a:lstStyle/>
          <a:p>
            <a:pPr algn="ctr">
              <a:lnSpc>
                <a:spcPts val="9899"/>
              </a:lnSpc>
            </a:pPr>
            <a:r>
              <a:rPr lang="en-US" sz="11900" b="1" dirty="0">
                <a:solidFill>
                  <a:srgbClr val="2C432D"/>
                </a:solidFill>
                <a:latin typeface="Glacial Indifference"/>
                <a:ea typeface="Glacial Indifference"/>
                <a:cs typeface="Glacial Indifference"/>
                <a:sym typeface="Glacial Indifference"/>
              </a:rPr>
              <a:t>Summary</a:t>
            </a:r>
          </a:p>
        </p:txBody>
      </p:sp>
      <p:sp>
        <p:nvSpPr>
          <p:cNvPr id="26" name="TextBox 25">
            <a:extLst>
              <a:ext uri="{FF2B5EF4-FFF2-40B4-BE49-F238E27FC236}">
                <a16:creationId xmlns:a16="http://schemas.microsoft.com/office/drawing/2014/main" id="{2F19A9D7-6600-594E-6147-AA06CC1C91BC}"/>
              </a:ext>
            </a:extLst>
          </p:cNvPr>
          <p:cNvSpPr txBox="1"/>
          <p:nvPr/>
        </p:nvSpPr>
        <p:spPr>
          <a:xfrm>
            <a:off x="7924809" y="388352"/>
            <a:ext cx="10363191" cy="9510296"/>
          </a:xfrm>
          <a:prstGeom prst="rect">
            <a:avLst/>
          </a:prstGeom>
          <a:noFill/>
        </p:spPr>
        <p:txBody>
          <a:bodyPr wrap="square" rtlCol="0">
            <a:spAutoFit/>
          </a:bodyPr>
          <a:lstStyle/>
          <a:p>
            <a:r>
              <a:rPr lang="en-GB" sz="3500" dirty="0"/>
              <a:t>Preliminary findings indicate the importance of farmer - local authority relations for nature recovery.</a:t>
            </a:r>
          </a:p>
          <a:p>
            <a:endParaRPr lang="en-GB" sz="3500" dirty="0"/>
          </a:p>
          <a:p>
            <a:r>
              <a:rPr lang="en-GB" sz="3500" dirty="0"/>
              <a:t>These relationships are evolving with nature recovery policy and practice, fostering transformative capacity for agricultural transition.</a:t>
            </a:r>
          </a:p>
          <a:p>
            <a:endParaRPr lang="en-GB" sz="3500" dirty="0"/>
          </a:p>
          <a:p>
            <a:r>
              <a:rPr lang="en-GB" sz="3500" dirty="0"/>
              <a:t>Nature recovery offers significant financial opportunity for farming communities, but the money, markets and implications are complex and still developing.</a:t>
            </a:r>
          </a:p>
          <a:p>
            <a:endParaRPr lang="en-GB" sz="3500" dirty="0"/>
          </a:p>
          <a:p>
            <a:r>
              <a:rPr lang="en-GB" sz="3500" dirty="0"/>
              <a:t>There is scope to deepen a culture of “civic environmentalism” in local politics. Local authority leadership is shifting engagement, goals and collective action. There is scope to balance the needs of the environment with culture and economy in rural communities.</a:t>
            </a:r>
          </a:p>
        </p:txBody>
      </p:sp>
    </p:spTree>
    <p:extLst>
      <p:ext uri="{BB962C8B-B14F-4D97-AF65-F5344CB8AC3E}">
        <p14:creationId xmlns:p14="http://schemas.microsoft.com/office/powerpoint/2010/main" val="200248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1AB95"/>
        </a:solidFill>
        <a:effectLst/>
      </p:bgPr>
    </p:bg>
    <p:spTree>
      <p:nvGrpSpPr>
        <p:cNvPr id="1" name=""/>
        <p:cNvGrpSpPr/>
        <p:nvPr/>
      </p:nvGrpSpPr>
      <p:grpSpPr>
        <a:xfrm>
          <a:off x="0" y="0"/>
          <a:ext cx="0" cy="0"/>
          <a:chOff x="0" y="0"/>
          <a:chExt cx="0" cy="0"/>
        </a:xfrm>
      </p:grpSpPr>
      <p:grpSp>
        <p:nvGrpSpPr>
          <p:cNvPr id="2" name="Group 2"/>
          <p:cNvGrpSpPr/>
          <p:nvPr/>
        </p:nvGrpSpPr>
        <p:grpSpPr>
          <a:xfrm>
            <a:off x="0" y="1"/>
            <a:ext cx="9124948" cy="10287000"/>
            <a:chOff x="0" y="0"/>
            <a:chExt cx="2587296" cy="3127792"/>
          </a:xfrm>
        </p:grpSpPr>
        <p:sp>
          <p:nvSpPr>
            <p:cNvPr id="3" name="Freeform 3"/>
            <p:cNvSpPr/>
            <p:nvPr/>
          </p:nvSpPr>
          <p:spPr>
            <a:xfrm>
              <a:off x="0" y="0"/>
              <a:ext cx="2587296" cy="3127792"/>
            </a:xfrm>
            <a:custGeom>
              <a:avLst/>
              <a:gdLst/>
              <a:ahLst/>
              <a:cxnLst/>
              <a:rect l="l" t="t" r="r" b="b"/>
              <a:pathLst>
                <a:path w="2587296" h="3127792">
                  <a:moveTo>
                    <a:pt x="0" y="0"/>
                  </a:moveTo>
                  <a:lnTo>
                    <a:pt x="2587296" y="0"/>
                  </a:lnTo>
                  <a:lnTo>
                    <a:pt x="2587296" y="3127792"/>
                  </a:lnTo>
                  <a:lnTo>
                    <a:pt x="0" y="3127792"/>
                  </a:lnTo>
                  <a:close/>
                </a:path>
              </a:pathLst>
            </a:custGeom>
            <a:solidFill>
              <a:srgbClr val="87A98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1AD88D91-2610-35AC-F29A-3F378CAD7BA6}"/>
              </a:ext>
            </a:extLst>
          </p:cNvPr>
          <p:cNvSpPr txBox="1"/>
          <p:nvPr/>
        </p:nvSpPr>
        <p:spPr>
          <a:xfrm>
            <a:off x="257174" y="3009900"/>
            <a:ext cx="8610600" cy="1938992"/>
          </a:xfrm>
          <a:prstGeom prst="rect">
            <a:avLst/>
          </a:prstGeom>
          <a:noFill/>
        </p:spPr>
        <p:txBody>
          <a:bodyPr wrap="square" rtlCol="0">
            <a:spAutoFit/>
          </a:bodyPr>
          <a:lstStyle/>
          <a:p>
            <a:pPr algn="ctr"/>
            <a:r>
              <a:rPr lang="en-GB" sz="6000" b="1" dirty="0"/>
              <a:t>We welcome your comments and questions</a:t>
            </a:r>
          </a:p>
        </p:txBody>
      </p:sp>
      <p:sp>
        <p:nvSpPr>
          <p:cNvPr id="10" name="TextBox 9">
            <a:extLst>
              <a:ext uri="{FF2B5EF4-FFF2-40B4-BE49-F238E27FC236}">
                <a16:creationId xmlns:a16="http://schemas.microsoft.com/office/drawing/2014/main" id="{38E0211E-F9FA-3C5D-7BD1-EE985E2B3556}"/>
              </a:ext>
            </a:extLst>
          </p:cNvPr>
          <p:cNvSpPr txBox="1"/>
          <p:nvPr/>
        </p:nvSpPr>
        <p:spPr>
          <a:xfrm>
            <a:off x="9448800" y="2096512"/>
            <a:ext cx="8698240" cy="6093976"/>
          </a:xfrm>
          <a:prstGeom prst="rect">
            <a:avLst/>
          </a:prstGeom>
          <a:noFill/>
        </p:spPr>
        <p:txBody>
          <a:bodyPr wrap="square" rtlCol="0">
            <a:spAutoFit/>
          </a:bodyPr>
          <a:lstStyle/>
          <a:p>
            <a:pPr algn="ctr"/>
            <a:r>
              <a:rPr lang="en-GB" sz="6000" b="1" dirty="0"/>
              <a:t>Get in touch</a:t>
            </a:r>
          </a:p>
          <a:p>
            <a:pPr algn="ctr"/>
            <a:r>
              <a:rPr lang="en-GB" sz="5400" dirty="0"/>
              <a:t>Dr Jack Reed J.Reed2@exeter.ac.uk</a:t>
            </a:r>
          </a:p>
          <a:p>
            <a:pPr algn="ctr"/>
            <a:endParaRPr lang="en-GB" sz="5400" dirty="0"/>
          </a:p>
          <a:p>
            <a:pPr algn="ctr"/>
            <a:r>
              <a:rPr lang="en-GB" sz="5400" dirty="0"/>
              <a:t>Prof. Jane Wills</a:t>
            </a:r>
          </a:p>
          <a:p>
            <a:pPr algn="ctr"/>
            <a:r>
              <a:rPr lang="en-GB" sz="5400" dirty="0"/>
              <a:t>J.Wills2@exeter.ac.uk</a:t>
            </a:r>
          </a:p>
          <a:p>
            <a:pPr algn="ctr"/>
            <a:endParaRPr lang="en-GB" sz="6000" b="1" dirty="0"/>
          </a:p>
        </p:txBody>
      </p:sp>
      <p:grpSp>
        <p:nvGrpSpPr>
          <p:cNvPr id="11" name="Group 6">
            <a:extLst>
              <a:ext uri="{FF2B5EF4-FFF2-40B4-BE49-F238E27FC236}">
                <a16:creationId xmlns:a16="http://schemas.microsoft.com/office/drawing/2014/main" id="{915188EF-9892-FE10-01CF-C2F15C51187D}"/>
              </a:ext>
            </a:extLst>
          </p:cNvPr>
          <p:cNvGrpSpPr/>
          <p:nvPr/>
        </p:nvGrpSpPr>
        <p:grpSpPr>
          <a:xfrm>
            <a:off x="-257173" y="9027199"/>
            <a:ext cx="18564227" cy="1454046"/>
            <a:chOff x="0" y="0"/>
            <a:chExt cx="4492325" cy="602521"/>
          </a:xfrm>
        </p:grpSpPr>
        <p:sp>
          <p:nvSpPr>
            <p:cNvPr id="12" name="Freeform 7">
              <a:extLst>
                <a:ext uri="{FF2B5EF4-FFF2-40B4-BE49-F238E27FC236}">
                  <a16:creationId xmlns:a16="http://schemas.microsoft.com/office/drawing/2014/main" id="{BE672218-8BD5-7C17-5055-43DA680612A1}"/>
                </a:ext>
              </a:extLst>
            </p:cNvPr>
            <p:cNvSpPr/>
            <p:nvPr/>
          </p:nvSpPr>
          <p:spPr>
            <a:xfrm>
              <a:off x="0" y="0"/>
              <a:ext cx="4492325" cy="602521"/>
            </a:xfrm>
            <a:custGeom>
              <a:avLst/>
              <a:gdLst/>
              <a:ahLst/>
              <a:cxnLst/>
              <a:rect l="l" t="t" r="r" b="b"/>
              <a:pathLst>
                <a:path w="4492325" h="602521">
                  <a:moveTo>
                    <a:pt x="0" y="0"/>
                  </a:moveTo>
                  <a:lnTo>
                    <a:pt x="4492325" y="0"/>
                  </a:lnTo>
                  <a:lnTo>
                    <a:pt x="4492325" y="602521"/>
                  </a:lnTo>
                  <a:lnTo>
                    <a:pt x="0" y="602521"/>
                  </a:lnTo>
                  <a:close/>
                </a:path>
              </a:pathLst>
            </a:custGeom>
            <a:solidFill>
              <a:srgbClr val="FFFFFF">
                <a:alpha val="83922"/>
              </a:srgbClr>
            </a:solidFill>
          </p:spPr>
          <p:txBody>
            <a:bodyPr/>
            <a:lstStyle/>
            <a:p>
              <a:endParaRPr lang="en-GB"/>
            </a:p>
          </p:txBody>
        </p:sp>
      </p:grpSp>
      <p:pic>
        <p:nvPicPr>
          <p:cNvPr id="4" name="Picture 3" descr="A black and brown logo&#10;&#10;Description automatically generated">
            <a:extLst>
              <a:ext uri="{FF2B5EF4-FFF2-40B4-BE49-F238E27FC236}">
                <a16:creationId xmlns:a16="http://schemas.microsoft.com/office/drawing/2014/main" id="{DEC4C62C-B72E-B624-0B51-97C39CB78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1292" y="9322906"/>
            <a:ext cx="2983995" cy="789176"/>
          </a:xfrm>
          <a:prstGeom prst="rect">
            <a:avLst/>
          </a:prstGeom>
        </p:spPr>
      </p:pic>
      <p:pic>
        <p:nvPicPr>
          <p:cNvPr id="5" name="Picture 8">
            <a:extLst>
              <a:ext uri="{FF2B5EF4-FFF2-40B4-BE49-F238E27FC236}">
                <a16:creationId xmlns:a16="http://schemas.microsoft.com/office/drawing/2014/main" id="{8E807663-8DD3-7F5C-0909-44375545CD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9500" y="9322906"/>
            <a:ext cx="2831594" cy="720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D445784-941A-0C81-021F-B297E376B061}"/>
              </a:ext>
            </a:extLst>
          </p:cNvPr>
          <p:cNvPicPr>
            <a:picLocks noChangeAspect="1"/>
          </p:cNvPicPr>
          <p:nvPr/>
        </p:nvPicPr>
        <p:blipFill>
          <a:blip r:embed="rId4"/>
          <a:stretch>
            <a:fillRect/>
          </a:stretch>
        </p:blipFill>
        <p:spPr>
          <a:xfrm>
            <a:off x="9189558" y="8939405"/>
            <a:ext cx="2570770" cy="1542462"/>
          </a:xfrm>
          <a:prstGeom prst="rect">
            <a:avLst/>
          </a:prstGeom>
        </p:spPr>
      </p:pic>
      <p:cxnSp>
        <p:nvCxnSpPr>
          <p:cNvPr id="7" name="Straight Connector 6">
            <a:extLst>
              <a:ext uri="{FF2B5EF4-FFF2-40B4-BE49-F238E27FC236}">
                <a16:creationId xmlns:a16="http://schemas.microsoft.com/office/drawing/2014/main" id="{FA8474E0-ECF8-3BA0-A91D-77572459557A}"/>
              </a:ext>
            </a:extLst>
          </p:cNvPr>
          <p:cNvCxnSpPr/>
          <p:nvPr/>
        </p:nvCxnSpPr>
        <p:spPr>
          <a:xfrm>
            <a:off x="11773635" y="9376128"/>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62355C-626D-2B4B-072B-85F3976CBB09}"/>
              </a:ext>
            </a:extLst>
          </p:cNvPr>
          <p:cNvCxnSpPr/>
          <p:nvPr/>
        </p:nvCxnSpPr>
        <p:spPr>
          <a:xfrm>
            <a:off x="14894603" y="9374325"/>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07B92D6-710F-1408-B15A-BB53517ED77D}"/>
              </a:ext>
            </a:extLst>
          </p:cNvPr>
          <p:cNvSpPr txBox="1"/>
          <p:nvPr/>
        </p:nvSpPr>
        <p:spPr>
          <a:xfrm>
            <a:off x="485981" y="5597428"/>
            <a:ext cx="8152986"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latin typeface="Calibri" panose="020F0502020204030204"/>
              </a:rPr>
              <a:t>W</a:t>
            </a:r>
            <a:r>
              <a:rPr kumimoji="0" lang="en-GB" sz="2800" b="0" i="0" u="none" strike="noStrike" kern="1200" cap="none" spc="0" normalizeH="0" baseline="0" noProof="0" dirty="0">
                <a:ln>
                  <a:noFill/>
                </a:ln>
                <a:effectLst/>
                <a:uLnTx/>
                <a:uFillTx/>
                <a:latin typeface="Calibri" panose="020F0502020204030204"/>
                <a:ea typeface="+mn-ea"/>
                <a:cs typeface="+mn-cs"/>
              </a:rPr>
              <a:t>e acknowledge the early development of this work via a PhD studentship supported by Cornwall Council (2020-23), supervised by Jane Wills and Joanie Willett and undertaken by Nicholas </a:t>
            </a:r>
            <a:r>
              <a:rPr kumimoji="0" lang="en-GB" sz="2800" b="0" i="0" u="none" strike="noStrike" kern="1200" cap="none" spc="0" normalizeH="0" baseline="0" noProof="0" dirty="0" err="1">
                <a:ln>
                  <a:noFill/>
                </a:ln>
                <a:effectLst/>
                <a:uLnTx/>
                <a:uFillTx/>
                <a:latin typeface="Calibri" panose="020F0502020204030204"/>
                <a:ea typeface="+mn-ea"/>
                <a:cs typeface="+mn-cs"/>
              </a:rPr>
              <a:t>Woolgrove</a:t>
            </a:r>
            <a:r>
              <a:rPr kumimoji="0" lang="en-GB" sz="2800" b="0" i="0" u="none" strike="noStrike" kern="1200" cap="none" spc="0" normalizeH="0" baseline="0" noProof="0" dirty="0">
                <a:ln>
                  <a:noFill/>
                </a:ln>
                <a:effectLst/>
                <a:uLnTx/>
                <a:uFillTx/>
                <a:latin typeface="Calibri" panose="020F0502020204030204"/>
                <a:ea typeface="+mn-ea"/>
                <a:cs typeface="+mn-cs"/>
              </a:rPr>
              <a:t>.</a:t>
            </a:r>
          </a:p>
        </p:txBody>
      </p:sp>
    </p:spTree>
    <p:extLst>
      <p:ext uri="{BB962C8B-B14F-4D97-AF65-F5344CB8AC3E}">
        <p14:creationId xmlns:p14="http://schemas.microsoft.com/office/powerpoint/2010/main" val="134389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8000" cy="241095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99BA94">
                <a:alpha val="92941"/>
              </a:srgbClr>
            </a:solidFill>
          </p:spPr>
          <p:txBody>
            <a:bodyPr/>
            <a:lstStyle/>
            <a:p>
              <a:endParaRPr lang="en-GB"/>
            </a:p>
          </p:txBody>
        </p:sp>
      </p:grpSp>
      <p:sp>
        <p:nvSpPr>
          <p:cNvPr id="25" name="TextBox 25"/>
          <p:cNvSpPr txBox="1"/>
          <p:nvPr/>
        </p:nvSpPr>
        <p:spPr>
          <a:xfrm>
            <a:off x="2282160" y="647700"/>
            <a:ext cx="13967781" cy="1269578"/>
          </a:xfrm>
          <a:prstGeom prst="rect">
            <a:avLst/>
          </a:prstGeom>
        </p:spPr>
        <p:txBody>
          <a:bodyPr wrap="square" lIns="0" tIns="0" rIns="0" bIns="0" rtlCol="0" anchor="t">
            <a:spAutoFit/>
          </a:bodyPr>
          <a:lstStyle/>
          <a:p>
            <a:pPr algn="ctr">
              <a:lnSpc>
                <a:spcPts val="9899"/>
              </a:lnSpc>
            </a:pPr>
            <a:r>
              <a:rPr lang="en-US" sz="9900" b="1" dirty="0">
                <a:solidFill>
                  <a:srgbClr val="2C432D"/>
                </a:solidFill>
                <a:latin typeface="Glacial Indifference"/>
                <a:ea typeface="Glacial Indifference"/>
                <a:cs typeface="Glacial Indifference"/>
                <a:sym typeface="Glacial Indifference"/>
              </a:rPr>
              <a:t>Civic environmentalism </a:t>
            </a:r>
          </a:p>
        </p:txBody>
      </p:sp>
      <p:sp>
        <p:nvSpPr>
          <p:cNvPr id="10" name="TextBox 9">
            <a:extLst>
              <a:ext uri="{FF2B5EF4-FFF2-40B4-BE49-F238E27FC236}">
                <a16:creationId xmlns:a16="http://schemas.microsoft.com/office/drawing/2014/main" id="{7DA83DC7-01A5-B5E4-D348-2168654E75E2}"/>
              </a:ext>
            </a:extLst>
          </p:cNvPr>
          <p:cNvSpPr txBox="1"/>
          <p:nvPr/>
        </p:nvSpPr>
        <p:spPr>
          <a:xfrm>
            <a:off x="381001" y="2933700"/>
            <a:ext cx="17525996" cy="6555641"/>
          </a:xfrm>
          <a:prstGeom prst="rect">
            <a:avLst/>
          </a:prstGeom>
          <a:noFill/>
        </p:spPr>
        <p:txBody>
          <a:bodyPr wrap="square">
            <a:spAutoFit/>
          </a:bodyPr>
          <a:lstStyle/>
          <a:p>
            <a:pPr algn="l"/>
            <a:r>
              <a:rPr lang="en-GB" sz="3500" b="0" i="0" dirty="0">
                <a:solidFill>
                  <a:srgbClr val="242424"/>
                </a:solidFill>
                <a:effectLst/>
                <a:highlight>
                  <a:srgbClr val="FFFFFF"/>
                </a:highlight>
              </a:rPr>
              <a:t>Civic environmentalism concerns “the idea that members (stakeholders) of a particular geographic and political community – residents, businesses, government agencies, and non-profits – should engage in planning and organizing activities to ensure a future that is environmentally healthy and economically and socially vibrant at the local and regional levels” (</a:t>
            </a:r>
            <a:r>
              <a:rPr lang="en-GB" sz="3500" b="0" i="0" dirty="0" err="1">
                <a:solidFill>
                  <a:srgbClr val="242424"/>
                </a:solidFill>
                <a:effectLst/>
                <a:highlight>
                  <a:srgbClr val="FFFFFF"/>
                </a:highlight>
              </a:rPr>
              <a:t>Shutkin</a:t>
            </a:r>
            <a:r>
              <a:rPr lang="en-GB" sz="3500" b="0" i="0" dirty="0">
                <a:solidFill>
                  <a:srgbClr val="242424"/>
                </a:solidFill>
                <a:effectLst/>
                <a:highlight>
                  <a:srgbClr val="FFFFFF"/>
                </a:highlight>
              </a:rPr>
              <a:t>, 2000, p. 14). </a:t>
            </a:r>
          </a:p>
          <a:p>
            <a:pPr algn="l"/>
            <a:endParaRPr lang="en-GB" sz="3500" dirty="0">
              <a:solidFill>
                <a:srgbClr val="242424"/>
              </a:solidFill>
              <a:highlight>
                <a:srgbClr val="FFFFFF"/>
              </a:highlight>
            </a:endParaRPr>
          </a:p>
          <a:p>
            <a:pPr algn="l"/>
            <a:r>
              <a:rPr lang="en-GB" sz="3500" b="0" i="0" dirty="0">
                <a:solidFill>
                  <a:srgbClr val="242424"/>
                </a:solidFill>
                <a:effectLst/>
                <a:highlight>
                  <a:srgbClr val="FFFFFF"/>
                </a:highlight>
              </a:rPr>
              <a:t>Overlaps with debate about </a:t>
            </a:r>
            <a:r>
              <a:rPr lang="en-GB" sz="3500" b="1" i="0" dirty="0">
                <a:solidFill>
                  <a:srgbClr val="242424"/>
                </a:solidFill>
                <a:effectLst/>
                <a:highlight>
                  <a:srgbClr val="FFFFFF"/>
                </a:highlight>
              </a:rPr>
              <a:t>civic ecology</a:t>
            </a:r>
            <a:r>
              <a:rPr lang="en-GB" sz="3500" b="0" i="0" dirty="0">
                <a:solidFill>
                  <a:srgbClr val="242424"/>
                </a:solidFill>
                <a:effectLst/>
                <a:highlight>
                  <a:srgbClr val="FFFFFF"/>
                </a:highlight>
              </a:rPr>
              <a:t> (Krasny </a:t>
            </a:r>
            <a:r>
              <a:rPr lang="en-GB" sz="3500" dirty="0">
                <a:solidFill>
                  <a:srgbClr val="242424"/>
                </a:solidFill>
                <a:highlight>
                  <a:srgbClr val="FFFFFF"/>
                </a:highlight>
              </a:rPr>
              <a:t>&amp;</a:t>
            </a:r>
            <a:r>
              <a:rPr lang="en-GB" sz="3500" b="0" i="0" dirty="0">
                <a:solidFill>
                  <a:srgbClr val="242424"/>
                </a:solidFill>
                <a:effectLst/>
                <a:highlight>
                  <a:srgbClr val="FFFFFF"/>
                </a:highlight>
              </a:rPr>
              <a:t> Tidball, 2015).</a:t>
            </a:r>
          </a:p>
          <a:p>
            <a:pPr algn="l"/>
            <a:endParaRPr lang="en-GB" sz="3500" b="0" i="0" dirty="0">
              <a:solidFill>
                <a:srgbClr val="242424"/>
              </a:solidFill>
              <a:effectLst/>
              <a:highlight>
                <a:srgbClr val="FFFFFF"/>
              </a:highlight>
            </a:endParaRPr>
          </a:p>
          <a:p>
            <a:pPr algn="l"/>
            <a:r>
              <a:rPr lang="en-GB" sz="3500" b="0" i="0" dirty="0">
                <a:solidFill>
                  <a:srgbClr val="242424"/>
                </a:solidFill>
                <a:effectLst/>
                <a:highlight>
                  <a:srgbClr val="FFFFFF"/>
                </a:highlight>
              </a:rPr>
              <a:t>This, in turn, reflects the degree of </a:t>
            </a:r>
            <a:r>
              <a:rPr lang="en-GB" sz="3500" b="1" i="0" dirty="0">
                <a:solidFill>
                  <a:srgbClr val="242424"/>
                </a:solidFill>
                <a:effectLst/>
                <a:highlight>
                  <a:srgbClr val="FFFFFF"/>
                </a:highlight>
              </a:rPr>
              <a:t>environmental stewardship</a:t>
            </a:r>
            <a:r>
              <a:rPr lang="en-GB" sz="3500" b="0" i="0" dirty="0">
                <a:solidFill>
                  <a:srgbClr val="242424"/>
                </a:solidFill>
                <a:effectLst/>
                <a:highlight>
                  <a:srgbClr val="FFFFFF"/>
                </a:highlight>
              </a:rPr>
              <a:t> evident in any society: “the actions taken by individuals, groups or networks of actors, with various motivations and levels of capacity, to protect, care for or responsibly use the environment in pursuit of environmental and/or social outcomes in diverse socio-ecological contexts” (Bennett et al., 2018, p. 599).</a:t>
            </a:r>
          </a:p>
        </p:txBody>
      </p:sp>
    </p:spTree>
    <p:extLst>
      <p:ext uri="{BB962C8B-B14F-4D97-AF65-F5344CB8AC3E}">
        <p14:creationId xmlns:p14="http://schemas.microsoft.com/office/powerpoint/2010/main" val="425055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352017" cy="10287000"/>
            <a:chOff x="0" y="113416"/>
            <a:chExt cx="1296817" cy="2176163"/>
          </a:xfrm>
        </p:grpSpPr>
        <p:sp>
          <p:nvSpPr>
            <p:cNvPr id="3" name="Freeform 3"/>
            <p:cNvSpPr/>
            <p:nvPr/>
          </p:nvSpPr>
          <p:spPr>
            <a:xfrm>
              <a:off x="0" y="113416"/>
              <a:ext cx="1296817" cy="2176163"/>
            </a:xfrm>
            <a:custGeom>
              <a:avLst/>
              <a:gdLst/>
              <a:ahLst/>
              <a:cxnLst/>
              <a:rect l="l" t="t" r="r" b="b"/>
              <a:pathLst>
                <a:path w="1828828" h="2289579">
                  <a:moveTo>
                    <a:pt x="0" y="0"/>
                  </a:moveTo>
                  <a:lnTo>
                    <a:pt x="1828828" y="0"/>
                  </a:lnTo>
                  <a:lnTo>
                    <a:pt x="1828828" y="2289579"/>
                  </a:lnTo>
                  <a:lnTo>
                    <a:pt x="0" y="2289579"/>
                  </a:lnTo>
                  <a:close/>
                </a:path>
              </a:pathLst>
            </a:custGeom>
            <a:solidFill>
              <a:srgbClr val="99BA94">
                <a:alpha val="92941"/>
              </a:srgbClr>
            </a:solidFill>
          </p:spPr>
          <p:txBody>
            <a:bodyPr/>
            <a:lstStyle/>
            <a:p>
              <a:endParaRPr lang="en-GB" dirty="0"/>
            </a:p>
          </p:txBody>
        </p:sp>
      </p:grpSp>
      <p:grpSp>
        <p:nvGrpSpPr>
          <p:cNvPr id="14" name="Group 14"/>
          <p:cNvGrpSpPr/>
          <p:nvPr/>
        </p:nvGrpSpPr>
        <p:grpSpPr>
          <a:xfrm rot="-482310">
            <a:off x="1565415" y="2834768"/>
            <a:ext cx="4700996" cy="1430063"/>
            <a:chOff x="0" y="0"/>
            <a:chExt cx="6267994" cy="1906751"/>
          </a:xfrm>
        </p:grpSpPr>
        <p:grpSp>
          <p:nvGrpSpPr>
            <p:cNvPr id="15" name="Group 15"/>
            <p:cNvGrpSpPr/>
            <p:nvPr/>
          </p:nvGrpSpPr>
          <p:grpSpPr>
            <a:xfrm>
              <a:off x="5774791" y="1413548"/>
              <a:ext cx="493203" cy="4932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17" name="Group 17"/>
            <p:cNvGrpSpPr/>
            <p:nvPr/>
          </p:nvGrpSpPr>
          <p:grpSpPr>
            <a:xfrm>
              <a:off x="3189600" y="246601"/>
              <a:ext cx="493203" cy="4932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9" name="Group 19"/>
            <p:cNvGrpSpPr/>
            <p:nvPr/>
          </p:nvGrpSpPr>
          <p:grpSpPr>
            <a:xfrm>
              <a:off x="3319559" y="1166947"/>
              <a:ext cx="493203" cy="4932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21" name="Group 21"/>
            <p:cNvGrpSpPr/>
            <p:nvPr/>
          </p:nvGrpSpPr>
          <p:grpSpPr>
            <a:xfrm>
              <a:off x="1903135" y="739804"/>
              <a:ext cx="493203" cy="4932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23" name="Group 23"/>
            <p:cNvGrpSpPr/>
            <p:nvPr/>
          </p:nvGrpSpPr>
          <p:grpSpPr>
            <a:xfrm>
              <a:off x="0" y="0"/>
              <a:ext cx="493203" cy="4932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25" name="TextBox 25"/>
          <p:cNvSpPr txBox="1"/>
          <p:nvPr/>
        </p:nvSpPr>
        <p:spPr>
          <a:xfrm>
            <a:off x="239905" y="4462892"/>
            <a:ext cx="7352017" cy="1269578"/>
          </a:xfrm>
          <a:prstGeom prst="rect">
            <a:avLst/>
          </a:prstGeom>
        </p:spPr>
        <p:txBody>
          <a:bodyPr wrap="square" lIns="0" tIns="0" rIns="0" bIns="0" rtlCol="0" anchor="t">
            <a:spAutoFit/>
          </a:bodyPr>
          <a:lstStyle/>
          <a:p>
            <a:pPr algn="l">
              <a:lnSpc>
                <a:spcPts val="9899"/>
              </a:lnSpc>
            </a:pPr>
            <a:r>
              <a:rPr lang="en-US" sz="9900" b="1" dirty="0">
                <a:solidFill>
                  <a:srgbClr val="2C432D"/>
                </a:solidFill>
                <a:latin typeface="Glacial Indifference"/>
                <a:ea typeface="Glacial Indifference"/>
                <a:cs typeface="Glacial Indifference"/>
                <a:sym typeface="Glacial Indifference"/>
              </a:rPr>
              <a:t>Introduction</a:t>
            </a:r>
          </a:p>
        </p:txBody>
      </p:sp>
      <p:sp>
        <p:nvSpPr>
          <p:cNvPr id="26" name="TextBox 25">
            <a:extLst>
              <a:ext uri="{FF2B5EF4-FFF2-40B4-BE49-F238E27FC236}">
                <a16:creationId xmlns:a16="http://schemas.microsoft.com/office/drawing/2014/main" id="{2F19A9D7-6600-594E-6147-AA06CC1C91BC}"/>
              </a:ext>
            </a:extLst>
          </p:cNvPr>
          <p:cNvSpPr txBox="1"/>
          <p:nvPr/>
        </p:nvSpPr>
        <p:spPr>
          <a:xfrm>
            <a:off x="7443731" y="911572"/>
            <a:ext cx="10844269" cy="8463855"/>
          </a:xfrm>
          <a:prstGeom prst="rect">
            <a:avLst/>
          </a:prstGeom>
          <a:noFill/>
        </p:spPr>
        <p:txBody>
          <a:bodyPr wrap="square" rtlCol="0">
            <a:spAutoFit/>
          </a:bodyPr>
          <a:lstStyle/>
          <a:p>
            <a:r>
              <a:rPr lang="en-GB" sz="3200" dirty="0"/>
              <a:t>Three-year Economic and Social Research Council funded project titled “Nature Recovery and Regional Development”.  </a:t>
            </a:r>
          </a:p>
          <a:p>
            <a:endParaRPr lang="en-GB" sz="3200" dirty="0"/>
          </a:p>
          <a:p>
            <a:r>
              <a:rPr lang="en-GB" sz="3200" dirty="0"/>
              <a:t>The project reflects major policy changes in the UK around nature, land use, farming and economy.</a:t>
            </a:r>
          </a:p>
          <a:p>
            <a:endParaRPr lang="en-GB" sz="3200" dirty="0"/>
          </a:p>
          <a:p>
            <a:r>
              <a:rPr lang="en-GB" sz="3200" dirty="0"/>
              <a:t>Focus on “Local Nature Recovery Strategies (LNRS)” and the enhanced duties for local authorities to map priority areas for local nature recovery (to be published in 2025). </a:t>
            </a:r>
          </a:p>
          <a:p>
            <a:endParaRPr lang="en-GB" sz="3200" dirty="0"/>
          </a:p>
          <a:p>
            <a:r>
              <a:rPr lang="en-GB" sz="3200" dirty="0"/>
              <a:t>Significant opportunities in peripheral areas but in what ways might these developments enhance the transformative capacity of agriculture?</a:t>
            </a:r>
          </a:p>
          <a:p>
            <a:endParaRPr lang="en-GB" sz="3200" dirty="0"/>
          </a:p>
          <a:p>
            <a:r>
              <a:rPr lang="en-GB" sz="3200" dirty="0"/>
              <a:t>Our paper presents initial findings from interviews with local authority officers in relation to nature recovery and their engagement with rural farming communities. </a:t>
            </a:r>
          </a:p>
        </p:txBody>
      </p:sp>
    </p:spTree>
    <p:extLst>
      <p:ext uri="{BB962C8B-B14F-4D97-AF65-F5344CB8AC3E}">
        <p14:creationId xmlns:p14="http://schemas.microsoft.com/office/powerpoint/2010/main" val="33399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93506" y="0"/>
            <a:ext cx="8294494" cy="102870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99BA94">
                <a:alpha val="92941"/>
              </a:srgbClr>
            </a:solidFill>
          </p:spPr>
          <p:txBody>
            <a:bodyPr/>
            <a:lstStyle/>
            <a:p>
              <a:endParaRPr lang="en-GB" dirty="0"/>
            </a:p>
          </p:txBody>
        </p:sp>
      </p:grpSp>
      <p:grpSp>
        <p:nvGrpSpPr>
          <p:cNvPr id="14" name="Group 14"/>
          <p:cNvGrpSpPr/>
          <p:nvPr/>
        </p:nvGrpSpPr>
        <p:grpSpPr>
          <a:xfrm rot="-482310">
            <a:off x="11790254" y="5465164"/>
            <a:ext cx="4700996" cy="1430063"/>
            <a:chOff x="0" y="0"/>
            <a:chExt cx="6267994" cy="1906751"/>
          </a:xfrm>
        </p:grpSpPr>
        <p:grpSp>
          <p:nvGrpSpPr>
            <p:cNvPr id="15" name="Group 15"/>
            <p:cNvGrpSpPr/>
            <p:nvPr/>
          </p:nvGrpSpPr>
          <p:grpSpPr>
            <a:xfrm>
              <a:off x="5774791" y="1413548"/>
              <a:ext cx="493203" cy="4932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17" name="Group 17"/>
            <p:cNvGrpSpPr/>
            <p:nvPr/>
          </p:nvGrpSpPr>
          <p:grpSpPr>
            <a:xfrm>
              <a:off x="3189600" y="246601"/>
              <a:ext cx="493203" cy="4932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9" name="Group 19"/>
            <p:cNvGrpSpPr/>
            <p:nvPr/>
          </p:nvGrpSpPr>
          <p:grpSpPr>
            <a:xfrm>
              <a:off x="3319559" y="1166947"/>
              <a:ext cx="493203" cy="4932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21" name="Group 21"/>
            <p:cNvGrpSpPr/>
            <p:nvPr/>
          </p:nvGrpSpPr>
          <p:grpSpPr>
            <a:xfrm>
              <a:off x="1903135" y="739804"/>
              <a:ext cx="493203" cy="4932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23" name="Group 23"/>
            <p:cNvGrpSpPr/>
            <p:nvPr/>
          </p:nvGrpSpPr>
          <p:grpSpPr>
            <a:xfrm>
              <a:off x="0" y="0"/>
              <a:ext cx="493203" cy="4932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25" name="TextBox 25"/>
          <p:cNvSpPr txBox="1"/>
          <p:nvPr/>
        </p:nvSpPr>
        <p:spPr>
          <a:xfrm>
            <a:off x="10219735" y="2163123"/>
            <a:ext cx="7895336" cy="3139321"/>
          </a:xfrm>
          <a:prstGeom prst="rect">
            <a:avLst/>
          </a:prstGeom>
        </p:spPr>
        <p:txBody>
          <a:bodyPr wrap="square" lIns="0" tIns="0" rIns="0" bIns="0" rtlCol="0" anchor="t">
            <a:spAutoFit/>
          </a:bodyPr>
          <a:lstStyle/>
          <a:p>
            <a:pPr algn="ctr"/>
            <a:r>
              <a:rPr lang="en-US" sz="6600" b="1" dirty="0">
                <a:latin typeface="Glacial Indifference"/>
                <a:ea typeface="Glacial Indifference"/>
                <a:cs typeface="Glacial Indifference"/>
                <a:sym typeface="Glacial Indifference"/>
              </a:rPr>
              <a:t>Policy and research context</a:t>
            </a:r>
          </a:p>
          <a:p>
            <a:pPr algn="ctr"/>
            <a:r>
              <a:rPr lang="en-US" sz="3600" b="1" dirty="0">
                <a:solidFill>
                  <a:srgbClr val="2C432D"/>
                </a:solidFill>
                <a:latin typeface="Glacial Indifference"/>
                <a:ea typeface="Glacial Indifference"/>
                <a:cs typeface="Glacial Indifference"/>
                <a:sym typeface="Glacial Indifference"/>
              </a:rPr>
              <a:t>New approaches to the environment and agriculture in England</a:t>
            </a:r>
            <a:endParaRPr lang="en-US" sz="3200" b="1" dirty="0">
              <a:solidFill>
                <a:srgbClr val="2C432D"/>
              </a:solidFill>
              <a:latin typeface="Glacial Indifference"/>
              <a:ea typeface="Glacial Indifference"/>
              <a:cs typeface="Glacial Indifference"/>
              <a:sym typeface="Glacial Indifference"/>
            </a:endParaRPr>
          </a:p>
        </p:txBody>
      </p:sp>
      <p:sp>
        <p:nvSpPr>
          <p:cNvPr id="4" name="TextBox 3">
            <a:extLst>
              <a:ext uri="{FF2B5EF4-FFF2-40B4-BE49-F238E27FC236}">
                <a16:creationId xmlns:a16="http://schemas.microsoft.com/office/drawing/2014/main" id="{3349330D-5FA9-9630-008F-3DD95380A127}"/>
              </a:ext>
            </a:extLst>
          </p:cNvPr>
          <p:cNvSpPr txBox="1"/>
          <p:nvPr/>
        </p:nvSpPr>
        <p:spPr>
          <a:xfrm>
            <a:off x="264205" y="5558430"/>
            <a:ext cx="9364607" cy="4431983"/>
          </a:xfrm>
          <a:prstGeom prst="rect">
            <a:avLst/>
          </a:prstGeom>
          <a:noFill/>
        </p:spPr>
        <p:txBody>
          <a:bodyPr wrap="square" rtlCol="0">
            <a:spAutoFit/>
          </a:bodyPr>
          <a:lstStyle/>
          <a:p>
            <a:endParaRPr lang="en-GB" sz="2800" dirty="0"/>
          </a:p>
          <a:p>
            <a:endParaRPr lang="en-GB" sz="2400" dirty="0"/>
          </a:p>
          <a:p>
            <a:pPr algn="ctr"/>
            <a:r>
              <a:rPr lang="en-GB" sz="2800" dirty="0"/>
              <a:t>An enhanced duty on local authorities to deliver local nature recovery strategies (LNRS). </a:t>
            </a:r>
          </a:p>
          <a:p>
            <a:pPr algn="ctr"/>
            <a:endParaRPr lang="en-GB" sz="800" dirty="0"/>
          </a:p>
          <a:p>
            <a:pPr algn="ctr"/>
            <a:r>
              <a:rPr lang="en-GB" sz="2800" dirty="0"/>
              <a:t>Environmental goals are to be mediated by local authorities for the first time, with different approach to traditional conservation led by conservationists. </a:t>
            </a:r>
          </a:p>
          <a:p>
            <a:pPr algn="ctr"/>
            <a:endParaRPr lang="en-GB" sz="800" dirty="0"/>
          </a:p>
          <a:p>
            <a:pPr algn="ctr"/>
            <a:r>
              <a:rPr lang="en-GB" sz="2800" dirty="0"/>
              <a:t>Flexibility to do something different – fostering a culture of civic environmentalism?</a:t>
            </a:r>
          </a:p>
          <a:p>
            <a:endParaRPr lang="en-GB" dirty="0"/>
          </a:p>
        </p:txBody>
      </p:sp>
      <p:pic>
        <p:nvPicPr>
          <p:cNvPr id="1026" name="Picture 2" descr="Environment Act 2021 Archives - Impact Planning">
            <a:extLst>
              <a:ext uri="{FF2B5EF4-FFF2-40B4-BE49-F238E27FC236}">
                <a16:creationId xmlns:a16="http://schemas.microsoft.com/office/drawing/2014/main" id="{67F003CF-B7CB-6168-8453-5F8FCD74B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07" y="267896"/>
            <a:ext cx="4286250" cy="37623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AD321D6-02D1-F1E0-A2C1-FB52B710886F}"/>
              </a:ext>
            </a:extLst>
          </p:cNvPr>
          <p:cNvSpPr/>
          <p:nvPr/>
        </p:nvSpPr>
        <p:spPr>
          <a:xfrm>
            <a:off x="990600" y="3152355"/>
            <a:ext cx="2362200" cy="8282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descr="Environment Act 2021 Archives - Impact Planning">
            <a:extLst>
              <a:ext uri="{FF2B5EF4-FFF2-40B4-BE49-F238E27FC236}">
                <a16:creationId xmlns:a16="http://schemas.microsoft.com/office/drawing/2014/main" id="{EAC4C18F-2367-497F-C8B4-8619A462C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090" y="267897"/>
            <a:ext cx="4286250" cy="37623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85A83C8-E1F8-8F68-F53F-B4786EAF043A}"/>
              </a:ext>
            </a:extLst>
          </p:cNvPr>
          <p:cNvSpPr/>
          <p:nvPr/>
        </p:nvSpPr>
        <p:spPr>
          <a:xfrm>
            <a:off x="1143799" y="2537766"/>
            <a:ext cx="8035561" cy="14422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EAD4CD99-0062-C2FF-D001-40063619165A}"/>
              </a:ext>
            </a:extLst>
          </p:cNvPr>
          <p:cNvSpPr txBox="1"/>
          <p:nvPr/>
        </p:nvSpPr>
        <p:spPr>
          <a:xfrm>
            <a:off x="1237744" y="2320743"/>
            <a:ext cx="2692666"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Environment Act 2021</a:t>
            </a:r>
          </a:p>
        </p:txBody>
      </p:sp>
      <p:sp>
        <p:nvSpPr>
          <p:cNvPr id="29" name="TextBox 28">
            <a:extLst>
              <a:ext uri="{FF2B5EF4-FFF2-40B4-BE49-F238E27FC236}">
                <a16:creationId xmlns:a16="http://schemas.microsoft.com/office/drawing/2014/main" id="{BB5FBE83-5EB1-4993-8DF3-42F67E00914E}"/>
              </a:ext>
            </a:extLst>
          </p:cNvPr>
          <p:cNvSpPr txBox="1"/>
          <p:nvPr/>
        </p:nvSpPr>
        <p:spPr>
          <a:xfrm>
            <a:off x="6243236" y="2388461"/>
            <a:ext cx="2692666"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Agriculture Act 2020</a:t>
            </a:r>
          </a:p>
        </p:txBody>
      </p:sp>
      <p:cxnSp>
        <p:nvCxnSpPr>
          <p:cNvPr id="31" name="Straight Connector 30">
            <a:extLst>
              <a:ext uri="{FF2B5EF4-FFF2-40B4-BE49-F238E27FC236}">
                <a16:creationId xmlns:a16="http://schemas.microsoft.com/office/drawing/2014/main" id="{A748E623-5B10-1C1D-77B1-B4BE5BEB06AF}"/>
              </a:ext>
            </a:extLst>
          </p:cNvPr>
          <p:cNvCxnSpPr>
            <a:cxnSpLocks/>
          </p:cNvCxnSpPr>
          <p:nvPr/>
        </p:nvCxnSpPr>
        <p:spPr>
          <a:xfrm>
            <a:off x="4876800" y="0"/>
            <a:ext cx="0" cy="6035362"/>
          </a:xfrm>
          <a:prstGeom prst="line">
            <a:avLst/>
          </a:prstGeom>
          <a:ln w="38100">
            <a:solidFill>
              <a:srgbClr val="A0BF9C"/>
            </a:solidFill>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E7B50598-C951-1CD0-96D3-69B631A645A4}"/>
              </a:ext>
            </a:extLst>
          </p:cNvPr>
          <p:cNvSpPr txBox="1"/>
          <p:nvPr/>
        </p:nvSpPr>
        <p:spPr>
          <a:xfrm>
            <a:off x="-9953" y="3191778"/>
            <a:ext cx="4798639" cy="2954655"/>
          </a:xfrm>
          <a:prstGeom prst="rect">
            <a:avLst/>
          </a:prstGeom>
          <a:noFill/>
        </p:spPr>
        <p:txBody>
          <a:bodyPr wrap="square" rtlCol="0">
            <a:spAutoFit/>
          </a:bodyPr>
          <a:lstStyle/>
          <a:p>
            <a:pPr marL="342900" indent="-342900" algn="just">
              <a:buFont typeface="+mj-lt"/>
              <a:buAutoNum type="arabicPeriod"/>
            </a:pPr>
            <a:r>
              <a:rPr lang="en-GB" sz="2100" b="0" i="0" dirty="0">
                <a:effectLst/>
                <a:highlight>
                  <a:srgbClr val="FFFFFF"/>
                </a:highlight>
                <a:latin typeface="+mj-lt"/>
              </a:rPr>
              <a:t>Halt the decline in species populations by 2030 and increase them by at least 10% by 2042.</a:t>
            </a:r>
          </a:p>
          <a:p>
            <a:pPr marL="342900" indent="-342900" algn="just">
              <a:buFont typeface="+mj-lt"/>
              <a:buAutoNum type="arabicPeriod"/>
            </a:pPr>
            <a:r>
              <a:rPr lang="en-GB" sz="2100" b="0" i="0" dirty="0">
                <a:effectLst/>
                <a:highlight>
                  <a:srgbClr val="FFFFFF"/>
                </a:highlight>
                <a:latin typeface="+mj-lt"/>
              </a:rPr>
              <a:t>Local Nature Recovery Strategies to set priorities for nature at a local level in England.</a:t>
            </a:r>
          </a:p>
          <a:p>
            <a:pPr marL="342900" indent="-342900" algn="just">
              <a:buFont typeface="+mj-lt"/>
              <a:buAutoNum type="arabicPeriod"/>
            </a:pPr>
            <a:r>
              <a:rPr lang="en-GB" sz="2100" dirty="0">
                <a:highlight>
                  <a:srgbClr val="FFFFFF"/>
                </a:highlight>
                <a:latin typeface="+mj-lt"/>
              </a:rPr>
              <a:t>Local authorities to mediate policy with practice for nature recovery. </a:t>
            </a:r>
            <a:endParaRPr lang="en-GB" sz="2100" b="0" i="0" dirty="0">
              <a:effectLst/>
              <a:highlight>
                <a:srgbClr val="FFFFFF"/>
              </a:highlight>
              <a:latin typeface="+mj-lt"/>
            </a:endParaRPr>
          </a:p>
          <a:p>
            <a:pPr marL="342900" indent="-342900">
              <a:buFont typeface="+mj-lt"/>
              <a:buAutoNum type="arabicPeriod"/>
            </a:pPr>
            <a:endParaRPr lang="en-GB" dirty="0">
              <a:latin typeface="+mj-lt"/>
            </a:endParaRPr>
          </a:p>
        </p:txBody>
      </p:sp>
      <p:sp>
        <p:nvSpPr>
          <p:cNvPr id="30" name="TextBox 29">
            <a:extLst>
              <a:ext uri="{FF2B5EF4-FFF2-40B4-BE49-F238E27FC236}">
                <a16:creationId xmlns:a16="http://schemas.microsoft.com/office/drawing/2014/main" id="{B311BB5D-4AC7-4621-DD83-21458A9985F7}"/>
              </a:ext>
            </a:extLst>
          </p:cNvPr>
          <p:cNvSpPr txBox="1"/>
          <p:nvPr/>
        </p:nvSpPr>
        <p:spPr>
          <a:xfrm>
            <a:off x="4964915" y="3252785"/>
            <a:ext cx="4899339" cy="2354491"/>
          </a:xfrm>
          <a:prstGeom prst="rect">
            <a:avLst/>
          </a:prstGeom>
          <a:noFill/>
        </p:spPr>
        <p:txBody>
          <a:bodyPr wrap="square" rtlCol="0">
            <a:spAutoFit/>
          </a:bodyPr>
          <a:lstStyle/>
          <a:p>
            <a:pPr marL="342900" indent="-342900" algn="just">
              <a:buFont typeface="+mj-lt"/>
              <a:buAutoNum type="arabicPeriod"/>
            </a:pPr>
            <a:r>
              <a:rPr lang="en-GB" sz="2100" dirty="0">
                <a:highlight>
                  <a:srgbClr val="FFFFFF"/>
                </a:highlight>
                <a:latin typeface="+mj-lt"/>
              </a:rPr>
              <a:t>B</a:t>
            </a:r>
            <a:r>
              <a:rPr lang="en-GB" sz="2100" b="0" i="0" dirty="0">
                <a:effectLst/>
                <a:highlight>
                  <a:srgbClr val="FFFFFF"/>
                </a:highlight>
                <a:latin typeface="+mj-lt"/>
              </a:rPr>
              <a:t>ased on the principle of public money for public goods.</a:t>
            </a:r>
          </a:p>
          <a:p>
            <a:pPr marL="342900" indent="-342900" algn="just">
              <a:buFont typeface="+mj-lt"/>
              <a:buAutoNum type="arabicPeriod"/>
            </a:pPr>
            <a:r>
              <a:rPr lang="en-GB" sz="2100" dirty="0">
                <a:highlight>
                  <a:srgbClr val="FFFFFF"/>
                </a:highlight>
                <a:latin typeface="+mj-lt"/>
              </a:rPr>
              <a:t>Introduction of Environmental Land Management schemes to replace the European Union’s Common Agricultural Policy – a post-Brexit transition.</a:t>
            </a:r>
          </a:p>
          <a:p>
            <a:pPr marL="342900" indent="-342900" algn="just">
              <a:buFont typeface="+mj-lt"/>
              <a:buAutoNum type="arabicPeriod"/>
            </a:pPr>
            <a:r>
              <a:rPr lang="en-GB" sz="2100" dirty="0">
                <a:highlight>
                  <a:srgbClr val="FFFFFF"/>
                </a:highlight>
                <a:latin typeface="+mj-lt"/>
              </a:rPr>
              <a:t>Incentivising nature friendly farming. </a:t>
            </a:r>
            <a:endParaRPr lang="en-GB" sz="2100" dirty="0">
              <a:latin typeface="+mj-lt"/>
            </a:endParaRPr>
          </a:p>
        </p:txBody>
      </p:sp>
      <p:cxnSp>
        <p:nvCxnSpPr>
          <p:cNvPr id="33" name="Straight Connector 32">
            <a:extLst>
              <a:ext uri="{FF2B5EF4-FFF2-40B4-BE49-F238E27FC236}">
                <a16:creationId xmlns:a16="http://schemas.microsoft.com/office/drawing/2014/main" id="{7129B689-AC7F-9BCC-33BC-41523E287441}"/>
              </a:ext>
            </a:extLst>
          </p:cNvPr>
          <p:cNvCxnSpPr>
            <a:cxnSpLocks/>
          </p:cNvCxnSpPr>
          <p:nvPr/>
        </p:nvCxnSpPr>
        <p:spPr>
          <a:xfrm>
            <a:off x="-255879" y="6035362"/>
            <a:ext cx="10441587" cy="0"/>
          </a:xfrm>
          <a:prstGeom prst="line">
            <a:avLst/>
          </a:prstGeom>
          <a:ln w="38100">
            <a:solidFill>
              <a:srgbClr val="A0BF9C"/>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9975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514"/>
            <a:ext cx="18288001" cy="102870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99BA94">
                <a:alpha val="92941"/>
              </a:srgbClr>
            </a:solidFill>
          </p:spPr>
          <p:txBody>
            <a:bodyPr/>
            <a:lstStyle/>
            <a:p>
              <a:endParaRPr lang="en-GB" dirty="0"/>
            </a:p>
          </p:txBody>
        </p:sp>
      </p:grpSp>
      <p:grpSp>
        <p:nvGrpSpPr>
          <p:cNvPr id="14" name="Group 14"/>
          <p:cNvGrpSpPr/>
          <p:nvPr/>
        </p:nvGrpSpPr>
        <p:grpSpPr>
          <a:xfrm rot="-482310">
            <a:off x="6793501" y="2998755"/>
            <a:ext cx="4700996" cy="1430063"/>
            <a:chOff x="0" y="0"/>
            <a:chExt cx="6267994" cy="1906751"/>
          </a:xfrm>
        </p:grpSpPr>
        <p:grpSp>
          <p:nvGrpSpPr>
            <p:cNvPr id="15" name="Group 15"/>
            <p:cNvGrpSpPr/>
            <p:nvPr/>
          </p:nvGrpSpPr>
          <p:grpSpPr>
            <a:xfrm>
              <a:off x="5774791" y="1413548"/>
              <a:ext cx="493203" cy="4932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17" name="Group 17"/>
            <p:cNvGrpSpPr/>
            <p:nvPr/>
          </p:nvGrpSpPr>
          <p:grpSpPr>
            <a:xfrm>
              <a:off x="3189600" y="246601"/>
              <a:ext cx="493203" cy="4932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9" name="Group 19"/>
            <p:cNvGrpSpPr/>
            <p:nvPr/>
          </p:nvGrpSpPr>
          <p:grpSpPr>
            <a:xfrm>
              <a:off x="3319559" y="1166947"/>
              <a:ext cx="493203" cy="4932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21" name="Group 21"/>
            <p:cNvGrpSpPr/>
            <p:nvPr/>
          </p:nvGrpSpPr>
          <p:grpSpPr>
            <a:xfrm>
              <a:off x="1903135" y="739804"/>
              <a:ext cx="493203" cy="4932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23" name="Group 23"/>
            <p:cNvGrpSpPr/>
            <p:nvPr/>
          </p:nvGrpSpPr>
          <p:grpSpPr>
            <a:xfrm>
              <a:off x="0" y="0"/>
              <a:ext cx="493203" cy="4932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25" name="TextBox 25"/>
          <p:cNvSpPr txBox="1"/>
          <p:nvPr/>
        </p:nvSpPr>
        <p:spPr>
          <a:xfrm>
            <a:off x="1752381" y="1423663"/>
            <a:ext cx="14783236" cy="1231106"/>
          </a:xfrm>
          <a:prstGeom prst="rect">
            <a:avLst/>
          </a:prstGeom>
        </p:spPr>
        <p:txBody>
          <a:bodyPr wrap="square" lIns="0" tIns="0" rIns="0" bIns="0" rtlCol="0" anchor="t">
            <a:spAutoFit/>
          </a:bodyPr>
          <a:lstStyle/>
          <a:p>
            <a:pPr algn="ctr"/>
            <a:r>
              <a:rPr lang="en-US" sz="8000" b="1" dirty="0">
                <a:solidFill>
                  <a:srgbClr val="2C432D"/>
                </a:solidFill>
                <a:latin typeface="+mj-lt"/>
                <a:ea typeface="Glacial Indifference"/>
                <a:cs typeface="Glacial Indifference"/>
                <a:sym typeface="Glacial Indifference"/>
              </a:rPr>
              <a:t>Our definition of ‘nature recovery’</a:t>
            </a:r>
          </a:p>
        </p:txBody>
      </p:sp>
      <p:sp>
        <p:nvSpPr>
          <p:cNvPr id="5" name="TextBox 4">
            <a:extLst>
              <a:ext uri="{FF2B5EF4-FFF2-40B4-BE49-F238E27FC236}">
                <a16:creationId xmlns:a16="http://schemas.microsoft.com/office/drawing/2014/main" id="{4358F913-37D1-0FF4-84B1-37CC65DB1DA5}"/>
              </a:ext>
            </a:extLst>
          </p:cNvPr>
          <p:cNvSpPr txBox="1"/>
          <p:nvPr/>
        </p:nvSpPr>
        <p:spPr>
          <a:xfrm>
            <a:off x="2522402" y="4862446"/>
            <a:ext cx="13563600" cy="2800767"/>
          </a:xfrm>
          <a:prstGeom prst="rect">
            <a:avLst/>
          </a:prstGeom>
          <a:noFill/>
        </p:spPr>
        <p:txBody>
          <a:bodyPr wrap="square" rtlCol="0">
            <a:spAutoFit/>
          </a:bodyPr>
          <a:lstStyle/>
          <a:p>
            <a:pPr algn="ctr"/>
            <a:r>
              <a:rPr lang="en-GB" sz="4400" b="1" dirty="0">
                <a:latin typeface="Calibri" panose="020F0502020204030204" pitchFamily="34" charset="0"/>
              </a:rPr>
              <a:t>N</a:t>
            </a:r>
            <a:r>
              <a:rPr lang="en-GB" sz="4400" b="1" i="0" dirty="0">
                <a:effectLst/>
                <a:latin typeface="Calibri" panose="020F0502020204030204" pitchFamily="34" charset="0"/>
              </a:rPr>
              <a:t>ature recovery comprises </a:t>
            </a:r>
            <a:r>
              <a:rPr lang="en-GB" sz="4400" b="1" i="1" dirty="0">
                <a:effectLst/>
                <a:latin typeface="Calibri" panose="020F0502020204030204" pitchFamily="34" charset="0"/>
              </a:rPr>
              <a:t>action taken to improve habitat quality, coverage and connections, to enhance biodiversity and species abundance, requiring a place-based collaborative and community-focussed approach</a:t>
            </a:r>
            <a:r>
              <a:rPr lang="en-GB" sz="4400" b="1" i="0" dirty="0">
                <a:effectLst/>
                <a:latin typeface="Calibri" panose="020F0502020204030204" pitchFamily="34" charset="0"/>
              </a:rPr>
              <a:t>.</a:t>
            </a:r>
            <a:endParaRPr lang="en-GB" sz="4400" b="1" dirty="0"/>
          </a:p>
        </p:txBody>
      </p:sp>
    </p:spTree>
    <p:extLst>
      <p:ext uri="{BB962C8B-B14F-4D97-AF65-F5344CB8AC3E}">
        <p14:creationId xmlns:p14="http://schemas.microsoft.com/office/powerpoint/2010/main" val="58240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A7D5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99BA94">
                <a:alpha val="92941"/>
              </a:srgbClr>
            </a:solidFill>
          </p:spPr>
          <p:txBody>
            <a:bodyPr/>
            <a:lstStyle/>
            <a:p>
              <a:endParaRPr lang="en-GB" dirty="0"/>
            </a:p>
          </p:txBody>
        </p:sp>
      </p:grpSp>
      <p:sp>
        <p:nvSpPr>
          <p:cNvPr id="5" name="Freeform 5"/>
          <p:cNvSpPr/>
          <p:nvPr/>
        </p:nvSpPr>
        <p:spPr>
          <a:xfrm>
            <a:off x="10705427" y="742950"/>
            <a:ext cx="5600924" cy="5600924"/>
          </a:xfrm>
          <a:custGeom>
            <a:avLst/>
            <a:gdLst/>
            <a:ahLst/>
            <a:cxnLst/>
            <a:rect l="l" t="t" r="r" b="b"/>
            <a:pathLst>
              <a:path w="5600924" h="5600924">
                <a:moveTo>
                  <a:pt x="0" y="0"/>
                </a:moveTo>
                <a:lnTo>
                  <a:pt x="5600924" y="0"/>
                </a:lnTo>
                <a:lnTo>
                  <a:pt x="5600924" y="5600924"/>
                </a:lnTo>
                <a:lnTo>
                  <a:pt x="0" y="5600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flipH="1">
            <a:off x="13824275" y="4382275"/>
            <a:ext cx="3923198" cy="3923198"/>
          </a:xfrm>
          <a:custGeom>
            <a:avLst/>
            <a:gdLst/>
            <a:ahLst/>
            <a:cxnLst/>
            <a:rect l="l" t="t" r="r" b="b"/>
            <a:pathLst>
              <a:path w="3923198" h="3923198">
                <a:moveTo>
                  <a:pt x="3923198" y="0"/>
                </a:moveTo>
                <a:lnTo>
                  <a:pt x="0" y="0"/>
                </a:lnTo>
                <a:lnTo>
                  <a:pt x="0" y="3923198"/>
                </a:lnTo>
                <a:lnTo>
                  <a:pt x="3923198" y="3923198"/>
                </a:lnTo>
                <a:lnTo>
                  <a:pt x="39231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11090542" y="5652396"/>
            <a:ext cx="3320154" cy="3320154"/>
          </a:xfrm>
          <a:custGeom>
            <a:avLst/>
            <a:gdLst/>
            <a:ahLst/>
            <a:cxnLst/>
            <a:rect l="l" t="t" r="r" b="b"/>
            <a:pathLst>
              <a:path w="3320154" h="3320154">
                <a:moveTo>
                  <a:pt x="0" y="0"/>
                </a:moveTo>
                <a:lnTo>
                  <a:pt x="3320154" y="0"/>
                </a:lnTo>
                <a:lnTo>
                  <a:pt x="3320154" y="3320154"/>
                </a:lnTo>
                <a:lnTo>
                  <a:pt x="0" y="33201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8" name="TextBox 8"/>
          <p:cNvSpPr txBox="1"/>
          <p:nvPr/>
        </p:nvSpPr>
        <p:spPr>
          <a:xfrm>
            <a:off x="11023606" y="1870835"/>
            <a:ext cx="4964565" cy="1530978"/>
          </a:xfrm>
          <a:prstGeom prst="rect">
            <a:avLst/>
          </a:prstGeom>
        </p:spPr>
        <p:txBody>
          <a:bodyPr lIns="0" tIns="0" rIns="0" bIns="0" rtlCol="0" anchor="t">
            <a:spAutoFit/>
          </a:bodyPr>
          <a:lstStyle/>
          <a:p>
            <a:pPr algn="ctr">
              <a:lnSpc>
                <a:spcPts val="6110"/>
              </a:lnSpc>
            </a:pPr>
            <a:r>
              <a:rPr lang="en-US" sz="4700">
                <a:solidFill>
                  <a:srgbClr val="2C432D"/>
                </a:solidFill>
                <a:latin typeface="League Spartan"/>
                <a:ea typeface="League Spartan"/>
                <a:cs typeface="League Spartan"/>
                <a:sym typeface="League Spartan"/>
              </a:rPr>
              <a:t>8.8 million hectares</a:t>
            </a:r>
          </a:p>
        </p:txBody>
      </p:sp>
      <p:sp>
        <p:nvSpPr>
          <p:cNvPr id="9" name="TextBox 9"/>
          <p:cNvSpPr txBox="1"/>
          <p:nvPr/>
        </p:nvSpPr>
        <p:spPr>
          <a:xfrm>
            <a:off x="11090542" y="3344663"/>
            <a:ext cx="4999500" cy="1065412"/>
          </a:xfrm>
          <a:prstGeom prst="rect">
            <a:avLst/>
          </a:prstGeom>
        </p:spPr>
        <p:txBody>
          <a:bodyPr lIns="0" tIns="0" rIns="0" bIns="0" rtlCol="0" anchor="t">
            <a:spAutoFit/>
          </a:bodyPr>
          <a:lstStyle/>
          <a:p>
            <a:pPr algn="ctr">
              <a:lnSpc>
                <a:spcPts val="4276"/>
              </a:lnSpc>
            </a:pPr>
            <a:r>
              <a:rPr lang="en-US" sz="3054">
                <a:solidFill>
                  <a:srgbClr val="2C432D"/>
                </a:solidFill>
                <a:latin typeface="Glacial Indifference"/>
                <a:ea typeface="Glacial Indifference"/>
                <a:cs typeface="Glacial Indifference"/>
                <a:sym typeface="Glacial Indifference"/>
              </a:rPr>
              <a:t>68% of England’s total area is utilised as agricultural land</a:t>
            </a:r>
          </a:p>
        </p:txBody>
      </p:sp>
      <p:sp>
        <p:nvSpPr>
          <p:cNvPr id="10" name="TextBox 10"/>
          <p:cNvSpPr txBox="1"/>
          <p:nvPr/>
        </p:nvSpPr>
        <p:spPr>
          <a:xfrm>
            <a:off x="14611657" y="5446416"/>
            <a:ext cx="2348434" cy="529690"/>
          </a:xfrm>
          <a:prstGeom prst="rect">
            <a:avLst/>
          </a:prstGeom>
        </p:spPr>
        <p:txBody>
          <a:bodyPr lIns="0" tIns="0" rIns="0" bIns="0" rtlCol="0" anchor="t">
            <a:spAutoFit/>
          </a:bodyPr>
          <a:lstStyle/>
          <a:p>
            <a:pPr algn="ctr">
              <a:lnSpc>
                <a:spcPts val="4279"/>
              </a:lnSpc>
            </a:pPr>
            <a:r>
              <a:rPr lang="en-US" sz="3292">
                <a:solidFill>
                  <a:srgbClr val="2C432D"/>
                </a:solidFill>
                <a:latin typeface="League Spartan"/>
                <a:ea typeface="League Spartan"/>
                <a:cs typeface="League Spartan"/>
                <a:sym typeface="League Spartan"/>
              </a:rPr>
              <a:t>216,000</a:t>
            </a:r>
          </a:p>
        </p:txBody>
      </p:sp>
      <p:sp>
        <p:nvSpPr>
          <p:cNvPr id="11" name="TextBox 11"/>
          <p:cNvSpPr txBox="1"/>
          <p:nvPr/>
        </p:nvSpPr>
        <p:spPr>
          <a:xfrm>
            <a:off x="14611657" y="6136060"/>
            <a:ext cx="2348434" cy="1309124"/>
          </a:xfrm>
          <a:prstGeom prst="rect">
            <a:avLst/>
          </a:prstGeom>
        </p:spPr>
        <p:txBody>
          <a:bodyPr lIns="0" tIns="0" rIns="0" bIns="0" rtlCol="0" anchor="t">
            <a:spAutoFit/>
          </a:bodyPr>
          <a:lstStyle/>
          <a:p>
            <a:pPr algn="ctr">
              <a:lnSpc>
                <a:spcPts val="3470"/>
              </a:lnSpc>
            </a:pPr>
            <a:r>
              <a:rPr lang="en-US" sz="2669" dirty="0">
                <a:solidFill>
                  <a:srgbClr val="2C432D"/>
                </a:solidFill>
                <a:latin typeface="Glacial Indifference"/>
                <a:ea typeface="Glacial Indifference"/>
                <a:cs typeface="Glacial Indifference"/>
                <a:sym typeface="Glacial Indifference"/>
              </a:rPr>
              <a:t>Individual farm holdings across England</a:t>
            </a:r>
          </a:p>
        </p:txBody>
      </p:sp>
      <p:sp>
        <p:nvSpPr>
          <p:cNvPr id="12" name="TextBox 12"/>
          <p:cNvSpPr txBox="1"/>
          <p:nvPr/>
        </p:nvSpPr>
        <p:spPr>
          <a:xfrm>
            <a:off x="11560066" y="6297899"/>
            <a:ext cx="2381106" cy="1072615"/>
          </a:xfrm>
          <a:prstGeom prst="rect">
            <a:avLst/>
          </a:prstGeom>
        </p:spPr>
        <p:txBody>
          <a:bodyPr lIns="0" tIns="0" rIns="0" bIns="0" rtlCol="0" anchor="t">
            <a:spAutoFit/>
          </a:bodyPr>
          <a:lstStyle/>
          <a:p>
            <a:pPr algn="ctr">
              <a:lnSpc>
                <a:spcPts val="4279"/>
              </a:lnSpc>
            </a:pPr>
            <a:r>
              <a:rPr lang="en-US" sz="3292">
                <a:solidFill>
                  <a:srgbClr val="2C432D"/>
                </a:solidFill>
                <a:latin typeface="League Spartan"/>
                <a:ea typeface="League Spartan"/>
                <a:cs typeface="League Spartan"/>
                <a:sym typeface="League Spartan"/>
              </a:rPr>
              <a:t>£7.9 billion</a:t>
            </a:r>
          </a:p>
        </p:txBody>
      </p:sp>
      <p:sp>
        <p:nvSpPr>
          <p:cNvPr id="13" name="TextBox 13"/>
          <p:cNvSpPr txBox="1"/>
          <p:nvPr/>
        </p:nvSpPr>
        <p:spPr>
          <a:xfrm>
            <a:off x="11560066" y="7283898"/>
            <a:ext cx="2381106" cy="1058299"/>
          </a:xfrm>
          <a:prstGeom prst="rect">
            <a:avLst/>
          </a:prstGeom>
        </p:spPr>
        <p:txBody>
          <a:bodyPr lIns="0" tIns="0" rIns="0" bIns="0" rtlCol="0" anchor="t">
            <a:spAutoFit/>
          </a:bodyPr>
          <a:lstStyle/>
          <a:p>
            <a:pPr algn="ctr">
              <a:lnSpc>
                <a:spcPts val="2820"/>
              </a:lnSpc>
            </a:pPr>
            <a:r>
              <a:rPr lang="en-US" sz="2169" dirty="0">
                <a:solidFill>
                  <a:srgbClr val="2C432D"/>
                </a:solidFill>
                <a:latin typeface="Glacial Indifference"/>
                <a:ea typeface="Glacial Indifference"/>
                <a:cs typeface="Glacial Indifference"/>
                <a:sym typeface="Glacial Indifference"/>
              </a:rPr>
              <a:t>Economic value of agriculture in the wider UK context</a:t>
            </a:r>
          </a:p>
        </p:txBody>
      </p:sp>
      <p:grpSp>
        <p:nvGrpSpPr>
          <p:cNvPr id="14" name="Group 14"/>
          <p:cNvGrpSpPr/>
          <p:nvPr/>
        </p:nvGrpSpPr>
        <p:grpSpPr>
          <a:xfrm rot="-482310">
            <a:off x="1989654" y="2600470"/>
            <a:ext cx="4700996" cy="1430063"/>
            <a:chOff x="0" y="0"/>
            <a:chExt cx="6267994" cy="1906751"/>
          </a:xfrm>
        </p:grpSpPr>
        <p:grpSp>
          <p:nvGrpSpPr>
            <p:cNvPr id="15" name="Group 15"/>
            <p:cNvGrpSpPr/>
            <p:nvPr/>
          </p:nvGrpSpPr>
          <p:grpSpPr>
            <a:xfrm>
              <a:off x="5774791" y="1413548"/>
              <a:ext cx="493203" cy="4932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17" name="Group 17"/>
            <p:cNvGrpSpPr/>
            <p:nvPr/>
          </p:nvGrpSpPr>
          <p:grpSpPr>
            <a:xfrm>
              <a:off x="3189600" y="246601"/>
              <a:ext cx="493203" cy="4932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9" name="Group 19"/>
            <p:cNvGrpSpPr/>
            <p:nvPr/>
          </p:nvGrpSpPr>
          <p:grpSpPr>
            <a:xfrm>
              <a:off x="3319559" y="1166947"/>
              <a:ext cx="493203" cy="4932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21" name="Group 21"/>
            <p:cNvGrpSpPr/>
            <p:nvPr/>
          </p:nvGrpSpPr>
          <p:grpSpPr>
            <a:xfrm>
              <a:off x="1903135" y="739804"/>
              <a:ext cx="493203" cy="4932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23" name="Group 23"/>
            <p:cNvGrpSpPr/>
            <p:nvPr/>
          </p:nvGrpSpPr>
          <p:grpSpPr>
            <a:xfrm>
              <a:off x="0" y="0"/>
              <a:ext cx="493203" cy="4932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25" name="TextBox 25"/>
          <p:cNvSpPr txBox="1"/>
          <p:nvPr/>
        </p:nvSpPr>
        <p:spPr>
          <a:xfrm>
            <a:off x="1238484" y="4291989"/>
            <a:ext cx="7450621" cy="2556504"/>
          </a:xfrm>
          <a:prstGeom prst="rect">
            <a:avLst/>
          </a:prstGeom>
        </p:spPr>
        <p:txBody>
          <a:bodyPr lIns="0" tIns="0" rIns="0" bIns="0" rtlCol="0" anchor="t">
            <a:spAutoFit/>
          </a:bodyPr>
          <a:lstStyle/>
          <a:p>
            <a:pPr algn="l">
              <a:lnSpc>
                <a:spcPts val="9899"/>
              </a:lnSpc>
            </a:pPr>
            <a:r>
              <a:rPr lang="en-US" sz="9899" dirty="0">
                <a:solidFill>
                  <a:srgbClr val="2C432D"/>
                </a:solidFill>
                <a:latin typeface="Glacial Indifference"/>
                <a:ea typeface="Glacial Indifference"/>
                <a:cs typeface="Glacial Indifference"/>
                <a:sym typeface="Glacial Indifference"/>
              </a:rPr>
              <a:t>Agriculture in England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ED6CD"/>
        </a:solidFill>
        <a:effectLst/>
      </p:bgPr>
    </p:bg>
    <p:spTree>
      <p:nvGrpSpPr>
        <p:cNvPr id="1" name=""/>
        <p:cNvGrpSpPr/>
        <p:nvPr/>
      </p:nvGrpSpPr>
      <p:grpSpPr>
        <a:xfrm>
          <a:off x="0" y="0"/>
          <a:ext cx="0" cy="0"/>
          <a:chOff x="0" y="0"/>
          <a:chExt cx="0" cy="0"/>
        </a:xfrm>
      </p:grpSpPr>
      <p:grpSp>
        <p:nvGrpSpPr>
          <p:cNvPr id="2" name="Group 2"/>
          <p:cNvGrpSpPr/>
          <p:nvPr/>
        </p:nvGrpSpPr>
        <p:grpSpPr>
          <a:xfrm>
            <a:off x="0" y="-23410"/>
            <a:ext cx="9144000" cy="1031041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87A983">
                <a:alpha val="92941"/>
              </a:srgbClr>
            </a:solidFill>
          </p:spPr>
          <p:txBody>
            <a:bodyPr/>
            <a:lstStyle/>
            <a:p>
              <a:endParaRPr lang="en-GB"/>
            </a:p>
          </p:txBody>
        </p:sp>
      </p:grpSp>
      <p:grpSp>
        <p:nvGrpSpPr>
          <p:cNvPr id="5" name="Group 5"/>
          <p:cNvGrpSpPr/>
          <p:nvPr/>
        </p:nvGrpSpPr>
        <p:grpSpPr>
          <a:xfrm rot="-482310">
            <a:off x="1909643" y="2567035"/>
            <a:ext cx="4700996" cy="1430063"/>
            <a:chOff x="0" y="0"/>
            <a:chExt cx="6267994" cy="1906751"/>
          </a:xfrm>
        </p:grpSpPr>
        <p:grpSp>
          <p:nvGrpSpPr>
            <p:cNvPr id="6" name="Group 6"/>
            <p:cNvGrpSpPr/>
            <p:nvPr/>
          </p:nvGrpSpPr>
          <p:grpSpPr>
            <a:xfrm>
              <a:off x="5774791" y="1413548"/>
              <a:ext cx="493203" cy="49320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8" name="Group 8"/>
            <p:cNvGrpSpPr/>
            <p:nvPr/>
          </p:nvGrpSpPr>
          <p:grpSpPr>
            <a:xfrm>
              <a:off x="3189600" y="246601"/>
              <a:ext cx="493203" cy="49320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0" name="Group 10"/>
            <p:cNvGrpSpPr/>
            <p:nvPr/>
          </p:nvGrpSpPr>
          <p:grpSpPr>
            <a:xfrm>
              <a:off x="3319559" y="1166947"/>
              <a:ext cx="493203" cy="49320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12" name="Group 12"/>
            <p:cNvGrpSpPr/>
            <p:nvPr/>
          </p:nvGrpSpPr>
          <p:grpSpPr>
            <a:xfrm>
              <a:off x="1903135" y="739804"/>
              <a:ext cx="493203" cy="49320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4" name="Group 14"/>
            <p:cNvGrpSpPr/>
            <p:nvPr/>
          </p:nvGrpSpPr>
          <p:grpSpPr>
            <a:xfrm>
              <a:off x="0" y="0"/>
              <a:ext cx="493203" cy="49320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16" name="TextBox 16"/>
          <p:cNvSpPr txBox="1"/>
          <p:nvPr/>
        </p:nvSpPr>
        <p:spPr>
          <a:xfrm>
            <a:off x="1238484" y="4291989"/>
            <a:ext cx="7450621" cy="2556504"/>
          </a:xfrm>
          <a:prstGeom prst="rect">
            <a:avLst/>
          </a:prstGeom>
        </p:spPr>
        <p:txBody>
          <a:bodyPr lIns="0" tIns="0" rIns="0" bIns="0" rtlCol="0" anchor="t">
            <a:spAutoFit/>
          </a:bodyPr>
          <a:lstStyle/>
          <a:p>
            <a:pPr algn="l">
              <a:lnSpc>
                <a:spcPts val="9899"/>
              </a:lnSpc>
            </a:pPr>
            <a:r>
              <a:rPr lang="en-US" sz="9899">
                <a:solidFill>
                  <a:srgbClr val="2C432D"/>
                </a:solidFill>
                <a:latin typeface="Glacial Indifference"/>
                <a:ea typeface="Glacial Indifference"/>
                <a:cs typeface="Glacial Indifference"/>
                <a:sym typeface="Glacial Indifference"/>
              </a:rPr>
              <a:t>Britain’s Leading Edge</a:t>
            </a:r>
          </a:p>
        </p:txBody>
      </p:sp>
      <p:sp>
        <p:nvSpPr>
          <p:cNvPr id="17" name="TextBox 17"/>
          <p:cNvSpPr txBox="1"/>
          <p:nvPr/>
        </p:nvSpPr>
        <p:spPr>
          <a:xfrm>
            <a:off x="1238484" y="6978034"/>
            <a:ext cx="6497908" cy="795667"/>
          </a:xfrm>
          <a:prstGeom prst="rect">
            <a:avLst/>
          </a:prstGeom>
        </p:spPr>
        <p:txBody>
          <a:bodyPr lIns="0" tIns="0" rIns="0" bIns="0" rtlCol="0" anchor="t">
            <a:spAutoFit/>
          </a:bodyPr>
          <a:lstStyle/>
          <a:p>
            <a:pPr marL="0" lvl="0" indent="0" algn="l">
              <a:lnSpc>
                <a:spcPts val="3118"/>
              </a:lnSpc>
            </a:pPr>
            <a:r>
              <a:rPr lang="en-US" sz="3118" spc="31" dirty="0">
                <a:solidFill>
                  <a:srgbClr val="2C432D"/>
                </a:solidFill>
                <a:latin typeface="Glacial Indifference"/>
                <a:ea typeface="Glacial Indifference"/>
                <a:cs typeface="Glacial Indifference"/>
                <a:sym typeface="Glacial Indifference"/>
              </a:rPr>
              <a:t>12 local authorities in England’s rural periphery without a major city</a:t>
            </a:r>
          </a:p>
        </p:txBody>
      </p:sp>
      <p:sp>
        <p:nvSpPr>
          <p:cNvPr id="18" name="Freeform 18"/>
          <p:cNvSpPr/>
          <p:nvPr/>
        </p:nvSpPr>
        <p:spPr>
          <a:xfrm>
            <a:off x="10675407" y="876871"/>
            <a:ext cx="6472748" cy="8406166"/>
          </a:xfrm>
          <a:custGeom>
            <a:avLst/>
            <a:gdLst/>
            <a:ahLst/>
            <a:cxnLst/>
            <a:rect l="l" t="t" r="r" b="b"/>
            <a:pathLst>
              <a:path w="6472748" h="8406166">
                <a:moveTo>
                  <a:pt x="0" y="0"/>
                </a:moveTo>
                <a:lnTo>
                  <a:pt x="6472748" y="0"/>
                </a:lnTo>
                <a:lnTo>
                  <a:pt x="6472748" y="8406166"/>
                </a:lnTo>
                <a:lnTo>
                  <a:pt x="0" y="84061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p:cNvSpPr/>
          <p:nvPr/>
        </p:nvSpPr>
        <p:spPr>
          <a:xfrm>
            <a:off x="10624566" y="857280"/>
            <a:ext cx="6286197" cy="8163892"/>
          </a:xfrm>
          <a:custGeom>
            <a:avLst/>
            <a:gdLst/>
            <a:ahLst/>
            <a:cxnLst/>
            <a:rect l="l" t="t" r="r" b="b"/>
            <a:pathLst>
              <a:path w="6286197" h="8163892">
                <a:moveTo>
                  <a:pt x="0" y="0"/>
                </a:moveTo>
                <a:lnTo>
                  <a:pt x="6286197" y="0"/>
                </a:lnTo>
                <a:lnTo>
                  <a:pt x="6286197" y="8163892"/>
                </a:lnTo>
                <a:lnTo>
                  <a:pt x="0" y="8163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0"/>
          <p:cNvSpPr/>
          <p:nvPr/>
        </p:nvSpPr>
        <p:spPr>
          <a:xfrm>
            <a:off x="13253892" y="2653819"/>
            <a:ext cx="2050339" cy="1506999"/>
          </a:xfrm>
          <a:custGeom>
            <a:avLst/>
            <a:gdLst/>
            <a:ahLst/>
            <a:cxnLst/>
            <a:rect l="l" t="t" r="r" b="b"/>
            <a:pathLst>
              <a:path w="2050339" h="1506999">
                <a:moveTo>
                  <a:pt x="0" y="0"/>
                </a:moveTo>
                <a:lnTo>
                  <a:pt x="2050339" y="0"/>
                </a:lnTo>
                <a:lnTo>
                  <a:pt x="2050339" y="1506999"/>
                </a:lnTo>
                <a:lnTo>
                  <a:pt x="0" y="1506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1" name="Freeform 21"/>
          <p:cNvSpPr/>
          <p:nvPr/>
        </p:nvSpPr>
        <p:spPr>
          <a:xfrm>
            <a:off x="12402254" y="1909020"/>
            <a:ext cx="1124647" cy="1489599"/>
          </a:xfrm>
          <a:custGeom>
            <a:avLst/>
            <a:gdLst/>
            <a:ahLst/>
            <a:cxnLst/>
            <a:rect l="l" t="t" r="r" b="b"/>
            <a:pathLst>
              <a:path w="1124647" h="1489599">
                <a:moveTo>
                  <a:pt x="0" y="0"/>
                </a:moveTo>
                <a:lnTo>
                  <a:pt x="1124647" y="0"/>
                </a:lnTo>
                <a:lnTo>
                  <a:pt x="1124647" y="1489599"/>
                </a:lnTo>
                <a:lnTo>
                  <a:pt x="0" y="1489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2" name="Freeform 22"/>
          <p:cNvSpPr/>
          <p:nvPr/>
        </p:nvSpPr>
        <p:spPr>
          <a:xfrm>
            <a:off x="12769412" y="4884267"/>
            <a:ext cx="743375" cy="945469"/>
          </a:xfrm>
          <a:custGeom>
            <a:avLst/>
            <a:gdLst/>
            <a:ahLst/>
            <a:cxnLst/>
            <a:rect l="l" t="t" r="r" b="b"/>
            <a:pathLst>
              <a:path w="743375" h="945469">
                <a:moveTo>
                  <a:pt x="0" y="0"/>
                </a:moveTo>
                <a:lnTo>
                  <a:pt x="743375" y="0"/>
                </a:lnTo>
                <a:lnTo>
                  <a:pt x="743375" y="945469"/>
                </a:lnTo>
                <a:lnTo>
                  <a:pt x="0" y="9454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3" name="Freeform 23"/>
          <p:cNvSpPr/>
          <p:nvPr/>
        </p:nvSpPr>
        <p:spPr>
          <a:xfrm>
            <a:off x="14683747" y="5260310"/>
            <a:ext cx="328254" cy="349206"/>
          </a:xfrm>
          <a:custGeom>
            <a:avLst/>
            <a:gdLst/>
            <a:ahLst/>
            <a:cxnLst/>
            <a:rect l="l" t="t" r="r" b="b"/>
            <a:pathLst>
              <a:path w="328254" h="349206">
                <a:moveTo>
                  <a:pt x="0" y="0"/>
                </a:moveTo>
                <a:lnTo>
                  <a:pt x="328254" y="0"/>
                </a:lnTo>
                <a:lnTo>
                  <a:pt x="328254" y="349206"/>
                </a:lnTo>
                <a:lnTo>
                  <a:pt x="0" y="3492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24" name="Freeform 24"/>
          <p:cNvSpPr/>
          <p:nvPr/>
        </p:nvSpPr>
        <p:spPr>
          <a:xfrm>
            <a:off x="12849787" y="7436922"/>
            <a:ext cx="1214465" cy="807620"/>
          </a:xfrm>
          <a:custGeom>
            <a:avLst/>
            <a:gdLst/>
            <a:ahLst/>
            <a:cxnLst/>
            <a:rect l="l" t="t" r="r" b="b"/>
            <a:pathLst>
              <a:path w="1214465" h="807620">
                <a:moveTo>
                  <a:pt x="0" y="0"/>
                </a:moveTo>
                <a:lnTo>
                  <a:pt x="1214465" y="0"/>
                </a:lnTo>
                <a:lnTo>
                  <a:pt x="1214465" y="807619"/>
                </a:lnTo>
                <a:lnTo>
                  <a:pt x="0" y="8076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sp>
        <p:nvSpPr>
          <p:cNvPr id="25" name="Freeform 25"/>
          <p:cNvSpPr/>
          <p:nvPr/>
        </p:nvSpPr>
        <p:spPr>
          <a:xfrm>
            <a:off x="10159712" y="7675208"/>
            <a:ext cx="1847102" cy="1440740"/>
          </a:xfrm>
          <a:custGeom>
            <a:avLst/>
            <a:gdLst/>
            <a:ahLst/>
            <a:cxnLst/>
            <a:rect l="l" t="t" r="r" b="b"/>
            <a:pathLst>
              <a:path w="1847102" h="1440740">
                <a:moveTo>
                  <a:pt x="0" y="0"/>
                </a:moveTo>
                <a:lnTo>
                  <a:pt x="1847103" y="0"/>
                </a:lnTo>
                <a:lnTo>
                  <a:pt x="1847103" y="1440740"/>
                </a:lnTo>
                <a:lnTo>
                  <a:pt x="0" y="14407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26" name="Freeform 26"/>
          <p:cNvSpPr/>
          <p:nvPr/>
        </p:nvSpPr>
        <p:spPr>
          <a:xfrm>
            <a:off x="12780450" y="5829736"/>
            <a:ext cx="987215" cy="728071"/>
          </a:xfrm>
          <a:custGeom>
            <a:avLst/>
            <a:gdLst/>
            <a:ahLst/>
            <a:cxnLst/>
            <a:rect l="l" t="t" r="r" b="b"/>
            <a:pathLst>
              <a:path w="987215" h="728071">
                <a:moveTo>
                  <a:pt x="0" y="0"/>
                </a:moveTo>
                <a:lnTo>
                  <a:pt x="987215" y="0"/>
                </a:lnTo>
                <a:lnTo>
                  <a:pt x="987215" y="728071"/>
                </a:lnTo>
                <a:lnTo>
                  <a:pt x="0" y="7280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27" name="Freeform 27"/>
          <p:cNvSpPr/>
          <p:nvPr/>
        </p:nvSpPr>
        <p:spPr>
          <a:xfrm>
            <a:off x="13396898" y="2200039"/>
            <a:ext cx="1029766" cy="749155"/>
          </a:xfrm>
          <a:custGeom>
            <a:avLst/>
            <a:gdLst/>
            <a:ahLst/>
            <a:cxnLst/>
            <a:rect l="l" t="t" r="r" b="b"/>
            <a:pathLst>
              <a:path w="1029766" h="749155">
                <a:moveTo>
                  <a:pt x="0" y="0"/>
                </a:moveTo>
                <a:lnTo>
                  <a:pt x="1029766" y="0"/>
                </a:lnTo>
                <a:lnTo>
                  <a:pt x="1029766" y="749155"/>
                </a:lnTo>
                <a:lnTo>
                  <a:pt x="0" y="74915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28" name="Freeform 28"/>
          <p:cNvSpPr/>
          <p:nvPr/>
        </p:nvSpPr>
        <p:spPr>
          <a:xfrm rot="104813">
            <a:off x="14287952" y="3425955"/>
            <a:ext cx="1231897" cy="602090"/>
          </a:xfrm>
          <a:custGeom>
            <a:avLst/>
            <a:gdLst/>
            <a:ahLst/>
            <a:cxnLst/>
            <a:rect l="l" t="t" r="r" b="b"/>
            <a:pathLst>
              <a:path w="1231897" h="602090">
                <a:moveTo>
                  <a:pt x="0" y="0"/>
                </a:moveTo>
                <a:lnTo>
                  <a:pt x="1231898" y="0"/>
                </a:lnTo>
                <a:lnTo>
                  <a:pt x="1231898" y="602090"/>
                </a:lnTo>
                <a:lnTo>
                  <a:pt x="0" y="60209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29" name="Freeform 29"/>
          <p:cNvSpPr/>
          <p:nvPr/>
        </p:nvSpPr>
        <p:spPr>
          <a:xfrm>
            <a:off x="14214955" y="8285968"/>
            <a:ext cx="416406" cy="158755"/>
          </a:xfrm>
          <a:custGeom>
            <a:avLst/>
            <a:gdLst/>
            <a:ahLst/>
            <a:cxnLst/>
            <a:rect l="l" t="t" r="r" b="b"/>
            <a:pathLst>
              <a:path w="416406" h="158755">
                <a:moveTo>
                  <a:pt x="0" y="0"/>
                </a:moveTo>
                <a:lnTo>
                  <a:pt x="416406" y="0"/>
                </a:lnTo>
                <a:lnTo>
                  <a:pt x="416406" y="158755"/>
                </a:lnTo>
                <a:lnTo>
                  <a:pt x="0" y="15875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30" name="TextBox 30"/>
          <p:cNvSpPr txBox="1"/>
          <p:nvPr/>
        </p:nvSpPr>
        <p:spPr>
          <a:xfrm>
            <a:off x="10020172" y="201039"/>
            <a:ext cx="7494984" cy="497841"/>
          </a:xfrm>
          <a:prstGeom prst="rect">
            <a:avLst/>
          </a:prstGeom>
        </p:spPr>
        <p:txBody>
          <a:bodyPr lIns="0" tIns="0" rIns="0" bIns="0" rtlCol="0" anchor="t">
            <a:spAutoFit/>
          </a:bodyPr>
          <a:lstStyle/>
          <a:p>
            <a:pPr algn="ctr">
              <a:lnSpc>
                <a:spcPts val="4059"/>
              </a:lnSpc>
            </a:pPr>
            <a:r>
              <a:rPr lang="en-US" sz="2899" dirty="0">
                <a:solidFill>
                  <a:srgbClr val="000000"/>
                </a:solidFill>
                <a:latin typeface="Glacial Indifference"/>
                <a:ea typeface="Glacial Indifference"/>
                <a:cs typeface="Glacial Indifference"/>
                <a:sym typeface="Glacial Indifference"/>
              </a:rPr>
              <a:t>Regional Stakeholders in Britain’s Leading Edge</a:t>
            </a:r>
          </a:p>
        </p:txBody>
      </p:sp>
      <p:sp>
        <p:nvSpPr>
          <p:cNvPr id="31" name="TextBox 31"/>
          <p:cNvSpPr txBox="1"/>
          <p:nvPr/>
        </p:nvSpPr>
        <p:spPr>
          <a:xfrm>
            <a:off x="14526839" y="1780694"/>
            <a:ext cx="2526134" cy="504826"/>
          </a:xfrm>
          <a:prstGeom prst="rect">
            <a:avLst/>
          </a:prstGeom>
        </p:spPr>
        <p:txBody>
          <a:bodyPr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County Durham</a:t>
            </a:r>
          </a:p>
        </p:txBody>
      </p:sp>
      <p:sp>
        <p:nvSpPr>
          <p:cNvPr id="32" name="TextBox 32"/>
          <p:cNvSpPr txBox="1"/>
          <p:nvPr/>
        </p:nvSpPr>
        <p:spPr>
          <a:xfrm>
            <a:off x="15600133" y="2599690"/>
            <a:ext cx="1671405" cy="733424"/>
          </a:xfrm>
          <a:prstGeom prst="rect">
            <a:avLst/>
          </a:prstGeom>
        </p:spPr>
        <p:txBody>
          <a:bodyPr lIns="0" tIns="0" rIns="0" bIns="0" rtlCol="0" anchor="t">
            <a:spAutoFit/>
          </a:bodyPr>
          <a:lstStyle/>
          <a:p>
            <a:pPr algn="ctr">
              <a:lnSpc>
                <a:spcPts val="2849"/>
              </a:lnSpc>
            </a:pPr>
            <a:r>
              <a:rPr lang="en-US" sz="2999" dirty="0">
                <a:solidFill>
                  <a:srgbClr val="000000"/>
                </a:solidFill>
                <a:latin typeface="Glacial Indifference"/>
                <a:ea typeface="Glacial Indifference"/>
                <a:cs typeface="Glacial Indifference"/>
                <a:sym typeface="Glacial Indifference"/>
              </a:rPr>
              <a:t>North Yorkshire</a:t>
            </a:r>
          </a:p>
        </p:txBody>
      </p:sp>
      <p:sp>
        <p:nvSpPr>
          <p:cNvPr id="33" name="TextBox 33"/>
          <p:cNvSpPr txBox="1"/>
          <p:nvPr/>
        </p:nvSpPr>
        <p:spPr>
          <a:xfrm>
            <a:off x="15899840" y="3677927"/>
            <a:ext cx="2317749" cy="500137"/>
          </a:xfrm>
          <a:prstGeom prst="rect">
            <a:avLst/>
          </a:prstGeom>
        </p:spPr>
        <p:txBody>
          <a:bodyPr wrap="square" lIns="0" tIns="0" rIns="0" bIns="0" rtlCol="0" anchor="t">
            <a:spAutoFit/>
          </a:bodyPr>
          <a:lstStyle/>
          <a:p>
            <a:pPr algn="ctr">
              <a:lnSpc>
                <a:spcPts val="4199"/>
              </a:lnSpc>
            </a:pPr>
            <a:r>
              <a:rPr lang="en-US" sz="2999" dirty="0">
                <a:solidFill>
                  <a:srgbClr val="000000"/>
                </a:solidFill>
                <a:latin typeface="Glacial Indifference"/>
                <a:ea typeface="Glacial Indifference"/>
                <a:cs typeface="Glacial Indifference"/>
                <a:sym typeface="Glacial Indifference"/>
              </a:rPr>
              <a:t>East Riding</a:t>
            </a:r>
          </a:p>
        </p:txBody>
      </p:sp>
      <p:sp>
        <p:nvSpPr>
          <p:cNvPr id="34" name="TextBox 34"/>
          <p:cNvSpPr txBox="1"/>
          <p:nvPr/>
        </p:nvSpPr>
        <p:spPr>
          <a:xfrm>
            <a:off x="10208047" y="3177790"/>
            <a:ext cx="1919917" cy="500137"/>
          </a:xfrm>
          <a:prstGeom prst="rect">
            <a:avLst/>
          </a:prstGeom>
        </p:spPr>
        <p:txBody>
          <a:bodyPr wrap="square"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Cumbria</a:t>
            </a:r>
          </a:p>
        </p:txBody>
      </p:sp>
      <p:sp>
        <p:nvSpPr>
          <p:cNvPr id="35" name="TextBox 35"/>
          <p:cNvSpPr txBox="1"/>
          <p:nvPr/>
        </p:nvSpPr>
        <p:spPr>
          <a:xfrm>
            <a:off x="10525429" y="4343341"/>
            <a:ext cx="2084768" cy="504826"/>
          </a:xfrm>
          <a:prstGeom prst="rect">
            <a:avLst/>
          </a:prstGeom>
        </p:spPr>
        <p:txBody>
          <a:bodyPr wrap="square"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Shropshire</a:t>
            </a:r>
          </a:p>
        </p:txBody>
      </p:sp>
      <p:sp>
        <p:nvSpPr>
          <p:cNvPr id="36" name="TextBox 36"/>
          <p:cNvSpPr txBox="1"/>
          <p:nvPr/>
        </p:nvSpPr>
        <p:spPr>
          <a:xfrm>
            <a:off x="10167247" y="6696241"/>
            <a:ext cx="2930618" cy="500137"/>
          </a:xfrm>
          <a:prstGeom prst="rect">
            <a:avLst/>
          </a:prstGeom>
        </p:spPr>
        <p:txBody>
          <a:bodyPr wrap="square"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Herefordshire</a:t>
            </a:r>
          </a:p>
        </p:txBody>
      </p:sp>
      <p:sp>
        <p:nvSpPr>
          <p:cNvPr id="37" name="TextBox 37"/>
          <p:cNvSpPr txBox="1"/>
          <p:nvPr/>
        </p:nvSpPr>
        <p:spPr>
          <a:xfrm>
            <a:off x="9243137" y="7444995"/>
            <a:ext cx="2085642" cy="504826"/>
          </a:xfrm>
          <a:prstGeom prst="rect">
            <a:avLst/>
          </a:prstGeom>
        </p:spPr>
        <p:txBody>
          <a:bodyPr wrap="square" lIns="0" tIns="0" rIns="0" bIns="0" rtlCol="0" anchor="t">
            <a:spAutoFit/>
          </a:bodyPr>
          <a:lstStyle/>
          <a:p>
            <a:pPr algn="ctr">
              <a:lnSpc>
                <a:spcPts val="4199"/>
              </a:lnSpc>
            </a:pPr>
            <a:r>
              <a:rPr lang="en-US" sz="2999" dirty="0">
                <a:solidFill>
                  <a:srgbClr val="000000"/>
                </a:solidFill>
                <a:latin typeface="Glacial Indifference"/>
                <a:ea typeface="Glacial Indifference"/>
                <a:cs typeface="Glacial Indifference"/>
                <a:sym typeface="Glacial Indifference"/>
              </a:rPr>
              <a:t>Cornwall</a:t>
            </a:r>
          </a:p>
        </p:txBody>
      </p:sp>
      <p:sp>
        <p:nvSpPr>
          <p:cNvPr id="38" name="TextBox 38"/>
          <p:cNvSpPr txBox="1"/>
          <p:nvPr/>
        </p:nvSpPr>
        <p:spPr>
          <a:xfrm>
            <a:off x="12610601" y="8662398"/>
            <a:ext cx="1060996" cy="504826"/>
          </a:xfrm>
          <a:prstGeom prst="rect">
            <a:avLst/>
          </a:prstGeom>
        </p:spPr>
        <p:txBody>
          <a:bodyPr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Dorset</a:t>
            </a:r>
          </a:p>
        </p:txBody>
      </p:sp>
      <p:sp>
        <p:nvSpPr>
          <p:cNvPr id="39" name="TextBox 39"/>
          <p:cNvSpPr txBox="1"/>
          <p:nvPr/>
        </p:nvSpPr>
        <p:spPr>
          <a:xfrm>
            <a:off x="14410821" y="8662398"/>
            <a:ext cx="1997720" cy="504826"/>
          </a:xfrm>
          <a:prstGeom prst="rect">
            <a:avLst/>
          </a:prstGeom>
        </p:spPr>
        <p:txBody>
          <a:bodyPr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Isle of Wight</a:t>
            </a:r>
          </a:p>
        </p:txBody>
      </p:sp>
      <p:sp>
        <p:nvSpPr>
          <p:cNvPr id="40" name="TextBox 40"/>
          <p:cNvSpPr txBox="1"/>
          <p:nvPr/>
        </p:nvSpPr>
        <p:spPr>
          <a:xfrm>
            <a:off x="10462142" y="9225887"/>
            <a:ext cx="2060600" cy="504826"/>
          </a:xfrm>
          <a:prstGeom prst="rect">
            <a:avLst/>
          </a:prstGeom>
        </p:spPr>
        <p:txBody>
          <a:bodyPr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Isles of Scilly</a:t>
            </a:r>
          </a:p>
        </p:txBody>
      </p:sp>
      <p:sp>
        <p:nvSpPr>
          <p:cNvPr id="41" name="TextBox 41"/>
          <p:cNvSpPr txBox="1"/>
          <p:nvPr/>
        </p:nvSpPr>
        <p:spPr>
          <a:xfrm>
            <a:off x="15801834" y="4365734"/>
            <a:ext cx="1626736" cy="500137"/>
          </a:xfrm>
          <a:prstGeom prst="rect">
            <a:avLst/>
          </a:prstGeom>
        </p:spPr>
        <p:txBody>
          <a:bodyPr wrap="square" lIns="0" tIns="0" rIns="0" bIns="0" rtlCol="0" anchor="t">
            <a:spAutoFit/>
          </a:bodyPr>
          <a:lstStyle/>
          <a:p>
            <a:pPr algn="ctr">
              <a:lnSpc>
                <a:spcPts val="4199"/>
              </a:lnSpc>
            </a:pPr>
            <a:r>
              <a:rPr lang="en-US" sz="2999">
                <a:solidFill>
                  <a:srgbClr val="000000"/>
                </a:solidFill>
                <a:latin typeface="Glacial Indifference"/>
                <a:ea typeface="Glacial Indifference"/>
                <a:cs typeface="Glacial Indifference"/>
                <a:sym typeface="Glacial Indifference"/>
              </a:rPr>
              <a:t>Rutland</a:t>
            </a:r>
          </a:p>
        </p:txBody>
      </p:sp>
      <p:sp>
        <p:nvSpPr>
          <p:cNvPr id="42" name="AutoShape 42"/>
          <p:cNvSpPr/>
          <p:nvPr/>
        </p:nvSpPr>
        <p:spPr>
          <a:xfrm flipH="1">
            <a:off x="14426664" y="2285520"/>
            <a:ext cx="543653" cy="148477"/>
          </a:xfrm>
          <a:prstGeom prst="line">
            <a:avLst/>
          </a:prstGeom>
          <a:ln w="38100" cap="flat">
            <a:solidFill>
              <a:srgbClr val="000000"/>
            </a:solidFill>
            <a:prstDash val="solid"/>
            <a:headEnd type="none" w="sm" len="sm"/>
            <a:tailEnd type="arrow" w="med" len="sm"/>
          </a:ln>
        </p:spPr>
        <p:txBody>
          <a:bodyPr/>
          <a:lstStyle/>
          <a:p>
            <a:endParaRPr lang="en-GB"/>
          </a:p>
        </p:txBody>
      </p:sp>
      <p:sp>
        <p:nvSpPr>
          <p:cNvPr id="43" name="AutoShape 43"/>
          <p:cNvSpPr/>
          <p:nvPr/>
        </p:nvSpPr>
        <p:spPr>
          <a:xfrm flipH="1">
            <a:off x="15304231" y="3116827"/>
            <a:ext cx="295902" cy="65066"/>
          </a:xfrm>
          <a:prstGeom prst="line">
            <a:avLst/>
          </a:prstGeom>
          <a:ln w="38100" cap="flat">
            <a:solidFill>
              <a:srgbClr val="000000"/>
            </a:solidFill>
            <a:prstDash val="solid"/>
            <a:headEnd type="none" w="sm" len="sm"/>
            <a:tailEnd type="arrow" w="med" len="sm"/>
          </a:ln>
        </p:spPr>
        <p:txBody>
          <a:bodyPr/>
          <a:lstStyle/>
          <a:p>
            <a:endParaRPr lang="en-GB"/>
          </a:p>
        </p:txBody>
      </p:sp>
      <p:sp>
        <p:nvSpPr>
          <p:cNvPr id="44" name="AutoShape 44"/>
          <p:cNvSpPr/>
          <p:nvPr/>
        </p:nvSpPr>
        <p:spPr>
          <a:xfrm flipH="1" flipV="1">
            <a:off x="15518829" y="3769871"/>
            <a:ext cx="472760" cy="32959"/>
          </a:xfrm>
          <a:prstGeom prst="line">
            <a:avLst/>
          </a:prstGeom>
          <a:ln w="38100" cap="flat">
            <a:solidFill>
              <a:srgbClr val="000000"/>
            </a:solidFill>
            <a:prstDash val="solid"/>
            <a:headEnd type="none" w="sm" len="sm"/>
            <a:tailEnd type="arrow" w="med" len="sm"/>
          </a:ln>
        </p:spPr>
        <p:txBody>
          <a:bodyPr/>
          <a:lstStyle/>
          <a:p>
            <a:endParaRPr lang="en-GB"/>
          </a:p>
        </p:txBody>
      </p:sp>
      <p:sp>
        <p:nvSpPr>
          <p:cNvPr id="45" name="AutoShape 45"/>
          <p:cNvSpPr/>
          <p:nvPr/>
        </p:nvSpPr>
        <p:spPr>
          <a:xfrm flipH="1">
            <a:off x="15012001" y="4848994"/>
            <a:ext cx="989829" cy="502584"/>
          </a:xfrm>
          <a:prstGeom prst="line">
            <a:avLst/>
          </a:prstGeom>
          <a:ln w="38100" cap="flat">
            <a:solidFill>
              <a:srgbClr val="000000"/>
            </a:solidFill>
            <a:prstDash val="solid"/>
            <a:headEnd type="none" w="sm" len="sm"/>
            <a:tailEnd type="arrow" w="med" len="sm"/>
          </a:ln>
        </p:spPr>
        <p:txBody>
          <a:bodyPr/>
          <a:lstStyle/>
          <a:p>
            <a:endParaRPr lang="en-GB"/>
          </a:p>
        </p:txBody>
      </p:sp>
      <p:sp>
        <p:nvSpPr>
          <p:cNvPr id="46" name="AutoShape 46"/>
          <p:cNvSpPr/>
          <p:nvPr/>
        </p:nvSpPr>
        <p:spPr>
          <a:xfrm>
            <a:off x="12141318" y="4783469"/>
            <a:ext cx="628094" cy="360311"/>
          </a:xfrm>
          <a:prstGeom prst="line">
            <a:avLst/>
          </a:prstGeom>
          <a:ln w="38100" cap="flat">
            <a:solidFill>
              <a:srgbClr val="000000"/>
            </a:solidFill>
            <a:prstDash val="solid"/>
            <a:headEnd type="none" w="sm" len="sm"/>
            <a:tailEnd type="arrow" w="med" len="sm"/>
          </a:ln>
        </p:spPr>
        <p:txBody>
          <a:bodyPr/>
          <a:lstStyle/>
          <a:p>
            <a:endParaRPr lang="en-GB"/>
          </a:p>
        </p:txBody>
      </p:sp>
      <p:sp>
        <p:nvSpPr>
          <p:cNvPr id="47" name="AutoShape 47"/>
          <p:cNvSpPr/>
          <p:nvPr/>
        </p:nvSpPr>
        <p:spPr>
          <a:xfrm flipV="1">
            <a:off x="12328038" y="6474514"/>
            <a:ext cx="452412" cy="257311"/>
          </a:xfrm>
          <a:prstGeom prst="line">
            <a:avLst/>
          </a:prstGeom>
          <a:ln w="38100" cap="flat">
            <a:solidFill>
              <a:srgbClr val="000000"/>
            </a:solidFill>
            <a:prstDash val="solid"/>
            <a:headEnd type="none" w="sm" len="sm"/>
            <a:tailEnd type="arrow" w="med" len="sm"/>
          </a:ln>
        </p:spPr>
        <p:txBody>
          <a:bodyPr/>
          <a:lstStyle/>
          <a:p>
            <a:endParaRPr lang="en-GB"/>
          </a:p>
        </p:txBody>
      </p:sp>
      <p:sp>
        <p:nvSpPr>
          <p:cNvPr id="48" name="AutoShape 48"/>
          <p:cNvSpPr/>
          <p:nvPr/>
        </p:nvSpPr>
        <p:spPr>
          <a:xfrm>
            <a:off x="10572406" y="7972071"/>
            <a:ext cx="531464" cy="313898"/>
          </a:xfrm>
          <a:prstGeom prst="line">
            <a:avLst/>
          </a:prstGeom>
          <a:ln w="38100" cap="flat">
            <a:solidFill>
              <a:srgbClr val="000000"/>
            </a:solidFill>
            <a:prstDash val="solid"/>
            <a:headEnd type="none" w="sm" len="sm"/>
            <a:tailEnd type="arrow" w="med" len="sm"/>
          </a:ln>
        </p:spPr>
        <p:txBody>
          <a:bodyPr/>
          <a:lstStyle/>
          <a:p>
            <a:endParaRPr lang="en-GB"/>
          </a:p>
        </p:txBody>
      </p:sp>
      <p:sp>
        <p:nvSpPr>
          <p:cNvPr id="49" name="AutoShape 49"/>
          <p:cNvSpPr/>
          <p:nvPr/>
        </p:nvSpPr>
        <p:spPr>
          <a:xfrm flipV="1">
            <a:off x="13205231" y="8244541"/>
            <a:ext cx="136094" cy="475006"/>
          </a:xfrm>
          <a:prstGeom prst="line">
            <a:avLst/>
          </a:prstGeom>
          <a:ln w="38100" cap="flat">
            <a:solidFill>
              <a:srgbClr val="000000"/>
            </a:solidFill>
            <a:prstDash val="solid"/>
            <a:headEnd type="none" w="sm" len="sm"/>
            <a:tailEnd type="arrow" w="med" len="sm"/>
          </a:ln>
        </p:spPr>
        <p:txBody>
          <a:bodyPr/>
          <a:lstStyle/>
          <a:p>
            <a:endParaRPr lang="en-GB"/>
          </a:p>
        </p:txBody>
      </p:sp>
      <p:sp>
        <p:nvSpPr>
          <p:cNvPr id="50" name="AutoShape 50"/>
          <p:cNvSpPr/>
          <p:nvPr/>
        </p:nvSpPr>
        <p:spPr>
          <a:xfrm flipH="1" flipV="1">
            <a:off x="14558629" y="8444723"/>
            <a:ext cx="469034" cy="274824"/>
          </a:xfrm>
          <a:prstGeom prst="line">
            <a:avLst/>
          </a:prstGeom>
          <a:ln w="38100" cap="flat">
            <a:solidFill>
              <a:srgbClr val="000000"/>
            </a:solidFill>
            <a:prstDash val="solid"/>
            <a:headEnd type="none" w="sm" len="sm"/>
            <a:tailEnd type="arrow" w="med" len="sm"/>
          </a:ln>
        </p:spPr>
        <p:txBody>
          <a:bodyPr/>
          <a:lstStyle/>
          <a:p>
            <a:endParaRPr lang="en-GB"/>
          </a:p>
        </p:txBody>
      </p:sp>
      <p:sp>
        <p:nvSpPr>
          <p:cNvPr id="51" name="AutoShape 51"/>
          <p:cNvSpPr/>
          <p:nvPr/>
        </p:nvSpPr>
        <p:spPr>
          <a:xfrm flipV="1">
            <a:off x="11827531" y="2951877"/>
            <a:ext cx="574723" cy="304630"/>
          </a:xfrm>
          <a:prstGeom prst="line">
            <a:avLst/>
          </a:prstGeom>
          <a:ln w="38100" cap="flat">
            <a:solidFill>
              <a:srgbClr val="000000"/>
            </a:solidFill>
            <a:prstDash val="solid"/>
            <a:headEnd type="none" w="sm" len="sm"/>
            <a:tailEnd type="arrow" w="med" len="sm"/>
          </a:ln>
        </p:spPr>
        <p:txBody>
          <a:bodyPr/>
          <a:lstStyle/>
          <a:p>
            <a:endParaRPr lang="en-GB"/>
          </a:p>
        </p:txBody>
      </p:sp>
      <p:sp>
        <p:nvSpPr>
          <p:cNvPr id="52" name="AutoShape 52"/>
          <p:cNvSpPr/>
          <p:nvPr/>
        </p:nvSpPr>
        <p:spPr>
          <a:xfrm flipH="1" flipV="1">
            <a:off x="10263829" y="9115948"/>
            <a:ext cx="525133" cy="167090"/>
          </a:xfrm>
          <a:prstGeom prst="line">
            <a:avLst/>
          </a:prstGeom>
          <a:ln w="38100" cap="flat">
            <a:solidFill>
              <a:srgbClr val="000000"/>
            </a:solidFill>
            <a:prstDash val="solid"/>
            <a:headEnd type="none" w="sm" len="sm"/>
            <a:tailEnd type="arrow" w="med" len="sm"/>
          </a:ln>
        </p:spPr>
        <p:txBody>
          <a:bodyPr/>
          <a:lstStyle/>
          <a:p>
            <a:endParaRPr lang="en-GB"/>
          </a:p>
        </p:txBody>
      </p:sp>
      <p:pic>
        <p:nvPicPr>
          <p:cNvPr id="4" name="Picture 2">
            <a:extLst>
              <a:ext uri="{FF2B5EF4-FFF2-40B4-BE49-F238E27FC236}">
                <a16:creationId xmlns:a16="http://schemas.microsoft.com/office/drawing/2014/main" id="{A49E30FF-2EC1-83C3-CEB9-0AAE0919056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44380" y="837314"/>
            <a:ext cx="2727713" cy="1704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7D54"/>
        </a:solidFill>
        <a:effectLst/>
      </p:bgPr>
    </p:bg>
    <p:spTree>
      <p:nvGrpSpPr>
        <p:cNvPr id="1" name=""/>
        <p:cNvGrpSpPr/>
        <p:nvPr/>
      </p:nvGrpSpPr>
      <p:grpSpPr>
        <a:xfrm>
          <a:off x="0" y="0"/>
          <a:ext cx="0" cy="0"/>
          <a:chOff x="0" y="0"/>
          <a:chExt cx="0" cy="0"/>
        </a:xfrm>
      </p:grpSpPr>
      <p:sp>
        <p:nvSpPr>
          <p:cNvPr id="27" name="Freeform 7">
            <a:extLst>
              <a:ext uri="{FF2B5EF4-FFF2-40B4-BE49-F238E27FC236}">
                <a16:creationId xmlns:a16="http://schemas.microsoft.com/office/drawing/2014/main" id="{1A7BC3B8-D02A-361C-E817-DD080703C032}"/>
              </a:ext>
            </a:extLst>
          </p:cNvPr>
          <p:cNvSpPr/>
          <p:nvPr/>
        </p:nvSpPr>
        <p:spPr>
          <a:xfrm rot="3802646">
            <a:off x="13314536" y="637762"/>
            <a:ext cx="3560036" cy="3383916"/>
          </a:xfrm>
          <a:custGeom>
            <a:avLst/>
            <a:gdLst/>
            <a:ahLst/>
            <a:cxnLst/>
            <a:rect l="l" t="t" r="r" b="b"/>
            <a:pathLst>
              <a:path w="3320154" h="3320154">
                <a:moveTo>
                  <a:pt x="0" y="0"/>
                </a:moveTo>
                <a:lnTo>
                  <a:pt x="3320154" y="0"/>
                </a:lnTo>
                <a:lnTo>
                  <a:pt x="3320154" y="3320154"/>
                </a:lnTo>
                <a:lnTo>
                  <a:pt x="0" y="3320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4" name="Freeform 5">
            <a:extLst>
              <a:ext uri="{FF2B5EF4-FFF2-40B4-BE49-F238E27FC236}">
                <a16:creationId xmlns:a16="http://schemas.microsoft.com/office/drawing/2014/main" id="{81371211-142F-E2F0-D42D-DE96AF180F19}"/>
              </a:ext>
            </a:extLst>
          </p:cNvPr>
          <p:cNvSpPr/>
          <p:nvPr/>
        </p:nvSpPr>
        <p:spPr>
          <a:xfrm>
            <a:off x="13132587" y="829090"/>
            <a:ext cx="4135391" cy="3923198"/>
          </a:xfrm>
          <a:custGeom>
            <a:avLst/>
            <a:gdLst/>
            <a:ahLst/>
            <a:cxnLst/>
            <a:rect l="l" t="t" r="r" b="b"/>
            <a:pathLst>
              <a:path w="5600924" h="5600924">
                <a:moveTo>
                  <a:pt x="0" y="0"/>
                </a:moveTo>
                <a:lnTo>
                  <a:pt x="5600924" y="0"/>
                </a:lnTo>
                <a:lnTo>
                  <a:pt x="5600924" y="5600924"/>
                </a:lnTo>
                <a:lnTo>
                  <a:pt x="0" y="5600924"/>
                </a:lnTo>
                <a:lnTo>
                  <a:pt x="0" y="0"/>
                </a:lnTo>
                <a:close/>
              </a:path>
            </a:pathLst>
          </a:custGeom>
          <a:noFill/>
        </p:spPr>
        <p:txBody>
          <a:bodyPr/>
          <a:lstStyle/>
          <a:p>
            <a:endParaRPr lang="en-GB" dirty="0"/>
          </a:p>
        </p:txBody>
      </p:sp>
      <p:grpSp>
        <p:nvGrpSpPr>
          <p:cNvPr id="2" name="Group 2"/>
          <p:cNvGrpSpPr/>
          <p:nvPr/>
        </p:nvGrpSpPr>
        <p:grpSpPr>
          <a:xfrm>
            <a:off x="0" y="0"/>
            <a:ext cx="9144000" cy="102870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99BA94">
                <a:alpha val="92941"/>
              </a:srgbClr>
            </a:solidFill>
          </p:spPr>
          <p:txBody>
            <a:bodyPr/>
            <a:lstStyle/>
            <a:p>
              <a:endParaRPr lang="en-GB" dirty="0"/>
            </a:p>
          </p:txBody>
        </p:sp>
      </p:grpSp>
      <p:sp>
        <p:nvSpPr>
          <p:cNvPr id="5" name="Freeform 5"/>
          <p:cNvSpPr/>
          <p:nvPr/>
        </p:nvSpPr>
        <p:spPr>
          <a:xfrm>
            <a:off x="10114009" y="2054006"/>
            <a:ext cx="4135391" cy="3923198"/>
          </a:xfrm>
          <a:custGeom>
            <a:avLst/>
            <a:gdLst/>
            <a:ahLst/>
            <a:cxnLst/>
            <a:rect l="l" t="t" r="r" b="b"/>
            <a:pathLst>
              <a:path w="5600924" h="5600924">
                <a:moveTo>
                  <a:pt x="0" y="0"/>
                </a:moveTo>
                <a:lnTo>
                  <a:pt x="5600924" y="0"/>
                </a:lnTo>
                <a:lnTo>
                  <a:pt x="5600924" y="5600924"/>
                </a:lnTo>
                <a:lnTo>
                  <a:pt x="0" y="5600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flipH="1">
            <a:off x="13481575" y="3864234"/>
            <a:ext cx="3923198" cy="3923198"/>
          </a:xfrm>
          <a:custGeom>
            <a:avLst/>
            <a:gdLst/>
            <a:ahLst/>
            <a:cxnLst/>
            <a:rect l="l" t="t" r="r" b="b"/>
            <a:pathLst>
              <a:path w="3923198" h="3923198">
                <a:moveTo>
                  <a:pt x="3923198" y="0"/>
                </a:moveTo>
                <a:lnTo>
                  <a:pt x="0" y="0"/>
                </a:lnTo>
                <a:lnTo>
                  <a:pt x="0" y="3923198"/>
                </a:lnTo>
                <a:lnTo>
                  <a:pt x="3923198" y="3923198"/>
                </a:lnTo>
                <a:lnTo>
                  <a:pt x="392319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a:off x="10426706" y="5089632"/>
            <a:ext cx="3320154" cy="3320154"/>
          </a:xfrm>
          <a:custGeom>
            <a:avLst/>
            <a:gdLst/>
            <a:ahLst/>
            <a:cxnLst/>
            <a:rect l="l" t="t" r="r" b="b"/>
            <a:pathLst>
              <a:path w="3320154" h="3320154">
                <a:moveTo>
                  <a:pt x="0" y="0"/>
                </a:moveTo>
                <a:lnTo>
                  <a:pt x="3320154" y="0"/>
                </a:lnTo>
                <a:lnTo>
                  <a:pt x="3320154" y="3320154"/>
                </a:lnTo>
                <a:lnTo>
                  <a:pt x="0" y="3320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8" name="TextBox 8"/>
          <p:cNvSpPr txBox="1"/>
          <p:nvPr/>
        </p:nvSpPr>
        <p:spPr>
          <a:xfrm>
            <a:off x="10457121" y="2956926"/>
            <a:ext cx="3490684" cy="1661993"/>
          </a:xfrm>
          <a:prstGeom prst="rect">
            <a:avLst/>
          </a:prstGeom>
        </p:spPr>
        <p:txBody>
          <a:bodyPr wrap="square" lIns="0" tIns="0" rIns="0" bIns="0" rtlCol="0" anchor="t">
            <a:spAutoFit/>
          </a:bodyPr>
          <a:lstStyle/>
          <a:p>
            <a:pPr algn="ctr"/>
            <a:r>
              <a:rPr lang="en-GB" sz="3600" b="1" i="0" dirty="0">
                <a:solidFill>
                  <a:srgbClr val="000000"/>
                </a:solidFill>
                <a:effectLst/>
                <a:latin typeface="Calibri" panose="020F0502020204030204" pitchFamily="34" charset="0"/>
              </a:rPr>
              <a:t>29.8% of England’s total agricultural area </a:t>
            </a:r>
            <a:endParaRPr lang="en-US" sz="3600" b="1" dirty="0">
              <a:solidFill>
                <a:srgbClr val="2C432D"/>
              </a:solidFill>
              <a:latin typeface="League Spartan"/>
              <a:ea typeface="League Spartan"/>
              <a:cs typeface="League Spartan"/>
              <a:sym typeface="League Spartan"/>
            </a:endParaRPr>
          </a:p>
        </p:txBody>
      </p:sp>
      <p:sp>
        <p:nvSpPr>
          <p:cNvPr id="10" name="TextBox 10"/>
          <p:cNvSpPr txBox="1"/>
          <p:nvPr/>
        </p:nvSpPr>
        <p:spPr>
          <a:xfrm>
            <a:off x="13883842" y="4592746"/>
            <a:ext cx="2917887" cy="1969770"/>
          </a:xfrm>
          <a:prstGeom prst="rect">
            <a:avLst/>
          </a:prstGeom>
        </p:spPr>
        <p:txBody>
          <a:bodyPr wrap="square" lIns="0" tIns="0" rIns="0" bIns="0" rtlCol="0" anchor="t">
            <a:spAutoFit/>
          </a:bodyPr>
          <a:lstStyle/>
          <a:p>
            <a:pPr algn="ctr"/>
            <a:r>
              <a:rPr lang="en-GB" sz="3200" b="1" i="0" dirty="0">
                <a:solidFill>
                  <a:srgbClr val="000000"/>
                </a:solidFill>
                <a:effectLst/>
                <a:latin typeface="Calibri" panose="020F0502020204030204" pitchFamily="34" charset="0"/>
              </a:rPr>
              <a:t>78.2% of the total land area in BLE is used for agriculture </a:t>
            </a:r>
            <a:endParaRPr lang="en-US" sz="4800" b="1" dirty="0">
              <a:solidFill>
                <a:srgbClr val="2C432D"/>
              </a:solidFill>
              <a:latin typeface="League Spartan"/>
              <a:ea typeface="League Spartan"/>
              <a:cs typeface="League Spartan"/>
              <a:sym typeface="League Spartan"/>
            </a:endParaRPr>
          </a:p>
        </p:txBody>
      </p:sp>
      <p:sp>
        <p:nvSpPr>
          <p:cNvPr id="12" name="TextBox 12"/>
          <p:cNvSpPr txBox="1"/>
          <p:nvPr/>
        </p:nvSpPr>
        <p:spPr>
          <a:xfrm>
            <a:off x="10896230" y="6103378"/>
            <a:ext cx="2381106" cy="1292662"/>
          </a:xfrm>
          <a:prstGeom prst="rect">
            <a:avLst/>
          </a:prstGeom>
        </p:spPr>
        <p:txBody>
          <a:bodyPr lIns="0" tIns="0" rIns="0" bIns="0" rtlCol="0" anchor="t">
            <a:spAutoFit/>
          </a:bodyPr>
          <a:lstStyle/>
          <a:p>
            <a:pPr algn="ctr"/>
            <a:r>
              <a:rPr lang="en-GB" sz="2800" b="1" i="0" dirty="0">
                <a:solidFill>
                  <a:srgbClr val="000000"/>
                </a:solidFill>
                <a:effectLst/>
                <a:latin typeface="Calibri" panose="020F0502020204030204" pitchFamily="34" charset="0"/>
              </a:rPr>
              <a:t>13.4% of the UK’s total farm holdings  </a:t>
            </a:r>
            <a:endParaRPr lang="en-US" sz="4400" b="1" dirty="0">
              <a:solidFill>
                <a:srgbClr val="2C432D"/>
              </a:solidFill>
              <a:latin typeface="League Spartan"/>
              <a:ea typeface="League Spartan"/>
              <a:cs typeface="League Spartan"/>
              <a:sym typeface="League Spartan"/>
            </a:endParaRPr>
          </a:p>
        </p:txBody>
      </p:sp>
      <p:grpSp>
        <p:nvGrpSpPr>
          <p:cNvPr id="14" name="Group 14"/>
          <p:cNvGrpSpPr/>
          <p:nvPr/>
        </p:nvGrpSpPr>
        <p:grpSpPr>
          <a:xfrm rot="-482310">
            <a:off x="1829494" y="2111045"/>
            <a:ext cx="4700996" cy="1430063"/>
            <a:chOff x="0" y="0"/>
            <a:chExt cx="6267994" cy="1906751"/>
          </a:xfrm>
        </p:grpSpPr>
        <p:grpSp>
          <p:nvGrpSpPr>
            <p:cNvPr id="15" name="Group 15"/>
            <p:cNvGrpSpPr/>
            <p:nvPr/>
          </p:nvGrpSpPr>
          <p:grpSpPr>
            <a:xfrm>
              <a:off x="5774791" y="1413548"/>
              <a:ext cx="493203" cy="4932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nvGrpSpPr>
            <p:cNvPr id="17" name="Group 17"/>
            <p:cNvGrpSpPr/>
            <p:nvPr/>
          </p:nvGrpSpPr>
          <p:grpSpPr>
            <a:xfrm>
              <a:off x="3189600" y="246601"/>
              <a:ext cx="493203" cy="4932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19" name="Group 19"/>
            <p:cNvGrpSpPr/>
            <p:nvPr/>
          </p:nvGrpSpPr>
          <p:grpSpPr>
            <a:xfrm>
              <a:off x="3319559" y="1166947"/>
              <a:ext cx="493203" cy="4932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txBody>
              <a:bodyPr/>
              <a:lstStyle/>
              <a:p>
                <a:endParaRPr lang="en-GB"/>
              </a:p>
            </p:txBody>
          </p:sp>
        </p:grpSp>
        <p:grpSp>
          <p:nvGrpSpPr>
            <p:cNvPr id="21" name="Group 21"/>
            <p:cNvGrpSpPr/>
            <p:nvPr/>
          </p:nvGrpSpPr>
          <p:grpSpPr>
            <a:xfrm>
              <a:off x="1903135" y="739804"/>
              <a:ext cx="493203" cy="4932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C432D"/>
              </a:solidFill>
            </p:spPr>
            <p:txBody>
              <a:bodyPr/>
              <a:lstStyle/>
              <a:p>
                <a:endParaRPr lang="en-GB"/>
              </a:p>
            </p:txBody>
          </p:sp>
        </p:grpSp>
        <p:grpSp>
          <p:nvGrpSpPr>
            <p:cNvPr id="23" name="Group 23"/>
            <p:cNvGrpSpPr/>
            <p:nvPr/>
          </p:nvGrpSpPr>
          <p:grpSpPr>
            <a:xfrm>
              <a:off x="0" y="0"/>
              <a:ext cx="493203" cy="4932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ED6CD"/>
              </a:solidFill>
            </p:spPr>
            <p:txBody>
              <a:bodyPr/>
              <a:lstStyle/>
              <a:p>
                <a:endParaRPr lang="en-GB"/>
              </a:p>
            </p:txBody>
          </p:sp>
        </p:grpSp>
      </p:grpSp>
      <p:sp>
        <p:nvSpPr>
          <p:cNvPr id="25" name="TextBox 25"/>
          <p:cNvSpPr txBox="1"/>
          <p:nvPr/>
        </p:nvSpPr>
        <p:spPr>
          <a:xfrm>
            <a:off x="1020022" y="3965283"/>
            <a:ext cx="7450621" cy="3808735"/>
          </a:xfrm>
          <a:prstGeom prst="rect">
            <a:avLst/>
          </a:prstGeom>
        </p:spPr>
        <p:txBody>
          <a:bodyPr lIns="0" tIns="0" rIns="0" bIns="0" rtlCol="0" anchor="t">
            <a:spAutoFit/>
          </a:bodyPr>
          <a:lstStyle/>
          <a:p>
            <a:pPr algn="l">
              <a:lnSpc>
                <a:spcPts val="9899"/>
              </a:lnSpc>
            </a:pPr>
            <a:r>
              <a:rPr lang="en-US" sz="9899" dirty="0">
                <a:solidFill>
                  <a:srgbClr val="2C432D"/>
                </a:solidFill>
                <a:latin typeface="Glacial Indifference"/>
                <a:ea typeface="Glacial Indifference"/>
                <a:cs typeface="Glacial Indifference"/>
                <a:sym typeface="Glacial Indifference"/>
              </a:rPr>
              <a:t>Agriculture in Britain’s Leading Edge</a:t>
            </a:r>
          </a:p>
        </p:txBody>
      </p:sp>
      <p:sp>
        <p:nvSpPr>
          <p:cNvPr id="9" name="Freeform 5">
            <a:extLst>
              <a:ext uri="{FF2B5EF4-FFF2-40B4-BE49-F238E27FC236}">
                <a16:creationId xmlns:a16="http://schemas.microsoft.com/office/drawing/2014/main" id="{3D34ABE3-F0F8-D9B4-31D9-53B1D295BC6A}"/>
              </a:ext>
            </a:extLst>
          </p:cNvPr>
          <p:cNvSpPr/>
          <p:nvPr/>
        </p:nvSpPr>
        <p:spPr>
          <a:xfrm rot="20084512">
            <a:off x="13109771" y="6918765"/>
            <a:ext cx="2455066" cy="2512824"/>
          </a:xfrm>
          <a:custGeom>
            <a:avLst/>
            <a:gdLst/>
            <a:ahLst/>
            <a:cxnLst/>
            <a:rect l="l" t="t" r="r" b="b"/>
            <a:pathLst>
              <a:path w="5600924" h="5600924">
                <a:moveTo>
                  <a:pt x="0" y="0"/>
                </a:moveTo>
                <a:lnTo>
                  <a:pt x="5600924" y="0"/>
                </a:lnTo>
                <a:lnTo>
                  <a:pt x="5600924" y="5600924"/>
                </a:lnTo>
                <a:lnTo>
                  <a:pt x="0" y="5600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2">
            <a:extLst>
              <a:ext uri="{FF2B5EF4-FFF2-40B4-BE49-F238E27FC236}">
                <a16:creationId xmlns:a16="http://schemas.microsoft.com/office/drawing/2014/main" id="{855E9537-3537-8155-752D-B53194037AFE}"/>
              </a:ext>
            </a:extLst>
          </p:cNvPr>
          <p:cNvSpPr txBox="1"/>
          <p:nvPr/>
        </p:nvSpPr>
        <p:spPr>
          <a:xfrm>
            <a:off x="13050905" y="7730481"/>
            <a:ext cx="2572797" cy="861774"/>
          </a:xfrm>
          <a:prstGeom prst="rect">
            <a:avLst/>
          </a:prstGeom>
        </p:spPr>
        <p:txBody>
          <a:bodyPr wrap="square" lIns="0" tIns="0" rIns="0" bIns="0" rtlCol="0" anchor="t">
            <a:spAutoFit/>
          </a:bodyPr>
          <a:lstStyle/>
          <a:p>
            <a:pPr algn="ctr"/>
            <a:r>
              <a:rPr lang="en-US" sz="2800" b="1" dirty="0">
                <a:solidFill>
                  <a:srgbClr val="2C432D"/>
                </a:solidFill>
                <a:ea typeface="League Spartan"/>
                <a:cs typeface="League Spartan"/>
                <a:sym typeface="League Spartan"/>
              </a:rPr>
              <a:t>13 National Landscapes</a:t>
            </a:r>
          </a:p>
        </p:txBody>
      </p:sp>
      <p:sp>
        <p:nvSpPr>
          <p:cNvPr id="13" name="TextBox 8">
            <a:extLst>
              <a:ext uri="{FF2B5EF4-FFF2-40B4-BE49-F238E27FC236}">
                <a16:creationId xmlns:a16="http://schemas.microsoft.com/office/drawing/2014/main" id="{B6E8C1CA-F341-4402-FCC2-9AE09B49C637}"/>
              </a:ext>
            </a:extLst>
          </p:cNvPr>
          <p:cNvSpPr txBox="1"/>
          <p:nvPr/>
        </p:nvSpPr>
        <p:spPr>
          <a:xfrm>
            <a:off x="13350190" y="1397418"/>
            <a:ext cx="3490684" cy="1661993"/>
          </a:xfrm>
          <a:prstGeom prst="rect">
            <a:avLst/>
          </a:prstGeom>
        </p:spPr>
        <p:txBody>
          <a:bodyPr wrap="square" lIns="0" tIns="0" rIns="0" bIns="0" rtlCol="0" anchor="t">
            <a:spAutoFit/>
          </a:bodyPr>
          <a:lstStyle/>
          <a:p>
            <a:pPr algn="ctr"/>
            <a:r>
              <a:rPr lang="en-GB" sz="3600" b="1" i="0" dirty="0">
                <a:effectLst/>
                <a:latin typeface="Calibri" panose="020F0502020204030204" pitchFamily="34" charset="0"/>
              </a:rPr>
              <a:t>24.3% of England’s total land area </a:t>
            </a:r>
            <a:endParaRPr lang="en-US" sz="3600" b="1" dirty="0">
              <a:latin typeface="League Spartan"/>
              <a:ea typeface="League Spartan"/>
              <a:cs typeface="League Spartan"/>
              <a:sym typeface="League Spartan"/>
            </a:endParaRPr>
          </a:p>
        </p:txBody>
      </p:sp>
    </p:spTree>
    <p:extLst>
      <p:ext uri="{BB962C8B-B14F-4D97-AF65-F5344CB8AC3E}">
        <p14:creationId xmlns:p14="http://schemas.microsoft.com/office/powerpoint/2010/main" val="179228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7A983"/>
        </a:solidFill>
        <a:effectLst/>
      </p:bgPr>
    </p:bg>
    <p:spTree>
      <p:nvGrpSpPr>
        <p:cNvPr id="1" name=""/>
        <p:cNvGrpSpPr/>
        <p:nvPr/>
      </p:nvGrpSpPr>
      <p:grpSpPr>
        <a:xfrm>
          <a:off x="0" y="0"/>
          <a:ext cx="0" cy="0"/>
          <a:chOff x="0" y="0"/>
          <a:chExt cx="0" cy="0"/>
        </a:xfrm>
      </p:grpSpPr>
      <p:sp>
        <p:nvSpPr>
          <p:cNvPr id="2" name="Freeform 2"/>
          <p:cNvSpPr/>
          <p:nvPr/>
        </p:nvSpPr>
        <p:spPr>
          <a:xfrm>
            <a:off x="-3014723" y="-747118"/>
            <a:ext cx="8086847" cy="11034118"/>
          </a:xfrm>
          <a:custGeom>
            <a:avLst/>
            <a:gdLst/>
            <a:ahLst/>
            <a:cxnLst/>
            <a:rect l="l" t="t" r="r" b="b"/>
            <a:pathLst>
              <a:path w="8086847" h="11034118">
                <a:moveTo>
                  <a:pt x="0" y="0"/>
                </a:moveTo>
                <a:lnTo>
                  <a:pt x="8086846" y="0"/>
                </a:lnTo>
                <a:lnTo>
                  <a:pt x="8086846" y="11034118"/>
                </a:lnTo>
                <a:lnTo>
                  <a:pt x="0" y="1103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0496074">
            <a:off x="13751878" y="-781519"/>
            <a:ext cx="9758044" cy="13314387"/>
          </a:xfrm>
          <a:custGeom>
            <a:avLst/>
            <a:gdLst/>
            <a:ahLst/>
            <a:cxnLst/>
            <a:rect l="l" t="t" r="r" b="b"/>
            <a:pathLst>
              <a:path w="9758044" h="13314387">
                <a:moveTo>
                  <a:pt x="0" y="0"/>
                </a:moveTo>
                <a:lnTo>
                  <a:pt x="9758044" y="0"/>
                </a:lnTo>
                <a:lnTo>
                  <a:pt x="9758044" y="13314387"/>
                </a:lnTo>
                <a:lnTo>
                  <a:pt x="0" y="13314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1305879" y="769728"/>
            <a:ext cx="15750091" cy="8488572"/>
            <a:chOff x="0" y="0"/>
            <a:chExt cx="2680843" cy="1444851"/>
          </a:xfrm>
        </p:grpSpPr>
        <p:sp>
          <p:nvSpPr>
            <p:cNvPr id="5" name="Freeform 5"/>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en-GB"/>
            </a:p>
          </p:txBody>
        </p:sp>
      </p:grpSp>
      <p:sp>
        <p:nvSpPr>
          <p:cNvPr id="25" name="TextBox 24">
            <a:extLst>
              <a:ext uri="{FF2B5EF4-FFF2-40B4-BE49-F238E27FC236}">
                <a16:creationId xmlns:a16="http://schemas.microsoft.com/office/drawing/2014/main" id="{936A0A23-9C99-CE52-3557-1DB654B9564D}"/>
              </a:ext>
            </a:extLst>
          </p:cNvPr>
          <p:cNvSpPr txBox="1"/>
          <p:nvPr/>
        </p:nvSpPr>
        <p:spPr>
          <a:xfrm>
            <a:off x="1789524" y="1295161"/>
            <a:ext cx="14782800" cy="7201972"/>
          </a:xfrm>
          <a:prstGeom prst="rect">
            <a:avLst/>
          </a:prstGeom>
          <a:noFill/>
        </p:spPr>
        <p:txBody>
          <a:bodyPr wrap="square" rtlCol="0">
            <a:spAutoFit/>
          </a:bodyPr>
          <a:lstStyle/>
          <a:p>
            <a:pPr algn="ctr"/>
            <a:r>
              <a:rPr lang="en-GB" sz="5400" b="1" dirty="0"/>
              <a:t>Method</a:t>
            </a:r>
          </a:p>
          <a:p>
            <a:pPr algn="ctr"/>
            <a:endParaRPr lang="en-GB" sz="800" b="1" dirty="0"/>
          </a:p>
          <a:p>
            <a:r>
              <a:rPr lang="en-GB" sz="3600" b="1" dirty="0"/>
              <a:t>Research Question </a:t>
            </a:r>
          </a:p>
          <a:p>
            <a:r>
              <a:rPr lang="en-GB" sz="2800" dirty="0"/>
              <a:t>How do local authority officers describe the relationships between local nature recovery strategy development and the role of farmers and farming communities? </a:t>
            </a:r>
          </a:p>
          <a:p>
            <a:endParaRPr lang="en-GB" sz="2000" b="1" dirty="0">
              <a:highlight>
                <a:srgbClr val="FFFF00"/>
              </a:highlight>
            </a:endParaRPr>
          </a:p>
          <a:p>
            <a:r>
              <a:rPr lang="en-GB" sz="3600" b="1" dirty="0"/>
              <a:t>Sampling and recruitment </a:t>
            </a:r>
          </a:p>
          <a:p>
            <a:r>
              <a:rPr lang="en-GB" sz="2800" dirty="0"/>
              <a:t>Purposive snowball sampling within each BLE region. 42 interviewees taking part in 35 interviews across the 12 local authorities. </a:t>
            </a:r>
          </a:p>
          <a:p>
            <a:endParaRPr lang="en-GB" sz="2000" b="1" dirty="0"/>
          </a:p>
          <a:p>
            <a:r>
              <a:rPr lang="en-GB" sz="3600" b="1" dirty="0"/>
              <a:t>Data generation</a:t>
            </a:r>
          </a:p>
          <a:p>
            <a:r>
              <a:rPr lang="en-GB" sz="2800" dirty="0"/>
              <a:t>Semi-structured online interviews using Microsoft Teams. Interviews typically lasted an hour. </a:t>
            </a:r>
          </a:p>
          <a:p>
            <a:endParaRPr lang="en-GB" sz="2000" b="1" dirty="0"/>
          </a:p>
          <a:p>
            <a:r>
              <a:rPr lang="en-GB" sz="3600" b="1" dirty="0"/>
              <a:t>Initial analysis </a:t>
            </a:r>
          </a:p>
          <a:p>
            <a:r>
              <a:rPr lang="en-GB" sz="2800" dirty="0"/>
              <a:t>Interviews transcribed verbatim and uploaded to </a:t>
            </a:r>
            <a:r>
              <a:rPr lang="en-GB" sz="2800" dirty="0" err="1"/>
              <a:t>Nvivo</a:t>
            </a:r>
            <a:r>
              <a:rPr lang="en-GB" sz="2800" dirty="0"/>
              <a:t>. Organic coding has identified preliminary findings. It is these which are shared next.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D6CD"/>
        </a:solidFill>
        <a:effectLst/>
      </p:bgPr>
    </p:bg>
    <p:spTree>
      <p:nvGrpSpPr>
        <p:cNvPr id="1" name=""/>
        <p:cNvGrpSpPr/>
        <p:nvPr/>
      </p:nvGrpSpPr>
      <p:grpSpPr>
        <a:xfrm>
          <a:off x="0" y="0"/>
          <a:ext cx="0" cy="0"/>
          <a:chOff x="0" y="0"/>
          <a:chExt cx="0" cy="0"/>
        </a:xfrm>
      </p:grpSpPr>
      <p:sp>
        <p:nvSpPr>
          <p:cNvPr id="2" name="Freeform 2"/>
          <p:cNvSpPr/>
          <p:nvPr/>
        </p:nvSpPr>
        <p:spPr>
          <a:xfrm rot="-2700000">
            <a:off x="3103968" y="7569885"/>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3366904" y="3617987"/>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grpSp>
        <p:nvGrpSpPr>
          <p:cNvPr id="9" name="Group 9"/>
          <p:cNvGrpSpPr/>
          <p:nvPr/>
        </p:nvGrpSpPr>
        <p:grpSpPr>
          <a:xfrm>
            <a:off x="822390" y="658537"/>
            <a:ext cx="16384887" cy="8830698"/>
            <a:chOff x="0" y="0"/>
            <a:chExt cx="2680843" cy="1444851"/>
          </a:xfrm>
        </p:grpSpPr>
        <p:sp>
          <p:nvSpPr>
            <p:cNvPr id="10" name="Freeform 10"/>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txBody>
            <a:bodyPr/>
            <a:lstStyle/>
            <a:p>
              <a:endParaRPr lang="en-GB"/>
            </a:p>
          </p:txBody>
        </p:sp>
      </p:grpSp>
      <p:sp>
        <p:nvSpPr>
          <p:cNvPr id="11" name="TextBox 11"/>
          <p:cNvSpPr txBox="1"/>
          <p:nvPr/>
        </p:nvSpPr>
        <p:spPr>
          <a:xfrm>
            <a:off x="1092004" y="2080347"/>
            <a:ext cx="6493948" cy="904094"/>
          </a:xfrm>
          <a:prstGeom prst="rect">
            <a:avLst/>
          </a:prstGeom>
        </p:spPr>
        <p:txBody>
          <a:bodyPr wrap="square" lIns="0" tIns="0" rIns="0" bIns="0" rtlCol="0" anchor="t">
            <a:spAutoFit/>
          </a:bodyPr>
          <a:lstStyle/>
          <a:p>
            <a:pPr algn="ctr">
              <a:lnSpc>
                <a:spcPts val="7762"/>
              </a:lnSpc>
            </a:pPr>
            <a:r>
              <a:rPr lang="en-US" sz="3600" u="sng" dirty="0">
                <a:solidFill>
                  <a:srgbClr val="2C432D"/>
                </a:solidFill>
                <a:latin typeface="+mj-lt"/>
                <a:ea typeface="Glacial Indifference"/>
                <a:cs typeface="Glacial Indifference"/>
                <a:sym typeface="Glacial Indifference"/>
              </a:rPr>
              <a:t>Preliminary finding one</a:t>
            </a:r>
          </a:p>
        </p:txBody>
      </p:sp>
      <p:sp>
        <p:nvSpPr>
          <p:cNvPr id="21" name="AutoShape 21"/>
          <p:cNvSpPr/>
          <p:nvPr/>
        </p:nvSpPr>
        <p:spPr>
          <a:xfrm flipV="1">
            <a:off x="7419645" y="2038198"/>
            <a:ext cx="0" cy="6292009"/>
          </a:xfrm>
          <a:prstGeom prst="line">
            <a:avLst/>
          </a:prstGeom>
          <a:ln w="38100" cap="flat">
            <a:solidFill>
              <a:srgbClr val="5A7D54"/>
            </a:solidFill>
            <a:prstDash val="solid"/>
            <a:headEnd type="none" w="sm" len="sm"/>
            <a:tailEnd type="none" w="sm" len="sm"/>
          </a:ln>
        </p:spPr>
        <p:txBody>
          <a:bodyPr/>
          <a:lstStyle/>
          <a:p>
            <a:endParaRPr lang="en-GB"/>
          </a:p>
        </p:txBody>
      </p:sp>
      <p:sp>
        <p:nvSpPr>
          <p:cNvPr id="12" name="TextBox 11">
            <a:extLst>
              <a:ext uri="{FF2B5EF4-FFF2-40B4-BE49-F238E27FC236}">
                <a16:creationId xmlns:a16="http://schemas.microsoft.com/office/drawing/2014/main" id="{7BDAA082-30F3-6569-AD32-775CF6DB387F}"/>
              </a:ext>
            </a:extLst>
          </p:cNvPr>
          <p:cNvSpPr txBox="1"/>
          <p:nvPr/>
        </p:nvSpPr>
        <p:spPr>
          <a:xfrm>
            <a:off x="1092004" y="3197284"/>
            <a:ext cx="6072042" cy="4431983"/>
          </a:xfrm>
          <a:prstGeom prst="rect">
            <a:avLst/>
          </a:prstGeom>
          <a:noFill/>
        </p:spPr>
        <p:txBody>
          <a:bodyPr wrap="square" rtlCol="0">
            <a:spAutoFit/>
          </a:bodyPr>
          <a:lstStyle/>
          <a:p>
            <a:pPr algn="ctr"/>
            <a:r>
              <a:rPr lang="en-US" sz="4400" b="1" spc="25" dirty="0">
                <a:latin typeface="+mj-lt"/>
                <a:ea typeface="Glacial Indifference"/>
                <a:cs typeface="Glacial Indifference"/>
                <a:sym typeface="Glacial Indifference"/>
              </a:rPr>
              <a:t>Collaboration and purposeful engagement with farmers is at the core of local authority approaches for local nature recovery. </a:t>
            </a:r>
          </a:p>
          <a:p>
            <a:endParaRPr lang="en-GB" dirty="0"/>
          </a:p>
        </p:txBody>
      </p:sp>
      <p:sp>
        <p:nvSpPr>
          <p:cNvPr id="14" name="TextBox 13">
            <a:extLst>
              <a:ext uri="{FF2B5EF4-FFF2-40B4-BE49-F238E27FC236}">
                <a16:creationId xmlns:a16="http://schemas.microsoft.com/office/drawing/2014/main" id="{D239727A-2B75-D6C9-35F2-E09142998FB0}"/>
              </a:ext>
            </a:extLst>
          </p:cNvPr>
          <p:cNvSpPr txBox="1"/>
          <p:nvPr/>
        </p:nvSpPr>
        <p:spPr>
          <a:xfrm>
            <a:off x="7789600" y="1066404"/>
            <a:ext cx="9047723" cy="8956298"/>
          </a:xfrm>
          <a:prstGeom prst="rect">
            <a:avLst/>
          </a:prstGeom>
          <a:noFill/>
        </p:spPr>
        <p:txBody>
          <a:bodyPr wrap="square" rtlCol="0">
            <a:spAutoFit/>
          </a:bodyPr>
          <a:lstStyle/>
          <a:p>
            <a:r>
              <a:rPr lang="en-GB" sz="2900" dirty="0">
                <a:ea typeface="Aptos" panose="020B0004020202020204" pitchFamily="34" charset="0"/>
                <a:cs typeface="Times New Roman" panose="02020603050405020304" pitchFamily="18" charset="0"/>
              </a:rPr>
              <a:t>“T</a:t>
            </a:r>
            <a:r>
              <a:rPr lang="en-GB" sz="2900" dirty="0">
                <a:effectLst/>
                <a:ea typeface="Aptos" panose="020B0004020202020204" pitchFamily="34" charset="0"/>
                <a:cs typeface="Times New Roman" panose="02020603050405020304" pitchFamily="18" charset="0"/>
              </a:rPr>
              <a:t>hey [farmers] are sick and tired of having all these different people turn up with slightly different things, telling them so and so, and it's confusing. We're just building up trust (with them)” (Dorset).</a:t>
            </a:r>
          </a:p>
          <a:p>
            <a:endParaRPr lang="en-GB" sz="2900" dirty="0">
              <a:cs typeface="Times New Roman" panose="02020603050405020304" pitchFamily="18" charset="0"/>
            </a:endParaRPr>
          </a:p>
          <a:p>
            <a:r>
              <a:rPr lang="en-GB" sz="2900" dirty="0">
                <a:effectLst/>
                <a:ea typeface="Aptos" panose="020B0004020202020204" pitchFamily="34" charset="0"/>
                <a:cs typeface="Times New Roman" panose="02020603050405020304" pitchFamily="18" charset="0"/>
              </a:rPr>
              <a:t>“I think just collaborating and discussing common issues (with farmers) is important” (County Durham). </a:t>
            </a:r>
          </a:p>
          <a:p>
            <a:endParaRPr lang="en-GB" sz="2900" dirty="0">
              <a:cs typeface="Times New Roman" panose="02020603050405020304" pitchFamily="18" charset="0"/>
            </a:endParaRPr>
          </a:p>
          <a:p>
            <a:r>
              <a:rPr lang="en-GB" sz="2900" dirty="0">
                <a:effectLst/>
                <a:ea typeface="Aptos" panose="020B0004020202020204" pitchFamily="34" charset="0"/>
                <a:cs typeface="Times New Roman" panose="02020603050405020304" pitchFamily="18" charset="0"/>
              </a:rPr>
              <a:t>“And we have good strong partnerships with … landowners and farmers as well, which is less usual for councils generally” (Herefordshire).</a:t>
            </a:r>
          </a:p>
          <a:p>
            <a:endParaRPr lang="en-GB" sz="2900" kern="100" dirty="0">
              <a:ea typeface="Aptos" panose="020B0004020202020204" pitchFamily="34" charset="0"/>
              <a:cs typeface="Times New Roman" panose="02020603050405020304" pitchFamily="18" charset="0"/>
            </a:endParaRPr>
          </a:p>
          <a:p>
            <a:r>
              <a:rPr lang="en-GB" sz="2900" dirty="0">
                <a:ea typeface="Aptos" panose="020B0004020202020204" pitchFamily="34" charset="0"/>
                <a:cs typeface="Times New Roman" panose="02020603050405020304" pitchFamily="18" charset="0"/>
              </a:rPr>
              <a:t>“W</a:t>
            </a:r>
            <a:r>
              <a:rPr lang="en-GB" sz="2900" dirty="0">
                <a:effectLst/>
                <a:ea typeface="Aptos" panose="020B0004020202020204" pitchFamily="34" charset="0"/>
                <a:cs typeface="Times New Roman" panose="02020603050405020304" pitchFamily="18" charset="0"/>
              </a:rPr>
              <a:t>e want to start from a point of saying that ‘you know the land, you know what the economic obstacles and routes are, you know what the challenges are, we want you to tell us how this could work, and what it would look like’, and see where we can get to with that type of dialogue” (Shropshire).</a:t>
            </a:r>
            <a:endParaRPr lang="en-GB" sz="2900" kern="100" dirty="0">
              <a:effectLst/>
              <a:ea typeface="Aptos" panose="020B0004020202020204" pitchFamily="34" charset="0"/>
              <a:cs typeface="Times New Roman" panose="02020603050405020304" pitchFamily="18" charset="0"/>
            </a:endParaRPr>
          </a:p>
          <a:p>
            <a:endParaRPr lang="en-GB" kern="100" dirty="0">
              <a:latin typeface="Aptos" panose="020B0004020202020204" pitchFamily="34" charset="0"/>
              <a:ea typeface="Aptos" panose="020B0004020202020204" pitchFamily="34" charset="0"/>
              <a:cs typeface="Times New Roman" panose="02020603050405020304" pitchFamily="18" charset="0"/>
            </a:endParaRP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9A4380AFFF36488543DBD37021D38E" ma:contentTypeVersion="11" ma:contentTypeDescription="Create a new document." ma:contentTypeScope="" ma:versionID="75f5c5b5167efee0a0bdca8e05243901">
  <xsd:schema xmlns:xsd="http://www.w3.org/2001/XMLSchema" xmlns:xs="http://www.w3.org/2001/XMLSchema" xmlns:p="http://schemas.microsoft.com/office/2006/metadata/properties" xmlns:ns2="e99fa7bc-9fed-441a-aee4-2ed250ed38ac" xmlns:ns3="9983498c-a549-411c-b903-12603a7285a4" targetNamespace="http://schemas.microsoft.com/office/2006/metadata/properties" ma:root="true" ma:fieldsID="b1eb256628a426cd3a7e49a006367339" ns2:_="" ns3:_="">
    <xsd:import namespace="e99fa7bc-9fed-441a-aee4-2ed250ed38ac"/>
    <xsd:import namespace="9983498c-a549-411c-b903-12603a7285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fa7bc-9fed-441a-aee4-2ed250ed3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83498c-a549-411c-b903-12603a7285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2d8163-7797-461b-86c0-f19bbc6a65d1}" ma:internalName="TaxCatchAll" ma:showField="CatchAllData" ma:web="9983498c-a549-411c-b903-12603a7285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983498c-a549-411c-b903-12603a7285a4" xsi:nil="true"/>
    <lcf76f155ced4ddcb4097134ff3c332f xmlns="e99fa7bc-9fed-441a-aee4-2ed250ed38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B46012-D2F4-47C7-BCE9-1A6D84870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fa7bc-9fed-441a-aee4-2ed250ed38ac"/>
    <ds:schemaRef ds:uri="9983498c-a549-411c-b903-12603a7285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43713A-D63E-421D-B667-D0BF8953D71D}">
  <ds:schemaRefs>
    <ds:schemaRef ds:uri="http://schemas.microsoft.com/sharepoint/v3/contenttype/forms"/>
  </ds:schemaRefs>
</ds:datastoreItem>
</file>

<file path=customXml/itemProps3.xml><?xml version="1.0" encoding="utf-8"?>
<ds:datastoreItem xmlns:ds="http://schemas.openxmlformats.org/officeDocument/2006/customXml" ds:itemID="{DE5AEEF4-8CB7-41E5-95D5-B3CCEEDF6DDB}">
  <ds:schemaRefs>
    <ds:schemaRef ds:uri="http://schemas.microsoft.com/office/2006/metadata/properties"/>
    <ds:schemaRef ds:uri="http://schemas.microsoft.com/office/infopath/2007/PartnerControls"/>
    <ds:schemaRef ds:uri="9983498c-a549-411c-b903-12603a7285a4"/>
    <ds:schemaRef ds:uri="e99fa7bc-9fed-441a-aee4-2ed250ed38ac"/>
  </ds:schemaRefs>
</ds:datastoreItem>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otalTime>832</TotalTime>
  <Words>1455</Words>
  <Application>Microsoft Office PowerPoint</Application>
  <PresentationFormat>Custom</PresentationFormat>
  <Paragraphs>125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Arial</vt:lpstr>
      <vt:lpstr>Aptos</vt:lpstr>
      <vt:lpstr>Roboto</vt:lpstr>
      <vt:lpstr>League Spartan</vt:lpstr>
      <vt:lpstr>Times New Roman</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Farmer perspectives paper overview</dc:title>
  <dc:creator>Reed, Jack</dc:creator>
  <cp:lastModifiedBy>Reed, Jack</cp:lastModifiedBy>
  <cp:revision>14</cp:revision>
  <dcterms:created xsi:type="dcterms:W3CDTF">2006-08-16T00:00:00Z</dcterms:created>
  <dcterms:modified xsi:type="dcterms:W3CDTF">2024-09-12T08:43:01Z</dcterms:modified>
  <dc:identifier>DAGMRbj8vWg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0x0101009F9A4380AFFF36488543DBD37021D38E</vt:lpwstr>
  </property>
  <property fmtid="{D5CDD505-2E9C-101B-9397-08002B2CF9AE}" pid="3" name="MediaServiceImageTags">
    <vt:lpwstr/>
  </property>
</Properties>
</file>