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278" r:id="rId6"/>
    <p:sldId id="271" r:id="rId7"/>
    <p:sldId id="272" r:id="rId8"/>
    <p:sldId id="274" r:id="rId9"/>
    <p:sldId id="277" r:id="rId10"/>
    <p:sldId id="275" r:id="rId11"/>
    <p:sldId id="276" r:id="rId12"/>
    <p:sldId id="27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4BAC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4628" autoAdjust="0"/>
  </p:normalViewPr>
  <p:slideViewPr>
    <p:cSldViewPr>
      <p:cViewPr varScale="1">
        <p:scale>
          <a:sx n="110" d="100"/>
          <a:sy n="110" d="100"/>
        </p:scale>
        <p:origin x="1644" y="102"/>
      </p:cViewPr>
      <p:guideLst>
        <p:guide orient="horz" pos="2160"/>
        <p:guide pos="2880"/>
      </p:guideLst>
    </p:cSldViewPr>
  </p:slideViewPr>
  <p:outlineViewPr>
    <p:cViewPr>
      <p:scale>
        <a:sx n="33" d="100"/>
        <a:sy n="33" d="100"/>
      </p:scale>
      <p:origin x="0" y="535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C98667-EECE-4F61-A375-8DACCD2A30F3}" type="datetimeFigureOut">
              <a:rPr lang="en-GB" smtClean="0"/>
              <a:pPr/>
              <a:t>02/03/2018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C8A78A-37C3-48D8-BBC2-01E4F3DBEACF}" type="slidenum">
              <a:rPr lang="en-GB" smtClean="0"/>
              <a:pPr/>
              <a:t>‹#›</a:t>
            </a:fld>
            <a:endParaRPr lang="en-GB"/>
          </a:p>
        </p:txBody>
      </p:sp>
    </p:spTree>
    <p:extLst>
      <p:ext uri="{BB962C8B-B14F-4D97-AF65-F5344CB8AC3E}">
        <p14:creationId xmlns:p14="http://schemas.microsoft.com/office/powerpoint/2010/main" val="472501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9C8A78A-37C3-48D8-BBC2-01E4F3DBEACF}" type="slidenum">
              <a:rPr lang="en-GB" smtClean="0"/>
              <a:pPr/>
              <a:t>1</a:t>
            </a:fld>
            <a:endParaRPr lang="en-GB" dirty="0"/>
          </a:p>
        </p:txBody>
      </p:sp>
    </p:spTree>
    <p:extLst>
      <p:ext uri="{BB962C8B-B14F-4D97-AF65-F5344CB8AC3E}">
        <p14:creationId xmlns:p14="http://schemas.microsoft.com/office/powerpoint/2010/main" val="16925033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7827DD-BFAF-45CD-A26B-527985649F7C}" type="slidenum">
              <a:rPr lang="en-GB" smtClean="0"/>
              <a:pPr>
                <a:defRPr/>
              </a:pPr>
              <a:t>3</a:t>
            </a:fld>
            <a:endParaRPr lang="en-GB"/>
          </a:p>
        </p:txBody>
      </p:sp>
    </p:spTree>
    <p:extLst>
      <p:ext uri="{BB962C8B-B14F-4D97-AF65-F5344CB8AC3E}">
        <p14:creationId xmlns:p14="http://schemas.microsoft.com/office/powerpoint/2010/main" val="250034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4</a:t>
            </a:fld>
            <a:endParaRPr lang="en-GB"/>
          </a:p>
        </p:txBody>
      </p:sp>
    </p:spTree>
    <p:extLst>
      <p:ext uri="{BB962C8B-B14F-4D97-AF65-F5344CB8AC3E}">
        <p14:creationId xmlns:p14="http://schemas.microsoft.com/office/powerpoint/2010/main" val="30786968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5</a:t>
            </a:fld>
            <a:endParaRPr lang="en-GB"/>
          </a:p>
        </p:txBody>
      </p:sp>
    </p:spTree>
    <p:extLst>
      <p:ext uri="{BB962C8B-B14F-4D97-AF65-F5344CB8AC3E}">
        <p14:creationId xmlns:p14="http://schemas.microsoft.com/office/powerpoint/2010/main" val="33021982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6</a:t>
            </a:fld>
            <a:endParaRPr lang="en-GB"/>
          </a:p>
        </p:txBody>
      </p:sp>
    </p:spTree>
    <p:extLst>
      <p:ext uri="{BB962C8B-B14F-4D97-AF65-F5344CB8AC3E}">
        <p14:creationId xmlns:p14="http://schemas.microsoft.com/office/powerpoint/2010/main" val="3483025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7</a:t>
            </a:fld>
            <a:endParaRPr lang="en-GB"/>
          </a:p>
        </p:txBody>
      </p:sp>
    </p:spTree>
    <p:extLst>
      <p:ext uri="{BB962C8B-B14F-4D97-AF65-F5344CB8AC3E}">
        <p14:creationId xmlns:p14="http://schemas.microsoft.com/office/powerpoint/2010/main" val="33791669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8</a:t>
            </a:fld>
            <a:endParaRPr lang="en-GB"/>
          </a:p>
        </p:txBody>
      </p:sp>
    </p:spTree>
    <p:extLst>
      <p:ext uri="{BB962C8B-B14F-4D97-AF65-F5344CB8AC3E}">
        <p14:creationId xmlns:p14="http://schemas.microsoft.com/office/powerpoint/2010/main" val="20281468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9</a:t>
            </a:fld>
            <a:endParaRPr lang="en-GB"/>
          </a:p>
        </p:txBody>
      </p:sp>
    </p:spTree>
    <p:extLst>
      <p:ext uri="{BB962C8B-B14F-4D97-AF65-F5344CB8AC3E}">
        <p14:creationId xmlns:p14="http://schemas.microsoft.com/office/powerpoint/2010/main" val="2054259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986279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2640871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174516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771610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3317221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1266219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2771420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422459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1806062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214550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831599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EF115A-23C8-45CB-BD0C-01BD3D3A965E}" type="datetimeFigureOut">
              <a:rPr lang="en-GB" smtClean="0"/>
              <a:pPr/>
              <a:t>02/03/2018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B137-2B89-462B-BA25-CB8E145C2A59}" type="slidenum">
              <a:rPr lang="en-GB" smtClean="0"/>
              <a:pPr/>
              <a:t>‹#›</a:t>
            </a:fld>
            <a:endParaRPr lang="en-GB"/>
          </a:p>
        </p:txBody>
      </p:sp>
    </p:spTree>
    <p:extLst>
      <p:ext uri="{BB962C8B-B14F-4D97-AF65-F5344CB8AC3E}">
        <p14:creationId xmlns:p14="http://schemas.microsoft.com/office/powerpoint/2010/main" val="1912453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humanities.exeter.ac.uk/theology/research/projects/beyondstewardship/topics/blam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457200"/>
            <a:ext cx="7467600" cy="1066800"/>
          </a:xfrm>
        </p:spPr>
        <p:txBody>
          <a:bodyPr>
            <a:noAutofit/>
          </a:bodyPr>
          <a:lstStyle/>
          <a:p>
            <a:r>
              <a:rPr lang="en-GB" sz="4400" dirty="0" smtClean="0">
                <a:solidFill>
                  <a:schemeClr val="tx1"/>
                </a:solidFill>
                <a:latin typeface="+mj-lt"/>
                <a:cs typeface="Arial" pitchFamily="34" charset="0"/>
              </a:rPr>
              <a:t>Is Christianity to Blame?</a:t>
            </a:r>
            <a:endParaRPr lang="en-GB" sz="4400" dirty="0">
              <a:solidFill>
                <a:schemeClr val="tx1"/>
              </a:solidFill>
              <a:latin typeface="+mj-lt"/>
              <a:cs typeface="Arial" pitchFamily="34" charset="0"/>
            </a:endParaRPr>
          </a:p>
        </p:txBody>
      </p:sp>
      <p:sp>
        <p:nvSpPr>
          <p:cNvPr id="7" name="TextBox 6"/>
          <p:cNvSpPr txBox="1"/>
          <p:nvPr/>
        </p:nvSpPr>
        <p:spPr>
          <a:xfrm>
            <a:off x="2971800" y="1371600"/>
            <a:ext cx="5638800" cy="954107"/>
          </a:xfrm>
          <a:prstGeom prst="rect">
            <a:avLst/>
          </a:prstGeom>
          <a:noFill/>
        </p:spPr>
        <p:txBody>
          <a:bodyPr wrap="square" rtlCol="0">
            <a:spAutoFit/>
          </a:bodyPr>
          <a:lstStyle/>
          <a:p>
            <a:pPr algn="ctr"/>
            <a:r>
              <a:rPr lang="en-GB" sz="2800" dirty="0" smtClean="0">
                <a:solidFill>
                  <a:srgbClr val="000000"/>
                </a:solidFill>
                <a:latin typeface="+mj-lt"/>
                <a:cs typeface="Arial" pitchFamily="34" charset="0"/>
              </a:rPr>
              <a:t>Introducing Christian Beliefs </a:t>
            </a:r>
          </a:p>
          <a:p>
            <a:pPr algn="ctr"/>
            <a:r>
              <a:rPr lang="en-GB" sz="2800" dirty="0" smtClean="0">
                <a:solidFill>
                  <a:srgbClr val="000000"/>
                </a:solidFill>
                <a:latin typeface="+mj-lt"/>
                <a:cs typeface="Arial" pitchFamily="34" charset="0"/>
              </a:rPr>
              <a:t>about Environmental Ethics</a:t>
            </a:r>
            <a:endParaRPr lang="en-GB" sz="2800" dirty="0">
              <a:solidFill>
                <a:srgbClr val="000000"/>
              </a:solidFill>
              <a:latin typeface="+mj-lt"/>
              <a:cs typeface="Arial" pitchFamily="34" charset="0"/>
            </a:endParaRPr>
          </a:p>
        </p:txBody>
      </p:sp>
      <p:sp>
        <p:nvSpPr>
          <p:cNvPr id="4" name="Rectangle 3"/>
          <p:cNvSpPr/>
          <p:nvPr/>
        </p:nvSpPr>
        <p:spPr>
          <a:xfrm>
            <a:off x="6172200" y="6448425"/>
            <a:ext cx="2876878" cy="276999"/>
          </a:xfrm>
          <a:prstGeom prst="rect">
            <a:avLst/>
          </a:prstGeom>
        </p:spPr>
        <p:txBody>
          <a:bodyPr wrap="none">
            <a:spAutoFit/>
          </a:bodyPr>
          <a:lstStyle/>
          <a:p>
            <a:r>
              <a:rPr lang="en-GB" sz="1200" dirty="0">
                <a:solidFill>
                  <a:schemeClr val="bg1"/>
                </a:solidFill>
              </a:rPr>
              <a:t>Background image copyright Helen C. John</a:t>
            </a:r>
          </a:p>
        </p:txBody>
      </p:sp>
    </p:spTree>
    <p:extLst>
      <p:ext uri="{BB962C8B-B14F-4D97-AF65-F5344CB8AC3E}">
        <p14:creationId xmlns:p14="http://schemas.microsoft.com/office/powerpoint/2010/main" val="11555041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Click for an introductory video: Blame</a:t>
            </a:r>
            <a:endParaRPr lang="en-US" sz="3600" dirty="0"/>
          </a:p>
        </p:txBody>
      </p:sp>
      <p:pic>
        <p:nvPicPr>
          <p:cNvPr id="3" name="Picture 2" descr="colour_logo.jpg">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33600" y="2438400"/>
            <a:ext cx="4678680" cy="1923288"/>
          </a:xfrm>
          <a:prstGeom prst="rect">
            <a:avLst/>
          </a:prstGeom>
        </p:spPr>
      </p:pic>
    </p:spTree>
    <p:extLst>
      <p:ext uri="{BB962C8B-B14F-4D97-AF65-F5344CB8AC3E}">
        <p14:creationId xmlns:p14="http://schemas.microsoft.com/office/powerpoint/2010/main" val="42788716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tx2">
                    <a:lumMod val="10000"/>
                  </a:schemeClr>
                </a:solidFill>
                <a:effectLst/>
                <a:cs typeface="Arial" pitchFamily="34" charset="0"/>
              </a:rPr>
              <a:t>Lesson aims</a:t>
            </a:r>
            <a:endParaRPr lang="en-GB" dirty="0">
              <a:solidFill>
                <a:schemeClr val="tx2">
                  <a:lumMod val="10000"/>
                </a:schemeClr>
              </a:solidFill>
              <a:effectLst/>
              <a:cs typeface="Arial" pitchFamily="34" charset="0"/>
            </a:endParaRPr>
          </a:p>
        </p:txBody>
      </p:sp>
      <p:sp>
        <p:nvSpPr>
          <p:cNvPr id="3" name="Content Placeholder 2"/>
          <p:cNvSpPr>
            <a:spLocks noGrp="1"/>
          </p:cNvSpPr>
          <p:nvPr>
            <p:ph idx="1"/>
          </p:nvPr>
        </p:nvSpPr>
        <p:spPr/>
        <p:txBody>
          <a:bodyPr>
            <a:normAutofit lnSpcReduction="10000"/>
          </a:bodyPr>
          <a:lstStyle/>
          <a:p>
            <a:pPr lvl="0" eaLnBrk="0" fontAlgn="base" hangingPunct="0">
              <a:lnSpc>
                <a:spcPct val="150000"/>
              </a:lnSpc>
              <a:spcAft>
                <a:spcPct val="0"/>
              </a:spcAft>
              <a:buSzPct val="70000"/>
              <a:buFont typeface="Wingdings" pitchFamily="2" charset="2"/>
              <a:buChar char="u"/>
            </a:pPr>
            <a:r>
              <a:rPr lang="en-GB" sz="2400" dirty="0" smtClean="0">
                <a:cs typeface="Arial" pitchFamily="34" charset="0"/>
              </a:rPr>
              <a:t>To introduce critical questions about Christianity's influence on attitudes to the environment</a:t>
            </a:r>
          </a:p>
          <a:p>
            <a:pPr marL="0" lvl="0" indent="0" eaLnBrk="0" fontAlgn="base" hangingPunct="0">
              <a:lnSpc>
                <a:spcPct val="150000"/>
              </a:lnSpc>
              <a:spcAft>
                <a:spcPct val="0"/>
              </a:spcAft>
              <a:buSzPct val="70000"/>
              <a:buNone/>
            </a:pPr>
            <a:endParaRPr lang="en-GB" sz="2400" dirty="0" smtClean="0">
              <a:cs typeface="Arial" pitchFamily="34" charset="0"/>
            </a:endParaRPr>
          </a:p>
          <a:p>
            <a:pPr lvl="0" eaLnBrk="0" fontAlgn="base" hangingPunct="0">
              <a:lnSpc>
                <a:spcPct val="150000"/>
              </a:lnSpc>
              <a:spcAft>
                <a:spcPct val="0"/>
              </a:spcAft>
              <a:buSzPct val="70000"/>
              <a:buFont typeface="Wingdings" pitchFamily="2" charset="2"/>
              <a:buChar char="u"/>
            </a:pPr>
            <a:r>
              <a:rPr lang="en-GB" sz="2400" dirty="0" smtClean="0">
                <a:cs typeface="Arial" pitchFamily="34" charset="0"/>
              </a:rPr>
              <a:t>To provide a brief overview of Lynn White's</a:t>
            </a:r>
            <a:br>
              <a:rPr lang="en-GB" sz="2400" dirty="0" smtClean="0">
                <a:cs typeface="Arial" pitchFamily="34" charset="0"/>
              </a:rPr>
            </a:br>
            <a:r>
              <a:rPr lang="en-GB" sz="2400" dirty="0" smtClean="0">
                <a:cs typeface="Arial" pitchFamily="34" charset="0"/>
              </a:rPr>
              <a:t>influential critique</a:t>
            </a:r>
          </a:p>
          <a:p>
            <a:pPr marL="0" lvl="0" indent="0" eaLnBrk="0" fontAlgn="base" hangingPunct="0">
              <a:lnSpc>
                <a:spcPct val="150000"/>
              </a:lnSpc>
              <a:spcAft>
                <a:spcPct val="0"/>
              </a:spcAft>
              <a:buSzPct val="70000"/>
              <a:buNone/>
            </a:pPr>
            <a:endParaRPr lang="en-GB" sz="2400" dirty="0" smtClean="0">
              <a:cs typeface="Arial" pitchFamily="34" charset="0"/>
            </a:endParaRPr>
          </a:p>
          <a:p>
            <a:pPr lvl="0" eaLnBrk="0" fontAlgn="base" hangingPunct="0">
              <a:lnSpc>
                <a:spcPct val="150000"/>
              </a:lnSpc>
              <a:spcAft>
                <a:spcPct val="0"/>
              </a:spcAft>
              <a:buSzPct val="70000"/>
              <a:buFont typeface="Wingdings" pitchFamily="2" charset="2"/>
              <a:buChar char="u"/>
            </a:pPr>
            <a:r>
              <a:rPr lang="en-GB" sz="2400" dirty="0" smtClean="0">
                <a:cs typeface="Arial" pitchFamily="34" charset="0"/>
              </a:rPr>
              <a:t>To indicate the importance of biblical texts in shaping Christian views of the environment</a:t>
            </a:r>
            <a:endParaRPr lang="en-GB" sz="2200" kern="0" dirty="0" smtClean="0">
              <a:solidFill>
                <a:srgbClr val="EAEAEA">
                  <a:lumMod val="10000"/>
                </a:srgbClr>
              </a:solidFill>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4000" dirty="0" smtClean="0">
                <a:cs typeface="Arial" pitchFamily="34" charset="0"/>
              </a:rPr>
              <a:t>	  Lynn White Jr.</a:t>
            </a:r>
            <a:endParaRPr lang="en-GB" sz="4000" dirty="0">
              <a:cs typeface="Arial" pitchFamily="34" charset="0"/>
            </a:endParaRPr>
          </a:p>
        </p:txBody>
      </p:sp>
      <p:sp>
        <p:nvSpPr>
          <p:cNvPr id="3" name="Content Placeholder 2"/>
          <p:cNvSpPr>
            <a:spLocks noGrp="1"/>
          </p:cNvSpPr>
          <p:nvPr>
            <p:ph idx="1"/>
          </p:nvPr>
        </p:nvSpPr>
        <p:spPr>
          <a:xfrm>
            <a:off x="457200" y="3886200"/>
            <a:ext cx="8229600" cy="2468563"/>
          </a:xfrm>
          <a:solidFill>
            <a:schemeClr val="bg2"/>
          </a:solidFill>
          <a:ln w="19050" cmpd="sng">
            <a:solidFill>
              <a:schemeClr val="tx1"/>
            </a:solidFill>
          </a:ln>
        </p:spPr>
        <p:txBody>
          <a:bodyPr/>
          <a:lstStyle/>
          <a:p>
            <a:pPr lvl="0" eaLnBrk="0" fontAlgn="base" hangingPunct="0">
              <a:lnSpc>
                <a:spcPct val="150000"/>
              </a:lnSpc>
              <a:spcAft>
                <a:spcPts val="1800"/>
              </a:spcAft>
              <a:buSzPct val="70000"/>
              <a:buFont typeface="Wingdings" pitchFamily="2" charset="2"/>
              <a:buChar char="u"/>
            </a:pPr>
            <a:r>
              <a:rPr lang="en-GB" sz="2400" dirty="0" smtClean="0">
                <a:latin typeface="Arial" pitchFamily="34" charset="0"/>
                <a:cs typeface="Arial" pitchFamily="34" charset="0"/>
              </a:rPr>
              <a:t>‘The Historical Roots of our Ecologic Crisis’ (1967)</a:t>
            </a:r>
          </a:p>
          <a:p>
            <a:pPr lvl="0" eaLnBrk="0" fontAlgn="base" hangingPunct="0">
              <a:lnSpc>
                <a:spcPct val="150000"/>
              </a:lnSpc>
              <a:spcAft>
                <a:spcPct val="0"/>
              </a:spcAft>
              <a:buSzPct val="70000"/>
              <a:buFont typeface="Wingdings" pitchFamily="2" charset="2"/>
              <a:buChar char="u"/>
            </a:pPr>
            <a:r>
              <a:rPr lang="en-GB" sz="2400" dirty="0" smtClean="0">
                <a:latin typeface="Arial" pitchFamily="34" charset="0"/>
                <a:cs typeface="Arial" pitchFamily="34" charset="0"/>
              </a:rPr>
              <a:t>This article argues that our Western Christian worldview supports and encourages the exploitation of nature.</a:t>
            </a:r>
            <a:endParaRPr lang="en-GB" dirty="0" smtClean="0"/>
          </a:p>
        </p:txBody>
      </p:sp>
      <p:pic>
        <p:nvPicPr>
          <p:cNvPr id="3074" name="Picture 2" descr="C:\Users\Anna\AppData\Local\Microsoft\Windows\Temporary Internet Files\Content.IE5\B5399UI5\MC900239011[1].wmf"/>
          <p:cNvPicPr>
            <a:picLocks noChangeAspect="1" noChangeArrowheads="1"/>
          </p:cNvPicPr>
          <p:nvPr/>
        </p:nvPicPr>
        <p:blipFill>
          <a:blip r:embed="rId3" cstate="print"/>
          <a:srcRect/>
          <a:stretch>
            <a:fillRect/>
          </a:stretch>
        </p:blipFill>
        <p:spPr bwMode="auto">
          <a:xfrm>
            <a:off x="3505200" y="1295400"/>
            <a:ext cx="1808683" cy="1486814"/>
          </a:xfrm>
          <a:prstGeom prst="rect">
            <a:avLst/>
          </a:prstGeom>
          <a:noFill/>
        </p:spPr>
      </p:pic>
      <p:pic>
        <p:nvPicPr>
          <p:cNvPr id="4" name="Picture 3" descr="01 blame Lynn-White-Jr.gi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19800" y="457200"/>
            <a:ext cx="2222500" cy="31496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ular Callout 3"/>
          <p:cNvSpPr/>
          <p:nvPr/>
        </p:nvSpPr>
        <p:spPr>
          <a:xfrm>
            <a:off x="685800" y="990600"/>
            <a:ext cx="7696200" cy="4800600"/>
          </a:xfrm>
          <a:prstGeom prst="wedgeRoundRectCallout">
            <a:avLst>
              <a:gd name="adj1" fmla="val 55498"/>
              <a:gd name="adj2" fmla="val 68165"/>
              <a:gd name="adj3" fmla="val 16667"/>
            </a:avLst>
          </a:prstGeom>
          <a:solidFill>
            <a:schemeClr val="bg1"/>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914400" y="1066800"/>
            <a:ext cx="7239000" cy="4247316"/>
          </a:xfrm>
          <a:prstGeom prst="rect">
            <a:avLst/>
          </a:prstGeom>
          <a:noFill/>
        </p:spPr>
        <p:txBody>
          <a:bodyPr wrap="square" rtlCol="0">
            <a:spAutoFit/>
          </a:bodyPr>
          <a:lstStyle/>
          <a:p>
            <a:pPr algn="ctr">
              <a:lnSpc>
                <a:spcPct val="150000"/>
              </a:lnSpc>
            </a:pPr>
            <a:r>
              <a:rPr lang="en-GB" sz="2800" dirty="0" smtClean="0">
                <a:solidFill>
                  <a:srgbClr val="0000FF"/>
                </a:solidFill>
                <a:cs typeface="Arial" pitchFamily="34" charset="0"/>
              </a:rPr>
              <a:t>‘...[Christianity] not only established a dualism of man and nature but also insisted that it is God’s will that man exploit nature for his proper ends… '[Western] Christianity is the most anthropocentric religion the world has seen.’</a:t>
            </a:r>
          </a:p>
          <a:p>
            <a:pPr algn="ctr"/>
            <a:endParaRPr lang="en-GB" dirty="0" smtClean="0"/>
          </a:p>
          <a:p>
            <a:pPr algn="ctr"/>
            <a:r>
              <a:rPr lang="en-GB" dirty="0" smtClean="0">
                <a:cs typeface="Arial" pitchFamily="34" charset="0"/>
              </a:rPr>
              <a:t>Lynn White Jr., ‘The Historical Roots of our Ecologic Crisis’, </a:t>
            </a:r>
            <a:r>
              <a:rPr lang="en-GB" i="1" dirty="0" smtClean="0">
                <a:cs typeface="Arial" pitchFamily="34" charset="0"/>
              </a:rPr>
              <a:t>Science</a:t>
            </a:r>
            <a:r>
              <a:rPr lang="en-GB" dirty="0" smtClean="0">
                <a:cs typeface="Arial" pitchFamily="34" charset="0"/>
              </a:rPr>
              <a:t> 155 (1967) 1203-207 (p. 1205)</a:t>
            </a:r>
            <a:r>
              <a:rPr lang="en-GB" sz="2400" dirty="0" smtClean="0">
                <a:cs typeface="Arial" pitchFamily="34" charset="0"/>
              </a:rPr>
              <a:t> </a:t>
            </a:r>
            <a:endParaRPr lang="en-GB" sz="2400" dirty="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r>
              <a:rPr lang="en-GB" sz="4000" dirty="0" smtClean="0">
                <a:cs typeface="Arial" pitchFamily="34" charset="0"/>
              </a:rPr>
              <a:t>Genesis 1.26-30</a:t>
            </a:r>
            <a:endParaRPr lang="en-GB" sz="4000" dirty="0">
              <a:cs typeface="Arial" pitchFamily="34" charset="0"/>
            </a:endParaRPr>
          </a:p>
        </p:txBody>
      </p:sp>
      <p:sp>
        <p:nvSpPr>
          <p:cNvPr id="5" name="TextBox 4"/>
          <p:cNvSpPr txBox="1"/>
          <p:nvPr/>
        </p:nvSpPr>
        <p:spPr>
          <a:xfrm>
            <a:off x="533400" y="1219200"/>
            <a:ext cx="8305800" cy="5647698"/>
          </a:xfrm>
          <a:prstGeom prst="rect">
            <a:avLst/>
          </a:prstGeom>
          <a:solidFill>
            <a:schemeClr val="bg2"/>
          </a:solidFill>
          <a:ln w="19050" cmpd="sng">
            <a:solidFill>
              <a:schemeClr val="tx1"/>
            </a:solidFill>
          </a:ln>
        </p:spPr>
        <p:txBody>
          <a:bodyPr wrap="square" rtlCol="0">
            <a:spAutoFit/>
          </a:bodyPr>
          <a:lstStyle/>
          <a:p>
            <a:pPr algn="just">
              <a:lnSpc>
                <a:spcPct val="150000"/>
              </a:lnSpc>
            </a:pPr>
            <a:r>
              <a:rPr lang="en-GB" sz="1900" dirty="0">
                <a:cs typeface="Arial" pitchFamily="34" charset="0"/>
              </a:rPr>
              <a:t>‘Then God said, ‘Let us make humankind in our image, according to our likeness; and let them have </a:t>
            </a:r>
            <a:r>
              <a:rPr lang="en-GB" sz="1900" dirty="0">
                <a:solidFill>
                  <a:srgbClr val="0000FF"/>
                </a:solidFill>
                <a:cs typeface="Arial" pitchFamily="34" charset="0"/>
              </a:rPr>
              <a:t>dominion</a:t>
            </a:r>
            <a:r>
              <a:rPr lang="en-GB" sz="1900" dirty="0">
                <a:cs typeface="Arial" pitchFamily="34" charset="0"/>
              </a:rPr>
              <a:t> over the fish of the sea, and over the birds of the air, and over the cattle, and over all the wild animals of the earth, and over every creeping thing that creeps upon the earth.’ </a:t>
            </a:r>
          </a:p>
          <a:p>
            <a:pPr>
              <a:lnSpc>
                <a:spcPct val="150000"/>
              </a:lnSpc>
            </a:pPr>
            <a:r>
              <a:rPr lang="en-GB" sz="1900" baseline="30000" dirty="0">
                <a:cs typeface="Arial" pitchFamily="34" charset="0"/>
              </a:rPr>
              <a:t> </a:t>
            </a:r>
            <a:r>
              <a:rPr lang="en-GB" sz="1900" dirty="0">
                <a:cs typeface="Arial" pitchFamily="34" charset="0"/>
              </a:rPr>
              <a:t>  So God created humankind in his image,</a:t>
            </a:r>
            <a:br>
              <a:rPr lang="en-GB" sz="1900" dirty="0">
                <a:cs typeface="Arial" pitchFamily="34" charset="0"/>
              </a:rPr>
            </a:br>
            <a:r>
              <a:rPr lang="en-GB" sz="1900" dirty="0">
                <a:cs typeface="Arial" pitchFamily="34" charset="0"/>
              </a:rPr>
              <a:t>   in the image of God he created them;</a:t>
            </a:r>
            <a:br>
              <a:rPr lang="en-GB" sz="1900" dirty="0">
                <a:cs typeface="Arial" pitchFamily="34" charset="0"/>
              </a:rPr>
            </a:br>
            <a:r>
              <a:rPr lang="en-GB" sz="1900" dirty="0">
                <a:cs typeface="Arial" pitchFamily="34" charset="0"/>
              </a:rPr>
              <a:t>   male and female he created them. </a:t>
            </a:r>
            <a:br>
              <a:rPr lang="en-GB" sz="1900" dirty="0">
                <a:cs typeface="Arial" pitchFamily="34" charset="0"/>
              </a:rPr>
            </a:br>
            <a:r>
              <a:rPr lang="en-GB" sz="1900" dirty="0">
                <a:cs typeface="Arial" pitchFamily="34" charset="0"/>
              </a:rPr>
              <a:t>God blessed them, and God said to them, ‘Be fruitful and multiply, and fill the earth and </a:t>
            </a:r>
            <a:r>
              <a:rPr lang="en-GB" sz="1900" dirty="0">
                <a:solidFill>
                  <a:srgbClr val="0000FF"/>
                </a:solidFill>
                <a:cs typeface="Arial" pitchFamily="34" charset="0"/>
              </a:rPr>
              <a:t>subdue</a:t>
            </a:r>
            <a:r>
              <a:rPr lang="en-GB" sz="1900" dirty="0">
                <a:cs typeface="Arial" pitchFamily="34" charset="0"/>
              </a:rPr>
              <a:t> it; and have dominion over the fish of the sea and over the birds of the air and over every living thing that moves upon the earth.’ God said, ‘See, I have given you every plant yielding seed that is upon the face of all the earth, and every tree with seed in its fruit; you shall have them for food.’ </a:t>
            </a:r>
            <a:endParaRPr lang="en-US" sz="1900" dirty="0"/>
          </a:p>
          <a:p>
            <a:endParaRPr lang="en-US" sz="19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ular Callout 5"/>
          <p:cNvSpPr/>
          <p:nvPr/>
        </p:nvSpPr>
        <p:spPr>
          <a:xfrm>
            <a:off x="1143000" y="1066800"/>
            <a:ext cx="6781800" cy="4419600"/>
          </a:xfrm>
          <a:prstGeom prst="wedgeRoundRectCallout">
            <a:avLst>
              <a:gd name="adj1" fmla="val -45723"/>
              <a:gd name="adj2" fmla="val 59873"/>
              <a:gd name="adj3" fmla="val 16667"/>
            </a:avLst>
          </a:prstGeom>
          <a:solidFill>
            <a:schemeClr val="bg2"/>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1295400" y="2057400"/>
            <a:ext cx="6400800" cy="2492990"/>
          </a:xfrm>
          <a:prstGeom prst="rect">
            <a:avLst/>
          </a:prstGeom>
          <a:noFill/>
        </p:spPr>
        <p:txBody>
          <a:bodyPr wrap="square" rtlCol="0">
            <a:spAutoFit/>
          </a:bodyPr>
          <a:lstStyle/>
          <a:p>
            <a:pPr algn="ctr">
              <a:lnSpc>
                <a:spcPct val="150000"/>
              </a:lnSpc>
            </a:pPr>
            <a:r>
              <a:rPr lang="en-GB" sz="3200" dirty="0" smtClean="0">
                <a:solidFill>
                  <a:srgbClr val="0070C0"/>
                </a:solidFill>
                <a:cs typeface="Arial" pitchFamily="34" charset="0"/>
              </a:rPr>
              <a:t>Christianity therefore ‘bears a huge</a:t>
            </a:r>
            <a:br>
              <a:rPr lang="en-GB" sz="3200" dirty="0" smtClean="0">
                <a:solidFill>
                  <a:srgbClr val="0070C0"/>
                </a:solidFill>
                <a:cs typeface="Arial" pitchFamily="34" charset="0"/>
              </a:rPr>
            </a:br>
            <a:r>
              <a:rPr lang="en-GB" sz="3200" dirty="0" smtClean="0">
                <a:solidFill>
                  <a:srgbClr val="0070C0"/>
                </a:solidFill>
                <a:cs typeface="Arial" pitchFamily="34" charset="0"/>
              </a:rPr>
              <a:t>burden of guilt’.</a:t>
            </a:r>
          </a:p>
          <a:p>
            <a:pPr algn="ctr"/>
            <a:endParaRPr lang="en-GB" dirty="0" smtClean="0"/>
          </a:p>
          <a:p>
            <a:pPr algn="ctr"/>
            <a:r>
              <a:rPr lang="en-GB" dirty="0" smtClean="0">
                <a:cs typeface="Arial" pitchFamily="34" charset="0"/>
              </a:rPr>
              <a:t>Lynn White Jr., ‘The Historical Roots of our Ecologic Crisis’,</a:t>
            </a:r>
            <a:br>
              <a:rPr lang="en-GB" dirty="0" smtClean="0">
                <a:cs typeface="Arial" pitchFamily="34" charset="0"/>
              </a:rPr>
            </a:br>
            <a:r>
              <a:rPr lang="en-GB" dirty="0" smtClean="0">
                <a:cs typeface="Arial" pitchFamily="34" charset="0"/>
              </a:rPr>
              <a:t>p. 1206</a:t>
            </a:r>
            <a:r>
              <a:rPr lang="en-GB" sz="2400" dirty="0" smtClean="0">
                <a:cs typeface="Arial" pitchFamily="34" charset="0"/>
              </a:rPr>
              <a:t> </a:t>
            </a:r>
            <a:endParaRPr lang="en-GB" sz="2400" dirty="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ular Callout 3"/>
          <p:cNvSpPr/>
          <p:nvPr/>
        </p:nvSpPr>
        <p:spPr>
          <a:xfrm>
            <a:off x="914400" y="990600"/>
            <a:ext cx="7467600" cy="5029200"/>
          </a:xfrm>
          <a:prstGeom prst="wedgeRoundRectCallout">
            <a:avLst>
              <a:gd name="adj1" fmla="val 45675"/>
              <a:gd name="adj2" fmla="val 60160"/>
              <a:gd name="adj3" fmla="val 16667"/>
            </a:avLst>
          </a:prstGeom>
          <a:solidFill>
            <a:schemeClr val="bg2"/>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1295400" y="1219200"/>
            <a:ext cx="6400800" cy="4616648"/>
          </a:xfrm>
          <a:prstGeom prst="rect">
            <a:avLst/>
          </a:prstGeom>
          <a:noFill/>
        </p:spPr>
        <p:txBody>
          <a:bodyPr wrap="square" rtlCol="0">
            <a:spAutoFit/>
          </a:bodyPr>
          <a:lstStyle/>
          <a:p>
            <a:pPr algn="ctr">
              <a:lnSpc>
                <a:spcPct val="150000"/>
              </a:lnSpc>
            </a:pPr>
            <a:r>
              <a:rPr lang="en-GB" sz="2400" dirty="0" smtClean="0">
                <a:solidFill>
                  <a:srgbClr val="00B050"/>
                </a:solidFill>
                <a:cs typeface="Arial" pitchFamily="34" charset="0"/>
              </a:rPr>
              <a:t>‘Human ecology is deeply conditioned by beliefs about our nature and destiny - that is, by religion…  More science and more technology are not going to get us out of the present ecologic crisis until we find a new religion, or rethink our old one.’</a:t>
            </a:r>
          </a:p>
          <a:p>
            <a:pPr algn="ctr">
              <a:lnSpc>
                <a:spcPct val="150000"/>
              </a:lnSpc>
            </a:pPr>
            <a:endParaRPr lang="en-GB" sz="2400" dirty="0" smtClean="0">
              <a:solidFill>
                <a:srgbClr val="00B050"/>
              </a:solidFill>
              <a:cs typeface="Arial" pitchFamily="34" charset="0"/>
            </a:endParaRPr>
          </a:p>
          <a:p>
            <a:pPr algn="ctr"/>
            <a:r>
              <a:rPr lang="en-GB" dirty="0" smtClean="0">
                <a:cs typeface="Arial" pitchFamily="34" charset="0"/>
              </a:rPr>
              <a:t>Lynn White Jr., ‘The Historical Roots of our Ecologic Crisis’,</a:t>
            </a:r>
            <a:br>
              <a:rPr lang="en-GB" dirty="0" smtClean="0">
                <a:cs typeface="Arial" pitchFamily="34" charset="0"/>
              </a:rPr>
            </a:br>
            <a:r>
              <a:rPr lang="en-GB" dirty="0" smtClean="0">
                <a:cs typeface="Arial" pitchFamily="34" charset="0"/>
              </a:rPr>
              <a:t>p. 1205-206</a:t>
            </a:r>
            <a:r>
              <a:rPr lang="en-GB" sz="2400" dirty="0" smtClean="0">
                <a:cs typeface="Arial" pitchFamily="34" charset="0"/>
              </a:rPr>
              <a:t> </a:t>
            </a:r>
            <a:endParaRPr lang="en-GB" sz="2400" dirty="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smtClean="0">
                <a:cs typeface="Arial" pitchFamily="34" charset="0"/>
              </a:rPr>
              <a:t>For discussion</a:t>
            </a:r>
            <a:endParaRPr lang="en-GB" sz="4000" dirty="0">
              <a:cs typeface="Arial" pitchFamily="34" charset="0"/>
            </a:endParaRPr>
          </a:p>
        </p:txBody>
      </p:sp>
      <p:sp>
        <p:nvSpPr>
          <p:cNvPr id="3" name="Content Placeholder 2"/>
          <p:cNvSpPr>
            <a:spLocks noGrp="1"/>
          </p:cNvSpPr>
          <p:nvPr>
            <p:ph idx="1"/>
          </p:nvPr>
        </p:nvSpPr>
        <p:spPr>
          <a:xfrm>
            <a:off x="609600" y="3581400"/>
            <a:ext cx="8229600" cy="2743200"/>
          </a:xfrm>
          <a:solidFill>
            <a:schemeClr val="bg2"/>
          </a:solidFill>
          <a:ln w="19050" cmpd="sng">
            <a:solidFill>
              <a:schemeClr val="tx1"/>
            </a:solidFill>
          </a:ln>
        </p:spPr>
        <p:txBody>
          <a:bodyPr>
            <a:normAutofit/>
          </a:bodyPr>
          <a:lstStyle/>
          <a:p>
            <a:pPr lvl="0" eaLnBrk="0" fontAlgn="base" hangingPunct="0">
              <a:lnSpc>
                <a:spcPct val="150000"/>
              </a:lnSpc>
              <a:spcAft>
                <a:spcPct val="0"/>
              </a:spcAft>
              <a:buSzPct val="70000"/>
              <a:buFont typeface="Wingdings" pitchFamily="2" charset="2"/>
              <a:buChar char="u"/>
            </a:pPr>
            <a:r>
              <a:rPr lang="en-GB" sz="2400" dirty="0" smtClean="0">
                <a:cs typeface="Arial" pitchFamily="34" charset="0"/>
              </a:rPr>
              <a:t>What are your reactions to White’s argument?</a:t>
            </a:r>
          </a:p>
          <a:p>
            <a:pPr marL="0" lvl="0" indent="0" eaLnBrk="0" fontAlgn="base" hangingPunct="0">
              <a:lnSpc>
                <a:spcPct val="150000"/>
              </a:lnSpc>
              <a:spcAft>
                <a:spcPct val="0"/>
              </a:spcAft>
              <a:buSzPct val="70000"/>
              <a:buNone/>
            </a:pPr>
            <a:endParaRPr lang="en-GB" sz="2400" dirty="0" smtClean="0">
              <a:cs typeface="Arial" pitchFamily="34" charset="0"/>
            </a:endParaRPr>
          </a:p>
          <a:p>
            <a:pPr lvl="0" eaLnBrk="0" fontAlgn="base" hangingPunct="0">
              <a:lnSpc>
                <a:spcPct val="150000"/>
              </a:lnSpc>
              <a:spcAft>
                <a:spcPct val="0"/>
              </a:spcAft>
              <a:buSzPct val="70000"/>
              <a:buFont typeface="Wingdings" pitchFamily="2" charset="2"/>
              <a:buChar char="u"/>
            </a:pPr>
            <a:r>
              <a:rPr lang="en-GB" sz="2400" dirty="0" smtClean="0">
                <a:cs typeface="Arial" pitchFamily="34" charset="0"/>
              </a:rPr>
              <a:t>To what extent, if at all, do you think Christianity is to blame for our environmental crisis?</a:t>
            </a:r>
            <a:endParaRPr lang="en-GB" sz="2400" dirty="0">
              <a:cs typeface="Arial" pitchFamily="34" charset="0"/>
            </a:endParaRPr>
          </a:p>
        </p:txBody>
      </p:sp>
      <p:pic>
        <p:nvPicPr>
          <p:cNvPr id="2050" name="Picture 2" descr="C:\Users\Anna\AppData\Local\Microsoft\Windows\Temporary Internet Files\Content.IE5\WQHYPUOX\MC900110849[1].wmf"/>
          <p:cNvPicPr>
            <a:picLocks noChangeAspect="1" noChangeArrowheads="1"/>
          </p:cNvPicPr>
          <p:nvPr/>
        </p:nvPicPr>
        <p:blipFill>
          <a:blip r:embed="rId3" cstate="print"/>
          <a:srcRect/>
          <a:stretch>
            <a:fillRect/>
          </a:stretch>
        </p:blipFill>
        <p:spPr bwMode="auto">
          <a:xfrm>
            <a:off x="3657600" y="1447800"/>
            <a:ext cx="1711757" cy="1698872"/>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986CE45FD6B244BBAAF2235D69EAA93" ma:contentTypeVersion="6" ma:contentTypeDescription="Create a new document." ma:contentTypeScope="" ma:versionID="72fff9f66ad96764870ebfbc00388f54">
  <xsd:schema xmlns:xsd="http://www.w3.org/2001/XMLSchema" xmlns:xs="http://www.w3.org/2001/XMLSchema" xmlns:p="http://schemas.microsoft.com/office/2006/metadata/properties" xmlns:ns1="http://schemas.microsoft.com/sharepoint/v3" xmlns:ns3="66db31cb-77f5-4215-898b-70dbbd70ab25" xmlns:ns4="38fb5a3e-8a88-49b2-a7fa-af4f2d8956a9" targetNamespace="http://schemas.microsoft.com/office/2006/metadata/properties" ma:root="true" ma:fieldsID="d9215ff00831b212630999ca99c98bcf" ns1:_="" ns3:_="" ns4:_="">
    <xsd:import namespace="http://schemas.microsoft.com/sharepoint/v3"/>
    <xsd:import namespace="66db31cb-77f5-4215-898b-70dbbd70ab25"/>
    <xsd:import namespace="38fb5a3e-8a88-49b2-a7fa-af4f2d8956a9"/>
    <xsd:element name="properties">
      <xsd:complexType>
        <xsd:sequence>
          <xsd:element name="documentManagement">
            <xsd:complexType>
              <xsd:all>
                <xsd:element ref="ns3:SharedWithUsers" minOccurs="0"/>
                <xsd:element ref="ns1:IMAddress" minOccurs="0"/>
                <xsd:element ref="ns3:SharingHintHash" minOccurs="0"/>
                <xsd:element ref="ns3:SharedWithDetails" minOccurs="0"/>
                <xsd:element ref="ns4:MediaServiceMetadata" minOccurs="0"/>
                <xsd:element ref="ns4: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IMAddress" ma:index="9" nillable="true" ma:displayName="IM Address" ma:internalName="IMAddres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6db31cb-77f5-4215-898b-70dbbd70ab25"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10" nillable="true" ma:displayName="Sharing Hint Hash" ma:internalName="SharingHintHash" ma:readOnly="true">
      <xsd:simpleType>
        <xsd:restriction base="dms:Text"/>
      </xsd:simple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8fb5a3e-8a88-49b2-a7fa-af4f2d8956a9"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MAddres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2B42CA2-0542-401B-ADB1-AF8FC163B8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6db31cb-77f5-4215-898b-70dbbd70ab25"/>
    <ds:schemaRef ds:uri="38fb5a3e-8a88-49b2-a7fa-af4f2d8956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C64F7FE-B2D2-445A-A4E0-24B993EBA89F}">
  <ds:schemaRefs>
    <ds:schemaRef ds:uri="66db31cb-77f5-4215-898b-70dbbd70ab25"/>
    <ds:schemaRef ds:uri="http://schemas.microsoft.com/sharepoint/v3"/>
    <ds:schemaRef ds:uri="38fb5a3e-8a88-49b2-a7fa-af4f2d8956a9"/>
    <ds:schemaRef ds:uri="http://purl.org/dc/terms/"/>
    <ds:schemaRef ds:uri="http://purl.org/dc/elements/1.1/"/>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546AB4FE-1A1C-4F93-8180-CC627C42401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997</TotalTime>
  <Words>282</Words>
  <Application>Microsoft Office PowerPoint</Application>
  <PresentationFormat>On-screen Show (4:3)</PresentationFormat>
  <Paragraphs>38</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Tahoma</vt:lpstr>
      <vt:lpstr>Wingdings</vt:lpstr>
      <vt:lpstr>Office Theme</vt:lpstr>
      <vt:lpstr>PowerPoint Presentation</vt:lpstr>
      <vt:lpstr>Click for an introductory video: Blame</vt:lpstr>
      <vt:lpstr>Lesson aims</vt:lpstr>
      <vt:lpstr>   Lynn White Jr.</vt:lpstr>
      <vt:lpstr>PowerPoint Presentation</vt:lpstr>
      <vt:lpstr>Genesis 1.26-30</vt:lpstr>
      <vt:lpstr>PowerPoint Presentation</vt:lpstr>
      <vt:lpstr>PowerPoint Presentation</vt:lpstr>
      <vt:lpstr>For discussion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Bible and the Environment</dc:title>
  <dc:creator>Administrator</dc:creator>
  <cp:lastModifiedBy>Kaal, Abbie</cp:lastModifiedBy>
  <cp:revision>94</cp:revision>
  <dcterms:created xsi:type="dcterms:W3CDTF">2012-06-18T16:13:20Z</dcterms:created>
  <dcterms:modified xsi:type="dcterms:W3CDTF">2018-03-02T13:16:48Z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0x0101002986CE45FD6B244BBAAF2235D69EAA93</vt:lpwstr>
  </property>
</Properties>
</file>