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72" r:id="rId6"/>
    <p:sldId id="271" r:id="rId7"/>
    <p:sldId id="266" r:id="rId8"/>
    <p:sldId id="265" r:id="rId9"/>
    <p:sldId id="257" r:id="rId10"/>
    <p:sldId id="259" r:id="rId11"/>
    <p:sldId id="260" r:id="rId12"/>
    <p:sldId id="258" r:id="rId13"/>
    <p:sldId id="270" r:id="rId14"/>
    <p:sldId id="262" r:id="rId15"/>
    <p:sldId id="263" r:id="rId16"/>
    <p:sldId id="269"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28" autoAdjust="0"/>
  </p:normalViewPr>
  <p:slideViewPr>
    <p:cSldViewPr>
      <p:cViewPr varScale="1">
        <p:scale>
          <a:sx n="110" d="100"/>
          <a:sy n="110" d="100"/>
        </p:scale>
        <p:origin x="1644" y="10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98667-EECE-4F61-A375-8DACCD2A30F3}" type="datetimeFigureOut">
              <a:rPr lang="en-GB" smtClean="0"/>
              <a:pPr/>
              <a:t>02/03/2018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8A78A-37C3-48D8-BBC2-01E4F3DBEACF}" type="slidenum">
              <a:rPr lang="en-GB" smtClean="0"/>
              <a:pPr/>
              <a:t>‹#›</a:t>
            </a:fld>
            <a:endParaRPr lang="en-GB"/>
          </a:p>
        </p:txBody>
      </p:sp>
    </p:spTree>
    <p:extLst>
      <p:ext uri="{BB962C8B-B14F-4D97-AF65-F5344CB8AC3E}">
        <p14:creationId xmlns:p14="http://schemas.microsoft.com/office/powerpoint/2010/main" val="47250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1</a:t>
            </a:fld>
            <a:endParaRPr lang="en-GB" dirty="0"/>
          </a:p>
        </p:txBody>
      </p:sp>
    </p:spTree>
    <p:extLst>
      <p:ext uri="{BB962C8B-B14F-4D97-AF65-F5344CB8AC3E}">
        <p14:creationId xmlns:p14="http://schemas.microsoft.com/office/powerpoint/2010/main" val="1600683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11</a:t>
            </a:fld>
            <a:endParaRPr lang="en-GB"/>
          </a:p>
        </p:txBody>
      </p:sp>
    </p:spTree>
    <p:extLst>
      <p:ext uri="{BB962C8B-B14F-4D97-AF65-F5344CB8AC3E}">
        <p14:creationId xmlns:p14="http://schemas.microsoft.com/office/powerpoint/2010/main" val="569275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12</a:t>
            </a:fld>
            <a:endParaRPr lang="en-GB"/>
          </a:p>
        </p:txBody>
      </p:sp>
    </p:spTree>
    <p:extLst>
      <p:ext uri="{BB962C8B-B14F-4D97-AF65-F5344CB8AC3E}">
        <p14:creationId xmlns:p14="http://schemas.microsoft.com/office/powerpoint/2010/main" val="786729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“Till” in Hebrew is “abad,” meaning </a:t>
            </a:r>
            <a:r>
              <a:rPr lang="en-GB" u="sng" dirty="0" smtClean="0"/>
              <a:t>work, serve, be a servant to, keep, be bonded to</a:t>
            </a:r>
            <a:r>
              <a:rPr lang="en-GB" dirty="0" smtClean="0"/>
              <a:t>.</a:t>
            </a:r>
          </a:p>
          <a:p>
            <a:r>
              <a:rPr lang="en-GB" dirty="0" smtClean="0"/>
              <a:t>“Keep” in the Hebrew is “shamar,” meaning </a:t>
            </a:r>
            <a:r>
              <a:rPr lang="en-GB" u="sng" dirty="0" smtClean="0"/>
              <a:t>guard, protect, watch over, attend, observe, save</a:t>
            </a:r>
            <a:r>
              <a:rPr lang="en-GB" dirty="0" smtClean="0"/>
              <a:t>.</a:t>
            </a:r>
          </a:p>
          <a:p>
            <a:r>
              <a:rPr lang="en-GB" dirty="0" smtClean="0"/>
              <a:t>Uses in HB:</a:t>
            </a:r>
          </a:p>
          <a:p>
            <a:r>
              <a:rPr lang="en-GB" dirty="0" smtClean="0"/>
              <a:t>become slaves (1), been slaves (1), bondage (2), burdened (2), cultivate (7), cultivated (2), cultivates (1), do (6), do the work (1), enslaved (3), given (1), holding in bondage (1), imposed (1), keep (2), </a:t>
            </a:r>
            <a:r>
              <a:rPr lang="en-GB" dirty="0" err="1" smtClean="0"/>
              <a:t>labor</a:t>
            </a:r>
            <a:r>
              <a:rPr lang="en-GB" dirty="0" smtClean="0"/>
              <a:t> (3), </a:t>
            </a:r>
            <a:r>
              <a:rPr lang="en-GB" dirty="0" err="1" smtClean="0"/>
              <a:t>laborers</a:t>
            </a:r>
            <a:r>
              <a:rPr lang="en-GB" dirty="0" smtClean="0"/>
              <a:t>* (2), make servant (1), make slaves (2), manufacturers (1), observe (1), perform (9), performed (2), </a:t>
            </a:r>
            <a:r>
              <a:rPr lang="en-GB" dirty="0" err="1" smtClean="0"/>
              <a:t>plowed</a:t>
            </a:r>
            <a:r>
              <a:rPr lang="en-GB" dirty="0" smtClean="0"/>
              <a:t> (1), rendered (1), serve (141), served (52), serves (2), serving (5), slave (1), slaves (1), subject (1), till (1), tiller (1), tiller* (1), tills (2), use as slaves (1), used (1), uses services (1), work (7), worked (2), workers (2), working (1), worship (7), worshipers (6).</a:t>
            </a:r>
          </a:p>
        </p:txBody>
      </p:sp>
      <p:sp>
        <p:nvSpPr>
          <p:cNvPr id="4" name="Slide Number Placeholder 3"/>
          <p:cNvSpPr>
            <a:spLocks noGrp="1"/>
          </p:cNvSpPr>
          <p:nvPr>
            <p:ph type="sldNum" sz="quarter" idx="10"/>
          </p:nvPr>
        </p:nvSpPr>
        <p:spPr/>
        <p:txBody>
          <a:bodyPr/>
          <a:lstStyle/>
          <a:p>
            <a:fld id="{B9C8A78A-37C3-48D8-BBC2-01E4F3DBEACF}" type="slidenum">
              <a:rPr lang="en-GB" smtClean="0"/>
              <a:pPr/>
              <a:t>13</a:t>
            </a:fld>
            <a:endParaRPr lang="en-GB"/>
          </a:p>
        </p:txBody>
      </p:sp>
    </p:spTree>
    <p:extLst>
      <p:ext uri="{BB962C8B-B14F-4D97-AF65-F5344CB8AC3E}">
        <p14:creationId xmlns:p14="http://schemas.microsoft.com/office/powerpoint/2010/main" val="1766229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14</a:t>
            </a:fld>
            <a:endParaRPr lang="en-GB"/>
          </a:p>
        </p:txBody>
      </p:sp>
    </p:spTree>
    <p:extLst>
      <p:ext uri="{BB962C8B-B14F-4D97-AF65-F5344CB8AC3E}">
        <p14:creationId xmlns:p14="http://schemas.microsoft.com/office/powerpoint/2010/main" val="1030702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7827DD-BFAF-45CD-A26B-527985649F7C}" type="slidenum">
              <a:rPr lang="en-GB" smtClean="0"/>
              <a:pPr>
                <a:defRPr/>
              </a:pPr>
              <a:t>3</a:t>
            </a:fld>
            <a:endParaRPr lang="en-GB"/>
          </a:p>
        </p:txBody>
      </p:sp>
    </p:spTree>
    <p:extLst>
      <p:ext uri="{BB962C8B-B14F-4D97-AF65-F5344CB8AC3E}">
        <p14:creationId xmlns:p14="http://schemas.microsoft.com/office/powerpoint/2010/main" val="302015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4</a:t>
            </a:fld>
            <a:endParaRPr lang="en-GB" dirty="0"/>
          </a:p>
        </p:txBody>
      </p:sp>
    </p:spTree>
    <p:extLst>
      <p:ext uri="{BB962C8B-B14F-4D97-AF65-F5344CB8AC3E}">
        <p14:creationId xmlns:p14="http://schemas.microsoft.com/office/powerpoint/2010/main" val="1773441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5</a:t>
            </a:fld>
            <a:endParaRPr lang="en-GB" dirty="0"/>
          </a:p>
        </p:txBody>
      </p:sp>
    </p:spTree>
    <p:extLst>
      <p:ext uri="{BB962C8B-B14F-4D97-AF65-F5344CB8AC3E}">
        <p14:creationId xmlns:p14="http://schemas.microsoft.com/office/powerpoint/2010/main" val="2399252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6</a:t>
            </a:fld>
            <a:endParaRPr lang="en-GB" dirty="0"/>
          </a:p>
        </p:txBody>
      </p:sp>
    </p:spTree>
    <p:extLst>
      <p:ext uri="{BB962C8B-B14F-4D97-AF65-F5344CB8AC3E}">
        <p14:creationId xmlns:p14="http://schemas.microsoft.com/office/powerpoint/2010/main" val="3382318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7</a:t>
            </a:fld>
            <a:endParaRPr lang="en-GB" dirty="0"/>
          </a:p>
        </p:txBody>
      </p:sp>
    </p:spTree>
    <p:extLst>
      <p:ext uri="{BB962C8B-B14F-4D97-AF65-F5344CB8AC3E}">
        <p14:creationId xmlns:p14="http://schemas.microsoft.com/office/powerpoint/2010/main" val="350409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8</a:t>
            </a:fld>
            <a:endParaRPr lang="en-GB" dirty="0"/>
          </a:p>
        </p:txBody>
      </p:sp>
    </p:spTree>
    <p:extLst>
      <p:ext uri="{BB962C8B-B14F-4D97-AF65-F5344CB8AC3E}">
        <p14:creationId xmlns:p14="http://schemas.microsoft.com/office/powerpoint/2010/main" val="871736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9</a:t>
            </a:fld>
            <a:endParaRPr lang="en-GB"/>
          </a:p>
        </p:txBody>
      </p:sp>
    </p:spTree>
    <p:extLst>
      <p:ext uri="{BB962C8B-B14F-4D97-AF65-F5344CB8AC3E}">
        <p14:creationId xmlns:p14="http://schemas.microsoft.com/office/powerpoint/2010/main" val="1923876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Radah: to rule, have dominion, dominate, tread down,</a:t>
            </a:r>
            <a:r>
              <a:rPr lang="en-GB" baseline="0" dirty="0" smtClean="0"/>
              <a:t> </a:t>
            </a:r>
            <a:r>
              <a:rPr lang="en-GB" dirty="0" smtClean="0"/>
              <a:t>to have dominion, rule, subjugate,</a:t>
            </a:r>
            <a:r>
              <a:rPr lang="en-GB" baseline="0" dirty="0" smtClean="0"/>
              <a:t> </a:t>
            </a:r>
            <a:r>
              <a:rPr lang="en-GB" dirty="0" smtClean="0"/>
              <a:t>to cause to dominate </a:t>
            </a:r>
          </a:p>
          <a:p>
            <a:r>
              <a:rPr lang="en-GB" dirty="0" smtClean="0"/>
              <a:t>to scrape out</a:t>
            </a:r>
          </a:p>
        </p:txBody>
      </p:sp>
      <p:sp>
        <p:nvSpPr>
          <p:cNvPr id="4" name="Slide Number Placeholder 3"/>
          <p:cNvSpPr>
            <a:spLocks noGrp="1"/>
          </p:cNvSpPr>
          <p:nvPr>
            <p:ph type="sldNum" sz="quarter" idx="10"/>
          </p:nvPr>
        </p:nvSpPr>
        <p:spPr/>
        <p:txBody>
          <a:bodyPr/>
          <a:lstStyle/>
          <a:p>
            <a:fld id="{B9C8A78A-37C3-48D8-BBC2-01E4F3DBEACF}" type="slidenum">
              <a:rPr lang="en-GB" smtClean="0"/>
              <a:pPr/>
              <a:t>10</a:t>
            </a:fld>
            <a:endParaRPr lang="en-GB"/>
          </a:p>
        </p:txBody>
      </p:sp>
    </p:spTree>
    <p:extLst>
      <p:ext uri="{BB962C8B-B14F-4D97-AF65-F5344CB8AC3E}">
        <p14:creationId xmlns:p14="http://schemas.microsoft.com/office/powerpoint/2010/main" val="1504239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98627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6408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7451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7716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331722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26621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771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42245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8060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1455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83159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F115A-23C8-45CB-BD0C-01BD3D3A965E}" type="datetimeFigureOut">
              <a:rPr lang="en-GB" smtClean="0"/>
              <a:pPr/>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B137-2B89-462B-BA25-CB8E145C2A59}" type="slidenum">
              <a:rPr lang="en-GB" smtClean="0"/>
              <a:pPr/>
              <a:t>‹#›</a:t>
            </a:fld>
            <a:endParaRPr lang="en-GB"/>
          </a:p>
        </p:txBody>
      </p:sp>
    </p:spTree>
    <p:extLst>
      <p:ext uri="{BB962C8B-B14F-4D97-AF65-F5344CB8AC3E}">
        <p14:creationId xmlns:p14="http://schemas.microsoft.com/office/powerpoint/2010/main" val="191245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origi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57200"/>
            <a:ext cx="7467600" cy="1066800"/>
          </a:xfrm>
        </p:spPr>
        <p:txBody>
          <a:bodyPr>
            <a:noAutofit/>
          </a:bodyPr>
          <a:lstStyle/>
          <a:p>
            <a:r>
              <a:rPr lang="en-GB" sz="4400" dirty="0" smtClean="0">
                <a:solidFill>
                  <a:schemeClr val="tx1"/>
                </a:solidFill>
                <a:latin typeface="+mj-lt"/>
                <a:cs typeface="Arial" pitchFamily="34" charset="0"/>
              </a:rPr>
              <a:t>The Origins of Stewardship</a:t>
            </a:r>
            <a:endParaRPr lang="en-GB" sz="4400" dirty="0">
              <a:solidFill>
                <a:schemeClr val="tx1"/>
              </a:solidFill>
              <a:latin typeface="+mj-lt"/>
              <a:cs typeface="Arial" pitchFamily="34" charset="0"/>
            </a:endParaRPr>
          </a:p>
        </p:txBody>
      </p:sp>
      <p:sp>
        <p:nvSpPr>
          <p:cNvPr id="4" name="Rectangle 3"/>
          <p:cNvSpPr/>
          <p:nvPr/>
        </p:nvSpPr>
        <p:spPr>
          <a:xfrm>
            <a:off x="6172200" y="6448425"/>
            <a:ext cx="2876878" cy="276999"/>
          </a:xfrm>
          <a:prstGeom prst="rect">
            <a:avLst/>
          </a:prstGeom>
        </p:spPr>
        <p:txBody>
          <a:bodyPr wrap="none">
            <a:spAutoFit/>
          </a:bodyPr>
          <a:lstStyle/>
          <a:p>
            <a:r>
              <a:rPr lang="en-GB" sz="1200" dirty="0">
                <a:solidFill>
                  <a:schemeClr val="bg1"/>
                </a:solidFill>
              </a:rPr>
              <a:t>Background image copyright Helen C. John</a:t>
            </a:r>
          </a:p>
        </p:txBody>
      </p:sp>
    </p:spTree>
    <p:extLst>
      <p:ext uri="{BB962C8B-B14F-4D97-AF65-F5344CB8AC3E}">
        <p14:creationId xmlns:p14="http://schemas.microsoft.com/office/powerpoint/2010/main" val="1155504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mn-lt"/>
                <a:cs typeface="Arial" pitchFamily="34" charset="0"/>
              </a:rPr>
              <a:t>Genesis 1:26-28</a:t>
            </a:r>
            <a:endParaRPr lang="en-GB" dirty="0">
              <a:latin typeface="+mn-lt"/>
              <a:cs typeface="Arial" pitchFamily="34" charset="0"/>
            </a:endParaRPr>
          </a:p>
        </p:txBody>
      </p:sp>
      <p:sp>
        <p:nvSpPr>
          <p:cNvPr id="3" name="Content Placeholder 2"/>
          <p:cNvSpPr>
            <a:spLocks noGrp="1"/>
          </p:cNvSpPr>
          <p:nvPr>
            <p:ph idx="1"/>
          </p:nvPr>
        </p:nvSpPr>
        <p:spPr>
          <a:xfrm>
            <a:off x="457200" y="1295400"/>
            <a:ext cx="8229600" cy="4373563"/>
          </a:xfrm>
          <a:solidFill>
            <a:schemeClr val="bg2"/>
          </a:solidFill>
          <a:ln w="19050">
            <a:solidFill>
              <a:schemeClr val="tx1"/>
            </a:solidFill>
          </a:ln>
        </p:spPr>
        <p:txBody>
          <a:bodyPr>
            <a:noAutofit/>
          </a:bodyPr>
          <a:lstStyle/>
          <a:p>
            <a:pPr marL="0" indent="0">
              <a:buNone/>
            </a:pPr>
            <a:r>
              <a:rPr lang="en-GB" sz="2400" b="1" dirty="0">
                <a:ea typeface="Tahoma" pitchFamily="34" charset="0"/>
                <a:cs typeface="Tahoma" pitchFamily="34" charset="0"/>
              </a:rPr>
              <a:t>26</a:t>
            </a:r>
            <a:r>
              <a:rPr lang="en-GB" sz="2400" dirty="0">
                <a:ea typeface="Tahoma" pitchFamily="34" charset="0"/>
                <a:cs typeface="Tahoma" pitchFamily="34" charset="0"/>
              </a:rPr>
              <a:t> Then God said, "Let us make humankind in our image, according to our likeness; and </a:t>
            </a:r>
            <a:r>
              <a:rPr lang="en-GB" sz="2400" dirty="0">
                <a:solidFill>
                  <a:srgbClr val="0066FF"/>
                </a:solidFill>
                <a:ea typeface="Tahoma" pitchFamily="34" charset="0"/>
                <a:cs typeface="Tahoma" pitchFamily="34" charset="0"/>
              </a:rPr>
              <a:t>let them have dominion </a:t>
            </a:r>
            <a:r>
              <a:rPr lang="en-GB" sz="2400" dirty="0">
                <a:ea typeface="Tahoma" pitchFamily="34" charset="0"/>
                <a:cs typeface="Tahoma" pitchFamily="34" charset="0"/>
              </a:rPr>
              <a:t>over the fish of the sea, and over the birds of the air, and over the cattle, and over all the wild animals of the earth, and over every creeping thing that creeps upon the earth." </a:t>
            </a:r>
            <a:r>
              <a:rPr lang="en-GB" sz="2400" b="1" dirty="0">
                <a:ea typeface="Tahoma" pitchFamily="34" charset="0"/>
                <a:cs typeface="Tahoma" pitchFamily="34" charset="0"/>
              </a:rPr>
              <a:t>27</a:t>
            </a:r>
            <a:r>
              <a:rPr lang="en-GB" sz="2400" dirty="0">
                <a:ea typeface="Tahoma" pitchFamily="34" charset="0"/>
                <a:cs typeface="Tahoma" pitchFamily="34" charset="0"/>
              </a:rPr>
              <a:t> So God created humankind in his image, in the image of God he created them; male and female he created them. </a:t>
            </a:r>
            <a:r>
              <a:rPr lang="en-GB" sz="2400" b="1" dirty="0">
                <a:ea typeface="Tahoma" pitchFamily="34" charset="0"/>
                <a:cs typeface="Tahoma" pitchFamily="34" charset="0"/>
              </a:rPr>
              <a:t>28</a:t>
            </a:r>
            <a:r>
              <a:rPr lang="en-GB" sz="2400" dirty="0">
                <a:ea typeface="Tahoma" pitchFamily="34" charset="0"/>
                <a:cs typeface="Tahoma" pitchFamily="34" charset="0"/>
              </a:rPr>
              <a:t> God blessed them, and God said to them, "Be fruitful and multiply, and </a:t>
            </a:r>
            <a:r>
              <a:rPr lang="en-GB" sz="2400" dirty="0">
                <a:solidFill>
                  <a:srgbClr val="0066FF"/>
                </a:solidFill>
                <a:ea typeface="Tahoma" pitchFamily="34" charset="0"/>
                <a:cs typeface="Tahoma" pitchFamily="34" charset="0"/>
              </a:rPr>
              <a:t>fill the earth and subdue it</a:t>
            </a:r>
            <a:r>
              <a:rPr lang="en-GB" sz="2400" dirty="0">
                <a:ea typeface="Tahoma" pitchFamily="34" charset="0"/>
                <a:cs typeface="Tahoma" pitchFamily="34" charset="0"/>
              </a:rPr>
              <a:t>; and </a:t>
            </a:r>
            <a:r>
              <a:rPr lang="en-GB" sz="2400" dirty="0">
                <a:solidFill>
                  <a:srgbClr val="0066FF"/>
                </a:solidFill>
                <a:ea typeface="Tahoma" pitchFamily="34" charset="0"/>
                <a:cs typeface="Tahoma" pitchFamily="34" charset="0"/>
              </a:rPr>
              <a:t>have dominion </a:t>
            </a:r>
            <a:r>
              <a:rPr lang="en-GB" sz="2400" dirty="0">
                <a:ea typeface="Tahoma" pitchFamily="34" charset="0"/>
                <a:cs typeface="Tahoma" pitchFamily="34" charset="0"/>
              </a:rPr>
              <a:t>over the fish of the sea and over the birds of the air and over every living thing that moves upon the earth." </a:t>
            </a:r>
            <a:endParaRPr lang="en-GB" sz="2400" dirty="0" smtClean="0">
              <a:ea typeface="Tahoma" pitchFamily="34" charset="0"/>
              <a:cs typeface="Tahoma" pitchFamily="34" charset="0"/>
            </a:endParaRPr>
          </a:p>
        </p:txBody>
      </p:sp>
      <p:cxnSp>
        <p:nvCxnSpPr>
          <p:cNvPr id="5" name="Straight Arrow Connector 4"/>
          <p:cNvCxnSpPr/>
          <p:nvPr/>
        </p:nvCxnSpPr>
        <p:spPr>
          <a:xfrm>
            <a:off x="1371600" y="4648200"/>
            <a:ext cx="1524000" cy="1143000"/>
          </a:xfrm>
          <a:prstGeom prst="straightConnector1">
            <a:avLst/>
          </a:prstGeom>
          <a:ln w="25400">
            <a:solidFill>
              <a:srgbClr val="0066FF"/>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971800" y="5486400"/>
            <a:ext cx="5945909" cy="1292662"/>
          </a:xfrm>
          <a:prstGeom prst="rect">
            <a:avLst/>
          </a:prstGeom>
          <a:noFill/>
        </p:spPr>
        <p:txBody>
          <a:bodyPr wrap="square" rtlCol="0">
            <a:spAutoFit/>
          </a:bodyPr>
          <a:lstStyle/>
          <a:p>
            <a:r>
              <a:rPr lang="he-IL" sz="3600" dirty="0"/>
              <a:t>רָדָה</a:t>
            </a:r>
            <a:endParaRPr lang="en-GB" sz="3600" dirty="0" smtClean="0"/>
          </a:p>
          <a:p>
            <a:r>
              <a:rPr lang="en-GB" sz="2400" b="1" dirty="0">
                <a:solidFill>
                  <a:srgbClr val="0066FF"/>
                </a:solidFill>
              </a:rPr>
              <a:t>r</a:t>
            </a:r>
            <a:r>
              <a:rPr lang="en-GB" sz="2400" b="1" dirty="0" smtClean="0">
                <a:solidFill>
                  <a:srgbClr val="0066FF"/>
                </a:solidFill>
              </a:rPr>
              <a:t>adah</a:t>
            </a:r>
            <a:r>
              <a:rPr lang="en-GB" sz="2400" dirty="0" smtClean="0">
                <a:solidFill>
                  <a:srgbClr val="0066FF"/>
                </a:solidFill>
              </a:rPr>
              <a:t> </a:t>
            </a:r>
            <a:r>
              <a:rPr lang="en-GB" dirty="0" smtClean="0"/>
              <a:t>= to rule, have dominion, dominate, tread down, subjugate (associations with monarchy, military assault)</a:t>
            </a:r>
            <a:endParaRPr lang="en-GB" dirty="0"/>
          </a:p>
        </p:txBody>
      </p:sp>
    </p:spTree>
    <p:extLst>
      <p:ext uri="{BB962C8B-B14F-4D97-AF65-F5344CB8AC3E}">
        <p14:creationId xmlns:p14="http://schemas.microsoft.com/office/powerpoint/2010/main" val="3440560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mn-lt"/>
                <a:cs typeface="Arial" pitchFamily="34" charset="0"/>
              </a:rPr>
              <a:t>Genesis 2:5</a:t>
            </a:r>
            <a:endParaRPr lang="en-GB" dirty="0">
              <a:latin typeface="+mn-lt"/>
              <a:cs typeface="Arial" pitchFamily="34" charset="0"/>
            </a:endParaRPr>
          </a:p>
        </p:txBody>
      </p:sp>
      <p:sp>
        <p:nvSpPr>
          <p:cNvPr id="3" name="Content Placeholder 2"/>
          <p:cNvSpPr>
            <a:spLocks noGrp="1"/>
          </p:cNvSpPr>
          <p:nvPr>
            <p:ph idx="1"/>
          </p:nvPr>
        </p:nvSpPr>
        <p:spPr>
          <a:xfrm>
            <a:off x="457200" y="1600200"/>
            <a:ext cx="8229600" cy="2819399"/>
          </a:xfrm>
          <a:solidFill>
            <a:schemeClr val="bg2"/>
          </a:solidFill>
          <a:ln w="19050">
            <a:solidFill>
              <a:schemeClr val="tx1"/>
            </a:solidFill>
          </a:ln>
        </p:spPr>
        <p:txBody>
          <a:bodyPr>
            <a:normAutofit fontScale="77500" lnSpcReduction="20000"/>
          </a:bodyPr>
          <a:lstStyle/>
          <a:p>
            <a:pPr marL="0" indent="0">
              <a:lnSpc>
                <a:spcPct val="150000"/>
              </a:lnSpc>
              <a:buNone/>
            </a:pPr>
            <a:r>
              <a:rPr lang="en-GB" sz="2700" baseline="30000" dirty="0" smtClean="0">
                <a:ea typeface="Tahoma" pitchFamily="34" charset="0"/>
                <a:cs typeface="Tahoma" pitchFamily="34" charset="0"/>
              </a:rPr>
              <a:t>5</a:t>
            </a:r>
            <a:r>
              <a:rPr lang="en-GB" sz="2700" dirty="0" smtClean="0">
                <a:ea typeface="Tahoma" pitchFamily="34" charset="0"/>
                <a:cs typeface="Tahoma" pitchFamily="34" charset="0"/>
              </a:rPr>
              <a:t> when no plant of the field was yet in the earth and no herb of the field had yet sprung up—for the Lord God had not caused it to rain upon the earth, and there was no </a:t>
            </a:r>
            <a:r>
              <a:rPr lang="en-GB" sz="2700" b="1" dirty="0" smtClean="0">
                <a:solidFill>
                  <a:schemeClr val="accent6">
                    <a:lumMod val="75000"/>
                  </a:schemeClr>
                </a:solidFill>
                <a:ea typeface="Tahoma" pitchFamily="34" charset="0"/>
                <a:cs typeface="Tahoma" pitchFamily="34" charset="0"/>
              </a:rPr>
              <a:t>one</a:t>
            </a:r>
            <a:r>
              <a:rPr lang="en-GB" sz="2700" dirty="0" smtClean="0">
                <a:ea typeface="Tahoma" pitchFamily="34" charset="0"/>
                <a:cs typeface="Tahoma" pitchFamily="34" charset="0"/>
              </a:rPr>
              <a:t> to till the </a:t>
            </a:r>
            <a:r>
              <a:rPr lang="en-GB" sz="2700" b="1" dirty="0" smtClean="0">
                <a:solidFill>
                  <a:schemeClr val="accent6">
                    <a:lumMod val="75000"/>
                  </a:schemeClr>
                </a:solidFill>
                <a:ea typeface="Tahoma" pitchFamily="34" charset="0"/>
                <a:cs typeface="Tahoma" pitchFamily="34" charset="0"/>
              </a:rPr>
              <a:t>ground</a:t>
            </a:r>
            <a:r>
              <a:rPr lang="en-GB" sz="2700" dirty="0" smtClean="0">
                <a:ea typeface="Tahoma" pitchFamily="34" charset="0"/>
                <a:cs typeface="Tahoma" pitchFamily="34" charset="0"/>
              </a:rPr>
              <a:t>;</a:t>
            </a:r>
          </a:p>
          <a:p>
            <a:pPr marL="0" indent="0">
              <a:lnSpc>
                <a:spcPct val="150000"/>
              </a:lnSpc>
              <a:buNone/>
            </a:pPr>
            <a:endParaRPr lang="en-GB" sz="2700" dirty="0" smtClean="0">
              <a:ea typeface="Tahoma" pitchFamily="34" charset="0"/>
              <a:cs typeface="Tahoma" pitchFamily="34" charset="0"/>
            </a:endParaRPr>
          </a:p>
          <a:p>
            <a:pPr marL="0" indent="0" algn="r">
              <a:lnSpc>
                <a:spcPct val="150000"/>
              </a:lnSpc>
              <a:buNone/>
            </a:pPr>
            <a:r>
              <a:rPr lang="en-GB" sz="2700" dirty="0" smtClean="0">
                <a:ea typeface="Tahoma" pitchFamily="34" charset="0"/>
                <a:cs typeface="Tahoma" pitchFamily="34" charset="0"/>
              </a:rPr>
              <a:t>No </a:t>
            </a:r>
            <a:r>
              <a:rPr lang="en-GB" sz="2700" b="1" dirty="0" smtClean="0">
                <a:solidFill>
                  <a:schemeClr val="accent6">
                    <a:lumMod val="75000"/>
                  </a:schemeClr>
                </a:solidFill>
                <a:ea typeface="Tahoma" pitchFamily="34" charset="0"/>
                <a:cs typeface="Tahoma" pitchFamily="34" charset="0"/>
              </a:rPr>
              <a:t>adam</a:t>
            </a:r>
            <a:r>
              <a:rPr lang="en-GB" sz="2700" dirty="0" smtClean="0">
                <a:solidFill>
                  <a:schemeClr val="accent6">
                    <a:lumMod val="75000"/>
                  </a:schemeClr>
                </a:solidFill>
                <a:ea typeface="Tahoma" pitchFamily="34" charset="0"/>
                <a:cs typeface="Tahoma" pitchFamily="34" charset="0"/>
              </a:rPr>
              <a:t> </a:t>
            </a:r>
            <a:r>
              <a:rPr lang="en-GB" sz="2700" dirty="0" smtClean="0">
                <a:ea typeface="Tahoma" pitchFamily="34" charset="0"/>
                <a:cs typeface="Tahoma" pitchFamily="34" charset="0"/>
              </a:rPr>
              <a:t>to till the </a:t>
            </a:r>
            <a:r>
              <a:rPr lang="en-GB" sz="2700" b="1" dirty="0" smtClean="0">
                <a:solidFill>
                  <a:schemeClr val="accent6">
                    <a:lumMod val="75000"/>
                  </a:schemeClr>
                </a:solidFill>
                <a:ea typeface="Tahoma" pitchFamily="34" charset="0"/>
                <a:cs typeface="Tahoma" pitchFamily="34" charset="0"/>
              </a:rPr>
              <a:t>adamah</a:t>
            </a:r>
          </a:p>
          <a:p>
            <a:pPr marL="0" indent="0" algn="r">
              <a:lnSpc>
                <a:spcPct val="150000"/>
              </a:lnSpc>
              <a:buNone/>
            </a:pPr>
            <a:r>
              <a:rPr lang="en-GB" sz="2700" dirty="0" smtClean="0">
                <a:solidFill>
                  <a:srgbClr val="000000"/>
                </a:solidFill>
                <a:ea typeface="Tahoma" pitchFamily="34" charset="0"/>
                <a:cs typeface="Tahoma" pitchFamily="34" charset="0"/>
              </a:rPr>
              <a:t>No</a:t>
            </a:r>
            <a:r>
              <a:rPr lang="en-GB" sz="2700" b="1" dirty="0" smtClean="0">
                <a:solidFill>
                  <a:srgbClr val="000000"/>
                </a:solidFill>
                <a:ea typeface="Tahoma" pitchFamily="34" charset="0"/>
                <a:cs typeface="Tahoma" pitchFamily="34" charset="0"/>
              </a:rPr>
              <a:t> </a:t>
            </a:r>
            <a:r>
              <a:rPr lang="en-GB" sz="2700" b="1" dirty="0" smtClean="0">
                <a:solidFill>
                  <a:schemeClr val="accent6">
                    <a:lumMod val="75000"/>
                  </a:schemeClr>
                </a:solidFill>
                <a:ea typeface="Tahoma" pitchFamily="34" charset="0"/>
                <a:cs typeface="Tahoma" pitchFamily="34" charset="0"/>
              </a:rPr>
              <a:t>earthling </a:t>
            </a:r>
            <a:r>
              <a:rPr lang="en-GB" sz="2700" dirty="0" smtClean="0">
                <a:solidFill>
                  <a:srgbClr val="000000"/>
                </a:solidFill>
                <a:ea typeface="Tahoma" pitchFamily="34" charset="0"/>
                <a:cs typeface="Tahoma" pitchFamily="34" charset="0"/>
              </a:rPr>
              <a:t>to till the </a:t>
            </a:r>
            <a:r>
              <a:rPr lang="en-GB" sz="2700" b="1" dirty="0" smtClean="0">
                <a:solidFill>
                  <a:schemeClr val="accent6">
                    <a:lumMod val="75000"/>
                  </a:schemeClr>
                </a:solidFill>
                <a:ea typeface="Tahoma" pitchFamily="34" charset="0"/>
                <a:cs typeface="Tahoma" pitchFamily="34" charset="0"/>
              </a:rPr>
              <a:t>earth </a:t>
            </a:r>
            <a:endParaRPr lang="en-GB" sz="2700" b="1" dirty="0">
              <a:solidFill>
                <a:schemeClr val="accent6">
                  <a:lumMod val="75000"/>
                </a:schemeClr>
              </a:solidFill>
              <a:ea typeface="Tahoma" pitchFamily="34" charset="0"/>
              <a:cs typeface="Tahoma" pitchFamily="34" charset="0"/>
            </a:endParaRPr>
          </a:p>
        </p:txBody>
      </p:sp>
    </p:spTree>
    <p:extLst>
      <p:ext uri="{BB962C8B-B14F-4D97-AF65-F5344CB8AC3E}">
        <p14:creationId xmlns:p14="http://schemas.microsoft.com/office/powerpoint/2010/main" val="3879825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Genesis 2:7</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fontScale="70000" lnSpcReduction="20000"/>
          </a:bodyPr>
          <a:lstStyle/>
          <a:p>
            <a:pPr marL="0" indent="0">
              <a:lnSpc>
                <a:spcPct val="170000"/>
              </a:lnSpc>
              <a:buNone/>
            </a:pPr>
            <a:r>
              <a:rPr lang="en-GB" dirty="0" smtClean="0">
                <a:ea typeface="Tahoma" pitchFamily="34" charset="0"/>
                <a:cs typeface="Tahoma" pitchFamily="34" charset="0"/>
              </a:rPr>
              <a:t>…then the Lord God formed </a:t>
            </a:r>
            <a:r>
              <a:rPr lang="en-GB" b="1" dirty="0" smtClean="0">
                <a:solidFill>
                  <a:schemeClr val="accent6">
                    <a:lumMod val="75000"/>
                  </a:schemeClr>
                </a:solidFill>
                <a:ea typeface="Tahoma" pitchFamily="34" charset="0"/>
                <a:cs typeface="Tahoma" pitchFamily="34" charset="0"/>
              </a:rPr>
              <a:t>man</a:t>
            </a:r>
            <a:r>
              <a:rPr lang="en-GB" dirty="0" smtClean="0">
                <a:ea typeface="Tahoma" pitchFamily="34" charset="0"/>
                <a:cs typeface="Tahoma" pitchFamily="34" charset="0"/>
              </a:rPr>
              <a:t> from the dust of the </a:t>
            </a:r>
            <a:r>
              <a:rPr lang="en-GB" b="1" dirty="0" smtClean="0">
                <a:solidFill>
                  <a:schemeClr val="accent6">
                    <a:lumMod val="75000"/>
                  </a:schemeClr>
                </a:solidFill>
                <a:ea typeface="Tahoma" pitchFamily="34" charset="0"/>
                <a:cs typeface="Tahoma" pitchFamily="34" charset="0"/>
              </a:rPr>
              <a:t>ground</a:t>
            </a:r>
            <a:r>
              <a:rPr lang="en-GB" dirty="0" smtClean="0">
                <a:ea typeface="Tahoma" pitchFamily="34" charset="0"/>
                <a:cs typeface="Tahoma" pitchFamily="34" charset="0"/>
              </a:rPr>
              <a:t>, and breathed into his nostrils the breath of life; and the man became a living being.</a:t>
            </a:r>
          </a:p>
          <a:p>
            <a:pPr marL="0" indent="0" algn="r">
              <a:lnSpc>
                <a:spcPct val="170000"/>
              </a:lnSpc>
              <a:buNone/>
            </a:pPr>
            <a:r>
              <a:rPr lang="en-GB" b="1" dirty="0" smtClean="0">
                <a:solidFill>
                  <a:schemeClr val="accent6">
                    <a:lumMod val="75000"/>
                  </a:schemeClr>
                </a:solidFill>
                <a:ea typeface="Tahoma" pitchFamily="34" charset="0"/>
                <a:cs typeface="Tahoma" pitchFamily="34" charset="0"/>
              </a:rPr>
              <a:t>adam</a:t>
            </a:r>
            <a:r>
              <a:rPr lang="en-GB" dirty="0" smtClean="0">
                <a:solidFill>
                  <a:schemeClr val="accent6">
                    <a:lumMod val="75000"/>
                  </a:schemeClr>
                </a:solidFill>
                <a:ea typeface="Tahoma" pitchFamily="34" charset="0"/>
                <a:cs typeface="Tahoma" pitchFamily="34" charset="0"/>
              </a:rPr>
              <a:t> </a:t>
            </a:r>
            <a:r>
              <a:rPr lang="en-GB" dirty="0" smtClean="0">
                <a:ea typeface="Tahoma" pitchFamily="34" charset="0"/>
                <a:cs typeface="Tahoma" pitchFamily="34" charset="0"/>
              </a:rPr>
              <a:t>formed from the </a:t>
            </a:r>
            <a:r>
              <a:rPr lang="en-GB" b="1" dirty="0" smtClean="0">
                <a:solidFill>
                  <a:schemeClr val="accent6">
                    <a:lumMod val="75000"/>
                  </a:schemeClr>
                </a:solidFill>
                <a:ea typeface="Tahoma" pitchFamily="34" charset="0"/>
                <a:cs typeface="Tahoma" pitchFamily="34" charset="0"/>
              </a:rPr>
              <a:t>adamah</a:t>
            </a:r>
          </a:p>
          <a:p>
            <a:pPr marL="0" indent="0" algn="r">
              <a:lnSpc>
                <a:spcPct val="170000"/>
              </a:lnSpc>
              <a:buNone/>
            </a:pPr>
            <a:endParaRPr lang="en-GB" b="1" dirty="0" smtClean="0">
              <a:solidFill>
                <a:srgbClr val="7030A0"/>
              </a:solidFill>
              <a:ea typeface="Tahoma" pitchFamily="34" charset="0"/>
              <a:cs typeface="Tahoma" pitchFamily="34" charset="0"/>
            </a:endParaRPr>
          </a:p>
          <a:p>
            <a:pPr marL="0" indent="0" algn="r">
              <a:lnSpc>
                <a:spcPct val="170000"/>
              </a:lnSpc>
              <a:buNone/>
            </a:pPr>
            <a:r>
              <a:rPr lang="en-GB" b="1" dirty="0" smtClean="0">
                <a:solidFill>
                  <a:srgbClr val="7030A0"/>
                </a:solidFill>
                <a:ea typeface="Tahoma" pitchFamily="34" charset="0"/>
                <a:cs typeface="Tahoma" pitchFamily="34" charset="0"/>
              </a:rPr>
              <a:t>How does the Hebrew add to or change our understanding of the role of humans/their relationship with the Earth as depicted in Genesis?</a:t>
            </a:r>
            <a:endParaRPr lang="en-GB" dirty="0">
              <a:solidFill>
                <a:srgbClr val="7030A0"/>
              </a:solidFill>
              <a:ea typeface="Tahoma" pitchFamily="34" charset="0"/>
              <a:cs typeface="Tahoma" pitchFamily="34" charset="0"/>
            </a:endParaRPr>
          </a:p>
        </p:txBody>
      </p:sp>
    </p:spTree>
    <p:extLst>
      <p:ext uri="{BB962C8B-B14F-4D97-AF65-F5344CB8AC3E}">
        <p14:creationId xmlns:p14="http://schemas.microsoft.com/office/powerpoint/2010/main" val="3372164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Genesis 2:15</a:t>
            </a:r>
            <a:endParaRPr lang="en-GB" dirty="0">
              <a:cs typeface="Arial" pitchFamily="34" charset="0"/>
            </a:endParaRPr>
          </a:p>
        </p:txBody>
      </p:sp>
      <p:sp>
        <p:nvSpPr>
          <p:cNvPr id="3" name="Content Placeholder 2"/>
          <p:cNvSpPr>
            <a:spLocks noGrp="1"/>
          </p:cNvSpPr>
          <p:nvPr>
            <p:ph idx="1"/>
          </p:nvPr>
        </p:nvSpPr>
        <p:spPr>
          <a:xfrm>
            <a:off x="457200" y="1600200"/>
            <a:ext cx="8229600" cy="4953000"/>
          </a:xfrm>
          <a:solidFill>
            <a:schemeClr val="bg2"/>
          </a:solidFill>
          <a:ln w="19050">
            <a:solidFill>
              <a:schemeClr val="tx1"/>
            </a:solidFill>
          </a:ln>
        </p:spPr>
        <p:txBody>
          <a:bodyPr>
            <a:normAutofit/>
          </a:bodyPr>
          <a:lstStyle/>
          <a:p>
            <a:pPr>
              <a:lnSpc>
                <a:spcPct val="150000"/>
              </a:lnSpc>
              <a:buNone/>
            </a:pPr>
            <a:r>
              <a:rPr lang="en-GB" sz="2400" dirty="0" smtClean="0">
                <a:ea typeface="Tahoma" pitchFamily="34" charset="0"/>
                <a:cs typeface="Tahoma" pitchFamily="34" charset="0"/>
              </a:rPr>
              <a:t>What do you think this verse means?</a:t>
            </a:r>
          </a:p>
          <a:p>
            <a:pPr>
              <a:lnSpc>
                <a:spcPct val="150000"/>
              </a:lnSpc>
            </a:pPr>
            <a:endParaRPr lang="en-GB" sz="2400" dirty="0">
              <a:ea typeface="Tahoma" pitchFamily="34" charset="0"/>
              <a:cs typeface="Tahoma" pitchFamily="34" charset="0"/>
            </a:endParaRPr>
          </a:p>
          <a:p>
            <a:pPr marL="0" indent="0" algn="ctr">
              <a:lnSpc>
                <a:spcPct val="150000"/>
              </a:lnSpc>
              <a:buNone/>
            </a:pPr>
            <a:r>
              <a:rPr lang="en-GB" sz="2400" b="1" dirty="0">
                <a:ea typeface="Tahoma" pitchFamily="34" charset="0"/>
                <a:cs typeface="Tahoma" pitchFamily="34" charset="0"/>
              </a:rPr>
              <a:t>15</a:t>
            </a:r>
            <a:r>
              <a:rPr lang="en-GB" sz="2400" dirty="0">
                <a:ea typeface="Tahoma" pitchFamily="34" charset="0"/>
                <a:cs typeface="Tahoma" pitchFamily="34" charset="0"/>
              </a:rPr>
              <a:t> The Lord God took the man and put him in the garden of Eden </a:t>
            </a:r>
            <a:r>
              <a:rPr lang="en-GB" sz="2400" u="sng" dirty="0">
                <a:ea typeface="Tahoma" pitchFamily="34" charset="0"/>
                <a:cs typeface="Tahoma" pitchFamily="34" charset="0"/>
              </a:rPr>
              <a:t>to till it and keep it</a:t>
            </a:r>
            <a:r>
              <a:rPr lang="en-GB" sz="2400" dirty="0">
                <a:ea typeface="Tahoma" pitchFamily="34" charset="0"/>
                <a:cs typeface="Tahoma" pitchFamily="34" charset="0"/>
              </a:rPr>
              <a:t>. </a:t>
            </a:r>
          </a:p>
        </p:txBody>
      </p:sp>
      <p:sp>
        <p:nvSpPr>
          <p:cNvPr id="4" name="TextBox 3"/>
          <p:cNvSpPr txBox="1"/>
          <p:nvPr/>
        </p:nvSpPr>
        <p:spPr>
          <a:xfrm>
            <a:off x="2209800" y="4267200"/>
            <a:ext cx="2133599" cy="2308324"/>
          </a:xfrm>
          <a:prstGeom prst="rect">
            <a:avLst/>
          </a:prstGeom>
          <a:noFill/>
        </p:spPr>
        <p:txBody>
          <a:bodyPr wrap="square" rtlCol="0">
            <a:spAutoFit/>
          </a:bodyPr>
          <a:lstStyle/>
          <a:p>
            <a:r>
              <a:rPr lang="he-IL" sz="7200" dirty="0" smtClean="0"/>
              <a:t>עָבַד</a:t>
            </a:r>
            <a:endParaRPr lang="en-GB" sz="7200" dirty="0" smtClean="0"/>
          </a:p>
          <a:p>
            <a:r>
              <a:rPr lang="en-GB" sz="7200" dirty="0" smtClean="0">
                <a:solidFill>
                  <a:srgbClr val="00B050"/>
                </a:solidFill>
              </a:rPr>
              <a:t>abad</a:t>
            </a:r>
            <a:endParaRPr lang="en-GB" sz="7200" dirty="0">
              <a:solidFill>
                <a:srgbClr val="00B050"/>
              </a:solidFill>
            </a:endParaRPr>
          </a:p>
        </p:txBody>
      </p:sp>
      <p:cxnSp>
        <p:nvCxnSpPr>
          <p:cNvPr id="6" name="Straight Arrow Connector 5"/>
          <p:cNvCxnSpPr/>
          <p:nvPr/>
        </p:nvCxnSpPr>
        <p:spPr>
          <a:xfrm flipH="1">
            <a:off x="3200400" y="3962400"/>
            <a:ext cx="1066800" cy="60960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791200" y="3962400"/>
            <a:ext cx="533400" cy="60960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410200" y="4267200"/>
            <a:ext cx="3048000" cy="2308324"/>
          </a:xfrm>
          <a:prstGeom prst="rect">
            <a:avLst/>
          </a:prstGeom>
          <a:noFill/>
        </p:spPr>
        <p:txBody>
          <a:bodyPr wrap="square" rtlCol="0">
            <a:spAutoFit/>
          </a:bodyPr>
          <a:lstStyle/>
          <a:p>
            <a:r>
              <a:rPr lang="he-IL" sz="7200" dirty="0" smtClean="0"/>
              <a:t>שָׁמַר</a:t>
            </a:r>
            <a:endParaRPr lang="en-GB" sz="7200" dirty="0" smtClean="0"/>
          </a:p>
          <a:p>
            <a:r>
              <a:rPr lang="en-GB" sz="7200" dirty="0">
                <a:solidFill>
                  <a:srgbClr val="00B050"/>
                </a:solidFill>
              </a:rPr>
              <a:t>s</a:t>
            </a:r>
            <a:r>
              <a:rPr lang="en-GB" sz="7200" dirty="0" smtClean="0">
                <a:solidFill>
                  <a:srgbClr val="00B050"/>
                </a:solidFill>
              </a:rPr>
              <a:t>hamar</a:t>
            </a:r>
            <a:endParaRPr lang="en-GB" sz="7200" dirty="0">
              <a:solidFill>
                <a:srgbClr val="00B050"/>
              </a:solidFill>
            </a:endParaRPr>
          </a:p>
        </p:txBody>
      </p:sp>
    </p:spTree>
    <p:extLst>
      <p:ext uri="{BB962C8B-B14F-4D97-AF65-F5344CB8AC3E}">
        <p14:creationId xmlns:p14="http://schemas.microsoft.com/office/powerpoint/2010/main" val="27176127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Summary</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fontScale="85000" lnSpcReduction="10000"/>
          </a:bodyPr>
          <a:lstStyle/>
          <a:p>
            <a:pPr lvl="1"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sz="3100" dirty="0" smtClean="0">
                <a:ea typeface="Tahoma" pitchFamily="34" charset="0"/>
                <a:cs typeface="Tahoma" pitchFamily="34" charset="0"/>
              </a:rPr>
              <a:t>In which texts did we find an emphasis on </a:t>
            </a:r>
            <a:r>
              <a:rPr lang="en-GB" sz="3100" dirty="0" smtClean="0">
                <a:solidFill>
                  <a:srgbClr val="008000"/>
                </a:solidFill>
                <a:ea typeface="Tahoma" pitchFamily="34" charset="0"/>
                <a:cs typeface="Tahoma" pitchFamily="34" charset="0"/>
              </a:rPr>
              <a:t>dominion</a:t>
            </a:r>
            <a:r>
              <a:rPr lang="en-GB" sz="3100" dirty="0" smtClean="0">
                <a:ea typeface="Tahoma" pitchFamily="34" charset="0"/>
                <a:cs typeface="Tahoma" pitchFamily="34" charset="0"/>
              </a:rPr>
              <a:t>?</a:t>
            </a:r>
          </a:p>
          <a:p>
            <a:pPr lvl="1"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sz="3100" dirty="0" smtClean="0">
                <a:ea typeface="Tahoma" pitchFamily="34" charset="0"/>
                <a:cs typeface="Tahoma" pitchFamily="34" charset="0"/>
              </a:rPr>
              <a:t>In which texts did we find an emphasis on </a:t>
            </a:r>
            <a:r>
              <a:rPr lang="en-GB" sz="3100" dirty="0" smtClean="0">
                <a:solidFill>
                  <a:srgbClr val="008000"/>
                </a:solidFill>
                <a:ea typeface="Tahoma" pitchFamily="34" charset="0"/>
                <a:cs typeface="Tahoma" pitchFamily="34" charset="0"/>
              </a:rPr>
              <a:t>stewardship</a:t>
            </a:r>
            <a:r>
              <a:rPr lang="en-GB" sz="3100" dirty="0" smtClean="0">
                <a:ea typeface="Tahoma" pitchFamily="34" charset="0"/>
                <a:cs typeface="Tahoma" pitchFamily="34" charset="0"/>
              </a:rPr>
              <a:t>?</a:t>
            </a:r>
          </a:p>
          <a:p>
            <a:pPr lvl="1"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sz="3100" dirty="0" smtClean="0">
                <a:ea typeface="Tahoma" pitchFamily="34" charset="0"/>
                <a:cs typeface="Tahoma" pitchFamily="34" charset="0"/>
              </a:rPr>
              <a:t>In general, do the texts suggest that the land has </a:t>
            </a:r>
            <a:r>
              <a:rPr lang="en-GB" sz="3100" dirty="0" smtClean="0">
                <a:solidFill>
                  <a:srgbClr val="008000"/>
                </a:solidFill>
                <a:ea typeface="Tahoma" pitchFamily="34" charset="0"/>
                <a:cs typeface="Tahoma" pitchFamily="34" charset="0"/>
              </a:rPr>
              <a:t>intrinsic</a:t>
            </a:r>
            <a:r>
              <a:rPr lang="en-GB" sz="3100" dirty="0" smtClean="0">
                <a:ea typeface="Tahoma" pitchFamily="34" charset="0"/>
                <a:cs typeface="Tahoma" pitchFamily="34" charset="0"/>
              </a:rPr>
              <a:t> value / </a:t>
            </a:r>
            <a:r>
              <a:rPr lang="en-GB" sz="3100" dirty="0" smtClean="0">
                <a:solidFill>
                  <a:srgbClr val="008000"/>
                </a:solidFill>
                <a:ea typeface="Tahoma" pitchFamily="34" charset="0"/>
                <a:cs typeface="Tahoma" pitchFamily="34" charset="0"/>
              </a:rPr>
              <a:t>instrumental</a:t>
            </a:r>
            <a:r>
              <a:rPr lang="en-GB" sz="3100" dirty="0" smtClean="0">
                <a:ea typeface="Tahoma" pitchFamily="34" charset="0"/>
                <a:cs typeface="Tahoma" pitchFamily="34" charset="0"/>
              </a:rPr>
              <a:t> value?</a:t>
            </a:r>
          </a:p>
          <a:p>
            <a:pPr lvl="1"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sz="3100" dirty="0" smtClean="0">
                <a:solidFill>
                  <a:srgbClr val="000000"/>
                </a:solidFill>
                <a:ea typeface="Tahoma" pitchFamily="34" charset="0"/>
                <a:cs typeface="Tahoma" pitchFamily="34" charset="0"/>
              </a:rPr>
              <a:t>What was significant about the </a:t>
            </a:r>
            <a:r>
              <a:rPr lang="en-GB" sz="3100" dirty="0" smtClean="0">
                <a:solidFill>
                  <a:srgbClr val="008000"/>
                </a:solidFill>
                <a:ea typeface="Tahoma" pitchFamily="34" charset="0"/>
                <a:cs typeface="Tahoma" pitchFamily="34" charset="0"/>
              </a:rPr>
              <a:t>Hebrew</a:t>
            </a:r>
            <a:r>
              <a:rPr lang="en-GB" sz="3100" dirty="0" smtClean="0">
                <a:solidFill>
                  <a:srgbClr val="000000"/>
                </a:solidFill>
                <a:ea typeface="Tahoma" pitchFamily="34" charset="0"/>
                <a:cs typeface="Tahoma" pitchFamily="34" charset="0"/>
              </a:rPr>
              <a:t> adam/adamah?</a:t>
            </a:r>
          </a:p>
          <a:p>
            <a:pPr>
              <a:buClr>
                <a:schemeClr val="tx1">
                  <a:lumMod val="95000"/>
                  <a:lumOff val="5000"/>
                </a:schemeClr>
              </a:buClr>
            </a:pPr>
            <a:endParaRPr lang="en-GB" dirty="0">
              <a:ea typeface="Tahoma" pitchFamily="34" charset="0"/>
              <a:cs typeface="Tahoma" pitchFamily="34" charset="0"/>
            </a:endParaRPr>
          </a:p>
        </p:txBody>
      </p:sp>
    </p:spTree>
    <p:extLst>
      <p:ext uri="{BB962C8B-B14F-4D97-AF65-F5344CB8AC3E}">
        <p14:creationId xmlns:p14="http://schemas.microsoft.com/office/powerpoint/2010/main" val="3861132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Origins</a:t>
            </a:r>
            <a:endParaRPr lang="en-US" sz="3600" dirty="0"/>
          </a:p>
        </p:txBody>
      </p:sp>
      <p:pic>
        <p:nvPicPr>
          <p:cNvPr id="3" name="Picture 2"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438400"/>
            <a:ext cx="4678680" cy="1923288"/>
          </a:xfrm>
          <a:prstGeom prst="rect">
            <a:avLst/>
          </a:prstGeom>
        </p:spPr>
      </p:pic>
    </p:spTree>
    <p:extLst>
      <p:ext uri="{BB962C8B-B14F-4D97-AF65-F5344CB8AC3E}">
        <p14:creationId xmlns:p14="http://schemas.microsoft.com/office/powerpoint/2010/main" val="374483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lumMod val="10000"/>
                  </a:schemeClr>
                </a:solidFill>
                <a:effectLst/>
                <a:cs typeface="Arial" pitchFamily="34" charset="0"/>
              </a:rPr>
              <a:t>Lesson aims</a:t>
            </a:r>
            <a:endParaRPr lang="en-GB" dirty="0">
              <a:solidFill>
                <a:schemeClr val="tx2">
                  <a:lumMod val="10000"/>
                </a:schemeClr>
              </a:solidFill>
              <a:effectLst/>
              <a:cs typeface="Arial" pitchFamily="34" charset="0"/>
            </a:endParaRPr>
          </a:p>
        </p:txBody>
      </p:sp>
      <p:sp>
        <p:nvSpPr>
          <p:cNvPr id="3" name="Content Placeholder 2"/>
          <p:cNvSpPr>
            <a:spLocks noGrp="1"/>
          </p:cNvSpPr>
          <p:nvPr>
            <p:ph idx="1"/>
          </p:nvPr>
        </p:nvSpPr>
        <p:spPr/>
        <p:txBody>
          <a:bodyPr>
            <a:noAutofit/>
          </a:bodyPr>
          <a:lstStyle/>
          <a:p>
            <a:pPr lvl="0" eaLnBrk="0" fontAlgn="base" hangingPunct="0">
              <a:lnSpc>
                <a:spcPct val="150000"/>
              </a:lnSpc>
              <a:spcAft>
                <a:spcPct val="0"/>
              </a:spcAft>
              <a:buSzPct val="70000"/>
              <a:buFont typeface="Wingdings" pitchFamily="2" charset="2"/>
              <a:buChar char="u"/>
            </a:pPr>
            <a:r>
              <a:rPr lang="en-GB" sz="2400" kern="0" dirty="0" smtClean="0">
                <a:solidFill>
                  <a:srgbClr val="EAEAEA">
                    <a:lumMod val="10000"/>
                  </a:srgbClr>
                </a:solidFill>
                <a:latin typeface="+mj-lt"/>
                <a:ea typeface="Tahoma" pitchFamily="34" charset="0"/>
                <a:cs typeface="Tahoma" pitchFamily="34" charset="0"/>
              </a:rPr>
              <a:t>To</a:t>
            </a:r>
            <a:r>
              <a:rPr lang="en-GB" sz="2400" dirty="0" smtClean="0">
                <a:latin typeface="+mj-lt"/>
                <a:ea typeface="Tahoma" pitchFamily="34" charset="0"/>
                <a:cs typeface="Tahoma" pitchFamily="34" charset="0"/>
              </a:rPr>
              <a:t> examine key critical texts from which ideas of stewardship are derived</a:t>
            </a:r>
          </a:p>
          <a:p>
            <a:pPr lvl="0" eaLnBrk="0" fontAlgn="base" hangingPunct="0">
              <a:lnSpc>
                <a:spcPct val="150000"/>
              </a:lnSpc>
              <a:spcAft>
                <a:spcPct val="0"/>
              </a:spcAft>
              <a:buSzPct val="70000"/>
              <a:buNone/>
            </a:pPr>
            <a:endParaRPr lang="en-GB" sz="2400" dirty="0" smtClean="0">
              <a:latin typeface="+mj-lt"/>
              <a:ea typeface="Tahoma" pitchFamily="34" charset="0"/>
              <a:cs typeface="Tahoma" pitchFamily="34" charset="0"/>
            </a:endParaRPr>
          </a:p>
          <a:p>
            <a:pPr lvl="0" eaLnBrk="0" fontAlgn="base" hangingPunct="0">
              <a:lnSpc>
                <a:spcPct val="150000"/>
              </a:lnSpc>
              <a:spcAft>
                <a:spcPct val="0"/>
              </a:spcAft>
              <a:buSzPct val="70000"/>
              <a:buFont typeface="Wingdings" pitchFamily="2" charset="2"/>
              <a:buChar char="u"/>
            </a:pPr>
            <a:r>
              <a:rPr lang="en-GB" sz="2400" dirty="0" smtClean="0">
                <a:latin typeface="+mj-lt"/>
                <a:ea typeface="Tahoma" pitchFamily="34" charset="0"/>
                <a:cs typeface="Tahoma" pitchFamily="34" charset="0"/>
              </a:rPr>
              <a:t>To show that words meaning 'stewardship' do not explicitly appear</a:t>
            </a:r>
          </a:p>
          <a:p>
            <a:pPr lvl="0" eaLnBrk="0" fontAlgn="base" hangingPunct="0">
              <a:lnSpc>
                <a:spcPct val="150000"/>
              </a:lnSpc>
              <a:spcAft>
                <a:spcPct val="0"/>
              </a:spcAft>
              <a:buSzPct val="70000"/>
              <a:buNone/>
            </a:pPr>
            <a:endParaRPr lang="en-GB" sz="2400" dirty="0" smtClean="0">
              <a:latin typeface="+mj-lt"/>
              <a:ea typeface="Tahoma" pitchFamily="34" charset="0"/>
              <a:cs typeface="Tahoma" pitchFamily="34" charset="0"/>
            </a:endParaRPr>
          </a:p>
          <a:p>
            <a:pPr lvl="0" eaLnBrk="0" fontAlgn="base" hangingPunct="0">
              <a:lnSpc>
                <a:spcPct val="150000"/>
              </a:lnSpc>
              <a:spcAft>
                <a:spcPct val="0"/>
              </a:spcAft>
              <a:buSzPct val="70000"/>
              <a:buFont typeface="Wingdings" pitchFamily="2" charset="2"/>
              <a:buChar char="u"/>
            </a:pPr>
            <a:r>
              <a:rPr lang="en-GB" sz="2400" dirty="0" smtClean="0">
                <a:latin typeface="+mj-lt"/>
                <a:ea typeface="Tahoma" pitchFamily="34" charset="0"/>
                <a:cs typeface="Tahoma" pitchFamily="34" charset="0"/>
              </a:rPr>
              <a:t>To indicate how crucial terms in the texts are open to various interpretations</a:t>
            </a:r>
            <a:endParaRPr lang="en-GB" sz="2400" kern="0" dirty="0" smtClean="0">
              <a:solidFill>
                <a:srgbClr val="EAEAEA">
                  <a:lumMod val="10000"/>
                </a:srgbClr>
              </a:solidFill>
              <a:latin typeface="+mj-lt"/>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What are we looking for?</a:t>
            </a:r>
            <a:endParaRPr lang="en-GB" dirty="0">
              <a:cs typeface="Arial" pitchFamily="34" charset="0"/>
            </a:endParaRPr>
          </a:p>
        </p:txBody>
      </p:sp>
      <p:sp>
        <p:nvSpPr>
          <p:cNvPr id="3" name="Content Placeholder 2"/>
          <p:cNvSpPr>
            <a:spLocks noGrp="1"/>
          </p:cNvSpPr>
          <p:nvPr>
            <p:ph idx="1"/>
          </p:nvPr>
        </p:nvSpPr>
        <p:spPr/>
        <p:txBody>
          <a:bodyPr>
            <a:normAutofit/>
          </a:bodyPr>
          <a:lstStyle/>
          <a:p>
            <a:pPr lvl="0"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dirty="0" smtClean="0">
                <a:ea typeface="Tahoma" pitchFamily="34" charset="0"/>
                <a:cs typeface="Tahoma" pitchFamily="34" charset="0"/>
              </a:rPr>
              <a:t>Relationship: Human-Earth</a:t>
            </a:r>
          </a:p>
          <a:p>
            <a:pPr lvl="0"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dirty="0" smtClean="0">
                <a:ea typeface="Tahoma" pitchFamily="34" charset="0"/>
                <a:cs typeface="Tahoma" pitchFamily="34" charset="0"/>
              </a:rPr>
              <a:t>Harmony</a:t>
            </a:r>
          </a:p>
          <a:p>
            <a:pPr lvl="0"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dirty="0" smtClean="0">
                <a:ea typeface="Tahoma" pitchFamily="34" charset="0"/>
                <a:cs typeface="Tahoma" pitchFamily="34" charset="0"/>
              </a:rPr>
              <a:t>Domination</a:t>
            </a:r>
          </a:p>
          <a:p>
            <a:pPr lvl="0" eaLnBrk="0" fontAlgn="base" hangingPunct="0">
              <a:lnSpc>
                <a:spcPct val="150000"/>
              </a:lnSpc>
              <a:spcAft>
                <a:spcPct val="0"/>
              </a:spcAft>
              <a:buClr>
                <a:schemeClr val="tx1">
                  <a:lumMod val="95000"/>
                  <a:lumOff val="5000"/>
                </a:schemeClr>
              </a:buClr>
              <a:buSzPct val="70000"/>
              <a:buFont typeface="Wingdings" pitchFamily="2" charset="2"/>
              <a:buChar char="u"/>
              <a:defRPr/>
            </a:pPr>
            <a:r>
              <a:rPr lang="en-GB" dirty="0" smtClean="0">
                <a:ea typeface="Tahoma" pitchFamily="34" charset="0"/>
                <a:cs typeface="Tahoma" pitchFamily="34" charset="0"/>
              </a:rPr>
              <a:t>Stewardship</a:t>
            </a:r>
          </a:p>
          <a:p>
            <a:endParaRPr lang="en-GB" dirty="0"/>
          </a:p>
        </p:txBody>
      </p:sp>
      <p:pic>
        <p:nvPicPr>
          <p:cNvPr id="2050" name="Picture 2" descr="http://www.montgomeryshireagainstpylons.org/wp-content/uploads/2011/06/eco_friendly.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86400" y="3200400"/>
            <a:ext cx="2724150" cy="26479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636126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Texts to consider in groups</a:t>
            </a:r>
            <a:endParaRPr lang="en-GB" dirty="0">
              <a:cs typeface="Arial" pitchFamily="34" charset="0"/>
            </a:endParaRPr>
          </a:p>
        </p:txBody>
      </p:sp>
      <p:sp>
        <p:nvSpPr>
          <p:cNvPr id="3" name="Content Placeholder 2"/>
          <p:cNvSpPr>
            <a:spLocks noGrp="1"/>
          </p:cNvSpPr>
          <p:nvPr>
            <p:ph idx="1"/>
          </p:nvPr>
        </p:nvSpPr>
        <p:spPr>
          <a:xfrm>
            <a:off x="457200" y="1600200"/>
            <a:ext cx="8229600" cy="4953000"/>
          </a:xfrm>
        </p:spPr>
        <p:txBody>
          <a:bodyPr>
            <a:normAutofit fontScale="92500"/>
          </a:bodyPr>
          <a:lstStyle/>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Extracts from Genesis 1, 2, and 3</a:t>
            </a:r>
          </a:p>
          <a:p>
            <a:pPr lvl="0" eaLnBrk="0" fontAlgn="base" hangingPunct="0">
              <a:lnSpc>
                <a:spcPct val="150000"/>
              </a:lnSpc>
              <a:spcAft>
                <a:spcPct val="0"/>
              </a:spcAft>
              <a:buClr>
                <a:schemeClr val="tx1"/>
              </a:buClr>
              <a:buSzPct val="70000"/>
              <a:buFont typeface="Wingdings" pitchFamily="2" charset="2"/>
              <a:buChar char="u"/>
              <a:defRPr/>
            </a:pPr>
            <a:r>
              <a:rPr lang="en-GB" dirty="0" smtClean="0">
                <a:solidFill>
                  <a:srgbClr val="7030A0"/>
                </a:solidFill>
                <a:ea typeface="Tahoma" pitchFamily="34" charset="0"/>
                <a:cs typeface="Tahoma" pitchFamily="34" charset="0"/>
              </a:rPr>
              <a:t>What does your text tell us about the relationship between humans and the environment?</a:t>
            </a:r>
          </a:p>
          <a:p>
            <a:pPr lvl="0" eaLnBrk="0" fontAlgn="base" hangingPunct="0">
              <a:lnSpc>
                <a:spcPct val="150000"/>
              </a:lnSpc>
              <a:spcAft>
                <a:spcPct val="0"/>
              </a:spcAft>
              <a:buSzPct val="70000"/>
              <a:buNone/>
              <a:defRPr/>
            </a:pPr>
            <a:endParaRPr lang="en-GB" dirty="0" smtClean="0">
              <a:solidFill>
                <a:srgbClr val="7030A0"/>
              </a:solidFill>
              <a:ea typeface="Tahoma" pitchFamily="34" charset="0"/>
              <a:cs typeface="Tahoma" pitchFamily="34" charset="0"/>
            </a:endParaRPr>
          </a:p>
          <a:p>
            <a:pPr lvl="0" algn="r" eaLnBrk="0" fontAlgn="base" hangingPunct="0">
              <a:lnSpc>
                <a:spcPct val="150000"/>
              </a:lnSpc>
              <a:spcAft>
                <a:spcPct val="0"/>
              </a:spcAft>
              <a:buSzPct val="70000"/>
              <a:buNone/>
              <a:defRPr/>
            </a:pPr>
            <a:r>
              <a:rPr lang="en-GB" dirty="0" smtClean="0">
                <a:solidFill>
                  <a:srgbClr val="000000"/>
                </a:solidFill>
                <a:ea typeface="Tahoma" pitchFamily="34" charset="0"/>
                <a:cs typeface="Tahoma" pitchFamily="34" charset="0"/>
              </a:rPr>
              <a:t>Here are some questions to guide your discussions…</a:t>
            </a:r>
          </a:p>
        </p:txBody>
      </p:sp>
      <p:sp>
        <p:nvSpPr>
          <p:cNvPr id="4" name="Notched Right Arrow 3"/>
          <p:cNvSpPr/>
          <p:nvPr/>
        </p:nvSpPr>
        <p:spPr>
          <a:xfrm>
            <a:off x="7391400" y="4114800"/>
            <a:ext cx="1143000" cy="685800"/>
          </a:xfrm>
          <a:prstGeom prst="notched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838097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cs typeface="Arial" pitchFamily="34" charset="0"/>
              </a:rPr>
              <a:t>Questions to consider</a:t>
            </a:r>
            <a:endParaRPr lang="en-GB" dirty="0">
              <a:cs typeface="Arial" pitchFamily="34" charset="0"/>
            </a:endParaRPr>
          </a:p>
        </p:txBody>
      </p:sp>
      <p:sp>
        <p:nvSpPr>
          <p:cNvPr id="5" name="Content Placeholder 4"/>
          <p:cNvSpPr>
            <a:spLocks noGrp="1"/>
          </p:cNvSpPr>
          <p:nvPr>
            <p:ph idx="1"/>
          </p:nvPr>
        </p:nvSpPr>
        <p:spPr>
          <a:solidFill>
            <a:schemeClr val="bg1"/>
          </a:solidFill>
          <a:ln w="19050">
            <a:solidFill>
              <a:schemeClr val="tx1"/>
            </a:solidFill>
          </a:ln>
        </p:spPr>
        <p:txBody>
          <a:bodyPr>
            <a:normAutofit fontScale="70000" lnSpcReduction="20000"/>
          </a:bodyPr>
          <a:lstStyle/>
          <a:p>
            <a:pPr marL="0" indent="0">
              <a:lnSpc>
                <a:spcPct val="170000"/>
              </a:lnSpc>
              <a:buNone/>
            </a:pPr>
            <a:r>
              <a:rPr lang="en-GB" dirty="0" smtClean="0">
                <a:ea typeface="Tahoma" pitchFamily="34" charset="0"/>
                <a:cs typeface="Tahoma" pitchFamily="34" charset="0"/>
              </a:rPr>
              <a:t>Does your text:</a:t>
            </a:r>
          </a:p>
          <a:p>
            <a:pPr marL="514350" lvl="0" indent="-514350" eaLnBrk="0" fontAlgn="base" hangingPunct="0">
              <a:lnSpc>
                <a:spcPct val="150000"/>
              </a:lnSpc>
              <a:spcAft>
                <a:spcPct val="0"/>
              </a:spcAft>
              <a:buSzPct val="70000"/>
              <a:buFont typeface="+mj-lt"/>
              <a:buAutoNum type="arabicPeriod"/>
              <a:defRPr/>
            </a:pPr>
            <a:r>
              <a:rPr lang="en-GB" dirty="0">
                <a:ea typeface="Tahoma" pitchFamily="34" charset="0"/>
                <a:cs typeface="Tahoma" pitchFamily="34" charset="0"/>
              </a:rPr>
              <a:t>E</a:t>
            </a:r>
            <a:r>
              <a:rPr lang="en-GB" dirty="0" smtClean="0">
                <a:ea typeface="Tahoma" pitchFamily="34" charset="0"/>
                <a:cs typeface="Tahoma" pitchFamily="34" charset="0"/>
              </a:rPr>
              <a:t>ncourage </a:t>
            </a:r>
            <a:r>
              <a:rPr lang="en-GB" b="1" dirty="0" smtClean="0">
                <a:solidFill>
                  <a:srgbClr val="00B050"/>
                </a:solidFill>
                <a:ea typeface="Tahoma" pitchFamily="34" charset="0"/>
                <a:cs typeface="Tahoma" pitchFamily="34" charset="0"/>
              </a:rPr>
              <a:t>care </a:t>
            </a:r>
            <a:r>
              <a:rPr lang="en-GB" dirty="0" smtClean="0">
                <a:ea typeface="Tahoma" pitchFamily="34" charset="0"/>
                <a:cs typeface="Tahoma" pitchFamily="34" charset="0"/>
              </a:rPr>
              <a:t>for the planet?</a:t>
            </a:r>
          </a:p>
          <a:p>
            <a:pPr marL="514350" lvl="0" indent="-514350" eaLnBrk="0" fontAlgn="base" hangingPunct="0">
              <a:lnSpc>
                <a:spcPct val="150000"/>
              </a:lnSpc>
              <a:spcAft>
                <a:spcPct val="0"/>
              </a:spcAft>
              <a:buSzPct val="70000"/>
              <a:buFont typeface="+mj-lt"/>
              <a:buAutoNum type="arabicPeriod"/>
              <a:defRPr/>
            </a:pPr>
            <a:r>
              <a:rPr lang="en-GB" dirty="0">
                <a:ea typeface="Tahoma" pitchFamily="34" charset="0"/>
                <a:cs typeface="Tahoma" pitchFamily="34" charset="0"/>
              </a:rPr>
              <a:t>S</a:t>
            </a:r>
            <a:r>
              <a:rPr lang="en-GB" dirty="0" smtClean="0">
                <a:ea typeface="Tahoma" pitchFamily="34" charset="0"/>
                <a:cs typeface="Tahoma" pitchFamily="34" charset="0"/>
              </a:rPr>
              <a:t>uggest humans are ‘</a:t>
            </a:r>
            <a:r>
              <a:rPr lang="en-GB" b="1" dirty="0" smtClean="0">
                <a:solidFill>
                  <a:srgbClr val="7030A0"/>
                </a:solidFill>
                <a:ea typeface="Tahoma" pitchFamily="34" charset="0"/>
                <a:cs typeface="Tahoma" pitchFamily="34" charset="0"/>
              </a:rPr>
              <a:t>in charge</a:t>
            </a:r>
            <a:r>
              <a:rPr lang="en-GB" dirty="0" smtClean="0">
                <a:ea typeface="Tahoma" pitchFamily="34" charset="0"/>
                <a:cs typeface="Tahoma" pitchFamily="34" charset="0"/>
              </a:rPr>
              <a:t>’?</a:t>
            </a:r>
          </a:p>
          <a:p>
            <a:pPr marL="514350" lvl="0" indent="-514350" eaLnBrk="0" fontAlgn="base" hangingPunct="0">
              <a:lnSpc>
                <a:spcPct val="150000"/>
              </a:lnSpc>
              <a:spcAft>
                <a:spcPct val="0"/>
              </a:spcAft>
              <a:buSzPct val="70000"/>
              <a:buFont typeface="+mj-lt"/>
              <a:buAutoNum type="arabicPeriod"/>
              <a:defRPr/>
            </a:pPr>
            <a:r>
              <a:rPr lang="en-GB" dirty="0">
                <a:ea typeface="Tahoma" pitchFamily="34" charset="0"/>
                <a:cs typeface="Tahoma" pitchFamily="34" charset="0"/>
              </a:rPr>
              <a:t>S</a:t>
            </a:r>
            <a:r>
              <a:rPr lang="en-GB" dirty="0" smtClean="0">
                <a:ea typeface="Tahoma" pitchFamily="34" charset="0"/>
                <a:cs typeface="Tahoma" pitchFamily="34" charset="0"/>
              </a:rPr>
              <a:t>uggest the land has </a:t>
            </a:r>
            <a:r>
              <a:rPr lang="en-GB" b="1" dirty="0" smtClean="0">
                <a:solidFill>
                  <a:srgbClr val="0070C0"/>
                </a:solidFill>
                <a:ea typeface="Tahoma" pitchFamily="34" charset="0"/>
                <a:cs typeface="Tahoma" pitchFamily="34" charset="0"/>
              </a:rPr>
              <a:t>intrinsic </a:t>
            </a:r>
            <a:r>
              <a:rPr lang="en-GB" dirty="0" smtClean="0">
                <a:solidFill>
                  <a:srgbClr val="000000"/>
                </a:solidFill>
                <a:ea typeface="Tahoma" pitchFamily="34" charset="0"/>
                <a:cs typeface="Tahoma" pitchFamily="34" charset="0"/>
              </a:rPr>
              <a:t>or</a:t>
            </a:r>
            <a:r>
              <a:rPr lang="en-GB" b="1" dirty="0" smtClean="0">
                <a:solidFill>
                  <a:srgbClr val="0070C0"/>
                </a:solidFill>
                <a:ea typeface="Tahoma" pitchFamily="34" charset="0"/>
                <a:cs typeface="Tahoma" pitchFamily="34" charset="0"/>
              </a:rPr>
              <a:t> instrumental </a:t>
            </a:r>
            <a:r>
              <a:rPr lang="en-GB" dirty="0" smtClean="0">
                <a:ea typeface="Tahoma" pitchFamily="34" charset="0"/>
                <a:cs typeface="Tahoma" pitchFamily="34" charset="0"/>
              </a:rPr>
              <a:t>value?</a:t>
            </a:r>
          </a:p>
          <a:p>
            <a:pPr marL="514350" lvl="0" indent="-514350" eaLnBrk="0" fontAlgn="base" hangingPunct="0">
              <a:lnSpc>
                <a:spcPct val="150000"/>
              </a:lnSpc>
              <a:spcAft>
                <a:spcPct val="0"/>
              </a:spcAft>
              <a:buSzPct val="70000"/>
              <a:buFont typeface="+mj-lt"/>
              <a:buAutoNum type="arabicPeriod"/>
              <a:defRPr/>
            </a:pPr>
            <a:r>
              <a:rPr lang="en-GB" dirty="0" smtClean="0">
                <a:ea typeface="Tahoma" pitchFamily="34" charset="0"/>
                <a:cs typeface="Tahoma" pitchFamily="34" charset="0"/>
              </a:rPr>
              <a:t>Offer a similar/different approach to </a:t>
            </a:r>
            <a:r>
              <a:rPr lang="en-GB" b="1" dirty="0" smtClean="0">
                <a:solidFill>
                  <a:schemeClr val="accent2">
                    <a:lumMod val="75000"/>
                  </a:schemeClr>
                </a:solidFill>
                <a:ea typeface="Tahoma" pitchFamily="34" charset="0"/>
                <a:cs typeface="Tahoma" pitchFamily="34" charset="0"/>
              </a:rPr>
              <a:t>any other environmental ethical theory </a:t>
            </a:r>
            <a:r>
              <a:rPr lang="en-GB" dirty="0" smtClean="0">
                <a:ea typeface="Tahoma" pitchFamily="34" charset="0"/>
                <a:cs typeface="Tahoma" pitchFamily="34" charset="0"/>
              </a:rPr>
              <a:t>you might be aware of?</a:t>
            </a:r>
          </a:p>
          <a:p>
            <a:pPr marL="514350" lvl="0" indent="-514350" eaLnBrk="0" fontAlgn="base" hangingPunct="0">
              <a:lnSpc>
                <a:spcPct val="150000"/>
              </a:lnSpc>
              <a:spcAft>
                <a:spcPct val="0"/>
              </a:spcAft>
              <a:buSzPct val="70000"/>
              <a:buFont typeface="+mj-lt"/>
              <a:buAutoNum type="arabicPeriod"/>
              <a:defRPr/>
            </a:pPr>
            <a:r>
              <a:rPr lang="en-GB" dirty="0" smtClean="0">
                <a:ea typeface="Tahoma" pitchFamily="34" charset="0"/>
                <a:cs typeface="Tahoma" pitchFamily="34" charset="0"/>
              </a:rPr>
              <a:t>Suggest that the human/earthling is in the </a:t>
            </a:r>
            <a:r>
              <a:rPr lang="en-GB" b="1" dirty="0" smtClean="0">
                <a:solidFill>
                  <a:srgbClr val="000090"/>
                </a:solidFill>
                <a:ea typeface="Tahoma" pitchFamily="34" charset="0"/>
                <a:cs typeface="Tahoma" pitchFamily="34" charset="0"/>
              </a:rPr>
              <a:t>image of God</a:t>
            </a:r>
            <a:r>
              <a:rPr lang="en-GB" dirty="0" smtClean="0">
                <a:ea typeface="Tahoma" pitchFamily="34" charset="0"/>
                <a:cs typeface="Tahoma" pitchFamily="34" charset="0"/>
              </a:rPr>
              <a:t>? What does that mean for the relationship between humans and the Earth?</a:t>
            </a:r>
          </a:p>
          <a:p>
            <a:endParaRPr lang="en-GB" dirty="0" smtClean="0"/>
          </a:p>
        </p:txBody>
      </p:sp>
    </p:spTree>
    <p:extLst>
      <p:ext uri="{BB962C8B-B14F-4D97-AF65-F5344CB8AC3E}">
        <p14:creationId xmlns:p14="http://schemas.microsoft.com/office/powerpoint/2010/main" val="527046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Genesis 1</a:t>
            </a:r>
            <a:endParaRPr lang="en-GB" dirty="0">
              <a:cs typeface="Arial" pitchFamily="34" charset="0"/>
            </a:endParaRPr>
          </a:p>
        </p:txBody>
      </p:sp>
      <p:sp>
        <p:nvSpPr>
          <p:cNvPr id="3" name="Content Placeholder 2"/>
          <p:cNvSpPr>
            <a:spLocks noGrp="1"/>
          </p:cNvSpPr>
          <p:nvPr>
            <p:ph idx="1"/>
          </p:nvPr>
        </p:nvSpPr>
        <p:spPr>
          <a:xfrm>
            <a:off x="496549" y="1608137"/>
            <a:ext cx="8229600" cy="4525963"/>
          </a:xfrm>
        </p:spPr>
        <p:txBody>
          <a:bodyPr/>
          <a:lstStyle/>
          <a:p>
            <a:pPr marL="0" indent="0">
              <a:buNone/>
            </a:pPr>
            <a:r>
              <a:rPr lang="en-GB" dirty="0">
                <a:ea typeface="Tahoma" pitchFamily="34" charset="0"/>
                <a:cs typeface="Tahoma" pitchFamily="34" charset="0"/>
              </a:rPr>
              <a:t>26 Then God said, "Let us make </a:t>
            </a:r>
            <a:r>
              <a:rPr lang="en-GB" u="sng" dirty="0" smtClean="0">
                <a:ea typeface="Tahoma" pitchFamily="34" charset="0"/>
                <a:cs typeface="Tahoma" pitchFamily="34" charset="0"/>
              </a:rPr>
              <a:t>humankind</a:t>
            </a:r>
            <a:endParaRPr lang="en-GB" u="sng" dirty="0">
              <a:ea typeface="Tahoma" pitchFamily="34" charset="0"/>
              <a:cs typeface="Tahoma" pitchFamily="34" charset="0"/>
            </a:endParaRPr>
          </a:p>
        </p:txBody>
      </p:sp>
      <p:cxnSp>
        <p:nvCxnSpPr>
          <p:cNvPr id="5" name="Straight Arrow Connector 4"/>
          <p:cNvCxnSpPr/>
          <p:nvPr/>
        </p:nvCxnSpPr>
        <p:spPr>
          <a:xfrm flipH="1">
            <a:off x="5257800" y="2209800"/>
            <a:ext cx="1447800" cy="990600"/>
          </a:xfrm>
          <a:prstGeom prst="straightConnector1">
            <a:avLst/>
          </a:prstGeom>
          <a:ln w="44450">
            <a:tailEnd type="stealth" w="lg" len="lg"/>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352800" y="2767280"/>
            <a:ext cx="2819400" cy="1323439"/>
          </a:xfrm>
          <a:prstGeom prst="rect">
            <a:avLst/>
          </a:prstGeom>
          <a:noFill/>
        </p:spPr>
        <p:txBody>
          <a:bodyPr wrap="square" rtlCol="0">
            <a:spAutoFit/>
          </a:bodyPr>
          <a:lstStyle/>
          <a:p>
            <a:r>
              <a:rPr lang="he-IL" sz="8000" dirty="0" smtClean="0"/>
              <a:t>אָדָם</a:t>
            </a:r>
            <a:endParaRPr lang="en-GB" sz="8000" dirty="0"/>
          </a:p>
        </p:txBody>
      </p:sp>
      <p:sp>
        <p:nvSpPr>
          <p:cNvPr id="8" name="TextBox 7"/>
          <p:cNvSpPr txBox="1"/>
          <p:nvPr/>
        </p:nvSpPr>
        <p:spPr>
          <a:xfrm>
            <a:off x="5989195" y="3013500"/>
            <a:ext cx="2667000" cy="830997"/>
          </a:xfrm>
          <a:prstGeom prst="rect">
            <a:avLst/>
          </a:prstGeom>
          <a:noFill/>
        </p:spPr>
        <p:txBody>
          <a:bodyPr wrap="square" rtlCol="0">
            <a:spAutoFit/>
          </a:bodyPr>
          <a:lstStyle/>
          <a:p>
            <a:r>
              <a:rPr lang="en-GB" sz="4800" dirty="0">
                <a:solidFill>
                  <a:srgbClr val="00B050"/>
                </a:solidFill>
                <a:ea typeface="Tahoma" pitchFamily="34" charset="0"/>
                <a:cs typeface="Tahoma" pitchFamily="34" charset="0"/>
              </a:rPr>
              <a:t>a</a:t>
            </a:r>
            <a:r>
              <a:rPr lang="en-GB" sz="4800" dirty="0" smtClean="0">
                <a:solidFill>
                  <a:srgbClr val="00B050"/>
                </a:solidFill>
                <a:ea typeface="Tahoma" pitchFamily="34" charset="0"/>
                <a:cs typeface="Tahoma" pitchFamily="34" charset="0"/>
              </a:rPr>
              <a:t>dam</a:t>
            </a:r>
            <a:endParaRPr lang="en-GB" sz="4800" dirty="0">
              <a:solidFill>
                <a:srgbClr val="00B050"/>
              </a:solidFill>
              <a:ea typeface="Tahoma" pitchFamily="34" charset="0"/>
              <a:cs typeface="Tahoma" pitchFamily="34" charset="0"/>
            </a:endParaRPr>
          </a:p>
        </p:txBody>
      </p:sp>
      <p:sp>
        <p:nvSpPr>
          <p:cNvPr id="7" name="Notched Right Arrow 6"/>
          <p:cNvSpPr/>
          <p:nvPr/>
        </p:nvSpPr>
        <p:spPr>
          <a:xfrm>
            <a:off x="7315200" y="5791200"/>
            <a:ext cx="1143000" cy="685800"/>
          </a:xfrm>
          <a:prstGeom prst="notched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26" name="Picture 2" descr="http://www.middlesextimber.co.uk/media/catalog/category/soi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8175" y="4817730"/>
            <a:ext cx="2466975" cy="1659269"/>
          </a:xfrm>
          <a:prstGeom prst="rect">
            <a:avLst/>
          </a:prstGeom>
          <a:noFill/>
          <a:extLst>
            <a:ext uri="{909E8E84-426E-40dd-AFC4-6F175D3DCCD1}">
              <a14:hiddenFill xmlns:a14="http://schemas.microsoft.com/office/drawing/2010/main" xmlns="">
                <a:solidFill>
                  <a:srgbClr val="FFFFFF"/>
                </a:solidFill>
              </a14:hiddenFill>
            </a:ext>
          </a:extLst>
        </p:spPr>
      </p:pic>
      <p:cxnSp>
        <p:nvCxnSpPr>
          <p:cNvPr id="9" name="Straight Arrow Connector 8"/>
          <p:cNvCxnSpPr/>
          <p:nvPr/>
        </p:nvCxnSpPr>
        <p:spPr>
          <a:xfrm>
            <a:off x="3200400" y="57912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267200" y="5375701"/>
            <a:ext cx="2207756" cy="830997"/>
          </a:xfrm>
          <a:prstGeom prst="rect">
            <a:avLst/>
          </a:prstGeom>
        </p:spPr>
        <p:txBody>
          <a:bodyPr wrap="none">
            <a:spAutoFit/>
          </a:bodyPr>
          <a:lstStyle/>
          <a:p>
            <a:r>
              <a:rPr lang="en-GB" sz="4800" dirty="0" smtClean="0">
                <a:solidFill>
                  <a:srgbClr val="00B050"/>
                </a:solidFill>
                <a:ea typeface="Tahoma" pitchFamily="34" charset="0"/>
                <a:cs typeface="Tahoma" pitchFamily="34" charset="0"/>
              </a:rPr>
              <a:t>adamah</a:t>
            </a:r>
            <a:endParaRPr lang="en-GB" sz="4800" dirty="0">
              <a:solidFill>
                <a:srgbClr val="00B050"/>
              </a:solidFill>
              <a:ea typeface="Tahoma" pitchFamily="34" charset="0"/>
              <a:cs typeface="Tahoma" pitchFamily="34" charset="0"/>
            </a:endParaRPr>
          </a:p>
        </p:txBody>
      </p:sp>
    </p:spTree>
    <p:extLst>
      <p:ext uri="{BB962C8B-B14F-4D97-AF65-F5344CB8AC3E}">
        <p14:creationId xmlns:p14="http://schemas.microsoft.com/office/powerpoint/2010/main" val="195034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fade">
                                      <p:cBhvr>
                                        <p:cTn id="17" dur="500"/>
                                        <p:tgtEl>
                                          <p:spTgt spid="102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Genesis 1</a:t>
            </a:r>
            <a:endParaRPr lang="en-GB" dirty="0">
              <a:cs typeface="Arial" pitchFamily="34" charset="0"/>
            </a:endParaRPr>
          </a:p>
        </p:txBody>
      </p:sp>
      <p:sp>
        <p:nvSpPr>
          <p:cNvPr id="3" name="Content Placeholder 2"/>
          <p:cNvSpPr>
            <a:spLocks noGrp="1"/>
          </p:cNvSpPr>
          <p:nvPr>
            <p:ph idx="1"/>
          </p:nvPr>
        </p:nvSpPr>
        <p:spPr/>
        <p:txBody>
          <a:bodyPr/>
          <a:lstStyle/>
          <a:p>
            <a:pPr marL="0" indent="0">
              <a:buNone/>
            </a:pPr>
            <a:r>
              <a:rPr lang="en-GB" dirty="0">
                <a:ea typeface="Tahoma" pitchFamily="34" charset="0"/>
                <a:cs typeface="Tahoma" pitchFamily="34" charset="0"/>
              </a:rPr>
              <a:t>27 So God created </a:t>
            </a:r>
            <a:r>
              <a:rPr lang="en-GB" u="sng" dirty="0" smtClean="0">
                <a:ea typeface="Tahoma" pitchFamily="34" charset="0"/>
                <a:cs typeface="Tahoma" pitchFamily="34" charset="0"/>
              </a:rPr>
              <a:t>the human</a:t>
            </a:r>
            <a:r>
              <a:rPr lang="en-GB" dirty="0" smtClean="0">
                <a:ea typeface="Tahoma" pitchFamily="34" charset="0"/>
                <a:cs typeface="Tahoma" pitchFamily="34" charset="0"/>
              </a:rPr>
              <a:t> in </a:t>
            </a:r>
            <a:r>
              <a:rPr lang="en-GB" dirty="0">
                <a:ea typeface="Tahoma" pitchFamily="34" charset="0"/>
                <a:cs typeface="Tahoma" pitchFamily="34" charset="0"/>
              </a:rPr>
              <a:t>his image</a:t>
            </a:r>
          </a:p>
        </p:txBody>
      </p:sp>
      <p:sp>
        <p:nvSpPr>
          <p:cNvPr id="4" name="Rectangle 3"/>
          <p:cNvSpPr/>
          <p:nvPr/>
        </p:nvSpPr>
        <p:spPr>
          <a:xfrm>
            <a:off x="762000" y="3824437"/>
            <a:ext cx="2513830" cy="1323439"/>
          </a:xfrm>
          <a:prstGeom prst="rect">
            <a:avLst/>
          </a:prstGeom>
        </p:spPr>
        <p:txBody>
          <a:bodyPr wrap="none">
            <a:spAutoFit/>
          </a:bodyPr>
          <a:lstStyle/>
          <a:p>
            <a:r>
              <a:rPr lang="he-IL" sz="8000" dirty="0" smtClean="0"/>
              <a:t>הָאָדָם</a:t>
            </a:r>
            <a:endParaRPr lang="en-GB" sz="8000" dirty="0"/>
          </a:p>
        </p:txBody>
      </p:sp>
      <p:cxnSp>
        <p:nvCxnSpPr>
          <p:cNvPr id="5" name="Straight Arrow Connector 4"/>
          <p:cNvCxnSpPr/>
          <p:nvPr/>
        </p:nvCxnSpPr>
        <p:spPr>
          <a:xfrm flipH="1">
            <a:off x="2362200" y="2209800"/>
            <a:ext cx="2438400" cy="1600200"/>
          </a:xfrm>
          <a:prstGeom prst="straightConnector1">
            <a:avLst/>
          </a:prstGeom>
          <a:ln w="44450">
            <a:tailEnd type="stealth" w="lg" len="lg"/>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4267200" y="4220752"/>
            <a:ext cx="2667000" cy="830997"/>
          </a:xfrm>
          <a:prstGeom prst="rect">
            <a:avLst/>
          </a:prstGeom>
          <a:noFill/>
        </p:spPr>
        <p:txBody>
          <a:bodyPr wrap="square" rtlCol="0">
            <a:spAutoFit/>
          </a:bodyPr>
          <a:lstStyle/>
          <a:p>
            <a:r>
              <a:rPr lang="en-GB" sz="4800" dirty="0">
                <a:ea typeface="Tahoma" pitchFamily="34" charset="0"/>
                <a:cs typeface="Tahoma" pitchFamily="34" charset="0"/>
              </a:rPr>
              <a:t>h</a:t>
            </a:r>
            <a:r>
              <a:rPr lang="en-GB" sz="4800" dirty="0" smtClean="0">
                <a:ea typeface="Tahoma" pitchFamily="34" charset="0"/>
                <a:cs typeface="Tahoma" pitchFamily="34" charset="0"/>
              </a:rPr>
              <a:t>a-</a:t>
            </a:r>
            <a:r>
              <a:rPr lang="en-GB" sz="4800" dirty="0" smtClean="0">
                <a:solidFill>
                  <a:srgbClr val="00B050"/>
                </a:solidFill>
                <a:ea typeface="Tahoma" pitchFamily="34" charset="0"/>
                <a:cs typeface="Tahoma" pitchFamily="34" charset="0"/>
              </a:rPr>
              <a:t>adam</a:t>
            </a:r>
            <a:endParaRPr lang="en-GB" sz="4800" dirty="0">
              <a:solidFill>
                <a:srgbClr val="00B050"/>
              </a:solidFill>
              <a:ea typeface="Tahoma" pitchFamily="34" charset="0"/>
              <a:cs typeface="Tahoma" pitchFamily="34" charset="0"/>
            </a:endParaRPr>
          </a:p>
        </p:txBody>
      </p:sp>
      <p:sp>
        <p:nvSpPr>
          <p:cNvPr id="7" name="Notched Right Arrow 6"/>
          <p:cNvSpPr/>
          <p:nvPr/>
        </p:nvSpPr>
        <p:spPr>
          <a:xfrm>
            <a:off x="7315200" y="5791200"/>
            <a:ext cx="1143000" cy="685800"/>
          </a:xfrm>
          <a:prstGeom prst="notched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800063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Hebrew</a:t>
            </a:r>
            <a:endParaRPr lang="en-GB" dirty="0">
              <a:cs typeface="Arial" pitchFamily="34" charset="0"/>
            </a:endParaRPr>
          </a:p>
        </p:txBody>
      </p:sp>
      <p:sp>
        <p:nvSpPr>
          <p:cNvPr id="3" name="Content Placeholder 2"/>
          <p:cNvSpPr>
            <a:spLocks noGrp="1"/>
          </p:cNvSpPr>
          <p:nvPr>
            <p:ph idx="1"/>
          </p:nvPr>
        </p:nvSpPr>
        <p:spPr/>
        <p:txBody>
          <a:bodyPr>
            <a:normAutofit fontScale="85000" lnSpcReduction="20000"/>
          </a:bodyPr>
          <a:lstStyle/>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The ground = </a:t>
            </a:r>
            <a:r>
              <a:rPr lang="en-GB" b="1" dirty="0" smtClean="0">
                <a:solidFill>
                  <a:srgbClr val="00B050"/>
                </a:solidFill>
                <a:ea typeface="Tahoma" pitchFamily="34" charset="0"/>
                <a:cs typeface="Tahoma" pitchFamily="34" charset="0"/>
              </a:rPr>
              <a:t>ha-adamah</a:t>
            </a:r>
            <a:r>
              <a:rPr lang="en-GB" dirty="0" smtClean="0">
                <a:ea typeface="Tahoma" pitchFamily="34" charset="0"/>
                <a:cs typeface="Tahoma" pitchFamily="34" charset="0"/>
              </a:rPr>
              <a:t> (Gen. 1:25)</a:t>
            </a:r>
          </a:p>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‘The human’ = </a:t>
            </a:r>
            <a:r>
              <a:rPr lang="en-GB" b="1" dirty="0" smtClean="0">
                <a:solidFill>
                  <a:srgbClr val="00B050"/>
                </a:solidFill>
                <a:ea typeface="Tahoma" pitchFamily="34" charset="0"/>
                <a:cs typeface="Tahoma" pitchFamily="34" charset="0"/>
              </a:rPr>
              <a:t>ha-adam </a:t>
            </a:r>
            <a:r>
              <a:rPr lang="en-GB" dirty="0" smtClean="0">
                <a:solidFill>
                  <a:srgbClr val="000000"/>
                </a:solidFill>
                <a:ea typeface="Tahoma" pitchFamily="34" charset="0"/>
                <a:cs typeface="Tahoma" pitchFamily="34" charset="0"/>
              </a:rPr>
              <a:t>(the ‘earthling’?)</a:t>
            </a:r>
          </a:p>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The first human = later known as </a:t>
            </a:r>
            <a:r>
              <a:rPr lang="en-GB" b="1" dirty="0" smtClean="0">
                <a:solidFill>
                  <a:srgbClr val="00B050"/>
                </a:solidFill>
                <a:ea typeface="Tahoma" pitchFamily="34" charset="0"/>
                <a:cs typeface="Tahoma" pitchFamily="34" charset="0"/>
              </a:rPr>
              <a:t>Adam</a:t>
            </a:r>
          </a:p>
          <a:p>
            <a:pPr lvl="0" eaLnBrk="0" fontAlgn="base" hangingPunct="0">
              <a:lnSpc>
                <a:spcPct val="150000"/>
              </a:lnSpc>
              <a:spcAft>
                <a:spcPct val="0"/>
              </a:spcAft>
              <a:buSzPct val="70000"/>
              <a:buFont typeface="Wingdings" pitchFamily="2" charset="2"/>
              <a:buChar char="u"/>
              <a:defRPr/>
            </a:pPr>
            <a:endParaRPr lang="en-GB" b="1" dirty="0" smtClean="0">
              <a:solidFill>
                <a:srgbClr val="00B050"/>
              </a:solidFill>
              <a:ea typeface="Tahoma" pitchFamily="34" charset="0"/>
              <a:cs typeface="Tahoma" pitchFamily="34" charset="0"/>
            </a:endParaRPr>
          </a:p>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A man = ish </a:t>
            </a:r>
          </a:p>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A woman = ish-shah (only named Eve in 3:20)</a:t>
            </a:r>
          </a:p>
          <a:p>
            <a:pPr lvl="0" eaLnBrk="0" fontAlgn="base" hangingPunct="0">
              <a:lnSpc>
                <a:spcPct val="150000"/>
              </a:lnSpc>
              <a:spcAft>
                <a:spcPct val="0"/>
              </a:spcAft>
              <a:buSzPct val="70000"/>
              <a:buFont typeface="Wingdings" pitchFamily="2" charset="2"/>
              <a:buChar char="u"/>
              <a:defRPr/>
            </a:pPr>
            <a:r>
              <a:rPr lang="en-GB" dirty="0" smtClean="0">
                <a:ea typeface="Tahoma" pitchFamily="34" charset="0"/>
                <a:cs typeface="Tahoma" pitchFamily="34" charset="0"/>
              </a:rPr>
              <a:t>Eve = Life</a:t>
            </a:r>
          </a:p>
        </p:txBody>
      </p:sp>
      <p:sp>
        <p:nvSpPr>
          <p:cNvPr id="4" name="Notched Right Arrow 3"/>
          <p:cNvSpPr/>
          <p:nvPr/>
        </p:nvSpPr>
        <p:spPr>
          <a:xfrm>
            <a:off x="7315200" y="5791200"/>
            <a:ext cx="1143000" cy="685800"/>
          </a:xfrm>
          <a:prstGeom prst="notched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977721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6CE45FD6B244BBAAF2235D69EAA93" ma:contentTypeVersion="6" ma:contentTypeDescription="Create a new document." ma:contentTypeScope="" ma:versionID="72fff9f66ad96764870ebfbc00388f54">
  <xsd:schema xmlns:xsd="http://www.w3.org/2001/XMLSchema" xmlns:xs="http://www.w3.org/2001/XMLSchema" xmlns:p="http://schemas.microsoft.com/office/2006/metadata/properties" xmlns:ns1="http://schemas.microsoft.com/sharepoint/v3" xmlns:ns3="66db31cb-77f5-4215-898b-70dbbd70ab25" xmlns:ns4="38fb5a3e-8a88-49b2-a7fa-af4f2d8956a9" targetNamespace="http://schemas.microsoft.com/office/2006/metadata/properties" ma:root="true" ma:fieldsID="d9215ff00831b212630999ca99c98bcf" ns1:_="" ns3:_="" ns4:_="">
    <xsd:import namespace="http://schemas.microsoft.com/sharepoint/v3"/>
    <xsd:import namespace="66db31cb-77f5-4215-898b-70dbbd70ab25"/>
    <xsd:import namespace="38fb5a3e-8a88-49b2-a7fa-af4f2d8956a9"/>
    <xsd:element name="properties">
      <xsd:complexType>
        <xsd:sequence>
          <xsd:element name="documentManagement">
            <xsd:complexType>
              <xsd:all>
                <xsd:element ref="ns3:SharedWithUsers" minOccurs="0"/>
                <xsd:element ref="ns1:IMAddress" minOccurs="0"/>
                <xsd:element ref="ns3: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ddress" ma:index="9" nillable="true" ma:displayName="IM Address" ma:internalName="IMAddres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b31cb-77f5-4215-898b-70dbbd70ab2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fb5a3e-8a88-49b2-a7fa-af4f2d8956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MAddress xmlns="http://schemas.microsoft.com/sharepoint/v3" xsi:nil="true"/>
  </documentManagement>
</p:properties>
</file>

<file path=customXml/itemProps1.xml><?xml version="1.0" encoding="utf-8"?>
<ds:datastoreItem xmlns:ds="http://schemas.openxmlformats.org/officeDocument/2006/customXml" ds:itemID="{0FDEAE12-3E6E-491C-969B-0891AF2DD383}">
  <ds:schemaRefs>
    <ds:schemaRef ds:uri="http://schemas.microsoft.com/sharepoint/v3/contenttype/forms"/>
  </ds:schemaRefs>
</ds:datastoreItem>
</file>

<file path=customXml/itemProps2.xml><?xml version="1.0" encoding="utf-8"?>
<ds:datastoreItem xmlns:ds="http://schemas.openxmlformats.org/officeDocument/2006/customXml" ds:itemID="{B37BBD68-F892-4BFD-87DD-336DFB920B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db31cb-77f5-4215-898b-70dbbd70ab25"/>
    <ds:schemaRef ds:uri="38fb5a3e-8a88-49b2-a7fa-af4f2d89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E92BE3-0A88-44D2-93AF-005773B4869F}">
  <ds:schemaRefs>
    <ds:schemaRef ds:uri="http://schemas.openxmlformats.org/package/2006/metadata/core-properties"/>
    <ds:schemaRef ds:uri="38fb5a3e-8a88-49b2-a7fa-af4f2d8956a9"/>
    <ds:schemaRef ds:uri="http://schemas.microsoft.com/office/2006/documentManagement/types"/>
    <ds:schemaRef ds:uri="http://purl.org/dc/dcmitype/"/>
    <ds:schemaRef ds:uri="http://www.w3.org/XML/1998/namespace"/>
    <ds:schemaRef ds:uri="http://schemas.microsoft.com/office/infopath/2007/PartnerControls"/>
    <ds:schemaRef ds:uri="http://purl.org/dc/elements/1.1/"/>
    <ds:schemaRef ds:uri="http://purl.org/dc/terms/"/>
    <ds:schemaRef ds:uri="66db31cb-77f5-4215-898b-70dbbd70ab25"/>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743</TotalTime>
  <Words>906</Words>
  <Application>Microsoft Office PowerPoint</Application>
  <PresentationFormat>On-screen Show (4:3)</PresentationFormat>
  <Paragraphs>89</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Tahoma</vt:lpstr>
      <vt:lpstr>Wingdings</vt:lpstr>
      <vt:lpstr>Office Theme</vt:lpstr>
      <vt:lpstr>PowerPoint Presentation</vt:lpstr>
      <vt:lpstr>Click for an introductory video: Origins</vt:lpstr>
      <vt:lpstr>Lesson aims</vt:lpstr>
      <vt:lpstr>What are we looking for?</vt:lpstr>
      <vt:lpstr>Texts to consider in groups</vt:lpstr>
      <vt:lpstr>Questions to consider</vt:lpstr>
      <vt:lpstr>Genesis 1</vt:lpstr>
      <vt:lpstr>Genesis 1</vt:lpstr>
      <vt:lpstr>Hebrew</vt:lpstr>
      <vt:lpstr>Genesis 1:26-28</vt:lpstr>
      <vt:lpstr>Genesis 2:5</vt:lpstr>
      <vt:lpstr>Genesis 2:7</vt:lpstr>
      <vt:lpstr>Genesis 2:15</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Bible and the Environment</dc:title>
  <dc:creator>Administrator</dc:creator>
  <cp:lastModifiedBy>Kaal, Abbie</cp:lastModifiedBy>
  <cp:revision>64</cp:revision>
  <dcterms:created xsi:type="dcterms:W3CDTF">2012-06-18T16:13:20Z</dcterms:created>
  <dcterms:modified xsi:type="dcterms:W3CDTF">2018-03-02T13:19:07Z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0x0101002986CE45FD6B244BBAAF2235D69EAA93</vt:lpwstr>
  </property>
</Properties>
</file>