
<file path=[Content_Types].xml><?xml version="1.0" encoding="utf-8"?>
<Types xmlns="http://schemas.openxmlformats.org/package/2006/content-types">
  <Default Extension="jpeg" ContentType="image/jpeg"/>
  <Default Extension="wmf" ContentType="image/x-w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sldIdLst>
    <p:sldId id="256" r:id="rId5"/>
    <p:sldId id="295" r:id="rId6"/>
    <p:sldId id="271" r:id="rId7"/>
    <p:sldId id="272" r:id="rId8"/>
    <p:sldId id="273" r:id="rId9"/>
    <p:sldId id="274" r:id="rId10"/>
    <p:sldId id="275" r:id="rId11"/>
    <p:sldId id="276" r:id="rId12"/>
    <p:sldId id="277" r:id="rId13"/>
    <p:sldId id="278" r:id="rId14"/>
    <p:sldId id="296" r:id="rId15"/>
    <p:sldId id="281" r:id="rId16"/>
    <p:sldId id="301" r:id="rId17"/>
    <p:sldId id="302" r:id="rId18"/>
    <p:sldId id="303" r:id="rId19"/>
    <p:sldId id="292" r:id="rId20"/>
    <p:sldId id="291" r:id="rId21"/>
    <p:sldId id="285" r:id="rId22"/>
    <p:sldId id="286" r:id="rId23"/>
    <p:sldId id="293" r:id="rId24"/>
    <p:sldId id="290" r:id="rId25"/>
    <p:sldId id="289" r:id="rId26"/>
    <p:sldId id="287"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67626"/>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77" autoAdjust="0"/>
    <p:restoredTop sz="94628" autoAdjust="0"/>
  </p:normalViewPr>
  <p:slideViewPr>
    <p:cSldViewPr>
      <p:cViewPr varScale="1">
        <p:scale>
          <a:sx n="110" d="100"/>
          <a:sy n="110" d="100"/>
        </p:scale>
        <p:origin x="1638" y="102"/>
      </p:cViewPr>
      <p:guideLst>
        <p:guide orient="horz" pos="2160"/>
        <p:guide pos="2880"/>
      </p:guideLst>
    </p:cSldViewPr>
  </p:slideViewPr>
  <p:outlineViewPr>
    <p:cViewPr>
      <p:scale>
        <a:sx n="33" d="100"/>
        <a:sy n="33" d="100"/>
      </p:scale>
      <p:origin x="0" y="535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3C98667-EECE-4F61-A375-8DACCD2A30F3}" type="datetimeFigureOut">
              <a:rPr lang="en-GB" smtClean="0"/>
              <a:pPr/>
              <a:t>02/03/2018</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9C8A78A-37C3-48D8-BBC2-01E4F3DBEACF}" type="slidenum">
              <a:rPr lang="en-GB" smtClean="0"/>
              <a:pPr/>
              <a:t>‹#›</a:t>
            </a:fld>
            <a:endParaRPr lang="en-GB"/>
          </a:p>
        </p:txBody>
      </p:sp>
    </p:spTree>
    <p:extLst>
      <p:ext uri="{BB962C8B-B14F-4D97-AF65-F5344CB8AC3E}">
        <p14:creationId xmlns:p14="http://schemas.microsoft.com/office/powerpoint/2010/main" val="4725011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B9C8A78A-37C3-48D8-BBC2-01E4F3DBEACF}" type="slidenum">
              <a:rPr lang="en-GB" smtClean="0"/>
              <a:pPr/>
              <a:t>1</a:t>
            </a:fld>
            <a:endParaRPr lang="en-GB" dirty="0"/>
          </a:p>
        </p:txBody>
      </p:sp>
    </p:spTree>
    <p:extLst>
      <p:ext uri="{BB962C8B-B14F-4D97-AF65-F5344CB8AC3E}">
        <p14:creationId xmlns:p14="http://schemas.microsoft.com/office/powerpoint/2010/main" val="295122616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12</a:t>
            </a:fld>
            <a:endParaRPr lang="en-GB"/>
          </a:p>
        </p:txBody>
      </p:sp>
    </p:spTree>
    <p:extLst>
      <p:ext uri="{BB962C8B-B14F-4D97-AF65-F5344CB8AC3E}">
        <p14:creationId xmlns:p14="http://schemas.microsoft.com/office/powerpoint/2010/main" val="8126403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16</a:t>
            </a:fld>
            <a:endParaRPr lang="en-GB"/>
          </a:p>
        </p:txBody>
      </p:sp>
    </p:spTree>
    <p:extLst>
      <p:ext uri="{BB962C8B-B14F-4D97-AF65-F5344CB8AC3E}">
        <p14:creationId xmlns:p14="http://schemas.microsoft.com/office/powerpoint/2010/main" val="95708351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17</a:t>
            </a:fld>
            <a:endParaRPr lang="en-GB"/>
          </a:p>
        </p:txBody>
      </p:sp>
    </p:spTree>
    <p:extLst>
      <p:ext uri="{BB962C8B-B14F-4D97-AF65-F5344CB8AC3E}">
        <p14:creationId xmlns:p14="http://schemas.microsoft.com/office/powerpoint/2010/main" val="31567558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18</a:t>
            </a:fld>
            <a:endParaRPr lang="en-GB"/>
          </a:p>
        </p:txBody>
      </p:sp>
    </p:spTree>
    <p:extLst>
      <p:ext uri="{BB962C8B-B14F-4D97-AF65-F5344CB8AC3E}">
        <p14:creationId xmlns:p14="http://schemas.microsoft.com/office/powerpoint/2010/main" val="23447335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19</a:t>
            </a:fld>
            <a:endParaRPr lang="en-GB"/>
          </a:p>
        </p:txBody>
      </p:sp>
    </p:spTree>
    <p:extLst>
      <p:ext uri="{BB962C8B-B14F-4D97-AF65-F5344CB8AC3E}">
        <p14:creationId xmlns:p14="http://schemas.microsoft.com/office/powerpoint/2010/main" val="250821083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20</a:t>
            </a:fld>
            <a:endParaRPr lang="en-GB"/>
          </a:p>
        </p:txBody>
      </p:sp>
    </p:spTree>
    <p:extLst>
      <p:ext uri="{BB962C8B-B14F-4D97-AF65-F5344CB8AC3E}">
        <p14:creationId xmlns:p14="http://schemas.microsoft.com/office/powerpoint/2010/main" val="423683313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21</a:t>
            </a:fld>
            <a:endParaRPr lang="en-GB"/>
          </a:p>
        </p:txBody>
      </p:sp>
    </p:spTree>
    <p:extLst>
      <p:ext uri="{BB962C8B-B14F-4D97-AF65-F5344CB8AC3E}">
        <p14:creationId xmlns:p14="http://schemas.microsoft.com/office/powerpoint/2010/main" val="15618314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22</a:t>
            </a:fld>
            <a:endParaRPr lang="en-GB"/>
          </a:p>
        </p:txBody>
      </p:sp>
    </p:spTree>
    <p:extLst>
      <p:ext uri="{BB962C8B-B14F-4D97-AF65-F5344CB8AC3E}">
        <p14:creationId xmlns:p14="http://schemas.microsoft.com/office/powerpoint/2010/main" val="26465716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23</a:t>
            </a:fld>
            <a:endParaRPr lang="en-GB"/>
          </a:p>
        </p:txBody>
      </p:sp>
    </p:spTree>
    <p:extLst>
      <p:ext uri="{BB962C8B-B14F-4D97-AF65-F5344CB8AC3E}">
        <p14:creationId xmlns:p14="http://schemas.microsoft.com/office/powerpoint/2010/main" val="78017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3A7827DD-BFAF-45CD-A26B-527985649F7C}" type="slidenum">
              <a:rPr lang="en-GB" smtClean="0"/>
              <a:pPr>
                <a:defRPr/>
              </a:pPr>
              <a:t>3</a:t>
            </a:fld>
            <a:endParaRPr lang="en-GB"/>
          </a:p>
        </p:txBody>
      </p:sp>
    </p:spTree>
    <p:extLst>
      <p:ext uri="{BB962C8B-B14F-4D97-AF65-F5344CB8AC3E}">
        <p14:creationId xmlns:p14="http://schemas.microsoft.com/office/powerpoint/2010/main" val="269552400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4</a:t>
            </a:fld>
            <a:endParaRPr lang="en-GB"/>
          </a:p>
        </p:txBody>
      </p:sp>
    </p:spTree>
    <p:extLst>
      <p:ext uri="{BB962C8B-B14F-4D97-AF65-F5344CB8AC3E}">
        <p14:creationId xmlns:p14="http://schemas.microsoft.com/office/powerpoint/2010/main" val="28110622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5</a:t>
            </a:fld>
            <a:endParaRPr lang="en-GB"/>
          </a:p>
        </p:txBody>
      </p:sp>
    </p:spTree>
    <p:extLst>
      <p:ext uri="{BB962C8B-B14F-4D97-AF65-F5344CB8AC3E}">
        <p14:creationId xmlns:p14="http://schemas.microsoft.com/office/powerpoint/2010/main" val="41330333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6</a:t>
            </a:fld>
            <a:endParaRPr lang="en-GB"/>
          </a:p>
        </p:txBody>
      </p:sp>
    </p:spTree>
    <p:extLst>
      <p:ext uri="{BB962C8B-B14F-4D97-AF65-F5344CB8AC3E}">
        <p14:creationId xmlns:p14="http://schemas.microsoft.com/office/powerpoint/2010/main" val="104497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7</a:t>
            </a:fld>
            <a:endParaRPr lang="en-GB"/>
          </a:p>
        </p:txBody>
      </p:sp>
    </p:spTree>
    <p:extLst>
      <p:ext uri="{BB962C8B-B14F-4D97-AF65-F5344CB8AC3E}">
        <p14:creationId xmlns:p14="http://schemas.microsoft.com/office/powerpoint/2010/main" val="8766158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8</a:t>
            </a:fld>
            <a:endParaRPr lang="en-GB"/>
          </a:p>
        </p:txBody>
      </p:sp>
    </p:spTree>
    <p:extLst>
      <p:ext uri="{BB962C8B-B14F-4D97-AF65-F5344CB8AC3E}">
        <p14:creationId xmlns:p14="http://schemas.microsoft.com/office/powerpoint/2010/main" val="419815315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9</a:t>
            </a:fld>
            <a:endParaRPr lang="en-GB"/>
          </a:p>
        </p:txBody>
      </p:sp>
    </p:spTree>
    <p:extLst>
      <p:ext uri="{BB962C8B-B14F-4D97-AF65-F5344CB8AC3E}">
        <p14:creationId xmlns:p14="http://schemas.microsoft.com/office/powerpoint/2010/main" val="20045604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B9C8A78A-37C3-48D8-BBC2-01E4F3DBEACF}" type="slidenum">
              <a:rPr lang="en-GB" smtClean="0"/>
              <a:pPr/>
              <a:t>10</a:t>
            </a:fld>
            <a:endParaRPr lang="en-GB"/>
          </a:p>
        </p:txBody>
      </p:sp>
    </p:spTree>
    <p:extLst>
      <p:ext uri="{BB962C8B-B14F-4D97-AF65-F5344CB8AC3E}">
        <p14:creationId xmlns:p14="http://schemas.microsoft.com/office/powerpoint/2010/main" val="10221022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9862792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640871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745163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7716109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3317221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2662198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771420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422459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18060628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2145508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9EF115A-23C8-45CB-BD0C-01BD3D3A965E}" type="datetimeFigureOut">
              <a:rPr lang="en-GB" smtClean="0"/>
              <a:pPr/>
              <a:t>02/03/2018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F28B137-2B89-462B-BA25-CB8E145C2A59}" type="slidenum">
              <a:rPr lang="en-GB" smtClean="0"/>
              <a:pPr/>
              <a:t>‹#›</a:t>
            </a:fld>
            <a:endParaRPr lang="en-GB"/>
          </a:p>
        </p:txBody>
      </p:sp>
    </p:spTree>
    <p:extLst>
      <p:ext uri="{BB962C8B-B14F-4D97-AF65-F5344CB8AC3E}">
        <p14:creationId xmlns:p14="http://schemas.microsoft.com/office/powerpoint/2010/main" val="8315997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EF115A-23C8-45CB-BD0C-01BD3D3A965E}" type="datetimeFigureOut">
              <a:rPr lang="en-GB" smtClean="0"/>
              <a:pPr/>
              <a:t>02/03/2018</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F28B137-2B89-462B-BA25-CB8E145C2A59}" type="slidenum">
              <a:rPr lang="en-GB" smtClean="0"/>
              <a:pPr/>
              <a:t>‹#›</a:t>
            </a:fld>
            <a:endParaRPr lang="en-GB"/>
          </a:p>
        </p:txBody>
      </p:sp>
    </p:spTree>
    <p:extLst>
      <p:ext uri="{BB962C8B-B14F-4D97-AF65-F5344CB8AC3E}">
        <p14:creationId xmlns:p14="http://schemas.microsoft.com/office/powerpoint/2010/main" val="19124538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humanities.exeter.ac.uk/theology/research/projects/beyondstewardship/topics/future/" TargetMode="Externa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www.resistingthegreendragon.com/"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6.wmf"/></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3"/>
          <a:srcRect/>
          <a:stretch>
            <a:fillRect/>
          </a:stretch>
        </a:blip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762000" y="457200"/>
            <a:ext cx="7467600" cy="1066800"/>
          </a:xfrm>
        </p:spPr>
        <p:txBody>
          <a:bodyPr>
            <a:noAutofit/>
          </a:bodyPr>
          <a:lstStyle/>
          <a:p>
            <a:r>
              <a:rPr lang="en-GB" sz="4400" dirty="0" smtClean="0">
                <a:solidFill>
                  <a:schemeClr val="tx1"/>
                </a:solidFill>
                <a:latin typeface="+mj-lt"/>
                <a:cs typeface="Arial" pitchFamily="34" charset="0"/>
              </a:rPr>
              <a:t>The Future of the Earth</a:t>
            </a:r>
            <a:endParaRPr lang="en-GB" sz="4400" dirty="0">
              <a:solidFill>
                <a:schemeClr val="tx1"/>
              </a:solidFill>
              <a:latin typeface="+mj-lt"/>
              <a:cs typeface="Arial" pitchFamily="34" charset="0"/>
            </a:endParaRPr>
          </a:p>
        </p:txBody>
      </p:sp>
      <p:sp>
        <p:nvSpPr>
          <p:cNvPr id="4" name="Rectangle 3"/>
          <p:cNvSpPr/>
          <p:nvPr/>
        </p:nvSpPr>
        <p:spPr>
          <a:xfrm>
            <a:off x="6172200" y="6448425"/>
            <a:ext cx="2876878" cy="276999"/>
          </a:xfrm>
          <a:prstGeom prst="rect">
            <a:avLst/>
          </a:prstGeom>
        </p:spPr>
        <p:txBody>
          <a:bodyPr wrap="none">
            <a:spAutoFit/>
          </a:bodyPr>
          <a:lstStyle/>
          <a:p>
            <a:r>
              <a:rPr lang="en-GB" sz="1200" dirty="0">
                <a:solidFill>
                  <a:schemeClr val="bg1"/>
                </a:solidFill>
              </a:rPr>
              <a:t>Background image copyright Helen C. John</a:t>
            </a:r>
          </a:p>
        </p:txBody>
      </p:sp>
    </p:spTree>
    <p:extLst>
      <p:ext uri="{BB962C8B-B14F-4D97-AF65-F5344CB8AC3E}">
        <p14:creationId xmlns:p14="http://schemas.microsoft.com/office/powerpoint/2010/main" val="115550411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219200"/>
            <a:ext cx="8229600" cy="1143000"/>
          </a:xfrm>
        </p:spPr>
        <p:txBody>
          <a:bodyPr>
            <a:normAutofit fontScale="90000"/>
          </a:bodyPr>
          <a:lstStyle/>
          <a:p>
            <a:r>
              <a:rPr lang="en-GB" b="1" dirty="0" smtClean="0">
                <a:solidFill>
                  <a:srgbClr val="7030A0"/>
                </a:solidFill>
                <a:cs typeface="Arial" pitchFamily="34" charset="0"/>
              </a:rPr>
              <a:t>Biblical depictions of the</a:t>
            </a:r>
            <a:br>
              <a:rPr lang="en-GB" b="1" dirty="0" smtClean="0">
                <a:solidFill>
                  <a:srgbClr val="7030A0"/>
                </a:solidFill>
                <a:cs typeface="Arial" pitchFamily="34" charset="0"/>
              </a:rPr>
            </a:br>
            <a:r>
              <a:rPr lang="en-GB" b="1" dirty="0" smtClean="0">
                <a:solidFill>
                  <a:srgbClr val="7030A0"/>
                </a:solidFill>
                <a:cs typeface="Arial" pitchFamily="34" charset="0"/>
              </a:rPr>
              <a:t>future of the earth</a:t>
            </a:r>
            <a:endParaRPr lang="en-GB" b="1" dirty="0">
              <a:solidFill>
                <a:srgbClr val="7030A0"/>
              </a:solidFill>
              <a:cs typeface="Arial" pitchFamily="34" charset="0"/>
            </a:endParaRPr>
          </a:p>
        </p:txBody>
      </p:sp>
      <p:pic>
        <p:nvPicPr>
          <p:cNvPr id="24578" name="Picture 2" descr="C:\Users\Anna\AppData\Local\Microsoft\Windows\Temporary Internet Files\Content.IE5\B5399UI5\MP900443601[1].jpg"/>
          <p:cNvPicPr>
            <a:picLocks noChangeAspect="1" noChangeArrowheads="1"/>
          </p:cNvPicPr>
          <p:nvPr/>
        </p:nvPicPr>
        <p:blipFill>
          <a:blip r:embed="rId3" cstate="print"/>
          <a:srcRect/>
          <a:stretch>
            <a:fillRect/>
          </a:stretch>
        </p:blipFill>
        <p:spPr bwMode="auto">
          <a:xfrm>
            <a:off x="2743200" y="2971800"/>
            <a:ext cx="3657600" cy="2434092"/>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Isaiah 11:6-9</a:t>
            </a:r>
            <a:endParaRPr lang="en-US" dirty="0"/>
          </a:p>
        </p:txBody>
      </p:sp>
      <p:sp>
        <p:nvSpPr>
          <p:cNvPr id="3" name="Content Placeholder 2"/>
          <p:cNvSpPr>
            <a:spLocks noGrp="1"/>
          </p:cNvSpPr>
          <p:nvPr>
            <p:ph idx="1"/>
          </p:nvPr>
        </p:nvSpPr>
        <p:spPr>
          <a:xfrm>
            <a:off x="457200" y="1295400"/>
            <a:ext cx="8229600" cy="4830763"/>
          </a:xfrm>
          <a:solidFill>
            <a:schemeClr val="bg2"/>
          </a:solidFill>
          <a:ln w="19050">
            <a:solidFill>
              <a:schemeClr val="tx1"/>
            </a:solidFill>
          </a:ln>
        </p:spPr>
        <p:txBody>
          <a:bodyPr>
            <a:noAutofit/>
          </a:bodyPr>
          <a:lstStyle/>
          <a:p>
            <a:pPr marL="0" indent="0">
              <a:buNone/>
            </a:pPr>
            <a:r>
              <a:rPr lang="en-GB" sz="2400" dirty="0">
                <a:cs typeface="Arial" pitchFamily="34" charset="0"/>
              </a:rPr>
              <a:t>‘The wolf shall live with the lamb,</a:t>
            </a:r>
            <a:br>
              <a:rPr lang="en-GB" sz="2400" dirty="0">
                <a:cs typeface="Arial" pitchFamily="34" charset="0"/>
              </a:rPr>
            </a:br>
            <a:r>
              <a:rPr lang="en-GB" sz="2400" dirty="0">
                <a:cs typeface="Arial" pitchFamily="34" charset="0"/>
              </a:rPr>
              <a:t>   the leopard shall lie down with the kid,</a:t>
            </a:r>
            <a:br>
              <a:rPr lang="en-GB" sz="2400" dirty="0">
                <a:cs typeface="Arial" pitchFamily="34" charset="0"/>
              </a:rPr>
            </a:br>
            <a:r>
              <a:rPr lang="en-GB" sz="2400" dirty="0">
                <a:cs typeface="Arial" pitchFamily="34" charset="0"/>
              </a:rPr>
              <a:t>the calf and the lion and the fatling together,</a:t>
            </a:r>
            <a:br>
              <a:rPr lang="en-GB" sz="2400" dirty="0">
                <a:cs typeface="Arial" pitchFamily="34" charset="0"/>
              </a:rPr>
            </a:br>
            <a:r>
              <a:rPr lang="en-GB" sz="2400" dirty="0">
                <a:cs typeface="Arial" pitchFamily="34" charset="0"/>
              </a:rPr>
              <a:t>   and a little child shall lead them. </a:t>
            </a:r>
            <a:br>
              <a:rPr lang="en-GB" sz="2400" dirty="0">
                <a:cs typeface="Arial" pitchFamily="34" charset="0"/>
              </a:rPr>
            </a:br>
            <a:r>
              <a:rPr lang="en-GB" sz="2400" dirty="0">
                <a:cs typeface="Arial" pitchFamily="34" charset="0"/>
              </a:rPr>
              <a:t>The cow and the bear shall graze,</a:t>
            </a:r>
            <a:br>
              <a:rPr lang="en-GB" sz="2400" dirty="0">
                <a:cs typeface="Arial" pitchFamily="34" charset="0"/>
              </a:rPr>
            </a:br>
            <a:r>
              <a:rPr lang="en-GB" sz="2400" dirty="0">
                <a:cs typeface="Arial" pitchFamily="34" charset="0"/>
              </a:rPr>
              <a:t>   their young shall lie down together;</a:t>
            </a:r>
            <a:br>
              <a:rPr lang="en-GB" sz="2400" dirty="0">
                <a:cs typeface="Arial" pitchFamily="34" charset="0"/>
              </a:rPr>
            </a:br>
            <a:r>
              <a:rPr lang="en-GB" sz="2400" dirty="0">
                <a:cs typeface="Arial" pitchFamily="34" charset="0"/>
              </a:rPr>
              <a:t>   and the lion shall eat straw like the ox. </a:t>
            </a:r>
            <a:br>
              <a:rPr lang="en-GB" sz="2400" dirty="0">
                <a:cs typeface="Arial" pitchFamily="34" charset="0"/>
              </a:rPr>
            </a:br>
            <a:r>
              <a:rPr lang="en-GB" sz="2400" dirty="0">
                <a:cs typeface="Arial" pitchFamily="34" charset="0"/>
              </a:rPr>
              <a:t>The nursing child shall play over the hole of the asp,</a:t>
            </a:r>
            <a:br>
              <a:rPr lang="en-GB" sz="2400" dirty="0">
                <a:cs typeface="Arial" pitchFamily="34" charset="0"/>
              </a:rPr>
            </a:br>
            <a:r>
              <a:rPr lang="en-GB" sz="2400" dirty="0">
                <a:cs typeface="Arial" pitchFamily="34" charset="0"/>
              </a:rPr>
              <a:t>   and the weaned child shall put its hand on the adder’s  </a:t>
            </a:r>
            <a:r>
              <a:rPr lang="en-GB" sz="2400" dirty="0" smtClean="0">
                <a:cs typeface="Arial" pitchFamily="34" charset="0"/>
              </a:rPr>
              <a:t>den</a:t>
            </a:r>
            <a:r>
              <a:rPr lang="en-GB" sz="2400" dirty="0">
                <a:cs typeface="Arial" pitchFamily="34" charset="0"/>
              </a:rPr>
              <a:t>. </a:t>
            </a:r>
            <a:br>
              <a:rPr lang="en-GB" sz="2400" dirty="0">
                <a:cs typeface="Arial" pitchFamily="34" charset="0"/>
              </a:rPr>
            </a:br>
            <a:r>
              <a:rPr lang="en-GB" sz="2400" dirty="0">
                <a:cs typeface="Arial" pitchFamily="34" charset="0"/>
              </a:rPr>
              <a:t>They will not hurt or destroy</a:t>
            </a:r>
            <a:br>
              <a:rPr lang="en-GB" sz="2400" dirty="0">
                <a:cs typeface="Arial" pitchFamily="34" charset="0"/>
              </a:rPr>
            </a:br>
            <a:r>
              <a:rPr lang="en-GB" sz="2400" dirty="0">
                <a:cs typeface="Arial" pitchFamily="34" charset="0"/>
              </a:rPr>
              <a:t>   on all my holy mountain;</a:t>
            </a:r>
            <a:br>
              <a:rPr lang="en-GB" sz="2400" dirty="0">
                <a:cs typeface="Arial" pitchFamily="34" charset="0"/>
              </a:rPr>
            </a:br>
            <a:r>
              <a:rPr lang="en-GB" sz="2400" dirty="0">
                <a:cs typeface="Arial" pitchFamily="34" charset="0"/>
              </a:rPr>
              <a:t>for the earth will be full of the knowledge of the Lord</a:t>
            </a:r>
            <a:br>
              <a:rPr lang="en-GB" sz="2400" dirty="0">
                <a:cs typeface="Arial" pitchFamily="34" charset="0"/>
              </a:rPr>
            </a:br>
            <a:r>
              <a:rPr lang="en-GB" sz="2400" dirty="0">
                <a:cs typeface="Arial" pitchFamily="34" charset="0"/>
              </a:rPr>
              <a:t>   as the waters cover the sea.’ </a:t>
            </a:r>
          </a:p>
          <a:p>
            <a:pPr marL="0" indent="0">
              <a:buNone/>
            </a:pPr>
            <a:endParaRPr lang="en-US" sz="2400" dirty="0"/>
          </a:p>
        </p:txBody>
      </p:sp>
    </p:spTree>
    <p:extLst>
      <p:ext uri="{BB962C8B-B14F-4D97-AF65-F5344CB8AC3E}">
        <p14:creationId xmlns:p14="http://schemas.microsoft.com/office/powerpoint/2010/main" val="31213410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lstStyle/>
          <a:p>
            <a:r>
              <a:rPr lang="en-GB" dirty="0" smtClean="0">
                <a:cs typeface="Arial" pitchFamily="34" charset="0"/>
              </a:rPr>
              <a:t>Joel 2:1-3</a:t>
            </a:r>
            <a:endParaRPr lang="en-GB" dirty="0">
              <a:cs typeface="Arial" pitchFamily="34" charset="0"/>
            </a:endParaRPr>
          </a:p>
        </p:txBody>
      </p:sp>
      <p:sp>
        <p:nvSpPr>
          <p:cNvPr id="3" name="Content Placeholder 2"/>
          <p:cNvSpPr>
            <a:spLocks noGrp="1"/>
          </p:cNvSpPr>
          <p:nvPr>
            <p:ph idx="1"/>
          </p:nvPr>
        </p:nvSpPr>
        <p:spPr>
          <a:xfrm>
            <a:off x="457200" y="1143000"/>
            <a:ext cx="8229600" cy="5715000"/>
          </a:xfrm>
          <a:solidFill>
            <a:schemeClr val="bg2"/>
          </a:solidFill>
          <a:ln w="19050">
            <a:solidFill>
              <a:schemeClr val="tx1"/>
            </a:solidFill>
          </a:ln>
        </p:spPr>
        <p:txBody>
          <a:bodyPr>
            <a:normAutofit fontScale="40000" lnSpcReduction="20000"/>
          </a:bodyPr>
          <a:lstStyle/>
          <a:p>
            <a:pPr marL="0" indent="0">
              <a:lnSpc>
                <a:spcPct val="134000"/>
              </a:lnSpc>
              <a:buNone/>
            </a:pPr>
            <a:r>
              <a:rPr lang="en-GB" sz="4500" dirty="0" smtClean="0"/>
              <a:t>‘Blow the trumpet in Zion;</a:t>
            </a:r>
            <a:br>
              <a:rPr lang="en-GB" sz="4500" dirty="0" smtClean="0"/>
            </a:br>
            <a:r>
              <a:rPr lang="en-GB" sz="4500" dirty="0" smtClean="0"/>
              <a:t>   sound the alarm on my holy mountain!</a:t>
            </a:r>
            <a:br>
              <a:rPr lang="en-GB" sz="4500" dirty="0" smtClean="0"/>
            </a:br>
            <a:r>
              <a:rPr lang="en-GB" sz="4500" dirty="0" smtClean="0"/>
              <a:t>Let all the inhabitants of the land tremble,</a:t>
            </a:r>
            <a:br>
              <a:rPr lang="en-GB" sz="4500" dirty="0" smtClean="0"/>
            </a:br>
            <a:r>
              <a:rPr lang="en-GB" sz="4500" dirty="0" smtClean="0"/>
              <a:t>   for the day of the Lord is coming, it is near— </a:t>
            </a:r>
            <a:br>
              <a:rPr lang="en-GB" sz="4500" dirty="0" smtClean="0"/>
            </a:br>
            <a:r>
              <a:rPr lang="en-GB" sz="4500" dirty="0" smtClean="0"/>
              <a:t>a day of darkness and gloom,</a:t>
            </a:r>
            <a:br>
              <a:rPr lang="en-GB" sz="4500" dirty="0" smtClean="0"/>
            </a:br>
            <a:r>
              <a:rPr lang="en-GB" sz="4500" dirty="0" smtClean="0"/>
              <a:t>   a day of clouds and thick darkness!</a:t>
            </a:r>
            <a:br>
              <a:rPr lang="en-GB" sz="4500" dirty="0" smtClean="0"/>
            </a:br>
            <a:r>
              <a:rPr lang="en-GB" sz="4500" dirty="0" smtClean="0"/>
              <a:t>Like blackness spread upon the mountains</a:t>
            </a:r>
            <a:br>
              <a:rPr lang="en-GB" sz="4500" dirty="0" smtClean="0"/>
            </a:br>
            <a:r>
              <a:rPr lang="en-GB" sz="4500" dirty="0" smtClean="0"/>
              <a:t>   a great and powerful army comes;</a:t>
            </a:r>
            <a:br>
              <a:rPr lang="en-GB" sz="4500" dirty="0" smtClean="0"/>
            </a:br>
            <a:r>
              <a:rPr lang="en-GB" sz="4500" dirty="0" smtClean="0"/>
              <a:t>their like has never been from of old,</a:t>
            </a:r>
            <a:br>
              <a:rPr lang="en-GB" sz="4500" dirty="0" smtClean="0"/>
            </a:br>
            <a:r>
              <a:rPr lang="en-GB" sz="4500" dirty="0" smtClean="0"/>
              <a:t>   nor will be again after them</a:t>
            </a:r>
            <a:br>
              <a:rPr lang="en-GB" sz="4500" dirty="0" smtClean="0"/>
            </a:br>
            <a:r>
              <a:rPr lang="en-GB" sz="4500" dirty="0" smtClean="0"/>
              <a:t>   in ages to come. </a:t>
            </a:r>
            <a:br>
              <a:rPr lang="en-GB" sz="4500" dirty="0" smtClean="0"/>
            </a:br>
            <a:endParaRPr lang="en-GB" sz="4500" dirty="0" smtClean="0"/>
          </a:p>
          <a:p>
            <a:pPr marL="0" indent="0">
              <a:lnSpc>
                <a:spcPct val="134000"/>
              </a:lnSpc>
              <a:buNone/>
            </a:pPr>
            <a:r>
              <a:rPr lang="en-GB" sz="4500" dirty="0" smtClean="0"/>
              <a:t>Fire devours in front of them,</a:t>
            </a:r>
            <a:br>
              <a:rPr lang="en-GB" sz="4500" dirty="0" smtClean="0"/>
            </a:br>
            <a:r>
              <a:rPr lang="en-GB" sz="4500" dirty="0" smtClean="0"/>
              <a:t>   and behind them a flame burns.</a:t>
            </a:r>
            <a:br>
              <a:rPr lang="en-GB" sz="4500" dirty="0" smtClean="0"/>
            </a:br>
            <a:r>
              <a:rPr lang="en-GB" sz="4500" dirty="0" smtClean="0"/>
              <a:t>Before them the land is like the garden of Eden,</a:t>
            </a:r>
            <a:br>
              <a:rPr lang="en-GB" sz="4500" dirty="0" smtClean="0"/>
            </a:br>
            <a:r>
              <a:rPr lang="en-GB" sz="4500" dirty="0" smtClean="0"/>
              <a:t>   but after them a desolate wilderness,</a:t>
            </a:r>
            <a:br>
              <a:rPr lang="en-GB" sz="4500" dirty="0" smtClean="0"/>
            </a:br>
            <a:r>
              <a:rPr lang="en-GB" sz="4500" dirty="0" smtClean="0"/>
              <a:t>   and nothing escapes them.’ </a:t>
            </a:r>
          </a:p>
          <a:p>
            <a:endParaRPr lang="en-GB"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cs typeface="Arial" pitchFamily="34" charset="0"/>
              </a:rPr>
              <a:t>Mark 13:24-27</a:t>
            </a:r>
            <a:endParaRPr lang="en-US" dirty="0"/>
          </a:p>
        </p:txBody>
      </p:sp>
      <p:sp>
        <p:nvSpPr>
          <p:cNvPr id="3" name="Content Placeholder 2"/>
          <p:cNvSpPr>
            <a:spLocks noGrp="1"/>
          </p:cNvSpPr>
          <p:nvPr>
            <p:ph idx="1"/>
          </p:nvPr>
        </p:nvSpPr>
        <p:spPr>
          <a:xfrm>
            <a:off x="457200" y="1600200"/>
            <a:ext cx="8305800" cy="4800600"/>
          </a:xfrm>
          <a:solidFill>
            <a:schemeClr val="bg2"/>
          </a:solidFill>
          <a:ln w="19050">
            <a:solidFill>
              <a:schemeClr val="tx1"/>
            </a:solidFill>
          </a:ln>
        </p:spPr>
        <p:txBody>
          <a:bodyPr>
            <a:normAutofit lnSpcReduction="10000"/>
          </a:bodyPr>
          <a:lstStyle/>
          <a:p>
            <a:pPr marL="0" indent="0">
              <a:buNone/>
            </a:pPr>
            <a:r>
              <a:rPr lang="en-GB" dirty="0">
                <a:cs typeface="Arial" pitchFamily="34" charset="0"/>
              </a:rPr>
              <a:t>‘But in those days, after that suffering,</a:t>
            </a:r>
            <a:br>
              <a:rPr lang="en-GB" dirty="0">
                <a:cs typeface="Arial" pitchFamily="34" charset="0"/>
              </a:rPr>
            </a:br>
            <a:r>
              <a:rPr lang="en-GB" dirty="0">
                <a:cs typeface="Arial" pitchFamily="34" charset="0"/>
              </a:rPr>
              <a:t>the sun will be darkened,</a:t>
            </a:r>
            <a:br>
              <a:rPr lang="en-GB" dirty="0">
                <a:cs typeface="Arial" pitchFamily="34" charset="0"/>
              </a:rPr>
            </a:br>
            <a:r>
              <a:rPr lang="en-GB" dirty="0">
                <a:cs typeface="Arial" pitchFamily="34" charset="0"/>
              </a:rPr>
              <a:t>   and the moon will not give its light, </a:t>
            </a:r>
            <a:br>
              <a:rPr lang="en-GB" dirty="0">
                <a:cs typeface="Arial" pitchFamily="34" charset="0"/>
              </a:rPr>
            </a:br>
            <a:r>
              <a:rPr lang="en-GB" dirty="0">
                <a:cs typeface="Arial" pitchFamily="34" charset="0"/>
              </a:rPr>
              <a:t>and the stars will be falling from heaven,</a:t>
            </a:r>
            <a:br>
              <a:rPr lang="en-GB" dirty="0">
                <a:cs typeface="Arial" pitchFamily="34" charset="0"/>
              </a:rPr>
            </a:br>
            <a:r>
              <a:rPr lang="en-GB" dirty="0">
                <a:cs typeface="Arial" pitchFamily="34" charset="0"/>
              </a:rPr>
              <a:t>   and the powers in the heavens will be shaken. </a:t>
            </a:r>
            <a:br>
              <a:rPr lang="en-GB" dirty="0">
                <a:cs typeface="Arial" pitchFamily="34" charset="0"/>
              </a:rPr>
            </a:br>
            <a:r>
              <a:rPr lang="en-GB" dirty="0">
                <a:cs typeface="Arial" pitchFamily="34" charset="0"/>
              </a:rPr>
              <a:t>Then they will see “the Son of Man coming in clouds” with great power and glory. Then he will send out the angels, and gather his elect from the four winds, from the ends of the earth to the ends of heaven.’ </a:t>
            </a:r>
          </a:p>
        </p:txBody>
      </p:sp>
    </p:spTree>
    <p:extLst>
      <p:ext uri="{BB962C8B-B14F-4D97-AF65-F5344CB8AC3E}">
        <p14:creationId xmlns:p14="http://schemas.microsoft.com/office/powerpoint/2010/main" val="14793278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cs typeface="Arial" pitchFamily="34" charset="0"/>
              </a:rPr>
              <a:t>2 Peter 3: 10-13</a:t>
            </a:r>
            <a:endParaRPr lang="en-US" dirty="0"/>
          </a:p>
        </p:txBody>
      </p:sp>
      <p:sp>
        <p:nvSpPr>
          <p:cNvPr id="3" name="Content Placeholder 2"/>
          <p:cNvSpPr>
            <a:spLocks noGrp="1"/>
          </p:cNvSpPr>
          <p:nvPr>
            <p:ph idx="1"/>
          </p:nvPr>
        </p:nvSpPr>
        <p:spPr>
          <a:xfrm>
            <a:off x="457200" y="1600200"/>
            <a:ext cx="8229600" cy="4953000"/>
          </a:xfrm>
          <a:solidFill>
            <a:schemeClr val="bg2"/>
          </a:solidFill>
          <a:ln w="19050">
            <a:solidFill>
              <a:schemeClr val="tx1"/>
            </a:solidFill>
          </a:ln>
        </p:spPr>
        <p:txBody>
          <a:bodyPr>
            <a:normAutofit fontScale="85000" lnSpcReduction="20000"/>
          </a:bodyPr>
          <a:lstStyle/>
          <a:p>
            <a:pPr marL="0" indent="0">
              <a:lnSpc>
                <a:spcPct val="114000"/>
              </a:lnSpc>
              <a:buNone/>
            </a:pPr>
            <a:r>
              <a:rPr lang="en-GB" dirty="0">
                <a:cs typeface="Arial" pitchFamily="34" charset="0"/>
              </a:rPr>
              <a:t>‘But the day of the Lord will come like a thief, and then the heavens will pass away with a loud noise, and the elements will be dissolved with fire, and the earth and everything that is done on it will be disclosed. </a:t>
            </a:r>
          </a:p>
          <a:p>
            <a:pPr marL="0" indent="0">
              <a:lnSpc>
                <a:spcPct val="114000"/>
              </a:lnSpc>
              <a:buNone/>
            </a:pPr>
            <a:r>
              <a:rPr lang="en-GB" dirty="0">
                <a:cs typeface="Arial" pitchFamily="34" charset="0"/>
              </a:rPr>
              <a:t>Since all these things are to be dissolved in this way, what sort of people ought you to be in leading lives of holiness and godliness, waiting for and hastening the coming of the day of God, because of which the heavens will be set ablaze and dissolved, and the elements will melt with fire? But, in accordance with his promise, we wait for new heavens and a new earth, where righteousness is at home.’ </a:t>
            </a:r>
          </a:p>
        </p:txBody>
      </p:sp>
    </p:spTree>
    <p:extLst>
      <p:ext uri="{BB962C8B-B14F-4D97-AF65-F5344CB8AC3E}">
        <p14:creationId xmlns:p14="http://schemas.microsoft.com/office/powerpoint/2010/main" val="14360281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cs typeface="Arial" pitchFamily="34" charset="0"/>
              </a:rPr>
              <a:t>Revelation 21:1-5</a:t>
            </a:r>
            <a:endParaRPr lang="en-US" dirty="0"/>
          </a:p>
        </p:txBody>
      </p:sp>
      <p:sp>
        <p:nvSpPr>
          <p:cNvPr id="3" name="Content Placeholder 2"/>
          <p:cNvSpPr>
            <a:spLocks noGrp="1"/>
          </p:cNvSpPr>
          <p:nvPr>
            <p:ph idx="1"/>
          </p:nvPr>
        </p:nvSpPr>
        <p:spPr>
          <a:xfrm>
            <a:off x="457200" y="1600200"/>
            <a:ext cx="8229600" cy="4876800"/>
          </a:xfrm>
          <a:solidFill>
            <a:schemeClr val="bg2"/>
          </a:solidFill>
          <a:ln w="19050">
            <a:solidFill>
              <a:schemeClr val="tx1"/>
            </a:solidFill>
          </a:ln>
        </p:spPr>
        <p:txBody>
          <a:bodyPr>
            <a:normAutofit fontScale="55000" lnSpcReduction="20000"/>
          </a:bodyPr>
          <a:lstStyle/>
          <a:p>
            <a:pPr marL="0" indent="0">
              <a:lnSpc>
                <a:spcPct val="134000"/>
              </a:lnSpc>
              <a:spcBef>
                <a:spcPts val="300"/>
              </a:spcBef>
              <a:buNone/>
            </a:pPr>
            <a:r>
              <a:rPr lang="en-GB" dirty="0">
                <a:cs typeface="Arial" pitchFamily="34" charset="0"/>
              </a:rPr>
              <a:t>‘Then I saw a new heaven and a new earth; for the first heaven and the first earth had passed away, and the sea was no more. And I saw the holy city, the new Jerusalem, coming down out of heaven from God, prepared as a bride adorned for her husband. And I heard a loud voice from the throne saying,</a:t>
            </a:r>
          </a:p>
          <a:p>
            <a:pPr marL="0" indent="0">
              <a:lnSpc>
                <a:spcPct val="134000"/>
              </a:lnSpc>
              <a:spcBef>
                <a:spcPts val="300"/>
              </a:spcBef>
              <a:buNone/>
            </a:pPr>
            <a:r>
              <a:rPr lang="en-GB" dirty="0">
                <a:cs typeface="Arial" pitchFamily="34" charset="0"/>
              </a:rPr>
              <a:t>	‘See, the home of God is among mortals.</a:t>
            </a:r>
            <a:br>
              <a:rPr lang="en-GB" dirty="0">
                <a:cs typeface="Arial" pitchFamily="34" charset="0"/>
              </a:rPr>
            </a:br>
            <a:r>
              <a:rPr lang="en-GB" dirty="0">
                <a:cs typeface="Arial" pitchFamily="34" charset="0"/>
              </a:rPr>
              <a:t>	He will dwell with them;</a:t>
            </a:r>
            <a:br>
              <a:rPr lang="en-GB" dirty="0">
                <a:cs typeface="Arial" pitchFamily="34" charset="0"/>
              </a:rPr>
            </a:br>
            <a:r>
              <a:rPr lang="en-GB" dirty="0">
                <a:cs typeface="Arial" pitchFamily="34" charset="0"/>
              </a:rPr>
              <a:t>	they will be his peoples,</a:t>
            </a:r>
            <a:br>
              <a:rPr lang="en-GB" dirty="0">
                <a:cs typeface="Arial" pitchFamily="34" charset="0"/>
              </a:rPr>
            </a:br>
            <a:r>
              <a:rPr lang="en-GB" dirty="0">
                <a:cs typeface="Arial" pitchFamily="34" charset="0"/>
              </a:rPr>
              <a:t>	and God himself will be with them; </a:t>
            </a:r>
            <a:br>
              <a:rPr lang="en-GB" dirty="0">
                <a:cs typeface="Arial" pitchFamily="34" charset="0"/>
              </a:rPr>
            </a:br>
            <a:r>
              <a:rPr lang="en-GB" dirty="0">
                <a:cs typeface="Arial" pitchFamily="34" charset="0"/>
              </a:rPr>
              <a:t>	he will wipe every tear from their eyes.</a:t>
            </a:r>
            <a:br>
              <a:rPr lang="en-GB" dirty="0">
                <a:cs typeface="Arial" pitchFamily="34" charset="0"/>
              </a:rPr>
            </a:br>
            <a:r>
              <a:rPr lang="en-GB" dirty="0">
                <a:cs typeface="Arial" pitchFamily="34" charset="0"/>
              </a:rPr>
              <a:t>	Death will be no more;</a:t>
            </a:r>
            <a:br>
              <a:rPr lang="en-GB" dirty="0">
                <a:cs typeface="Arial" pitchFamily="34" charset="0"/>
              </a:rPr>
            </a:br>
            <a:r>
              <a:rPr lang="en-GB" dirty="0">
                <a:cs typeface="Arial" pitchFamily="34" charset="0"/>
              </a:rPr>
              <a:t>	mourning and crying and pain will be no more,</a:t>
            </a:r>
            <a:br>
              <a:rPr lang="en-GB" dirty="0">
                <a:cs typeface="Arial" pitchFamily="34" charset="0"/>
              </a:rPr>
            </a:br>
            <a:r>
              <a:rPr lang="en-GB" dirty="0">
                <a:cs typeface="Arial" pitchFamily="34" charset="0"/>
              </a:rPr>
              <a:t>	for the first things have passed away.’ </a:t>
            </a:r>
          </a:p>
          <a:p>
            <a:pPr marL="0" indent="0">
              <a:lnSpc>
                <a:spcPct val="134000"/>
              </a:lnSpc>
              <a:spcBef>
                <a:spcPts val="300"/>
              </a:spcBef>
              <a:buNone/>
            </a:pPr>
            <a:r>
              <a:rPr lang="en-GB" dirty="0">
                <a:cs typeface="Arial" pitchFamily="34" charset="0"/>
              </a:rPr>
              <a:t>And the one who was seated on the throne said, ‘See, I am making all</a:t>
            </a:r>
            <a:br>
              <a:rPr lang="en-GB" dirty="0">
                <a:cs typeface="Arial" pitchFamily="34" charset="0"/>
              </a:rPr>
            </a:br>
            <a:r>
              <a:rPr lang="en-GB" dirty="0">
                <a:cs typeface="Arial" pitchFamily="34" charset="0"/>
              </a:rPr>
              <a:t>things new.’</a:t>
            </a:r>
            <a:r>
              <a:rPr lang="en-GB" dirty="0" smtClean="0">
                <a:cs typeface="Arial" pitchFamily="34" charset="0"/>
              </a:rPr>
              <a:t>’</a:t>
            </a:r>
            <a:endParaRPr lang="en-GB" dirty="0">
              <a:cs typeface="Arial" pitchFamily="34" charset="0"/>
            </a:endParaRPr>
          </a:p>
        </p:txBody>
      </p:sp>
    </p:spTree>
    <p:extLst>
      <p:ext uri="{BB962C8B-B14F-4D97-AF65-F5344CB8AC3E}">
        <p14:creationId xmlns:p14="http://schemas.microsoft.com/office/powerpoint/2010/main" val="17692660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66800"/>
            <a:ext cx="8229600" cy="1143000"/>
          </a:xfrm>
        </p:spPr>
        <p:txBody>
          <a:bodyPr>
            <a:normAutofit fontScale="90000"/>
          </a:bodyPr>
          <a:lstStyle/>
          <a:p>
            <a:r>
              <a:rPr lang="en-GB" dirty="0" smtClean="0">
                <a:solidFill>
                  <a:srgbClr val="7030A0"/>
                </a:solidFill>
                <a:cs typeface="Arial" pitchFamily="34" charset="0"/>
              </a:rPr>
              <a:t>Eschatological beliefs and environmentalism</a:t>
            </a:r>
            <a:endParaRPr lang="en-GB" dirty="0">
              <a:solidFill>
                <a:srgbClr val="7030A0"/>
              </a:solidFill>
            </a:endParaRPr>
          </a:p>
        </p:txBody>
      </p:sp>
      <p:pic>
        <p:nvPicPr>
          <p:cNvPr id="26628" name="Picture 4" descr="C:\Users\Anna\AppData\Local\Microsoft\Windows\Temporary Internet Files\Content.IE5\WQHYPUOX\MP900437303[1].jpg"/>
          <p:cNvPicPr>
            <a:picLocks noChangeAspect="1" noChangeArrowheads="1"/>
          </p:cNvPicPr>
          <p:nvPr/>
        </p:nvPicPr>
        <p:blipFill>
          <a:blip r:embed="rId3" cstate="print"/>
          <a:srcRect/>
          <a:stretch>
            <a:fillRect/>
          </a:stretch>
        </p:blipFill>
        <p:spPr bwMode="auto">
          <a:xfrm>
            <a:off x="3113532" y="2590800"/>
            <a:ext cx="2916936" cy="3118923"/>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Some questions...</a:t>
            </a:r>
            <a:endParaRPr lang="en-GB" dirty="0">
              <a:cs typeface="Arial" pitchFamily="34" charset="0"/>
            </a:endParaRPr>
          </a:p>
        </p:txBody>
      </p:sp>
      <p:sp>
        <p:nvSpPr>
          <p:cNvPr id="3" name="Content Placeholder 2"/>
          <p:cNvSpPr>
            <a:spLocks noGrp="1"/>
          </p:cNvSpPr>
          <p:nvPr>
            <p:ph idx="1"/>
          </p:nvPr>
        </p:nvSpPr>
        <p:spPr/>
        <p:txBody>
          <a:bodyPr>
            <a:normAutofit/>
          </a:bodyPr>
          <a:lstStyle/>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If the ‘old’ earth will be replaced by a new earth (and a new heaven), as some biblical texts suggest, why preserve the old one?</a:t>
            </a:r>
          </a:p>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If humans will be saved, why should caring for the environment be a priority?</a:t>
            </a:r>
          </a:p>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If the end will come very soon, why worry about future generations?</a:t>
            </a:r>
            <a:endParaRPr lang="en-GB" sz="2400" dirty="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cs typeface="Arial" pitchFamily="34" charset="0"/>
              </a:rPr>
              <a:t>Interpretation 1:</a:t>
            </a:r>
            <a:br>
              <a:rPr lang="en-GB" dirty="0" smtClean="0">
                <a:cs typeface="Arial" pitchFamily="34" charset="0"/>
              </a:rPr>
            </a:br>
            <a:r>
              <a:rPr lang="en-GB" sz="3600" dirty="0" smtClean="0">
                <a:cs typeface="Arial" pitchFamily="34" charset="0"/>
              </a:rPr>
              <a:t>‘Transformation’ rather than ‘destruction’</a:t>
            </a:r>
            <a:endParaRPr lang="en-GB" sz="3600" dirty="0">
              <a:cs typeface="Arial" pitchFamily="34" charset="0"/>
            </a:endParaRPr>
          </a:p>
        </p:txBody>
      </p:sp>
      <p:sp>
        <p:nvSpPr>
          <p:cNvPr id="3" name="Content Placeholder 2"/>
          <p:cNvSpPr>
            <a:spLocks noGrp="1"/>
          </p:cNvSpPr>
          <p:nvPr>
            <p:ph idx="1"/>
          </p:nvPr>
        </p:nvSpPr>
        <p:spPr>
          <a:xfrm>
            <a:off x="457200" y="1828800"/>
            <a:ext cx="8229600" cy="4297363"/>
          </a:xfrm>
          <a:solidFill>
            <a:schemeClr val="accent3">
              <a:lumMod val="60000"/>
              <a:lumOff val="40000"/>
            </a:schemeClr>
          </a:solidFill>
          <a:ln w="19050">
            <a:solidFill>
              <a:schemeClr val="tx1"/>
            </a:solidFill>
          </a:ln>
        </p:spPr>
        <p:txBody>
          <a:bodyPr>
            <a:normAutofit/>
          </a:bodyPr>
          <a:lstStyle/>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‘If the present creation will not be destroyed but renewed, it would seem important to care for it today.’</a:t>
            </a:r>
            <a:br>
              <a:rPr lang="en-GB" sz="2400" dirty="0" smtClean="0">
                <a:cs typeface="Arial" pitchFamily="34" charset="0"/>
              </a:rPr>
            </a:br>
            <a:r>
              <a:rPr lang="en-GB" sz="1800" dirty="0" smtClean="0">
                <a:cs typeface="Arial" pitchFamily="34" charset="0"/>
              </a:rPr>
              <a:t>Thomas Finger, </a:t>
            </a:r>
            <a:r>
              <a:rPr lang="en-GB" sz="1800" i="1" dirty="0" smtClean="0">
                <a:cs typeface="Arial" pitchFamily="34" charset="0"/>
              </a:rPr>
              <a:t>Evangelicals, Eschatology, and the Environment, </a:t>
            </a:r>
            <a:r>
              <a:rPr lang="en-GB" sz="1800" dirty="0" smtClean="0">
                <a:cs typeface="Arial" pitchFamily="34" charset="0"/>
              </a:rPr>
              <a:t>p. 1</a:t>
            </a:r>
          </a:p>
          <a:p>
            <a:pPr lvl="0" eaLnBrk="0" fontAlgn="base" hangingPunct="0">
              <a:lnSpc>
                <a:spcPct val="150000"/>
              </a:lnSpc>
              <a:spcAft>
                <a:spcPct val="0"/>
              </a:spcAft>
              <a:buSzPct val="70000"/>
              <a:buFont typeface="Wingdings" pitchFamily="2" charset="2"/>
              <a:buChar char="u"/>
            </a:pPr>
            <a:endParaRPr lang="en-GB" sz="1800" dirty="0" smtClean="0">
              <a:cs typeface="Arial" pitchFamily="34" charset="0"/>
            </a:endParaRPr>
          </a:p>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Christian environmentalists see caring for the earth as joining in the work God is doing to bring creation to its transformed and peaceful future.</a:t>
            </a:r>
            <a:endParaRPr lang="en-GB" sz="2400" dirty="0">
              <a:cs typeface="Arial" pitchFamily="34" charset="0"/>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cs typeface="Arial" pitchFamily="34" charset="0"/>
              </a:rPr>
              <a:t>Interpretation 2:</a:t>
            </a:r>
            <a:br>
              <a:rPr lang="en-GB" dirty="0" smtClean="0">
                <a:cs typeface="Arial" pitchFamily="34" charset="0"/>
              </a:rPr>
            </a:br>
            <a:r>
              <a:rPr lang="en-GB" sz="3600" dirty="0" smtClean="0">
                <a:cs typeface="Arial" pitchFamily="34" charset="0"/>
              </a:rPr>
              <a:t>‘Evangelism’ rather than ‘environment’</a:t>
            </a:r>
            <a:endParaRPr lang="en-GB" sz="3600" dirty="0">
              <a:cs typeface="Arial" pitchFamily="34" charset="0"/>
            </a:endParaRPr>
          </a:p>
        </p:txBody>
      </p:sp>
      <p:sp>
        <p:nvSpPr>
          <p:cNvPr id="3" name="Content Placeholder 2"/>
          <p:cNvSpPr>
            <a:spLocks noGrp="1"/>
          </p:cNvSpPr>
          <p:nvPr>
            <p:ph idx="1"/>
          </p:nvPr>
        </p:nvSpPr>
        <p:spPr>
          <a:xfrm>
            <a:off x="457200" y="1752600"/>
            <a:ext cx="8229600" cy="4724400"/>
          </a:xfrm>
          <a:solidFill>
            <a:schemeClr val="accent5">
              <a:lumMod val="60000"/>
              <a:lumOff val="40000"/>
            </a:schemeClr>
          </a:solidFill>
          <a:ln w="19050">
            <a:solidFill>
              <a:schemeClr val="tx1"/>
            </a:solidFill>
          </a:ln>
        </p:spPr>
        <p:txBody>
          <a:bodyPr>
            <a:noAutofit/>
          </a:bodyPr>
          <a:lstStyle/>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Some fundamentalist and evangelical Christians, particularly from the USA, argue that current environmental disasters are signs of the imminent end of the world and Jesus’ return.</a:t>
            </a:r>
          </a:p>
          <a:p>
            <a:pPr marL="0" lvl="0" indent="0" eaLnBrk="0" fontAlgn="base" hangingPunct="0">
              <a:lnSpc>
                <a:spcPct val="150000"/>
              </a:lnSpc>
              <a:spcAft>
                <a:spcPct val="0"/>
              </a:spcAft>
              <a:buSzPct val="70000"/>
              <a:buNone/>
            </a:pPr>
            <a:endParaRPr lang="en-GB" sz="1800" dirty="0" smtClean="0">
              <a:cs typeface="Arial" pitchFamily="34" charset="0"/>
            </a:endParaRPr>
          </a:p>
          <a:p>
            <a:pPr lvl="0" eaLnBrk="0" fontAlgn="base" hangingPunct="0">
              <a:lnSpc>
                <a:spcPct val="150000"/>
              </a:lnSpc>
              <a:spcAft>
                <a:spcPct val="0"/>
              </a:spcAft>
              <a:buSzPct val="70000"/>
              <a:buFont typeface="Wingdings" pitchFamily="2" charset="2"/>
              <a:buChar char="u"/>
            </a:pPr>
            <a:r>
              <a:rPr lang="en-GB" sz="2400" dirty="0" smtClean="0">
                <a:cs typeface="Arial" pitchFamily="34" charset="0"/>
              </a:rPr>
              <a:t>Given that the earth will be destroyed, they believe it is more important to convert people to Christianity than to care for the environment.</a:t>
            </a:r>
            <a:endParaRPr lang="en-GB" sz="2400" dirty="0">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dirty="0" smtClean="0"/>
              <a:t>Click for an introductory video: Future</a:t>
            </a:r>
            <a:endParaRPr lang="en-US" sz="3600" dirty="0"/>
          </a:p>
        </p:txBody>
      </p:sp>
      <p:pic>
        <p:nvPicPr>
          <p:cNvPr id="3" name="Picture 2" descr="colour_logo.jpg">
            <a:hlinkClick r:id="rId2"/>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133600" y="2438400"/>
            <a:ext cx="4678680" cy="1923288"/>
          </a:xfrm>
          <a:prstGeom prst="rect">
            <a:avLst/>
          </a:prstGeom>
        </p:spPr>
      </p:pic>
    </p:spTree>
    <p:extLst>
      <p:ext uri="{BB962C8B-B14F-4D97-AF65-F5344CB8AC3E}">
        <p14:creationId xmlns:p14="http://schemas.microsoft.com/office/powerpoint/2010/main" val="14252268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5287963"/>
          </a:xfrm>
          <a:solidFill>
            <a:schemeClr val="accent5">
              <a:lumMod val="60000"/>
              <a:lumOff val="40000"/>
            </a:schemeClr>
          </a:solidFill>
          <a:ln w="19050">
            <a:solidFill>
              <a:schemeClr val="tx1"/>
            </a:solidFill>
          </a:ln>
        </p:spPr>
        <p:txBody>
          <a:bodyPr>
            <a:normAutofit fontScale="70000" lnSpcReduction="20000"/>
          </a:bodyPr>
          <a:lstStyle/>
          <a:p>
            <a:pPr marL="0" lvl="0" indent="0" eaLnBrk="0" fontAlgn="base" hangingPunct="0">
              <a:lnSpc>
                <a:spcPct val="170000"/>
              </a:lnSpc>
              <a:spcAft>
                <a:spcPct val="0"/>
              </a:spcAft>
              <a:buSzPct val="70000"/>
              <a:buNone/>
            </a:pPr>
            <a:r>
              <a:rPr lang="en-GB" sz="2400" dirty="0" smtClean="0">
                <a:solidFill>
                  <a:prstClr val="black"/>
                </a:solidFill>
                <a:cs typeface="Arial" pitchFamily="34" charset="0"/>
              </a:rPr>
              <a:t>‘</a:t>
            </a:r>
            <a:r>
              <a:rPr lang="en-GB" dirty="0" smtClean="0">
                <a:cs typeface="Arial" pitchFamily="34" charset="0"/>
              </a:rPr>
              <a:t>Christians should not be carried away into the frenzy that is being stirred up in popular culture. While it is true that we are all stewards of the earth and should thus take care of it, we should also be aware of the fact that the “heavens and earth which are now” are being prevented from being destroyed by the Word of God (2 Pet. 3:7). God will one day destroy the earth with the fire of judgment, and this is the warning that Christians must take to those who are lost, in order that they might be saved through the obedience of the Gospel.’</a:t>
            </a:r>
          </a:p>
          <a:p>
            <a:pPr marL="0" lvl="0" indent="0" eaLnBrk="0" fontAlgn="base" hangingPunct="0">
              <a:lnSpc>
                <a:spcPct val="170000"/>
              </a:lnSpc>
              <a:spcAft>
                <a:spcPct val="0"/>
              </a:spcAft>
              <a:buSzPct val="70000"/>
              <a:buNone/>
            </a:pPr>
            <a:r>
              <a:rPr lang="en-GB" sz="2600" dirty="0" smtClean="0">
                <a:cs typeface="Arial" pitchFamily="34" charset="0"/>
              </a:rPr>
              <a:t/>
            </a:r>
            <a:br>
              <a:rPr lang="en-GB" sz="2600" dirty="0" smtClean="0">
                <a:cs typeface="Arial" pitchFamily="34" charset="0"/>
              </a:rPr>
            </a:br>
            <a:r>
              <a:rPr lang="en-GB" sz="2600" dirty="0" smtClean="0">
                <a:cs typeface="Arial" pitchFamily="34" charset="0"/>
              </a:rPr>
              <a:t>Spencer Strickland, ‘Beware of Global Warming! (2 Peter 3:6-7)’</a:t>
            </a:r>
            <a:endParaRPr lang="en-GB" sz="2600" dirty="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The Cornwall Alliance</a:t>
            </a:r>
            <a:endParaRPr lang="en-GB" dirty="0">
              <a:cs typeface="Arial" pitchFamily="34" charset="0"/>
            </a:endParaRPr>
          </a:p>
        </p:txBody>
      </p:sp>
      <p:sp>
        <p:nvSpPr>
          <p:cNvPr id="3" name="Content Placeholder 2"/>
          <p:cNvSpPr>
            <a:spLocks noGrp="1"/>
          </p:cNvSpPr>
          <p:nvPr>
            <p:ph idx="1"/>
          </p:nvPr>
        </p:nvSpPr>
        <p:spPr/>
        <p:txBody>
          <a:bodyPr>
            <a:normAutofit/>
          </a:bodyPr>
          <a:lstStyle/>
          <a:p>
            <a:r>
              <a:rPr lang="en-GB" sz="2800" dirty="0" smtClean="0">
                <a:cs typeface="Arial" pitchFamily="34" charset="0"/>
              </a:rPr>
              <a:t>American evangelical organisation</a:t>
            </a:r>
          </a:p>
          <a:p>
            <a:endParaRPr lang="en-GB" sz="2800" dirty="0" smtClean="0">
              <a:cs typeface="Arial" pitchFamily="34" charset="0"/>
            </a:endParaRPr>
          </a:p>
          <a:p>
            <a:r>
              <a:rPr lang="en-GB" sz="2800" dirty="0" smtClean="0">
                <a:cs typeface="Arial" pitchFamily="34" charset="0"/>
              </a:rPr>
              <a:t>Sees environmentalism as a ‘Green Dragon’ – a dangerous threat to Christianity</a:t>
            </a:r>
          </a:p>
          <a:p>
            <a:endParaRPr lang="en-GB" sz="2800" dirty="0" smtClean="0">
              <a:cs typeface="Arial" pitchFamily="34" charset="0"/>
            </a:endParaRPr>
          </a:p>
          <a:p>
            <a:r>
              <a:rPr lang="en-GB" sz="2800" dirty="0" smtClean="0">
                <a:cs typeface="Arial" pitchFamily="34" charset="0"/>
              </a:rPr>
              <a:t>Watch a </a:t>
            </a:r>
            <a:r>
              <a:rPr lang="en-GB" sz="2800" dirty="0" smtClean="0">
                <a:cs typeface="Arial" pitchFamily="34" charset="0"/>
                <a:hlinkClick r:id="rId3"/>
              </a:rPr>
              <a:t>video clip</a:t>
            </a:r>
            <a:r>
              <a:rPr lang="en-GB" sz="2800" dirty="0" smtClean="0">
                <a:cs typeface="Arial" pitchFamily="34" charset="0"/>
              </a:rPr>
              <a:t> about their views</a:t>
            </a:r>
            <a:endParaRPr lang="en-GB" sz="2800" dirty="0">
              <a:cs typeface="Arial" pitchFamily="34" charset="0"/>
            </a:endParaRPr>
          </a:p>
        </p:txBody>
      </p:sp>
      <p:pic>
        <p:nvPicPr>
          <p:cNvPr id="22530" name="Picture 2" descr="C:\Users\Anna\AppData\Local\Microsoft\Windows\Temporary Internet Files\Content.IE5\NYACAOXE\MC900324468[1].wmf"/>
          <p:cNvPicPr>
            <a:picLocks noChangeAspect="1" noChangeArrowheads="1"/>
          </p:cNvPicPr>
          <p:nvPr/>
        </p:nvPicPr>
        <p:blipFill>
          <a:blip r:embed="rId4" cstate="print"/>
          <a:srcRect/>
          <a:stretch>
            <a:fillRect/>
          </a:stretch>
        </p:blipFill>
        <p:spPr bwMode="auto">
          <a:xfrm>
            <a:off x="6096000" y="4648200"/>
            <a:ext cx="2514600" cy="1727753"/>
          </a:xfrm>
          <a:prstGeom prst="rect">
            <a:avLst/>
          </a:prstGeom>
          <a:noFill/>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2000"/>
            <a:ext cx="8229600" cy="5364163"/>
          </a:xfrm>
          <a:solidFill>
            <a:schemeClr val="accent5">
              <a:lumMod val="60000"/>
              <a:lumOff val="40000"/>
            </a:schemeClr>
          </a:solidFill>
          <a:ln w="19050">
            <a:solidFill>
              <a:schemeClr val="tx1"/>
            </a:solidFill>
          </a:ln>
        </p:spPr>
        <p:txBody>
          <a:bodyPr>
            <a:normAutofit fontScale="62500" lnSpcReduction="20000"/>
          </a:bodyPr>
          <a:lstStyle/>
          <a:p>
            <a:pPr marL="514350" indent="-514350">
              <a:lnSpc>
                <a:spcPct val="134000"/>
              </a:lnSpc>
              <a:buFont typeface="+mj-lt"/>
              <a:buAutoNum type="arabicPeriod"/>
            </a:pPr>
            <a:r>
              <a:rPr lang="en-GB" dirty="0" smtClean="0">
                <a:cs typeface="Arial" pitchFamily="34" charset="0"/>
              </a:rPr>
              <a:t>We believe Earth and its ecosystems—created by God’s intelligent design and infinite power and sustained by His faithful providence —are robust, resilient, self-regulating, and self-correcting, admirably suited for human flourishing, and displaying His glory. Earth’s climate system is no exception. Recent global warming is one of many natural cycles of warming and cooling in geologic history.</a:t>
            </a:r>
          </a:p>
          <a:p>
            <a:pPr marL="514350" indent="-514350">
              <a:lnSpc>
                <a:spcPct val="134000"/>
              </a:lnSpc>
              <a:buFont typeface="+mj-lt"/>
              <a:buAutoNum type="arabicPeriod"/>
            </a:pPr>
            <a:endParaRPr lang="en-GB" dirty="0" smtClean="0">
              <a:cs typeface="Arial" pitchFamily="34" charset="0"/>
            </a:endParaRPr>
          </a:p>
          <a:p>
            <a:pPr marL="514350" indent="-514350">
              <a:lnSpc>
                <a:spcPct val="134000"/>
              </a:lnSpc>
              <a:buFont typeface="+mj-lt"/>
              <a:buAutoNum type="arabicPeriod"/>
            </a:pPr>
            <a:r>
              <a:rPr lang="en-GB" dirty="0" smtClean="0">
                <a:cs typeface="Arial" pitchFamily="34" charset="0"/>
              </a:rPr>
              <a:t>We believe abundant, affordable energy is indispensable to human flourishing, particularly to societies which are rising out of abject poverty and the high rates of disease and premature death that accompany it. With present technologies, fossil and nuclear fuels are indispensable if energy is to be abundant and affordable.</a:t>
            </a:r>
          </a:p>
          <a:p>
            <a:endParaRPr lang="en-GB" dirty="0" smtClean="0"/>
          </a:p>
          <a:p>
            <a:pPr>
              <a:buNone/>
            </a:pPr>
            <a:r>
              <a:rPr lang="en-GB" sz="2900" dirty="0" smtClean="0">
                <a:cs typeface="Arial" pitchFamily="34" charset="0"/>
              </a:rPr>
              <a:t>Cornwall Alliance, ‘Evangelical Declaration on Global Warming’</a:t>
            </a:r>
            <a:endParaRPr lang="en-GB" sz="2900" dirty="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For discussion</a:t>
            </a:r>
            <a:endParaRPr lang="en-GB" dirty="0">
              <a:cs typeface="Arial" pitchFamily="34" charset="0"/>
            </a:endParaRPr>
          </a:p>
        </p:txBody>
      </p:sp>
      <p:sp>
        <p:nvSpPr>
          <p:cNvPr id="3" name="Content Placeholder 2"/>
          <p:cNvSpPr>
            <a:spLocks noGrp="1"/>
          </p:cNvSpPr>
          <p:nvPr>
            <p:ph idx="1"/>
          </p:nvPr>
        </p:nvSpPr>
        <p:spPr/>
        <p:txBody>
          <a:bodyPr>
            <a:normAutofit fontScale="77500" lnSpcReduction="20000"/>
          </a:bodyPr>
          <a:lstStyle/>
          <a:p>
            <a:pPr lvl="0" eaLnBrk="0" fontAlgn="base" hangingPunct="0">
              <a:lnSpc>
                <a:spcPct val="150000"/>
              </a:lnSpc>
              <a:spcAft>
                <a:spcPct val="0"/>
              </a:spcAft>
              <a:buSzPct val="70000"/>
              <a:buFont typeface="Wingdings" pitchFamily="2" charset="2"/>
              <a:buChar char="u"/>
            </a:pPr>
            <a:r>
              <a:rPr lang="en-GB" sz="3100" dirty="0" smtClean="0">
                <a:cs typeface="Arial" pitchFamily="34" charset="0"/>
              </a:rPr>
              <a:t>Can you see why Christians who do not support environmentalism hold the views they do, based on the Bible passages above?</a:t>
            </a:r>
          </a:p>
          <a:p>
            <a:pPr lvl="0" eaLnBrk="0" fontAlgn="base" hangingPunct="0">
              <a:lnSpc>
                <a:spcPct val="150000"/>
              </a:lnSpc>
              <a:spcAft>
                <a:spcPct val="0"/>
              </a:spcAft>
              <a:buSzPct val="70000"/>
              <a:buFont typeface="Wingdings" pitchFamily="2" charset="2"/>
              <a:buChar char="u"/>
            </a:pPr>
            <a:r>
              <a:rPr lang="en-GB" sz="3100" dirty="0" smtClean="0">
                <a:cs typeface="Arial" pitchFamily="34" charset="0"/>
              </a:rPr>
              <a:t>How do you think those Christians who do want to support environmentalism deal with biblical passages like these?</a:t>
            </a:r>
          </a:p>
          <a:p>
            <a:pPr lvl="0" eaLnBrk="0" fontAlgn="base" hangingPunct="0">
              <a:lnSpc>
                <a:spcPct val="150000"/>
              </a:lnSpc>
              <a:spcAft>
                <a:spcPct val="0"/>
              </a:spcAft>
              <a:buSzPct val="70000"/>
              <a:buFont typeface="Wingdings" pitchFamily="2" charset="2"/>
              <a:buChar char="u"/>
            </a:pPr>
            <a:r>
              <a:rPr lang="en-GB" sz="3100" dirty="0" smtClean="0">
                <a:cs typeface="Arial" pitchFamily="34" charset="0"/>
              </a:rPr>
              <a:t>What are your reactions to these biblical texts? Do you think they encourage Christians to be good or bad at preserving the earth for future generations?</a:t>
            </a:r>
          </a:p>
          <a:p>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chemeClr val="tx2">
                    <a:lumMod val="10000"/>
                  </a:schemeClr>
                </a:solidFill>
                <a:effectLst/>
                <a:cs typeface="Arial" pitchFamily="34" charset="0"/>
              </a:rPr>
              <a:t>Lesson aims</a:t>
            </a:r>
            <a:endParaRPr lang="en-GB" dirty="0">
              <a:solidFill>
                <a:schemeClr val="tx2">
                  <a:lumMod val="10000"/>
                </a:schemeClr>
              </a:solidFill>
              <a:effectLst/>
              <a:cs typeface="Arial" pitchFamily="34" charset="0"/>
            </a:endParaRPr>
          </a:p>
        </p:txBody>
      </p:sp>
      <p:sp>
        <p:nvSpPr>
          <p:cNvPr id="3" name="Content Placeholder 2"/>
          <p:cNvSpPr>
            <a:spLocks noGrp="1"/>
          </p:cNvSpPr>
          <p:nvPr>
            <p:ph idx="1"/>
          </p:nvPr>
        </p:nvSpPr>
        <p:spPr>
          <a:xfrm>
            <a:off x="457200" y="1600200"/>
            <a:ext cx="8382000" cy="4525963"/>
          </a:xfrm>
        </p:spPr>
        <p:txBody>
          <a:bodyPr>
            <a:noAutofit/>
          </a:bodyPr>
          <a:lstStyle/>
          <a:p>
            <a:pPr lvl="0" eaLnBrk="0" fontAlgn="base" hangingPunct="0">
              <a:lnSpc>
                <a:spcPct val="150000"/>
              </a:lnSpc>
              <a:spcAft>
                <a:spcPts val="2400"/>
              </a:spcAft>
              <a:buSzPct val="70000"/>
              <a:buFont typeface="Wingdings" pitchFamily="2" charset="2"/>
              <a:buChar char="u"/>
            </a:pPr>
            <a:r>
              <a:rPr lang="en-GB" sz="2600" dirty="0" smtClean="0">
                <a:cs typeface="Arial" pitchFamily="34" charset="0"/>
              </a:rPr>
              <a:t>To investigate the views of Christian groups who are opposed to environmental care</a:t>
            </a:r>
          </a:p>
          <a:p>
            <a:pPr lvl="0" eaLnBrk="0" fontAlgn="base" hangingPunct="0">
              <a:lnSpc>
                <a:spcPct val="150000"/>
              </a:lnSpc>
              <a:spcAft>
                <a:spcPts val="2400"/>
              </a:spcAft>
              <a:buSzPct val="70000"/>
              <a:buFont typeface="Wingdings" pitchFamily="2" charset="2"/>
              <a:buChar char="u"/>
            </a:pPr>
            <a:r>
              <a:rPr lang="en-GB" sz="2600" dirty="0" smtClean="0">
                <a:cs typeface="Arial" pitchFamily="34" charset="0"/>
              </a:rPr>
              <a:t>To look at the biblical texts that these groups use to support their views</a:t>
            </a:r>
          </a:p>
          <a:p>
            <a:pPr lvl="0" eaLnBrk="0" fontAlgn="base" hangingPunct="0">
              <a:lnSpc>
                <a:spcPct val="150000"/>
              </a:lnSpc>
              <a:spcAft>
                <a:spcPts val="2400"/>
              </a:spcAft>
              <a:buSzPct val="70000"/>
              <a:buFont typeface="Wingdings" pitchFamily="2" charset="2"/>
              <a:buChar char="u"/>
            </a:pPr>
            <a:r>
              <a:rPr lang="en-GB" sz="2600" dirty="0" smtClean="0">
                <a:cs typeface="Arial" pitchFamily="34" charset="0"/>
              </a:rPr>
              <a:t>To consider how Christians who support environmental care might respond to the claims of </a:t>
            </a:r>
            <a:r>
              <a:rPr lang="en-GB" sz="2600" smtClean="0">
                <a:cs typeface="Arial" pitchFamily="34" charset="0"/>
              </a:rPr>
              <a:t>these groups</a:t>
            </a:r>
            <a:endParaRPr lang="en-GB" sz="2600" dirty="0" smtClean="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Eschatology</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rmAutofit fontScale="92500"/>
          </a:bodyPr>
          <a:lstStyle/>
          <a:p>
            <a:pPr lvl="0" eaLnBrk="0" fontAlgn="base" hangingPunct="0">
              <a:lnSpc>
                <a:spcPct val="150000"/>
              </a:lnSpc>
              <a:spcAft>
                <a:spcPct val="0"/>
              </a:spcAft>
              <a:buSzPct val="70000"/>
              <a:buFont typeface="Wingdings" pitchFamily="2" charset="2"/>
              <a:buChar char="u"/>
            </a:pPr>
            <a:r>
              <a:rPr lang="en-GB" sz="2800" dirty="0" smtClean="0">
                <a:cs typeface="Arial" pitchFamily="34" charset="0"/>
              </a:rPr>
              <a:t>Beliefs about the </a:t>
            </a:r>
            <a:r>
              <a:rPr lang="en-GB" sz="2800" b="1" dirty="0" smtClean="0">
                <a:solidFill>
                  <a:srgbClr val="7030A0"/>
                </a:solidFill>
                <a:cs typeface="Arial" pitchFamily="34" charset="0"/>
              </a:rPr>
              <a:t>future</a:t>
            </a:r>
          </a:p>
          <a:p>
            <a:pPr lvl="0" eaLnBrk="0" fontAlgn="base" hangingPunct="0">
              <a:lnSpc>
                <a:spcPct val="150000"/>
              </a:lnSpc>
              <a:spcAft>
                <a:spcPct val="0"/>
              </a:spcAft>
              <a:buSzPct val="70000"/>
              <a:buFont typeface="Wingdings" pitchFamily="2" charset="2"/>
              <a:buChar char="u"/>
            </a:pPr>
            <a:r>
              <a:rPr lang="en-GB" sz="2800" dirty="0" smtClean="0">
                <a:cs typeface="Arial" pitchFamily="34" charset="0"/>
              </a:rPr>
              <a:t>Particularly about the ultimate </a:t>
            </a:r>
            <a:r>
              <a:rPr lang="en-GB" sz="2800" b="1" dirty="0" smtClean="0">
                <a:solidFill>
                  <a:srgbClr val="7030A0"/>
                </a:solidFill>
                <a:cs typeface="Arial" pitchFamily="34" charset="0"/>
              </a:rPr>
              <a:t>‘end’ </a:t>
            </a:r>
            <a:r>
              <a:rPr lang="en-GB" sz="2800" dirty="0" smtClean="0">
                <a:cs typeface="Arial" pitchFamily="34" charset="0"/>
              </a:rPr>
              <a:t>of the world: </a:t>
            </a:r>
            <a:r>
              <a:rPr lang="en-GB" sz="2800" b="1" dirty="0" smtClean="0">
                <a:solidFill>
                  <a:srgbClr val="660066"/>
                </a:solidFill>
                <a:cs typeface="Arial" pitchFamily="34" charset="0"/>
              </a:rPr>
              <a:t>the Eschaton</a:t>
            </a:r>
          </a:p>
          <a:p>
            <a:pPr lvl="0" eaLnBrk="0" fontAlgn="base" hangingPunct="0">
              <a:lnSpc>
                <a:spcPct val="150000"/>
              </a:lnSpc>
              <a:spcAft>
                <a:spcPct val="0"/>
              </a:spcAft>
              <a:buSzPct val="70000"/>
              <a:buFont typeface="Wingdings" pitchFamily="2" charset="2"/>
              <a:buChar char="u"/>
            </a:pPr>
            <a:r>
              <a:rPr lang="en-GB" sz="2800" dirty="0" smtClean="0">
                <a:cs typeface="Arial" pitchFamily="34" charset="0"/>
              </a:rPr>
              <a:t>From Greek </a:t>
            </a:r>
            <a:r>
              <a:rPr lang="en-GB" sz="2800" b="1" dirty="0" smtClean="0">
                <a:solidFill>
                  <a:srgbClr val="7030A0"/>
                </a:solidFill>
                <a:cs typeface="Arial" pitchFamily="34" charset="0"/>
              </a:rPr>
              <a:t>‘eschatos’</a:t>
            </a:r>
            <a:r>
              <a:rPr lang="en-GB" sz="2800" dirty="0" smtClean="0">
                <a:cs typeface="Arial" pitchFamily="34" charset="0"/>
              </a:rPr>
              <a:t>,</a:t>
            </a:r>
            <a:r>
              <a:rPr lang="en-GB" sz="2800" b="1" dirty="0" smtClean="0">
                <a:solidFill>
                  <a:srgbClr val="7030A0"/>
                </a:solidFill>
                <a:cs typeface="Arial" pitchFamily="34" charset="0"/>
              </a:rPr>
              <a:t> </a:t>
            </a:r>
            <a:r>
              <a:rPr lang="en-GB" sz="2800" dirty="0" smtClean="0">
                <a:cs typeface="Arial" pitchFamily="34" charset="0"/>
              </a:rPr>
              <a:t>meaning last or final</a:t>
            </a:r>
          </a:p>
          <a:p>
            <a:pPr lvl="0" eaLnBrk="0" fontAlgn="base" hangingPunct="0">
              <a:lnSpc>
                <a:spcPct val="150000"/>
              </a:lnSpc>
              <a:spcAft>
                <a:spcPct val="0"/>
              </a:spcAft>
              <a:buSzPct val="70000"/>
              <a:buFont typeface="Wingdings" pitchFamily="2" charset="2"/>
              <a:buChar char="u"/>
            </a:pPr>
            <a:r>
              <a:rPr lang="en-GB" sz="2800" dirty="0" smtClean="0">
                <a:cs typeface="Arial" pitchFamily="34" charset="0"/>
              </a:rPr>
              <a:t>Includes talk about God’s plans for the future of the earth, including </a:t>
            </a:r>
            <a:r>
              <a:rPr lang="en-GB" sz="2800" b="1" dirty="0" smtClean="0">
                <a:solidFill>
                  <a:srgbClr val="7030A0"/>
                </a:solidFill>
                <a:cs typeface="Arial" pitchFamily="34" charset="0"/>
              </a:rPr>
              <a:t>humans</a:t>
            </a:r>
            <a:r>
              <a:rPr lang="en-GB" sz="2800" dirty="0" smtClean="0">
                <a:cs typeface="Arial" pitchFamily="34" charset="0"/>
              </a:rPr>
              <a:t>, </a:t>
            </a:r>
            <a:r>
              <a:rPr lang="en-GB" sz="2800" b="1" dirty="0" smtClean="0">
                <a:solidFill>
                  <a:srgbClr val="7030A0"/>
                </a:solidFill>
                <a:cs typeface="Arial" pitchFamily="34" charset="0"/>
              </a:rPr>
              <a:t>animals</a:t>
            </a:r>
            <a:r>
              <a:rPr lang="en-GB" sz="2800" dirty="0" smtClean="0">
                <a:cs typeface="Arial" pitchFamily="34" charset="0"/>
              </a:rPr>
              <a:t> and the </a:t>
            </a:r>
            <a:r>
              <a:rPr lang="en-GB" sz="2800" b="1" dirty="0" smtClean="0">
                <a:solidFill>
                  <a:srgbClr val="7030A0"/>
                </a:solidFill>
                <a:cs typeface="Arial" pitchFamily="34" charset="0"/>
              </a:rPr>
              <a:t>environment</a:t>
            </a:r>
            <a:endParaRPr lang="en-GB" sz="2800" b="1" dirty="0">
              <a:solidFill>
                <a:srgbClr val="7030A0"/>
              </a:solidFill>
              <a:cs typeface="Arial"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143000"/>
          </a:xfrm>
        </p:spPr>
        <p:txBody>
          <a:bodyPr>
            <a:normAutofit fontScale="90000"/>
          </a:bodyPr>
          <a:lstStyle/>
          <a:p>
            <a:r>
              <a:rPr lang="en-GB" b="1" dirty="0" smtClean="0">
                <a:solidFill>
                  <a:srgbClr val="7030A0"/>
                </a:solidFill>
                <a:cs typeface="Arial" pitchFamily="34" charset="0"/>
              </a:rPr>
              <a:t>Early Christianity:</a:t>
            </a:r>
            <a:br>
              <a:rPr lang="en-GB" b="1" dirty="0" smtClean="0">
                <a:solidFill>
                  <a:srgbClr val="7030A0"/>
                </a:solidFill>
                <a:cs typeface="Arial" pitchFamily="34" charset="0"/>
              </a:rPr>
            </a:br>
            <a:r>
              <a:rPr lang="en-GB" b="1" dirty="0" smtClean="0">
                <a:solidFill>
                  <a:srgbClr val="7030A0"/>
                </a:solidFill>
                <a:cs typeface="Arial" pitchFamily="34" charset="0"/>
              </a:rPr>
              <a:t>imminent expectation</a:t>
            </a:r>
            <a:endParaRPr lang="en-GB" b="1" dirty="0">
              <a:solidFill>
                <a:srgbClr val="7030A0"/>
              </a:solidFill>
              <a:cs typeface="Arial" pitchFamily="34" charset="0"/>
            </a:endParaRPr>
          </a:p>
        </p:txBody>
      </p:sp>
      <p:pic>
        <p:nvPicPr>
          <p:cNvPr id="23554" name="Picture 2" descr="C:\Users\Anna\AppData\Local\Microsoft\Windows\Temporary Internet Files\Content.IE5\MMAT9AK9\MP900424351[1].jpg"/>
          <p:cNvPicPr>
            <a:picLocks noChangeAspect="1" noChangeArrowheads="1"/>
          </p:cNvPicPr>
          <p:nvPr/>
        </p:nvPicPr>
        <p:blipFill>
          <a:blip r:embed="rId3" cstate="print"/>
          <a:srcRect/>
          <a:stretch>
            <a:fillRect/>
          </a:stretch>
        </p:blipFill>
        <p:spPr bwMode="auto">
          <a:xfrm>
            <a:off x="3266480" y="2743200"/>
            <a:ext cx="2611041" cy="3276600"/>
          </a:xfrm>
          <a:prstGeom prst="rect">
            <a:avLst/>
          </a:prstGeom>
          <a:noFill/>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Mark 9:1</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rmAutofit/>
          </a:bodyPr>
          <a:lstStyle/>
          <a:p>
            <a:pPr marL="0" indent="0">
              <a:lnSpc>
                <a:spcPct val="150000"/>
              </a:lnSpc>
              <a:buNone/>
            </a:pPr>
            <a:r>
              <a:rPr lang="en-GB" dirty="0" smtClean="0">
                <a:cs typeface="Arial" pitchFamily="34" charset="0"/>
              </a:rPr>
              <a:t>‘And he said to them, “Truly I tell you, there are some standing here who will not taste death until they see that the kingdom of God has come</a:t>
            </a:r>
            <a:br>
              <a:rPr lang="en-GB" dirty="0" smtClean="0">
                <a:cs typeface="Arial" pitchFamily="34" charset="0"/>
              </a:rPr>
            </a:br>
            <a:r>
              <a:rPr lang="en-GB" dirty="0" smtClean="0">
                <a:cs typeface="Arial" pitchFamily="34" charset="0"/>
              </a:rPr>
              <a:t>with power.”’</a:t>
            </a:r>
            <a:endParaRPr lang="en-GB" dirty="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1 Thessalonians 4:15-17</a:t>
            </a:r>
            <a:endParaRPr lang="en-GB" dirty="0">
              <a:cs typeface="Arial" pitchFamily="34" charset="0"/>
            </a:endParaRPr>
          </a:p>
        </p:txBody>
      </p:sp>
      <p:sp>
        <p:nvSpPr>
          <p:cNvPr id="3" name="Content Placeholder 2"/>
          <p:cNvSpPr>
            <a:spLocks noGrp="1"/>
          </p:cNvSpPr>
          <p:nvPr>
            <p:ph idx="1"/>
          </p:nvPr>
        </p:nvSpPr>
        <p:spPr>
          <a:xfrm>
            <a:off x="457200" y="1600200"/>
            <a:ext cx="8229600" cy="4724400"/>
          </a:xfrm>
          <a:solidFill>
            <a:schemeClr val="bg2"/>
          </a:solidFill>
          <a:ln w="19050">
            <a:solidFill>
              <a:schemeClr val="tx1"/>
            </a:solidFill>
          </a:ln>
        </p:spPr>
        <p:txBody>
          <a:bodyPr>
            <a:noAutofit/>
          </a:bodyPr>
          <a:lstStyle/>
          <a:p>
            <a:pPr marL="0" indent="0">
              <a:lnSpc>
                <a:spcPct val="170000"/>
              </a:lnSpc>
              <a:buNone/>
            </a:pPr>
            <a:r>
              <a:rPr lang="en-GB" sz="2200" dirty="0" smtClean="0">
                <a:cs typeface="Arial" pitchFamily="34" charset="0"/>
              </a:rPr>
              <a:t>‘For this we declare to you by the word of the Lord, that we who are alive, who are left until the coming of the Lord, will by no means precede those who have died. For the Lord himself, with a cry of command, with the archangel’s call and with the sound of God’s trumpet, will descend from heaven, and the dead in Christ will rise first. Then we who are alive, who are left, will be caught up in the clouds together with them to meet the Lord in the air; and so we will be with the Lord for ever.’ </a:t>
            </a:r>
            <a:endParaRPr lang="en-GB" sz="2200" dirty="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1 Corinthians 15:52</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rmAutofit/>
          </a:bodyPr>
          <a:lstStyle/>
          <a:p>
            <a:pPr marL="0" indent="0">
              <a:lnSpc>
                <a:spcPct val="150000"/>
              </a:lnSpc>
              <a:buNone/>
            </a:pPr>
            <a:r>
              <a:rPr lang="en-GB" dirty="0" smtClean="0">
                <a:cs typeface="Arial" pitchFamily="34" charset="0"/>
              </a:rPr>
              <a:t>‘In a moment, in the twinkling of an eye, at the</a:t>
            </a:r>
            <a:br>
              <a:rPr lang="en-GB" dirty="0" smtClean="0">
                <a:cs typeface="Arial" pitchFamily="34" charset="0"/>
              </a:rPr>
            </a:br>
            <a:r>
              <a:rPr lang="en-GB" dirty="0" smtClean="0">
                <a:cs typeface="Arial" pitchFamily="34" charset="0"/>
              </a:rPr>
              <a:t>last trumpet. For the trumpet will sound, and the dead will be raised imperishable, and we will be changed.’ </a:t>
            </a:r>
            <a:endParaRPr lang="en-GB" dirty="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cs typeface="Arial" pitchFamily="34" charset="0"/>
              </a:rPr>
              <a:t>2 Peter 3:3-4</a:t>
            </a:r>
            <a:endParaRPr lang="en-GB" dirty="0">
              <a:cs typeface="Arial" pitchFamily="34" charset="0"/>
            </a:endParaRPr>
          </a:p>
        </p:txBody>
      </p:sp>
      <p:sp>
        <p:nvSpPr>
          <p:cNvPr id="3" name="Content Placeholder 2"/>
          <p:cNvSpPr>
            <a:spLocks noGrp="1"/>
          </p:cNvSpPr>
          <p:nvPr>
            <p:ph idx="1"/>
          </p:nvPr>
        </p:nvSpPr>
        <p:spPr>
          <a:solidFill>
            <a:schemeClr val="bg2"/>
          </a:solidFill>
          <a:ln w="19050">
            <a:solidFill>
              <a:schemeClr val="tx1"/>
            </a:solidFill>
          </a:ln>
        </p:spPr>
        <p:txBody>
          <a:bodyPr>
            <a:noAutofit/>
          </a:bodyPr>
          <a:lstStyle/>
          <a:p>
            <a:pPr marL="0" indent="0">
              <a:lnSpc>
                <a:spcPct val="160000"/>
              </a:lnSpc>
              <a:buNone/>
            </a:pPr>
            <a:r>
              <a:rPr lang="en-GB" sz="2800" dirty="0" smtClean="0">
                <a:cs typeface="Arial" pitchFamily="34" charset="0"/>
              </a:rPr>
              <a:t>‘First of all you must understand this, that in the last days scoffers will come, scoffing and indulging their own lusts and saying, “Where is the promise of his coming? For ever since our ancestors died, all things continue as they were from the beginning of creation!”’</a:t>
            </a:r>
            <a:endParaRPr lang="en-GB" sz="2800" dirty="0">
              <a:cs typeface="Arial" pitchFamily="34" charset="0"/>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986CE45FD6B244BBAAF2235D69EAA93" ma:contentTypeVersion="6" ma:contentTypeDescription="Create a new document." ma:contentTypeScope="" ma:versionID="72fff9f66ad96764870ebfbc00388f54">
  <xsd:schema xmlns:xsd="http://www.w3.org/2001/XMLSchema" xmlns:xs="http://www.w3.org/2001/XMLSchema" xmlns:p="http://schemas.microsoft.com/office/2006/metadata/properties" xmlns:ns1="http://schemas.microsoft.com/sharepoint/v3" xmlns:ns3="66db31cb-77f5-4215-898b-70dbbd70ab25" xmlns:ns4="38fb5a3e-8a88-49b2-a7fa-af4f2d8956a9" targetNamespace="http://schemas.microsoft.com/office/2006/metadata/properties" ma:root="true" ma:fieldsID="d9215ff00831b212630999ca99c98bcf" ns1:_="" ns3:_="" ns4:_="">
    <xsd:import namespace="http://schemas.microsoft.com/sharepoint/v3"/>
    <xsd:import namespace="66db31cb-77f5-4215-898b-70dbbd70ab25"/>
    <xsd:import namespace="38fb5a3e-8a88-49b2-a7fa-af4f2d8956a9"/>
    <xsd:element name="properties">
      <xsd:complexType>
        <xsd:sequence>
          <xsd:element name="documentManagement">
            <xsd:complexType>
              <xsd:all>
                <xsd:element ref="ns3:SharedWithUsers" minOccurs="0"/>
                <xsd:element ref="ns1:IMAddress" minOccurs="0"/>
                <xsd:element ref="ns3:SharingHintHash" minOccurs="0"/>
                <xsd:element ref="ns3:SharedWithDetails" minOccurs="0"/>
                <xsd:element ref="ns4:MediaServiceMetadata" minOccurs="0"/>
                <xsd:element ref="ns4: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IMAddress" ma:index="9" nillable="true" ma:displayName="IM Address" ma:internalName="IMAddress">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6db31cb-77f5-4215-898b-70dbbd70ab25"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10" nillable="true" ma:displayName="Sharing Hint Hash" ma:internalName="SharingHintHash" ma:readOnly="true">
      <xsd:simpleType>
        <xsd:restriction base="dms:Text"/>
      </xsd:simple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38fb5a3e-8a88-49b2-a7fa-af4f2d8956a9"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MAddress xmlns="http://schemas.microsoft.com/sharepoint/v3" xsi:nil="true"/>
  </documentManagement>
</p:properties>
</file>

<file path=customXml/itemProps1.xml><?xml version="1.0" encoding="utf-8"?>
<ds:datastoreItem xmlns:ds="http://schemas.openxmlformats.org/officeDocument/2006/customXml" ds:itemID="{0CA639E9-BD5A-4325-8937-920FEDC7FB3A}">
  <ds:schemaRefs>
    <ds:schemaRef ds:uri="http://schemas.microsoft.com/sharepoint/v3/contenttype/forms"/>
  </ds:schemaRefs>
</ds:datastoreItem>
</file>

<file path=customXml/itemProps2.xml><?xml version="1.0" encoding="utf-8"?>
<ds:datastoreItem xmlns:ds="http://schemas.openxmlformats.org/officeDocument/2006/customXml" ds:itemID="{AE1977A6-1DD5-4FD0-BF63-AE8E6FE070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66db31cb-77f5-4215-898b-70dbbd70ab25"/>
    <ds:schemaRef ds:uri="38fb5a3e-8a88-49b2-a7fa-af4f2d8956a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2894881-FF10-45FF-9EE0-80F3875F9B59}">
  <ds:schemaRefs>
    <ds:schemaRef ds:uri="http://purl.org/dc/terms/"/>
    <ds:schemaRef ds:uri="http://schemas.microsoft.com/sharepoint/v3"/>
    <ds:schemaRef ds:uri="http://schemas.microsoft.com/office/infopath/2007/PartnerControls"/>
    <ds:schemaRef ds:uri="38fb5a3e-8a88-49b2-a7fa-af4f2d8956a9"/>
    <ds:schemaRef ds:uri="http://purl.org/dc/dcmitype/"/>
    <ds:schemaRef ds:uri="http://schemas.microsoft.com/office/2006/documentManagement/types"/>
    <ds:schemaRef ds:uri="http://purl.org/dc/elements/1.1/"/>
    <ds:schemaRef ds:uri="http://schemas.openxmlformats.org/package/2006/metadata/core-properties"/>
    <ds:schemaRef ds:uri="66db31cb-77f5-4215-898b-70dbbd70ab25"/>
    <ds:schemaRef ds:uri="http://schemas.microsoft.com/office/2006/metadata/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874</TotalTime>
  <Words>1101</Words>
  <Application>Microsoft Office PowerPoint</Application>
  <PresentationFormat>On-screen Show (4:3)</PresentationFormat>
  <Paragraphs>84</Paragraphs>
  <Slides>23</Slides>
  <Notes>18</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23</vt:i4>
      </vt:variant>
    </vt:vector>
  </HeadingPairs>
  <TitlesOfParts>
    <vt:vector size="27" baseType="lpstr">
      <vt:lpstr>Arial</vt:lpstr>
      <vt:lpstr>Calibri</vt:lpstr>
      <vt:lpstr>Wingdings</vt:lpstr>
      <vt:lpstr>Office Theme</vt:lpstr>
      <vt:lpstr>PowerPoint Presentation</vt:lpstr>
      <vt:lpstr>Click for an introductory video: Future</vt:lpstr>
      <vt:lpstr>Lesson aims</vt:lpstr>
      <vt:lpstr>Eschatology</vt:lpstr>
      <vt:lpstr>Early Christianity: imminent expectation</vt:lpstr>
      <vt:lpstr>Mark 9:1</vt:lpstr>
      <vt:lpstr>1 Thessalonians 4:15-17</vt:lpstr>
      <vt:lpstr>1 Corinthians 15:52</vt:lpstr>
      <vt:lpstr>2 Peter 3:3-4</vt:lpstr>
      <vt:lpstr>Biblical depictions of the future of the earth</vt:lpstr>
      <vt:lpstr>Isaiah 11:6-9</vt:lpstr>
      <vt:lpstr>Joel 2:1-3</vt:lpstr>
      <vt:lpstr>Mark 13:24-27</vt:lpstr>
      <vt:lpstr>2 Peter 3: 10-13</vt:lpstr>
      <vt:lpstr>Revelation 21:1-5</vt:lpstr>
      <vt:lpstr>Eschatological beliefs and environmentalism</vt:lpstr>
      <vt:lpstr>Some questions...</vt:lpstr>
      <vt:lpstr>Interpretation 1: ‘Transformation’ rather than ‘destruction’</vt:lpstr>
      <vt:lpstr>Interpretation 2: ‘Evangelism’ rather than ‘environment’</vt:lpstr>
      <vt:lpstr>PowerPoint Presentation</vt:lpstr>
      <vt:lpstr>The Cornwall Alliance</vt:lpstr>
      <vt:lpstr>PowerPoint Presentation</vt:lpstr>
      <vt:lpstr>For discussion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Bible and the Environment</dc:title>
  <dc:creator>Administrator</dc:creator>
  <cp:lastModifiedBy>Kaal, Abbie</cp:lastModifiedBy>
  <cp:revision>86</cp:revision>
  <dcterms:created xsi:type="dcterms:W3CDTF">2012-06-18T16:13:20Z</dcterms:created>
  <dcterms:modified xsi:type="dcterms:W3CDTF">2018-03-02T13:23:07Z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0x0101002986CE45FD6B244BBAAF2235D69EAA93</vt:lpwstr>
  </property>
</Properties>
</file>