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79" r:id="rId6"/>
    <p:sldId id="271" r:id="rId7"/>
    <p:sldId id="272" r:id="rId8"/>
    <p:sldId id="280" r:id="rId9"/>
    <p:sldId id="273" r:id="rId10"/>
    <p:sldId id="281" r:id="rId11"/>
    <p:sldId id="277" r:id="rId12"/>
    <p:sldId id="275" r:id="rId13"/>
    <p:sldId id="276" r:id="rId14"/>
    <p:sldId id="27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4BAC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628" autoAdjust="0"/>
  </p:normalViewPr>
  <p:slideViewPr>
    <p:cSldViewPr>
      <p:cViewPr varScale="1">
        <p:scale>
          <a:sx n="110" d="100"/>
          <a:sy n="110" d="100"/>
        </p:scale>
        <p:origin x="1644" y="102"/>
      </p:cViewPr>
      <p:guideLst>
        <p:guide orient="horz" pos="2160"/>
        <p:guide pos="2880"/>
      </p:guideLst>
    </p:cSldViewPr>
  </p:slideViewPr>
  <p:outlineViewPr>
    <p:cViewPr>
      <p:scale>
        <a:sx n="33" d="100"/>
        <a:sy n="33" d="100"/>
      </p:scale>
      <p:origin x="0" y="535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C98667-EECE-4F61-A375-8DACCD2A30F3}" type="datetimeFigureOut">
              <a:rPr lang="en-GB" smtClean="0"/>
              <a:pPr/>
              <a:t>02/03/2018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C8A78A-37C3-48D8-BBC2-01E4F3DBEACF}" type="slidenum">
              <a:rPr lang="en-GB" smtClean="0"/>
              <a:pPr/>
              <a:t>‹#›</a:t>
            </a:fld>
            <a:endParaRPr lang="en-GB"/>
          </a:p>
        </p:txBody>
      </p:sp>
    </p:spTree>
    <p:extLst>
      <p:ext uri="{BB962C8B-B14F-4D97-AF65-F5344CB8AC3E}">
        <p14:creationId xmlns:p14="http://schemas.microsoft.com/office/powerpoint/2010/main" val="47250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9C8A78A-37C3-48D8-BBC2-01E4F3DBEACF}" type="slidenum">
              <a:rPr lang="en-GB" smtClean="0"/>
              <a:pPr/>
              <a:t>1</a:t>
            </a:fld>
            <a:endParaRPr lang="en-GB" dirty="0"/>
          </a:p>
        </p:txBody>
      </p:sp>
    </p:spTree>
    <p:extLst>
      <p:ext uri="{BB962C8B-B14F-4D97-AF65-F5344CB8AC3E}">
        <p14:creationId xmlns:p14="http://schemas.microsoft.com/office/powerpoint/2010/main" val="3602569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7827DD-BFAF-45CD-A26B-527985649F7C}" type="slidenum">
              <a:rPr lang="en-GB" smtClean="0"/>
              <a:pPr>
                <a:defRPr/>
              </a:pPr>
              <a:t>3</a:t>
            </a:fld>
            <a:endParaRPr lang="en-GB"/>
          </a:p>
        </p:txBody>
      </p:sp>
    </p:spTree>
    <p:extLst>
      <p:ext uri="{BB962C8B-B14F-4D97-AF65-F5344CB8AC3E}">
        <p14:creationId xmlns:p14="http://schemas.microsoft.com/office/powerpoint/2010/main" val="2678075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4</a:t>
            </a:fld>
            <a:endParaRPr lang="en-GB"/>
          </a:p>
        </p:txBody>
      </p:sp>
    </p:spTree>
    <p:extLst>
      <p:ext uri="{BB962C8B-B14F-4D97-AF65-F5344CB8AC3E}">
        <p14:creationId xmlns:p14="http://schemas.microsoft.com/office/powerpoint/2010/main" val="1932001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6</a:t>
            </a:fld>
            <a:endParaRPr lang="en-GB"/>
          </a:p>
        </p:txBody>
      </p:sp>
    </p:spTree>
    <p:extLst>
      <p:ext uri="{BB962C8B-B14F-4D97-AF65-F5344CB8AC3E}">
        <p14:creationId xmlns:p14="http://schemas.microsoft.com/office/powerpoint/2010/main" val="3163101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7</a:t>
            </a:fld>
            <a:endParaRPr lang="en-GB"/>
          </a:p>
        </p:txBody>
      </p:sp>
    </p:spTree>
    <p:extLst>
      <p:ext uri="{BB962C8B-B14F-4D97-AF65-F5344CB8AC3E}">
        <p14:creationId xmlns:p14="http://schemas.microsoft.com/office/powerpoint/2010/main" val="3209876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8</a:t>
            </a:fld>
            <a:endParaRPr lang="en-GB"/>
          </a:p>
        </p:txBody>
      </p:sp>
    </p:spTree>
    <p:extLst>
      <p:ext uri="{BB962C8B-B14F-4D97-AF65-F5344CB8AC3E}">
        <p14:creationId xmlns:p14="http://schemas.microsoft.com/office/powerpoint/2010/main" val="13217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9</a:t>
            </a:fld>
            <a:endParaRPr lang="en-GB"/>
          </a:p>
        </p:txBody>
      </p:sp>
    </p:spTree>
    <p:extLst>
      <p:ext uri="{BB962C8B-B14F-4D97-AF65-F5344CB8AC3E}">
        <p14:creationId xmlns:p14="http://schemas.microsoft.com/office/powerpoint/2010/main" val="3729030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10</a:t>
            </a:fld>
            <a:endParaRPr lang="en-GB"/>
          </a:p>
        </p:txBody>
      </p:sp>
    </p:spTree>
    <p:extLst>
      <p:ext uri="{BB962C8B-B14F-4D97-AF65-F5344CB8AC3E}">
        <p14:creationId xmlns:p14="http://schemas.microsoft.com/office/powerpoint/2010/main" val="27154865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11</a:t>
            </a:fld>
            <a:endParaRPr lang="en-GB"/>
          </a:p>
        </p:txBody>
      </p:sp>
    </p:spTree>
    <p:extLst>
      <p:ext uri="{BB962C8B-B14F-4D97-AF65-F5344CB8AC3E}">
        <p14:creationId xmlns:p14="http://schemas.microsoft.com/office/powerpoint/2010/main" val="1309523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986279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64087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7451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771610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3317221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26621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77142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422459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806062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14550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83159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F115A-23C8-45CB-BD0C-01BD3D3A965E}" type="datetimeFigureOut">
              <a:rPr lang="en-GB" smtClean="0"/>
              <a:pPr/>
              <a:t>02/03/2018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B137-2B89-462B-BA25-CB8E145C2A59}" type="slidenum">
              <a:rPr lang="en-GB" smtClean="0"/>
              <a:pPr/>
              <a:t>‹#›</a:t>
            </a:fld>
            <a:endParaRPr lang="en-GB"/>
          </a:p>
        </p:txBody>
      </p:sp>
    </p:spTree>
    <p:extLst>
      <p:ext uri="{BB962C8B-B14F-4D97-AF65-F5344CB8AC3E}">
        <p14:creationId xmlns:p14="http://schemas.microsoft.com/office/powerpoint/2010/main" val="1912453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humanities.exeter.ac.uk/theology/research/projects/beyondstewardship/topics/criticism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457200"/>
            <a:ext cx="7467600" cy="1066800"/>
          </a:xfrm>
        </p:spPr>
        <p:txBody>
          <a:bodyPr>
            <a:noAutofit/>
          </a:bodyPr>
          <a:lstStyle/>
          <a:p>
            <a:r>
              <a:rPr lang="en-GB" sz="4400" dirty="0" smtClean="0">
                <a:solidFill>
                  <a:schemeClr val="tx1"/>
                </a:solidFill>
                <a:latin typeface="+mj-lt"/>
                <a:cs typeface="Arial" pitchFamily="34" charset="0"/>
              </a:rPr>
              <a:t>Criticisms of Stewardship</a:t>
            </a:r>
            <a:endParaRPr lang="en-GB" sz="4400" dirty="0">
              <a:solidFill>
                <a:schemeClr val="tx1"/>
              </a:solidFill>
              <a:latin typeface="+mj-lt"/>
              <a:cs typeface="Arial" pitchFamily="34" charset="0"/>
            </a:endParaRPr>
          </a:p>
        </p:txBody>
      </p:sp>
      <p:sp>
        <p:nvSpPr>
          <p:cNvPr id="4" name="Rectangle 3"/>
          <p:cNvSpPr/>
          <p:nvPr/>
        </p:nvSpPr>
        <p:spPr>
          <a:xfrm>
            <a:off x="6172200" y="6448425"/>
            <a:ext cx="2876878" cy="276999"/>
          </a:xfrm>
          <a:prstGeom prst="rect">
            <a:avLst/>
          </a:prstGeom>
        </p:spPr>
        <p:txBody>
          <a:bodyPr wrap="none">
            <a:spAutoFit/>
          </a:bodyPr>
          <a:lstStyle/>
          <a:p>
            <a:r>
              <a:rPr lang="en-GB" sz="1200" dirty="0">
                <a:solidFill>
                  <a:schemeClr val="bg1"/>
                </a:solidFill>
              </a:rPr>
              <a:t>Background image copyright Helen C. John</a:t>
            </a:r>
          </a:p>
        </p:txBody>
      </p:sp>
    </p:spTree>
    <p:extLst>
      <p:ext uri="{BB962C8B-B14F-4D97-AF65-F5344CB8AC3E}">
        <p14:creationId xmlns:p14="http://schemas.microsoft.com/office/powerpoint/2010/main" val="11555041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Group discussion</a:t>
            </a:r>
            <a:endParaRPr lang="en-GB" dirty="0">
              <a:cs typeface="Arial" pitchFamily="34" charset="0"/>
            </a:endParaRPr>
          </a:p>
        </p:txBody>
      </p:sp>
      <p:sp>
        <p:nvSpPr>
          <p:cNvPr id="3" name="Content Placeholder 2"/>
          <p:cNvSpPr>
            <a:spLocks noGrp="1"/>
          </p:cNvSpPr>
          <p:nvPr>
            <p:ph idx="1"/>
          </p:nvPr>
        </p:nvSpPr>
        <p:spPr>
          <a:xfrm>
            <a:off x="457200" y="1905000"/>
            <a:ext cx="8229600" cy="4221163"/>
          </a:xfrm>
        </p:spPr>
        <p:txBody>
          <a:bodyPr>
            <a:normAutofit fontScale="92500" lnSpcReduction="10000"/>
          </a:bodyPr>
          <a:lstStyle/>
          <a:p>
            <a:pPr lvl="0" eaLnBrk="0" fontAlgn="base" hangingPunct="0">
              <a:lnSpc>
                <a:spcPct val="150000"/>
              </a:lnSpc>
              <a:spcAft>
                <a:spcPct val="0"/>
              </a:spcAft>
              <a:buSzPct val="70000"/>
              <a:buFont typeface="Wingdings" pitchFamily="2" charset="2"/>
              <a:buChar char="u"/>
            </a:pPr>
            <a:r>
              <a:rPr lang="en-GB" sz="2600" dirty="0" smtClean="0">
                <a:cs typeface="Arial" pitchFamily="34" charset="0"/>
              </a:rPr>
              <a:t>As a group, read the questions on your sheet.</a:t>
            </a:r>
          </a:p>
          <a:p>
            <a:pPr lvl="0" eaLnBrk="0" fontAlgn="base" hangingPunct="0">
              <a:lnSpc>
                <a:spcPct val="150000"/>
              </a:lnSpc>
              <a:spcAft>
                <a:spcPct val="0"/>
              </a:spcAft>
              <a:buSzPct val="70000"/>
              <a:buFont typeface="Wingdings" pitchFamily="2" charset="2"/>
              <a:buChar char="u"/>
            </a:pPr>
            <a:endParaRPr lang="en-GB" sz="2600" dirty="0" smtClean="0">
              <a:cs typeface="Arial" pitchFamily="34" charset="0"/>
            </a:endParaRPr>
          </a:p>
          <a:p>
            <a:pPr lvl="0" eaLnBrk="0" fontAlgn="base" hangingPunct="0">
              <a:lnSpc>
                <a:spcPct val="150000"/>
              </a:lnSpc>
              <a:spcAft>
                <a:spcPct val="0"/>
              </a:spcAft>
              <a:buSzPct val="70000"/>
              <a:buFont typeface="Wingdings" pitchFamily="2" charset="2"/>
              <a:buChar char="u"/>
            </a:pPr>
            <a:r>
              <a:rPr lang="en-GB" sz="2600" dirty="0" smtClean="0">
                <a:cs typeface="Arial" pitchFamily="34" charset="0"/>
              </a:rPr>
              <a:t>Take 10 minutes to discuss your answers to them. Do you all agree? Why or why not?</a:t>
            </a:r>
          </a:p>
          <a:p>
            <a:pPr lvl="0" eaLnBrk="0" fontAlgn="base" hangingPunct="0">
              <a:lnSpc>
                <a:spcPct val="150000"/>
              </a:lnSpc>
              <a:spcAft>
                <a:spcPct val="0"/>
              </a:spcAft>
              <a:buSzPct val="70000"/>
              <a:buFont typeface="Wingdings" pitchFamily="2" charset="2"/>
              <a:buChar char="u"/>
            </a:pPr>
            <a:endParaRPr lang="en-GB" sz="2600" dirty="0" smtClean="0">
              <a:cs typeface="Arial" pitchFamily="34" charset="0"/>
            </a:endParaRPr>
          </a:p>
          <a:p>
            <a:pPr lvl="0" eaLnBrk="0" fontAlgn="base" hangingPunct="0">
              <a:lnSpc>
                <a:spcPct val="150000"/>
              </a:lnSpc>
              <a:spcAft>
                <a:spcPct val="0"/>
              </a:spcAft>
              <a:buSzPct val="70000"/>
              <a:buFont typeface="Wingdings" pitchFamily="2" charset="2"/>
              <a:buChar char="u"/>
            </a:pPr>
            <a:r>
              <a:rPr lang="en-GB" sz="2600" dirty="0" smtClean="0">
                <a:cs typeface="Arial" pitchFamily="34" charset="0"/>
              </a:rPr>
              <a:t>Nominate one member of your group to explain your discussion to the rest of the class in less than 2 minutes.</a:t>
            </a:r>
          </a:p>
        </p:txBody>
      </p:sp>
      <p:pic>
        <p:nvPicPr>
          <p:cNvPr id="4098" name="Picture 2" descr="C:\Users\Anna\AppData\Local\Microsoft\Windows\Temporary Internet Files\Content.IE5\TH7G1094\MC900441902[1].wmf"/>
          <p:cNvPicPr>
            <a:picLocks noChangeAspect="1" noChangeArrowheads="1"/>
          </p:cNvPicPr>
          <p:nvPr/>
        </p:nvPicPr>
        <p:blipFill>
          <a:blip r:embed="rId3" cstate="print"/>
          <a:srcRect/>
          <a:stretch>
            <a:fillRect/>
          </a:stretch>
        </p:blipFill>
        <p:spPr bwMode="auto">
          <a:xfrm>
            <a:off x="1066800" y="228600"/>
            <a:ext cx="1141412" cy="1348725"/>
          </a:xfrm>
          <a:prstGeom prst="rect">
            <a:avLst/>
          </a:prstGeom>
          <a:noFill/>
        </p:spPr>
      </p:pic>
      <p:pic>
        <p:nvPicPr>
          <p:cNvPr id="5" name="Picture 2" descr="C:\Users\Anna\AppData\Local\Microsoft\Windows\Temporary Internet Files\Content.IE5\TH7G1094\MC900441902[1].wmf"/>
          <p:cNvPicPr>
            <a:picLocks noChangeAspect="1" noChangeArrowheads="1"/>
          </p:cNvPicPr>
          <p:nvPr/>
        </p:nvPicPr>
        <p:blipFill>
          <a:blip r:embed="rId3" cstate="print"/>
          <a:srcRect/>
          <a:stretch>
            <a:fillRect/>
          </a:stretch>
        </p:blipFill>
        <p:spPr bwMode="auto">
          <a:xfrm>
            <a:off x="7162800" y="228600"/>
            <a:ext cx="1141412" cy="134872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And finally...</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rmAutofit/>
          </a:bodyPr>
          <a:lstStyle/>
          <a:p>
            <a:pPr lvl="0" eaLnBrk="0" fontAlgn="base" hangingPunct="0">
              <a:lnSpc>
                <a:spcPct val="150000"/>
              </a:lnSpc>
              <a:spcAft>
                <a:spcPct val="0"/>
              </a:spcAft>
              <a:buSzPct val="70000"/>
              <a:buFont typeface="Wingdings" pitchFamily="2" charset="2"/>
              <a:buChar char="u"/>
            </a:pPr>
            <a:r>
              <a:rPr lang="en-GB" sz="2400" dirty="0" smtClean="0">
                <a:solidFill>
                  <a:srgbClr val="0000FF"/>
                </a:solidFill>
                <a:cs typeface="Arial" pitchFamily="34" charset="0"/>
              </a:rPr>
              <a:t>Clare Palmer: 'Stewardship of the natural world, whether Christian or otherwise… remains profoundly anthropocentric and un-ecological, legitimating and encouraging increased human use of the natural world’. </a:t>
            </a:r>
            <a:r>
              <a:rPr lang="en-GB" sz="2000" dirty="0" smtClean="0">
                <a:cs typeface="Arial" pitchFamily="34" charset="0"/>
              </a:rPr>
              <a:t>Palmer, ‘Stewardship’, p. 75</a:t>
            </a:r>
          </a:p>
          <a:p>
            <a:pPr marL="0" lvl="0" indent="0" eaLnBrk="0" fontAlgn="base" hangingPunct="0">
              <a:lnSpc>
                <a:spcPct val="150000"/>
              </a:lnSpc>
              <a:spcAft>
                <a:spcPct val="0"/>
              </a:spcAft>
              <a:buSzPct val="70000"/>
              <a:buNone/>
            </a:pPr>
            <a:endParaRPr lang="en-GB" sz="2400" dirty="0" smtClean="0">
              <a:cs typeface="Arial" pitchFamily="34" charset="0"/>
            </a:endParaRPr>
          </a:p>
          <a:p>
            <a:pPr lvl="0" algn="ctr" eaLnBrk="0" fontAlgn="base" hangingPunct="0">
              <a:lnSpc>
                <a:spcPct val="150000"/>
              </a:lnSpc>
              <a:spcAft>
                <a:spcPct val="0"/>
              </a:spcAft>
              <a:buSzPct val="70000"/>
              <a:buFont typeface="Wingdings" pitchFamily="2" charset="2"/>
              <a:buChar char="u"/>
            </a:pPr>
            <a:r>
              <a:rPr lang="en-GB" sz="2400" dirty="0" smtClean="0">
                <a:cs typeface="Arial" pitchFamily="34" charset="0"/>
              </a:rPr>
              <a:t>Do you agree?</a:t>
            </a:r>
          </a:p>
          <a:p>
            <a:pPr lvl="0" algn="ctr" eaLnBrk="0" fontAlgn="base" hangingPunct="0">
              <a:lnSpc>
                <a:spcPct val="150000"/>
              </a:lnSpc>
              <a:spcAft>
                <a:spcPct val="0"/>
              </a:spcAft>
              <a:buSzPct val="70000"/>
              <a:buFont typeface="Wingdings" pitchFamily="2" charset="2"/>
              <a:buChar char="u"/>
            </a:pPr>
            <a:r>
              <a:rPr lang="en-GB" sz="2400" dirty="0" smtClean="0">
                <a:cs typeface="Arial" pitchFamily="34" charset="0"/>
              </a:rPr>
              <a:t>Why or why </a:t>
            </a:r>
            <a:r>
              <a:rPr lang="en-GB" sz="2400" smtClean="0">
                <a:cs typeface="Arial" pitchFamily="34" charset="0"/>
              </a:rPr>
              <a:t>not?</a:t>
            </a:r>
            <a:endParaRPr lang="en-GB" sz="2400" dirty="0" smtClean="0">
              <a:cs typeface="Arial" pitchFamily="34" charset="0"/>
            </a:endParaRPr>
          </a:p>
        </p:txBody>
      </p:sp>
      <p:pic>
        <p:nvPicPr>
          <p:cNvPr id="7170" name="Picture 2" descr="C:\Users\Anna\AppData\Local\Microsoft\Windows\Temporary Internet Files\Content.IE5\WC78NC5J\MC900441322[1].png"/>
          <p:cNvPicPr>
            <a:picLocks noChangeAspect="1" noChangeArrowheads="1"/>
          </p:cNvPicPr>
          <p:nvPr/>
        </p:nvPicPr>
        <p:blipFill>
          <a:blip r:embed="rId3" cstate="print"/>
          <a:srcRect/>
          <a:stretch>
            <a:fillRect/>
          </a:stretch>
        </p:blipFill>
        <p:spPr bwMode="auto">
          <a:xfrm>
            <a:off x="990600" y="228600"/>
            <a:ext cx="1295400" cy="1295400"/>
          </a:xfrm>
          <a:prstGeom prst="rect">
            <a:avLst/>
          </a:prstGeom>
          <a:noFill/>
        </p:spPr>
      </p:pic>
      <p:pic>
        <p:nvPicPr>
          <p:cNvPr id="7171" name="Picture 3" descr="C:\Users\Anna\AppData\Local\Microsoft\Windows\Temporary Internet Files\Content.IE5\WC78NC5J\MC900441321[1].png"/>
          <p:cNvPicPr>
            <a:picLocks noChangeAspect="1" noChangeArrowheads="1"/>
          </p:cNvPicPr>
          <p:nvPr/>
        </p:nvPicPr>
        <p:blipFill>
          <a:blip r:embed="rId4" cstate="print"/>
          <a:srcRect/>
          <a:stretch>
            <a:fillRect/>
          </a:stretch>
        </p:blipFill>
        <p:spPr bwMode="auto">
          <a:xfrm>
            <a:off x="6934200" y="228600"/>
            <a:ext cx="1289304" cy="128930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Click for an introductory video: Criticisms</a:t>
            </a:r>
            <a:endParaRPr lang="en-US" sz="3600" dirty="0"/>
          </a:p>
        </p:txBody>
      </p:sp>
      <p:pic>
        <p:nvPicPr>
          <p:cNvPr id="5" name="Picture 4" descr="colour_logo.jpg">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0" y="2438400"/>
            <a:ext cx="4678680" cy="1923288"/>
          </a:xfrm>
          <a:prstGeom prst="rect">
            <a:avLst/>
          </a:prstGeom>
        </p:spPr>
      </p:pic>
    </p:spTree>
    <p:extLst>
      <p:ext uri="{BB962C8B-B14F-4D97-AF65-F5344CB8AC3E}">
        <p14:creationId xmlns:p14="http://schemas.microsoft.com/office/powerpoint/2010/main" val="1425226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2">
                    <a:lumMod val="10000"/>
                  </a:schemeClr>
                </a:solidFill>
                <a:effectLst/>
                <a:cs typeface="Arial" pitchFamily="34" charset="0"/>
              </a:rPr>
              <a:t>Lesson aims</a:t>
            </a:r>
            <a:endParaRPr lang="en-GB" dirty="0">
              <a:solidFill>
                <a:schemeClr val="tx2">
                  <a:lumMod val="10000"/>
                </a:schemeClr>
              </a:solidFill>
              <a:effectLst/>
              <a:cs typeface="Arial" pitchFamily="34" charset="0"/>
            </a:endParaRPr>
          </a:p>
        </p:txBody>
      </p:sp>
      <p:sp>
        <p:nvSpPr>
          <p:cNvPr id="3" name="Content Placeholder 2"/>
          <p:cNvSpPr>
            <a:spLocks noGrp="1"/>
          </p:cNvSpPr>
          <p:nvPr>
            <p:ph idx="1"/>
          </p:nvPr>
        </p:nvSpPr>
        <p:spPr/>
        <p:txBody>
          <a:bodyPr>
            <a:normAutofit/>
          </a:bodyPr>
          <a:lstStyle/>
          <a:p>
            <a:pPr lvl="0" eaLnBrk="0" fontAlgn="base" hangingPunct="0">
              <a:lnSpc>
                <a:spcPct val="150000"/>
              </a:lnSpc>
              <a:spcAft>
                <a:spcPct val="0"/>
              </a:spcAft>
              <a:buSzPct val="70000"/>
              <a:buFont typeface="Wingdings" pitchFamily="2" charset="2"/>
              <a:buChar char="u"/>
            </a:pPr>
            <a:r>
              <a:rPr lang="en-GB" sz="2800" dirty="0" smtClean="0">
                <a:cs typeface="Arial" pitchFamily="34" charset="0"/>
              </a:rPr>
              <a:t>To show that stewardship is not universally accepted as a good basis for environmental ethics</a:t>
            </a:r>
          </a:p>
          <a:p>
            <a:pPr marL="0" lvl="0" indent="0" eaLnBrk="0" fontAlgn="base" hangingPunct="0">
              <a:lnSpc>
                <a:spcPct val="150000"/>
              </a:lnSpc>
              <a:spcAft>
                <a:spcPct val="0"/>
              </a:spcAft>
              <a:buSzPct val="70000"/>
              <a:buNone/>
            </a:pPr>
            <a:endParaRPr lang="en-GB" sz="2800" dirty="0" smtClean="0">
              <a:cs typeface="Arial" pitchFamily="34" charset="0"/>
            </a:endParaRPr>
          </a:p>
          <a:p>
            <a:pPr lvl="0" eaLnBrk="0" fontAlgn="base" hangingPunct="0">
              <a:lnSpc>
                <a:spcPct val="150000"/>
              </a:lnSpc>
              <a:spcAft>
                <a:spcPct val="0"/>
              </a:spcAft>
              <a:buSzPct val="70000"/>
              <a:buFont typeface="Wingdings" pitchFamily="2" charset="2"/>
              <a:buChar char="u"/>
            </a:pPr>
            <a:r>
              <a:rPr lang="en-GB" sz="2800" dirty="0" smtClean="0">
                <a:cs typeface="Arial" pitchFamily="34" charset="0"/>
              </a:rPr>
              <a:t>To highlight some of the main criticisms made of the idea that humans should see themselves as stewardship of the earth</a:t>
            </a:r>
            <a:endParaRPr lang="en-GB" sz="2800" kern="0" dirty="0" smtClean="0">
              <a:solidFill>
                <a:srgbClr val="EAEAEA">
                  <a:lumMod val="10000"/>
                </a:srgbClr>
              </a:solidFill>
              <a:ea typeface="Tahoma" pitchFamily="34" charset="0"/>
              <a:cs typeface="Tahom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Biblical criticisms</a:t>
            </a:r>
            <a:endParaRPr lang="en-GB" dirty="0">
              <a:cs typeface="Arial" pitchFamily="34" charset="0"/>
            </a:endParaRPr>
          </a:p>
        </p:txBody>
      </p:sp>
      <p:sp>
        <p:nvSpPr>
          <p:cNvPr id="3" name="Content Placeholder 2"/>
          <p:cNvSpPr>
            <a:spLocks noGrp="1"/>
          </p:cNvSpPr>
          <p:nvPr>
            <p:ph idx="1"/>
          </p:nvPr>
        </p:nvSpPr>
        <p:spPr>
          <a:xfrm>
            <a:off x="457200" y="2667000"/>
            <a:ext cx="8229600" cy="3459163"/>
          </a:xfrm>
          <a:solidFill>
            <a:schemeClr val="bg2"/>
          </a:solidFill>
          <a:ln w="19050">
            <a:solidFill>
              <a:schemeClr val="tx1"/>
            </a:solidFill>
          </a:ln>
        </p:spPr>
        <p:txBody>
          <a:bodyPr>
            <a:noAutofit/>
          </a:bodyPr>
          <a:lstStyle/>
          <a:p>
            <a:pPr marL="342000" lvl="0" eaLnBrk="0" fontAlgn="base" hangingPunct="0">
              <a:lnSpc>
                <a:spcPct val="150000"/>
              </a:lnSpc>
              <a:spcBef>
                <a:spcPts val="1224"/>
              </a:spcBef>
              <a:spcAft>
                <a:spcPts val="1200"/>
              </a:spcAft>
              <a:buSzPct val="70000"/>
              <a:buFont typeface="Wingdings" charset="2"/>
              <a:buChar char="u"/>
            </a:pPr>
            <a:r>
              <a:rPr lang="en-GB" sz="2800" dirty="0" smtClean="0">
                <a:cs typeface="Arial" pitchFamily="34" charset="0"/>
              </a:rPr>
              <a:t>There is no strong biblical basis for stewardship.</a:t>
            </a:r>
          </a:p>
          <a:p>
            <a:pPr lvl="0" eaLnBrk="0" fontAlgn="base" hangingPunct="0">
              <a:lnSpc>
                <a:spcPct val="150000"/>
              </a:lnSpc>
              <a:spcBef>
                <a:spcPts val="1224"/>
              </a:spcBef>
              <a:spcAft>
                <a:spcPts val="1200"/>
              </a:spcAft>
              <a:buSzPct val="70000"/>
              <a:buFont typeface="Wingdings" pitchFamily="2" charset="2"/>
              <a:buChar char="u"/>
            </a:pPr>
            <a:r>
              <a:rPr lang="en-GB" sz="2800" dirty="0" smtClean="0">
                <a:cs typeface="Arial" pitchFamily="34" charset="0"/>
              </a:rPr>
              <a:t>Nowhere is humanity explicitly given the role of stewards of creation</a:t>
            </a:r>
            <a:r>
              <a:rPr lang="en-GB" sz="2800" dirty="0">
                <a:cs typeface="Arial" pitchFamily="34" charset="0"/>
              </a:rPr>
              <a:t>.</a:t>
            </a:r>
          </a:p>
        </p:txBody>
      </p:sp>
      <p:pic>
        <p:nvPicPr>
          <p:cNvPr id="2051" name="Picture 3"/>
          <p:cNvPicPr>
            <a:picLocks noChangeAspect="1" noChangeArrowheads="1"/>
          </p:cNvPicPr>
          <p:nvPr/>
        </p:nvPicPr>
        <p:blipFill>
          <a:blip r:embed="rId3" cstate="print"/>
          <a:srcRect/>
          <a:stretch>
            <a:fillRect/>
          </a:stretch>
        </p:blipFill>
        <p:spPr bwMode="auto">
          <a:xfrm>
            <a:off x="381000" y="304800"/>
            <a:ext cx="1832168" cy="1219200"/>
          </a:xfrm>
          <a:prstGeom prst="rect">
            <a:avLst/>
          </a:prstGeom>
          <a:noFill/>
          <a:ln w="9525">
            <a:noFill/>
            <a:miter lim="800000"/>
            <a:headEnd/>
            <a:tailEnd/>
          </a:ln>
          <a:effectLst/>
        </p:spPr>
      </p:pic>
      <p:pic>
        <p:nvPicPr>
          <p:cNvPr id="6" name="Picture 3"/>
          <p:cNvPicPr>
            <a:picLocks noChangeAspect="1" noChangeArrowheads="1"/>
          </p:cNvPicPr>
          <p:nvPr/>
        </p:nvPicPr>
        <p:blipFill>
          <a:blip r:embed="rId3" cstate="print"/>
          <a:srcRect/>
          <a:stretch>
            <a:fillRect/>
          </a:stretch>
        </p:blipFill>
        <p:spPr bwMode="auto">
          <a:xfrm>
            <a:off x="6934200" y="304800"/>
            <a:ext cx="1832168" cy="1219200"/>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cs typeface="Arial" pitchFamily="34" charset="0"/>
              </a:rPr>
              <a:t>Biblical criticisms</a:t>
            </a:r>
            <a:endParaRPr lang="en-US" dirty="0"/>
          </a:p>
        </p:txBody>
      </p:sp>
      <p:pic>
        <p:nvPicPr>
          <p:cNvPr id="3" name="Content Placeholder 2" descr="palmer-150x134.jpg"/>
          <p:cNvPicPr>
            <a:picLocks noGrp="1" noChangeAspect="1"/>
          </p:cNvPicPr>
          <p:nvPr>
            <p:ph sz="half" idx="2"/>
          </p:nvPr>
        </p:nvPicPr>
        <p:blipFill>
          <a:blip r:embed="rId2">
            <a:extLst>
              <a:ext uri="{28A0092B-C50C-407E-A947-70E740481C1C}">
                <a14:useLocalDpi xmlns:a14="http://schemas.microsoft.com/office/drawing/2010/main" val="0"/>
              </a:ext>
            </a:extLst>
          </a:blip>
          <a:srcRect t="-13755" b="-13755"/>
          <a:stretch>
            <a:fillRect/>
          </a:stretch>
        </p:blipFill>
        <p:spPr>
          <a:xfrm>
            <a:off x="457200" y="1524000"/>
            <a:ext cx="4040188" cy="4602163"/>
          </a:xfrm>
        </p:spPr>
      </p:pic>
      <p:sp>
        <p:nvSpPr>
          <p:cNvPr id="7" name="Content Placeholder 6"/>
          <p:cNvSpPr>
            <a:spLocks noGrp="1"/>
          </p:cNvSpPr>
          <p:nvPr>
            <p:ph sz="quarter" idx="4"/>
          </p:nvPr>
        </p:nvSpPr>
        <p:spPr>
          <a:xfrm>
            <a:off x="4645025" y="1524000"/>
            <a:ext cx="4041775" cy="4602163"/>
          </a:xfrm>
        </p:spPr>
        <p:txBody>
          <a:bodyPr>
            <a:noAutofit/>
          </a:bodyPr>
          <a:lstStyle/>
          <a:p>
            <a:pPr marL="0" indent="0">
              <a:buNone/>
            </a:pPr>
            <a:r>
              <a:rPr lang="en-GB" dirty="0" smtClean="0">
                <a:solidFill>
                  <a:srgbClr val="0000FF"/>
                </a:solidFill>
                <a:cs typeface="Arial" pitchFamily="34" charset="0"/>
              </a:rPr>
              <a:t>Clare Palmer:</a:t>
            </a:r>
          </a:p>
          <a:p>
            <a:pPr marL="0" indent="0">
              <a:buNone/>
            </a:pPr>
            <a:endParaRPr lang="en-GB" dirty="0" smtClean="0">
              <a:solidFill>
                <a:srgbClr val="0000FF"/>
              </a:solidFill>
              <a:cs typeface="Arial" pitchFamily="34" charset="0"/>
            </a:endParaRPr>
          </a:p>
          <a:p>
            <a:pPr marL="0" indent="0">
              <a:buNone/>
            </a:pPr>
            <a:r>
              <a:rPr lang="en-GB" dirty="0" smtClean="0">
                <a:solidFill>
                  <a:srgbClr val="0000FF"/>
                </a:solidFill>
                <a:cs typeface="Arial" pitchFamily="34" charset="0"/>
              </a:rPr>
              <a:t>'</a:t>
            </a:r>
            <a:r>
              <a:rPr lang="en-GB" dirty="0">
                <a:solidFill>
                  <a:srgbClr val="0000FF"/>
                </a:solidFill>
                <a:cs typeface="Arial" pitchFamily="34" charset="0"/>
              </a:rPr>
              <a:t>Claiming a biblical pedigree for the idea is at best to oversimplify, and may be largely mistaken.’</a:t>
            </a:r>
            <a:br>
              <a:rPr lang="en-GB" dirty="0">
                <a:solidFill>
                  <a:srgbClr val="0000FF"/>
                </a:solidFill>
                <a:cs typeface="Arial" pitchFamily="34" charset="0"/>
              </a:rPr>
            </a:br>
            <a:endParaRPr lang="en-GB" dirty="0" smtClean="0">
              <a:solidFill>
                <a:srgbClr val="0000FF"/>
              </a:solidFill>
              <a:cs typeface="Arial" pitchFamily="34" charset="0"/>
            </a:endParaRPr>
          </a:p>
          <a:p>
            <a:pPr marL="0" indent="0">
              <a:buNone/>
            </a:pPr>
            <a:endParaRPr lang="en-GB" dirty="0" smtClean="0">
              <a:cs typeface="Arial" pitchFamily="34" charset="0"/>
            </a:endParaRPr>
          </a:p>
          <a:p>
            <a:pPr marL="0" lvl="0" indent="0">
              <a:buNone/>
            </a:pPr>
            <a:r>
              <a:rPr lang="en-GB" dirty="0">
                <a:cs typeface="Arial" pitchFamily="34" charset="0"/>
              </a:rPr>
              <a:t>Palmer, ‘Stewardship: A Case Study in Environmental Ethics', p. </a:t>
            </a:r>
            <a:r>
              <a:rPr lang="en-GB" dirty="0" smtClean="0">
                <a:cs typeface="Arial" pitchFamily="34" charset="0"/>
              </a:rPr>
              <a:t>66</a:t>
            </a:r>
            <a:endParaRPr lang="en-GB" dirty="0">
              <a:cs typeface="Arial" pitchFamily="34" charset="0"/>
            </a:endParaRPr>
          </a:p>
        </p:txBody>
      </p:sp>
    </p:spTree>
    <p:extLst>
      <p:ext uri="{BB962C8B-B14F-4D97-AF65-F5344CB8AC3E}">
        <p14:creationId xmlns:p14="http://schemas.microsoft.com/office/powerpoint/2010/main" val="1614020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Theological criticisms</a:t>
            </a:r>
            <a:endParaRPr lang="en-GB" dirty="0">
              <a:cs typeface="Arial" pitchFamily="34" charset="0"/>
            </a:endParaRPr>
          </a:p>
        </p:txBody>
      </p:sp>
      <p:pic>
        <p:nvPicPr>
          <p:cNvPr id="3074" name="Picture 2" descr="C:\Users\Anna\AppData\Local\Microsoft\Windows\Temporary Internet Files\Content.IE5\WC78NC5J\MP900384793[1].jpg"/>
          <p:cNvPicPr>
            <a:picLocks noChangeAspect="1" noChangeArrowheads="1"/>
          </p:cNvPicPr>
          <p:nvPr/>
        </p:nvPicPr>
        <p:blipFill>
          <a:blip r:embed="rId3" cstate="print"/>
          <a:srcRect/>
          <a:stretch>
            <a:fillRect/>
          </a:stretch>
        </p:blipFill>
        <p:spPr bwMode="auto">
          <a:xfrm>
            <a:off x="533400" y="304800"/>
            <a:ext cx="944880" cy="1121044"/>
          </a:xfrm>
          <a:prstGeom prst="rect">
            <a:avLst/>
          </a:prstGeom>
          <a:noFill/>
        </p:spPr>
      </p:pic>
      <p:pic>
        <p:nvPicPr>
          <p:cNvPr id="5" name="Picture 2" descr="C:\Users\Anna\AppData\Local\Microsoft\Windows\Temporary Internet Files\Content.IE5\WC78NC5J\MP900384793[1].jpg"/>
          <p:cNvPicPr>
            <a:picLocks noChangeAspect="1" noChangeArrowheads="1"/>
          </p:cNvPicPr>
          <p:nvPr/>
        </p:nvPicPr>
        <p:blipFill>
          <a:blip r:embed="rId3" cstate="print"/>
          <a:srcRect/>
          <a:stretch>
            <a:fillRect/>
          </a:stretch>
        </p:blipFill>
        <p:spPr bwMode="auto">
          <a:xfrm>
            <a:off x="7620000" y="381000"/>
            <a:ext cx="944880" cy="1121044"/>
          </a:xfrm>
          <a:prstGeom prst="rect">
            <a:avLst/>
          </a:prstGeom>
          <a:noFill/>
        </p:spPr>
      </p:pic>
      <p:sp>
        <p:nvSpPr>
          <p:cNvPr id="7" name="Content Placeholder 2"/>
          <p:cNvSpPr>
            <a:spLocks noGrp="1"/>
          </p:cNvSpPr>
          <p:nvPr>
            <p:ph idx="1"/>
          </p:nvPr>
        </p:nvSpPr>
        <p:spPr>
          <a:xfrm>
            <a:off x="457200" y="2362200"/>
            <a:ext cx="8229600" cy="3763963"/>
          </a:xfrm>
          <a:solidFill>
            <a:schemeClr val="bg2"/>
          </a:solidFill>
          <a:ln w="19050">
            <a:solidFill>
              <a:schemeClr val="tx1"/>
            </a:solidFill>
          </a:ln>
        </p:spPr>
        <p:txBody>
          <a:bodyPr>
            <a:normAutofit/>
          </a:bodyPr>
          <a:lstStyle/>
          <a:p>
            <a:pPr lvl="0" eaLnBrk="0" fontAlgn="base" hangingPunct="0">
              <a:lnSpc>
                <a:spcPct val="150000"/>
              </a:lnSpc>
              <a:spcAft>
                <a:spcPct val="0"/>
              </a:spcAft>
              <a:buSzPct val="70000"/>
              <a:buFont typeface="Wingdings" pitchFamily="2" charset="2"/>
              <a:buChar char="u"/>
            </a:pPr>
            <a:endParaRPr lang="en-GB" sz="2800" dirty="0" smtClean="0">
              <a:cs typeface="Arial" pitchFamily="34" charset="0"/>
            </a:endParaRPr>
          </a:p>
          <a:p>
            <a:pPr lvl="0" eaLnBrk="0" fontAlgn="base" hangingPunct="0">
              <a:lnSpc>
                <a:spcPct val="150000"/>
              </a:lnSpc>
              <a:spcAft>
                <a:spcPct val="0"/>
              </a:spcAft>
              <a:buSzPct val="70000"/>
              <a:buFont typeface="Wingdings" pitchFamily="2" charset="2"/>
              <a:buChar char="u"/>
            </a:pPr>
            <a:r>
              <a:rPr lang="en-GB" sz="2800" dirty="0" smtClean="0">
                <a:cs typeface="Arial" pitchFamily="34" charset="0"/>
              </a:rPr>
              <a:t>Stewardship </a:t>
            </a:r>
            <a:r>
              <a:rPr lang="en-GB" sz="2800" dirty="0">
                <a:cs typeface="Arial" pitchFamily="34" charset="0"/>
              </a:rPr>
              <a:t>gives humans a ‘managerial’ role over God’s </a:t>
            </a:r>
            <a:r>
              <a:rPr lang="en-GB" sz="2800" dirty="0" smtClean="0">
                <a:cs typeface="Arial" pitchFamily="34" charset="0"/>
              </a:rPr>
              <a:t>creation.</a:t>
            </a:r>
            <a:endParaRPr lang="en-GB" sz="2800" dirty="0">
              <a:cs typeface="Arial" pitchFamily="34" charset="0"/>
            </a:endParaRPr>
          </a:p>
          <a:p>
            <a:pPr lvl="0" eaLnBrk="0" fontAlgn="base" hangingPunct="0">
              <a:lnSpc>
                <a:spcPct val="150000"/>
              </a:lnSpc>
              <a:spcAft>
                <a:spcPct val="0"/>
              </a:spcAft>
              <a:buSzPct val="70000"/>
              <a:buFont typeface="Wingdings" pitchFamily="2" charset="2"/>
              <a:buChar char="u"/>
            </a:pPr>
            <a:r>
              <a:rPr lang="en-GB" sz="2800" dirty="0">
                <a:cs typeface="Arial" pitchFamily="34" charset="0"/>
              </a:rPr>
              <a:t>Does this mean God has disappeared from the </a:t>
            </a:r>
            <a:r>
              <a:rPr lang="en-GB" sz="2800" dirty="0" smtClean="0">
                <a:cs typeface="Arial" pitchFamily="34" charset="0"/>
              </a:rPr>
              <a:t>scene?</a:t>
            </a:r>
            <a:endParaRPr lang="en-GB" sz="2800" dirty="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Theological criticisms</a:t>
            </a:r>
            <a:endParaRPr lang="en-GB" dirty="0">
              <a:cs typeface="Arial" pitchFamily="34" charset="0"/>
            </a:endParaRPr>
          </a:p>
        </p:txBody>
      </p:sp>
      <p:sp>
        <p:nvSpPr>
          <p:cNvPr id="3" name="Content Placeholder 2"/>
          <p:cNvSpPr>
            <a:spLocks noGrp="1"/>
          </p:cNvSpPr>
          <p:nvPr>
            <p:ph sz="half" idx="1"/>
          </p:nvPr>
        </p:nvSpPr>
        <p:spPr/>
        <p:txBody>
          <a:bodyPr>
            <a:normAutofit fontScale="77500" lnSpcReduction="20000"/>
          </a:bodyPr>
          <a:lstStyle/>
          <a:p>
            <a:pPr marL="0" lvl="0" indent="0" eaLnBrk="0" fontAlgn="base" hangingPunct="0">
              <a:lnSpc>
                <a:spcPct val="150000"/>
              </a:lnSpc>
              <a:spcAft>
                <a:spcPct val="0"/>
              </a:spcAft>
              <a:buSzPct val="70000"/>
              <a:buNone/>
            </a:pPr>
            <a:r>
              <a:rPr lang="en-GB" sz="2900" dirty="0" smtClean="0">
                <a:solidFill>
                  <a:srgbClr val="0000FF"/>
                </a:solidFill>
                <a:cs typeface="Arial" pitchFamily="34" charset="0"/>
              </a:rPr>
              <a:t>Clare Palmer</a:t>
            </a:r>
          </a:p>
          <a:p>
            <a:pPr marL="0" lvl="0" indent="0" eaLnBrk="0" fontAlgn="base" hangingPunct="0">
              <a:lnSpc>
                <a:spcPct val="150000"/>
              </a:lnSpc>
              <a:spcAft>
                <a:spcPct val="0"/>
              </a:spcAft>
              <a:buSzPct val="70000"/>
              <a:buNone/>
            </a:pPr>
            <a:r>
              <a:rPr lang="en-GB" sz="2900" dirty="0" smtClean="0">
                <a:solidFill>
                  <a:srgbClr val="0000FF"/>
                </a:solidFill>
                <a:cs typeface="Arial" pitchFamily="34" charset="0"/>
              </a:rPr>
              <a:t>'...perceptions of stewardship have great difficulty in accommodating the idea of God's action or presence in the world. God is understood to be an absentee landlord, who has put humanity in charge of his possessions.’ </a:t>
            </a:r>
          </a:p>
          <a:p>
            <a:pPr marL="0" lvl="0" indent="0" eaLnBrk="0" fontAlgn="base" hangingPunct="0">
              <a:lnSpc>
                <a:spcPct val="150000"/>
              </a:lnSpc>
              <a:spcAft>
                <a:spcPct val="0"/>
              </a:spcAft>
              <a:buSzPct val="70000"/>
              <a:buNone/>
            </a:pPr>
            <a:r>
              <a:rPr lang="en-GB" sz="2100" dirty="0" smtClean="0">
                <a:cs typeface="Arial" pitchFamily="34" charset="0"/>
              </a:rPr>
              <a:t>Palmer, ‘Stewardship’, p. 68</a:t>
            </a:r>
          </a:p>
        </p:txBody>
      </p:sp>
      <p:pic>
        <p:nvPicPr>
          <p:cNvPr id="3074" name="Picture 2" descr="C:\Users\Anna\AppData\Local\Microsoft\Windows\Temporary Internet Files\Content.IE5\WC78NC5J\MP900384793[1].jpg"/>
          <p:cNvPicPr>
            <a:picLocks noChangeAspect="1" noChangeArrowheads="1"/>
          </p:cNvPicPr>
          <p:nvPr/>
        </p:nvPicPr>
        <p:blipFill>
          <a:blip r:embed="rId3" cstate="print"/>
          <a:srcRect/>
          <a:stretch>
            <a:fillRect/>
          </a:stretch>
        </p:blipFill>
        <p:spPr bwMode="auto">
          <a:xfrm>
            <a:off x="533400" y="304800"/>
            <a:ext cx="944880" cy="1121044"/>
          </a:xfrm>
          <a:prstGeom prst="rect">
            <a:avLst/>
          </a:prstGeom>
          <a:noFill/>
        </p:spPr>
      </p:pic>
      <p:pic>
        <p:nvPicPr>
          <p:cNvPr id="5" name="Picture 2" descr="C:\Users\Anna\AppData\Local\Microsoft\Windows\Temporary Internet Files\Content.IE5\WC78NC5J\MP900384793[1].jpg"/>
          <p:cNvPicPr>
            <a:picLocks noChangeAspect="1" noChangeArrowheads="1"/>
          </p:cNvPicPr>
          <p:nvPr/>
        </p:nvPicPr>
        <p:blipFill>
          <a:blip r:embed="rId3" cstate="print"/>
          <a:srcRect/>
          <a:stretch>
            <a:fillRect/>
          </a:stretch>
        </p:blipFill>
        <p:spPr bwMode="auto">
          <a:xfrm>
            <a:off x="7620000" y="381000"/>
            <a:ext cx="944880" cy="1121044"/>
          </a:xfrm>
          <a:prstGeom prst="rect">
            <a:avLst/>
          </a:prstGeom>
          <a:noFill/>
        </p:spPr>
      </p:pic>
      <p:pic>
        <p:nvPicPr>
          <p:cNvPr id="7" name="Content Placeholder 6" descr="palmer-150x134.jpg"/>
          <p:cNvPicPr>
            <a:picLocks noGrp="1" noChangeAspect="1"/>
          </p:cNvPicPr>
          <p:nvPr>
            <p:ph sz="half" idx="2"/>
          </p:nvPr>
        </p:nvPicPr>
        <p:blipFill>
          <a:blip r:embed="rId4">
            <a:extLst>
              <a:ext uri="{28A0092B-C50C-407E-A947-70E740481C1C}">
                <a14:useLocalDpi xmlns:a14="http://schemas.microsoft.com/office/drawing/2010/main" val="0"/>
              </a:ext>
            </a:extLst>
          </a:blip>
          <a:srcRect t="-12724" b="-12724"/>
          <a:stretch>
            <a:fillRect/>
          </a:stretch>
        </p:blipFill>
        <p:spPr/>
      </p:pic>
    </p:spTree>
    <p:extLst>
      <p:ext uri="{BB962C8B-B14F-4D97-AF65-F5344CB8AC3E}">
        <p14:creationId xmlns:p14="http://schemas.microsoft.com/office/powerpoint/2010/main" val="3639783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Political criticisms</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rmAutofit/>
          </a:bodyPr>
          <a:lstStyle/>
          <a:p>
            <a:pPr lvl="0" eaLnBrk="0" fontAlgn="base" hangingPunct="0">
              <a:lnSpc>
                <a:spcPct val="150000"/>
              </a:lnSpc>
              <a:spcAft>
                <a:spcPct val="0"/>
              </a:spcAft>
              <a:buSzPct val="70000"/>
              <a:buFont typeface="Wingdings" pitchFamily="2" charset="2"/>
              <a:buChar char="u"/>
            </a:pPr>
            <a:r>
              <a:rPr lang="en-GB" sz="2600" dirty="0" smtClean="0">
                <a:cs typeface="Arial" pitchFamily="34" charset="0"/>
              </a:rPr>
              <a:t>The idea of stewardship comes originally from societies where feudal landlords left managerial slaves in charge of their property.</a:t>
            </a:r>
          </a:p>
          <a:p>
            <a:pPr lvl="0" eaLnBrk="0" fontAlgn="base" hangingPunct="0">
              <a:lnSpc>
                <a:spcPct val="150000"/>
              </a:lnSpc>
              <a:spcAft>
                <a:spcPct val="0"/>
              </a:spcAft>
              <a:buSzPct val="70000"/>
              <a:buFont typeface="Wingdings" pitchFamily="2" charset="2"/>
              <a:buChar char="u"/>
            </a:pPr>
            <a:r>
              <a:rPr lang="en-GB" sz="2600" dirty="0" smtClean="0">
                <a:solidFill>
                  <a:srgbClr val="0000FF"/>
                </a:solidFill>
                <a:cs typeface="Arial" pitchFamily="34" charset="0"/>
              </a:rPr>
              <a:t>Clare Palmer: 'The political message encoded in stewardship is one of power and oppression; of server and served’.</a:t>
            </a:r>
            <a:br>
              <a:rPr lang="en-GB" sz="2600" dirty="0" smtClean="0">
                <a:solidFill>
                  <a:srgbClr val="0000FF"/>
                </a:solidFill>
                <a:cs typeface="Arial" pitchFamily="34" charset="0"/>
              </a:rPr>
            </a:br>
            <a:r>
              <a:rPr lang="en-GB" sz="2000" dirty="0" smtClean="0">
                <a:cs typeface="Arial" pitchFamily="34" charset="0"/>
              </a:rPr>
              <a:t>Palmer, ‘Stewardship’, p. 69</a:t>
            </a:r>
          </a:p>
        </p:txBody>
      </p:sp>
      <p:pic>
        <p:nvPicPr>
          <p:cNvPr id="5123" name="Picture 3" descr="C:\Users\Anna\AppData\Local\Microsoft\Windows\Temporary Internet Files\Content.IE5\TH7G1094\MP900433081[1].jpg"/>
          <p:cNvPicPr>
            <a:picLocks noChangeAspect="1" noChangeArrowheads="1"/>
          </p:cNvPicPr>
          <p:nvPr/>
        </p:nvPicPr>
        <p:blipFill>
          <a:blip r:embed="rId3" cstate="print"/>
          <a:srcRect/>
          <a:stretch>
            <a:fillRect/>
          </a:stretch>
        </p:blipFill>
        <p:spPr bwMode="auto">
          <a:xfrm>
            <a:off x="914400" y="381000"/>
            <a:ext cx="969264" cy="1024902"/>
          </a:xfrm>
          <a:prstGeom prst="rect">
            <a:avLst/>
          </a:prstGeom>
          <a:noFill/>
        </p:spPr>
      </p:pic>
      <p:pic>
        <p:nvPicPr>
          <p:cNvPr id="7" name="Picture 3" descr="C:\Users\Anna\AppData\Local\Microsoft\Windows\Temporary Internet Files\Content.IE5\TH7G1094\MP900433081[1].jpg"/>
          <p:cNvPicPr>
            <a:picLocks noChangeAspect="1" noChangeArrowheads="1"/>
          </p:cNvPicPr>
          <p:nvPr/>
        </p:nvPicPr>
        <p:blipFill>
          <a:blip r:embed="rId3" cstate="print"/>
          <a:srcRect/>
          <a:stretch>
            <a:fillRect/>
          </a:stretch>
        </p:blipFill>
        <p:spPr bwMode="auto">
          <a:xfrm>
            <a:off x="7315200" y="381000"/>
            <a:ext cx="969264" cy="102490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Ecological criticisms</a:t>
            </a:r>
            <a:endParaRPr lang="en-GB" dirty="0">
              <a:cs typeface="Arial" pitchFamily="34" charset="0"/>
            </a:endParaRPr>
          </a:p>
        </p:txBody>
      </p:sp>
      <p:sp>
        <p:nvSpPr>
          <p:cNvPr id="3" name="Content Placeholder 2"/>
          <p:cNvSpPr>
            <a:spLocks noGrp="1"/>
          </p:cNvSpPr>
          <p:nvPr>
            <p:ph idx="1"/>
          </p:nvPr>
        </p:nvSpPr>
        <p:spPr>
          <a:xfrm>
            <a:off x="457200" y="1524000"/>
            <a:ext cx="8229600" cy="4876800"/>
          </a:xfrm>
          <a:solidFill>
            <a:schemeClr val="bg2"/>
          </a:solidFill>
          <a:ln w="19050">
            <a:solidFill>
              <a:schemeClr val="tx1"/>
            </a:solidFill>
          </a:ln>
        </p:spPr>
        <p:txBody>
          <a:bodyPr>
            <a:normAutofit fontScale="47500" lnSpcReduction="20000"/>
          </a:bodyPr>
          <a:lstStyle/>
          <a:p>
            <a:pPr lvl="0" eaLnBrk="0" fontAlgn="base" hangingPunct="0">
              <a:lnSpc>
                <a:spcPct val="170000"/>
              </a:lnSpc>
              <a:spcAft>
                <a:spcPct val="0"/>
              </a:spcAft>
              <a:buSzPct val="70000"/>
              <a:buFont typeface="Wingdings" pitchFamily="2" charset="2"/>
              <a:buChar char="u"/>
            </a:pPr>
            <a:r>
              <a:rPr lang="en-GB" sz="4200" dirty="0" smtClean="0">
                <a:cs typeface="Arial" pitchFamily="34" charset="0"/>
              </a:rPr>
              <a:t>Stewardship regards the world as a 'natural resource', to be managed well for </a:t>
            </a:r>
            <a:r>
              <a:rPr lang="en-GB" sz="4200" u="sng" dirty="0" smtClean="0">
                <a:cs typeface="Arial" pitchFamily="34" charset="0"/>
              </a:rPr>
              <a:t>human benefit</a:t>
            </a:r>
            <a:r>
              <a:rPr lang="en-GB" sz="4200" dirty="0" smtClean="0">
                <a:cs typeface="Arial" pitchFamily="34" charset="0"/>
              </a:rPr>
              <a:t>.</a:t>
            </a:r>
          </a:p>
          <a:p>
            <a:pPr lvl="0" eaLnBrk="0" fontAlgn="base" hangingPunct="0">
              <a:lnSpc>
                <a:spcPct val="170000"/>
              </a:lnSpc>
              <a:spcAft>
                <a:spcPct val="0"/>
              </a:spcAft>
              <a:buSzPct val="70000"/>
              <a:buFont typeface="Wingdings" pitchFamily="2" charset="2"/>
              <a:buChar char="u"/>
            </a:pPr>
            <a:r>
              <a:rPr lang="en-GB" sz="4200" dirty="0" smtClean="0">
                <a:cs typeface="Arial" pitchFamily="34" charset="0"/>
              </a:rPr>
              <a:t>It is an </a:t>
            </a:r>
            <a:r>
              <a:rPr lang="en-GB" sz="4200" u="sng" dirty="0" smtClean="0">
                <a:cs typeface="Arial" pitchFamily="34" charset="0"/>
              </a:rPr>
              <a:t>arrogant</a:t>
            </a:r>
            <a:r>
              <a:rPr lang="en-GB" sz="4200" dirty="0" smtClean="0">
                <a:cs typeface="Arial" pitchFamily="34" charset="0"/>
              </a:rPr>
              <a:t> ethic, suggesting that humans have both the right and the ability to organise creation.</a:t>
            </a:r>
          </a:p>
          <a:p>
            <a:pPr lvl="0" eaLnBrk="0" fontAlgn="base" hangingPunct="0">
              <a:lnSpc>
                <a:spcPct val="170000"/>
              </a:lnSpc>
              <a:spcAft>
                <a:spcPct val="0"/>
              </a:spcAft>
              <a:buSzPct val="70000"/>
              <a:buFont typeface="Wingdings" pitchFamily="2" charset="2"/>
              <a:buChar char="u"/>
            </a:pPr>
            <a:r>
              <a:rPr lang="en-GB" sz="4200" dirty="0" smtClean="0">
                <a:cs typeface="Arial" pitchFamily="34" charset="0"/>
              </a:rPr>
              <a:t>It is also highly </a:t>
            </a:r>
            <a:r>
              <a:rPr lang="en-GB" sz="4200" u="sng" dirty="0" smtClean="0">
                <a:cs typeface="Arial" pitchFamily="34" charset="0"/>
              </a:rPr>
              <a:t>anthropocentric</a:t>
            </a:r>
            <a:r>
              <a:rPr lang="en-GB" sz="4200" dirty="0" smtClean="0">
                <a:cs typeface="Arial" pitchFamily="34" charset="0"/>
              </a:rPr>
              <a:t>, putting humans in a unique and privileged position.</a:t>
            </a:r>
          </a:p>
          <a:p>
            <a:pPr eaLnBrk="0" fontAlgn="base" hangingPunct="0">
              <a:lnSpc>
                <a:spcPct val="170000"/>
              </a:lnSpc>
              <a:spcAft>
                <a:spcPct val="0"/>
              </a:spcAft>
              <a:buSzPct val="70000"/>
              <a:buFont typeface="Wingdings" pitchFamily="2" charset="2"/>
              <a:buChar char="u"/>
            </a:pPr>
            <a:r>
              <a:rPr lang="en-GB" sz="4200" dirty="0" smtClean="0">
                <a:solidFill>
                  <a:srgbClr val="0000FF"/>
                </a:solidFill>
                <a:cs typeface="Arial" pitchFamily="34" charset="0"/>
              </a:rPr>
              <a:t>Clare Palmer: ‘In the light of evolutionary science, the idea that the earth “needs to be managed” by humans is obviously a nonsense.’</a:t>
            </a:r>
            <a:r>
              <a:rPr lang="en-GB" dirty="0" smtClean="0">
                <a:solidFill>
                  <a:srgbClr val="0000FF"/>
                </a:solidFill>
                <a:cs typeface="Arial" pitchFamily="34" charset="0"/>
              </a:rPr>
              <a:t/>
            </a:r>
            <a:br>
              <a:rPr lang="en-GB" dirty="0" smtClean="0">
                <a:solidFill>
                  <a:srgbClr val="0000FF"/>
                </a:solidFill>
                <a:cs typeface="Arial" pitchFamily="34" charset="0"/>
              </a:rPr>
            </a:br>
            <a:r>
              <a:rPr lang="en-GB" sz="3400" dirty="0" smtClean="0">
                <a:cs typeface="Arial" pitchFamily="34" charset="0"/>
              </a:rPr>
              <a:t>Palmer, ‘Stewardship’, p. 71</a:t>
            </a:r>
            <a:endParaRPr lang="en-GB" sz="3400" dirty="0">
              <a:cs typeface="Arial" pitchFamily="34" charset="0"/>
            </a:endParaRPr>
          </a:p>
        </p:txBody>
      </p:sp>
      <p:pic>
        <p:nvPicPr>
          <p:cNvPr id="6147" name="Picture 3" descr="C:\Users\Anna\AppData\Local\Microsoft\Windows\Temporary Internet Files\Content.IE5\WC78NC5J\MP900315440[1].jpg"/>
          <p:cNvPicPr>
            <a:picLocks noChangeAspect="1" noChangeArrowheads="1"/>
          </p:cNvPicPr>
          <p:nvPr/>
        </p:nvPicPr>
        <p:blipFill>
          <a:blip r:embed="rId3" cstate="print"/>
          <a:srcRect/>
          <a:stretch>
            <a:fillRect/>
          </a:stretch>
        </p:blipFill>
        <p:spPr bwMode="auto">
          <a:xfrm>
            <a:off x="228600" y="152400"/>
            <a:ext cx="1752600" cy="1270635"/>
          </a:xfrm>
          <a:prstGeom prst="rect">
            <a:avLst/>
          </a:prstGeom>
          <a:noFill/>
        </p:spPr>
      </p:pic>
      <p:pic>
        <p:nvPicPr>
          <p:cNvPr id="6" name="Picture 3" descr="C:\Users\Anna\AppData\Local\Microsoft\Windows\Temporary Internet Files\Content.IE5\WC78NC5J\MP900315440[1].jpg"/>
          <p:cNvPicPr>
            <a:picLocks noChangeAspect="1" noChangeArrowheads="1"/>
          </p:cNvPicPr>
          <p:nvPr/>
        </p:nvPicPr>
        <p:blipFill>
          <a:blip r:embed="rId3" cstate="print"/>
          <a:srcRect/>
          <a:stretch>
            <a:fillRect/>
          </a:stretch>
        </p:blipFill>
        <p:spPr bwMode="auto">
          <a:xfrm>
            <a:off x="7239000" y="152400"/>
            <a:ext cx="1752600" cy="1270635"/>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986CE45FD6B244BBAAF2235D69EAA93" ma:contentTypeVersion="6" ma:contentTypeDescription="Create a new document." ma:contentTypeScope="" ma:versionID="72fff9f66ad96764870ebfbc00388f54">
  <xsd:schema xmlns:xsd="http://www.w3.org/2001/XMLSchema" xmlns:xs="http://www.w3.org/2001/XMLSchema" xmlns:p="http://schemas.microsoft.com/office/2006/metadata/properties" xmlns:ns1="http://schemas.microsoft.com/sharepoint/v3" xmlns:ns3="66db31cb-77f5-4215-898b-70dbbd70ab25" xmlns:ns4="38fb5a3e-8a88-49b2-a7fa-af4f2d8956a9" targetNamespace="http://schemas.microsoft.com/office/2006/metadata/properties" ma:root="true" ma:fieldsID="d9215ff00831b212630999ca99c98bcf" ns1:_="" ns3:_="" ns4:_="">
    <xsd:import namespace="http://schemas.microsoft.com/sharepoint/v3"/>
    <xsd:import namespace="66db31cb-77f5-4215-898b-70dbbd70ab25"/>
    <xsd:import namespace="38fb5a3e-8a88-49b2-a7fa-af4f2d8956a9"/>
    <xsd:element name="properties">
      <xsd:complexType>
        <xsd:sequence>
          <xsd:element name="documentManagement">
            <xsd:complexType>
              <xsd:all>
                <xsd:element ref="ns3:SharedWithUsers" minOccurs="0"/>
                <xsd:element ref="ns1:IMAddress" minOccurs="0"/>
                <xsd:element ref="ns3:SharingHintHash" minOccurs="0"/>
                <xsd:element ref="ns3:SharedWithDetails"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IMAddress" ma:index="9" nillable="true" ma:displayName="IM Address" ma:internalName="IMAddres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db31cb-77f5-4215-898b-70dbbd70ab2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0" nillable="true" ma:displayName="Sharing Hint Hash" ma:internalName="SharingHintHash" ma:readOnly="true">
      <xsd:simpleType>
        <xsd:restriction base="dms:Text"/>
      </xsd:simple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8fb5a3e-8a88-49b2-a7fa-af4f2d8956a9"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MAddress xmlns="http://schemas.microsoft.com/sharepoint/v3" xsi:nil="true"/>
  </documentManagement>
</p:properties>
</file>

<file path=customXml/itemProps1.xml><?xml version="1.0" encoding="utf-8"?>
<ds:datastoreItem xmlns:ds="http://schemas.openxmlformats.org/officeDocument/2006/customXml" ds:itemID="{A7A835E6-C751-400C-8971-3C83B158D64A}">
  <ds:schemaRefs>
    <ds:schemaRef ds:uri="http://schemas.microsoft.com/sharepoint/v3/contenttype/forms"/>
  </ds:schemaRefs>
</ds:datastoreItem>
</file>

<file path=customXml/itemProps2.xml><?xml version="1.0" encoding="utf-8"?>
<ds:datastoreItem xmlns:ds="http://schemas.openxmlformats.org/officeDocument/2006/customXml" ds:itemID="{550332DA-4998-4E83-B67C-A2FC510972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6db31cb-77f5-4215-898b-70dbbd70ab25"/>
    <ds:schemaRef ds:uri="38fb5a3e-8a88-49b2-a7fa-af4f2d8956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FEDE07F-CE58-4D5C-9E10-870396609F8B}">
  <ds:schemaRefs>
    <ds:schemaRef ds:uri="66db31cb-77f5-4215-898b-70dbbd70ab25"/>
    <ds:schemaRef ds:uri="http://purl.org/dc/terms/"/>
    <ds:schemaRef ds:uri="http://www.w3.org/XML/1998/namespace"/>
    <ds:schemaRef ds:uri="http://purl.org/dc/dcmitype/"/>
    <ds:schemaRef ds:uri="http://schemas.microsoft.com/office/2006/documentManagement/types"/>
    <ds:schemaRef ds:uri="38fb5a3e-8a88-49b2-a7fa-af4f2d8956a9"/>
    <ds:schemaRef ds:uri="http://purl.org/dc/elements/1.1/"/>
    <ds:schemaRef ds:uri="http://schemas.microsoft.com/office/infopath/2007/PartnerControls"/>
    <ds:schemaRef ds:uri="http://schemas.openxmlformats.org/package/2006/metadata/core-properties"/>
    <ds:schemaRef ds:uri="http://schemas.microsoft.com/sharepoint/v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844</TotalTime>
  <Words>341</Words>
  <Application>Microsoft Office PowerPoint</Application>
  <PresentationFormat>On-screen Show (4:3)</PresentationFormat>
  <Paragraphs>52</Paragraphs>
  <Slides>11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Tahoma</vt:lpstr>
      <vt:lpstr>Wingdings</vt:lpstr>
      <vt:lpstr>Office Theme</vt:lpstr>
      <vt:lpstr>PowerPoint Presentation</vt:lpstr>
      <vt:lpstr>Click for an introductory video: Criticisms</vt:lpstr>
      <vt:lpstr>Lesson aims</vt:lpstr>
      <vt:lpstr>Biblical criticisms</vt:lpstr>
      <vt:lpstr>Biblical criticisms</vt:lpstr>
      <vt:lpstr>Theological criticisms</vt:lpstr>
      <vt:lpstr>Theological criticisms</vt:lpstr>
      <vt:lpstr>Political criticisms</vt:lpstr>
      <vt:lpstr>Ecological criticisms</vt:lpstr>
      <vt:lpstr>Group discussion</vt:lpstr>
      <vt:lpstr>And finally...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Bible and the Environment</dc:title>
  <dc:creator>Administrator</dc:creator>
  <cp:lastModifiedBy>Kaal, Abbie</cp:lastModifiedBy>
  <cp:revision>78</cp:revision>
  <dcterms:created xsi:type="dcterms:W3CDTF">2012-06-18T16:13:20Z</dcterms:created>
  <dcterms:modified xsi:type="dcterms:W3CDTF">2018-03-02T13:23:54Z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0x0101002986CE45FD6B244BBAAF2235D69EAA93</vt:lpwstr>
  </property>
</Properties>
</file>