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87" r:id="rId6"/>
    <p:sldId id="281" r:id="rId7"/>
    <p:sldId id="282" r:id="rId8"/>
    <p:sldId id="280" r:id="rId9"/>
    <p:sldId id="257" r:id="rId10"/>
    <p:sldId id="271" r:id="rId11"/>
    <p:sldId id="283" r:id="rId12"/>
    <p:sldId id="284" r:id="rId13"/>
    <p:sldId id="258" r:id="rId14"/>
    <p:sldId id="272" r:id="rId15"/>
    <p:sldId id="260" r:id="rId16"/>
    <p:sldId id="274" r:id="rId17"/>
    <p:sldId id="261" r:id="rId18"/>
    <p:sldId id="275" r:id="rId19"/>
    <p:sldId id="262" r:id="rId20"/>
    <p:sldId id="276" r:id="rId21"/>
    <p:sldId id="264" r:id="rId22"/>
    <p:sldId id="277" r:id="rId23"/>
    <p:sldId id="265" r:id="rId24"/>
    <p:sldId id="278" r:id="rId25"/>
    <p:sldId id="266" r:id="rId26"/>
    <p:sldId id="279"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C51A27-C967-48C7-B88D-81D6449CE19D}" type="datetimeFigureOut">
              <a:rPr lang="en-GB" smtClean="0"/>
              <a:pPr/>
              <a:t>02/03/2018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DC400-64C1-4195-A8E0-3BE129CCA66E}" type="slidenum">
              <a:rPr lang="en-GB" smtClean="0"/>
              <a:pPr/>
              <a:t>‹#›</a:t>
            </a:fld>
            <a:endParaRPr lang="en-GB" dirty="0"/>
          </a:p>
        </p:txBody>
      </p:sp>
    </p:spTree>
    <p:extLst>
      <p:ext uri="{BB962C8B-B14F-4D97-AF65-F5344CB8AC3E}">
        <p14:creationId xmlns:p14="http://schemas.microsoft.com/office/powerpoint/2010/main" val="3144005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a:t>
            </a:fld>
            <a:endParaRPr lang="en-GB" dirty="0"/>
          </a:p>
        </p:txBody>
      </p:sp>
    </p:spTree>
    <p:extLst>
      <p:ext uri="{BB962C8B-B14F-4D97-AF65-F5344CB8AC3E}">
        <p14:creationId xmlns:p14="http://schemas.microsoft.com/office/powerpoint/2010/main" val="2175218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11</a:t>
            </a:fld>
            <a:endParaRPr lang="en-GB" dirty="0"/>
          </a:p>
        </p:txBody>
      </p:sp>
    </p:spTree>
    <p:extLst>
      <p:ext uri="{BB962C8B-B14F-4D97-AF65-F5344CB8AC3E}">
        <p14:creationId xmlns:p14="http://schemas.microsoft.com/office/powerpoint/2010/main" val="739562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12</a:t>
            </a:fld>
            <a:endParaRPr lang="en-GB" dirty="0"/>
          </a:p>
        </p:txBody>
      </p:sp>
    </p:spTree>
    <p:extLst>
      <p:ext uri="{BB962C8B-B14F-4D97-AF65-F5344CB8AC3E}">
        <p14:creationId xmlns:p14="http://schemas.microsoft.com/office/powerpoint/2010/main" val="2533356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13</a:t>
            </a:fld>
            <a:endParaRPr lang="en-GB" dirty="0"/>
          </a:p>
        </p:txBody>
      </p:sp>
    </p:spTree>
    <p:extLst>
      <p:ext uri="{BB962C8B-B14F-4D97-AF65-F5344CB8AC3E}">
        <p14:creationId xmlns:p14="http://schemas.microsoft.com/office/powerpoint/2010/main" val="21788930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14</a:t>
            </a:fld>
            <a:endParaRPr lang="en-GB" dirty="0"/>
          </a:p>
        </p:txBody>
      </p:sp>
    </p:spTree>
    <p:extLst>
      <p:ext uri="{BB962C8B-B14F-4D97-AF65-F5344CB8AC3E}">
        <p14:creationId xmlns:p14="http://schemas.microsoft.com/office/powerpoint/2010/main" val="21245317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15</a:t>
            </a:fld>
            <a:endParaRPr lang="en-GB" dirty="0"/>
          </a:p>
        </p:txBody>
      </p:sp>
    </p:spTree>
    <p:extLst>
      <p:ext uri="{BB962C8B-B14F-4D97-AF65-F5344CB8AC3E}">
        <p14:creationId xmlns:p14="http://schemas.microsoft.com/office/powerpoint/2010/main" val="1397203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16</a:t>
            </a:fld>
            <a:endParaRPr lang="en-GB" dirty="0"/>
          </a:p>
        </p:txBody>
      </p:sp>
    </p:spTree>
    <p:extLst>
      <p:ext uri="{BB962C8B-B14F-4D97-AF65-F5344CB8AC3E}">
        <p14:creationId xmlns:p14="http://schemas.microsoft.com/office/powerpoint/2010/main" val="3551237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17</a:t>
            </a:fld>
            <a:endParaRPr lang="en-GB" dirty="0"/>
          </a:p>
        </p:txBody>
      </p:sp>
    </p:spTree>
    <p:extLst>
      <p:ext uri="{BB962C8B-B14F-4D97-AF65-F5344CB8AC3E}">
        <p14:creationId xmlns:p14="http://schemas.microsoft.com/office/powerpoint/2010/main" val="3227789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18</a:t>
            </a:fld>
            <a:endParaRPr lang="en-GB" dirty="0"/>
          </a:p>
        </p:txBody>
      </p:sp>
    </p:spTree>
    <p:extLst>
      <p:ext uri="{BB962C8B-B14F-4D97-AF65-F5344CB8AC3E}">
        <p14:creationId xmlns:p14="http://schemas.microsoft.com/office/powerpoint/2010/main" val="1192723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19</a:t>
            </a:fld>
            <a:endParaRPr lang="en-GB" dirty="0"/>
          </a:p>
        </p:txBody>
      </p:sp>
    </p:spTree>
    <p:extLst>
      <p:ext uri="{BB962C8B-B14F-4D97-AF65-F5344CB8AC3E}">
        <p14:creationId xmlns:p14="http://schemas.microsoft.com/office/powerpoint/2010/main" val="31499758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20</a:t>
            </a:fld>
            <a:endParaRPr lang="en-GB" dirty="0"/>
          </a:p>
        </p:txBody>
      </p:sp>
    </p:spTree>
    <p:extLst>
      <p:ext uri="{BB962C8B-B14F-4D97-AF65-F5344CB8AC3E}">
        <p14:creationId xmlns:p14="http://schemas.microsoft.com/office/powerpoint/2010/main" val="4035855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3</a:t>
            </a:fld>
            <a:endParaRPr lang="en-GB" dirty="0"/>
          </a:p>
        </p:txBody>
      </p:sp>
    </p:spTree>
    <p:extLst>
      <p:ext uri="{BB962C8B-B14F-4D97-AF65-F5344CB8AC3E}">
        <p14:creationId xmlns:p14="http://schemas.microsoft.com/office/powerpoint/2010/main" val="907324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21</a:t>
            </a:fld>
            <a:endParaRPr lang="en-GB" dirty="0"/>
          </a:p>
        </p:txBody>
      </p:sp>
    </p:spTree>
    <p:extLst>
      <p:ext uri="{BB962C8B-B14F-4D97-AF65-F5344CB8AC3E}">
        <p14:creationId xmlns:p14="http://schemas.microsoft.com/office/powerpoint/2010/main" val="7554733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22</a:t>
            </a:fld>
            <a:endParaRPr lang="en-GB" dirty="0"/>
          </a:p>
        </p:txBody>
      </p:sp>
    </p:spTree>
    <p:extLst>
      <p:ext uri="{BB962C8B-B14F-4D97-AF65-F5344CB8AC3E}">
        <p14:creationId xmlns:p14="http://schemas.microsoft.com/office/powerpoint/2010/main" val="1351325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23</a:t>
            </a:fld>
            <a:endParaRPr lang="en-GB" dirty="0"/>
          </a:p>
        </p:txBody>
      </p:sp>
    </p:spTree>
    <p:extLst>
      <p:ext uri="{BB962C8B-B14F-4D97-AF65-F5344CB8AC3E}">
        <p14:creationId xmlns:p14="http://schemas.microsoft.com/office/powerpoint/2010/main" val="2424084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24</a:t>
            </a:fld>
            <a:endParaRPr lang="en-GB"/>
          </a:p>
        </p:txBody>
      </p:sp>
    </p:spTree>
    <p:extLst>
      <p:ext uri="{BB962C8B-B14F-4D97-AF65-F5344CB8AC3E}">
        <p14:creationId xmlns:p14="http://schemas.microsoft.com/office/powerpoint/2010/main" val="2809255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4</a:t>
            </a:fld>
            <a:endParaRPr lang="en-GB" dirty="0"/>
          </a:p>
        </p:txBody>
      </p:sp>
    </p:spTree>
    <p:extLst>
      <p:ext uri="{BB962C8B-B14F-4D97-AF65-F5344CB8AC3E}">
        <p14:creationId xmlns:p14="http://schemas.microsoft.com/office/powerpoint/2010/main" val="2351129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5</a:t>
            </a:fld>
            <a:endParaRPr lang="en-GB" dirty="0"/>
          </a:p>
        </p:txBody>
      </p:sp>
    </p:spTree>
    <p:extLst>
      <p:ext uri="{BB962C8B-B14F-4D97-AF65-F5344CB8AC3E}">
        <p14:creationId xmlns:p14="http://schemas.microsoft.com/office/powerpoint/2010/main" val="1915670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6</a:t>
            </a:fld>
            <a:endParaRPr lang="en-GB" dirty="0"/>
          </a:p>
        </p:txBody>
      </p:sp>
    </p:spTree>
    <p:extLst>
      <p:ext uri="{BB962C8B-B14F-4D97-AF65-F5344CB8AC3E}">
        <p14:creationId xmlns:p14="http://schemas.microsoft.com/office/powerpoint/2010/main" val="988015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7</a:t>
            </a:fld>
            <a:endParaRPr lang="en-GB" dirty="0"/>
          </a:p>
        </p:txBody>
      </p:sp>
    </p:spTree>
    <p:extLst>
      <p:ext uri="{BB962C8B-B14F-4D97-AF65-F5344CB8AC3E}">
        <p14:creationId xmlns:p14="http://schemas.microsoft.com/office/powerpoint/2010/main" val="1729261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8</a:t>
            </a:fld>
            <a:endParaRPr lang="en-GB" dirty="0"/>
          </a:p>
        </p:txBody>
      </p:sp>
    </p:spTree>
    <p:extLst>
      <p:ext uri="{BB962C8B-B14F-4D97-AF65-F5344CB8AC3E}">
        <p14:creationId xmlns:p14="http://schemas.microsoft.com/office/powerpoint/2010/main" val="237146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9</a:t>
            </a:fld>
            <a:endParaRPr lang="en-GB" dirty="0"/>
          </a:p>
        </p:txBody>
      </p:sp>
    </p:spTree>
    <p:extLst>
      <p:ext uri="{BB962C8B-B14F-4D97-AF65-F5344CB8AC3E}">
        <p14:creationId xmlns:p14="http://schemas.microsoft.com/office/powerpoint/2010/main" val="732205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00DC400-64C1-4195-A8E0-3BE129CCA66E}" type="slidenum">
              <a:rPr lang="en-GB" smtClean="0"/>
              <a:pPr/>
              <a:t>10</a:t>
            </a:fld>
            <a:endParaRPr lang="en-GB" dirty="0"/>
          </a:p>
        </p:txBody>
      </p:sp>
    </p:spTree>
    <p:extLst>
      <p:ext uri="{BB962C8B-B14F-4D97-AF65-F5344CB8AC3E}">
        <p14:creationId xmlns:p14="http://schemas.microsoft.com/office/powerpoint/2010/main" val="766790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327623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331380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106077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417171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2728806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403128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358875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4107888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2491502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220537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23396E-1D45-4291-B370-77A5A874EE3E}" type="datetimeFigureOut">
              <a:rPr lang="en-GB" smtClean="0"/>
              <a:pPr/>
              <a:t>02/03/2018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141626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3396E-1D45-4291-B370-77A5A874EE3E}" type="datetimeFigureOut">
              <a:rPr lang="en-GB" smtClean="0"/>
              <a:pPr/>
              <a:t>02/03/2018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4F443-AADE-4BE6-91F9-543A5DFAF7DC}" type="slidenum">
              <a:rPr lang="en-GB" smtClean="0"/>
              <a:pPr/>
              <a:t>‹#›</a:t>
            </a:fld>
            <a:endParaRPr lang="en-GB" dirty="0"/>
          </a:p>
        </p:txBody>
      </p:sp>
    </p:spTree>
    <p:extLst>
      <p:ext uri="{BB962C8B-B14F-4D97-AF65-F5344CB8AC3E}">
        <p14:creationId xmlns:p14="http://schemas.microsoft.com/office/powerpoint/2010/main" val="3152182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human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nderstandinganimalresearch.org.uk/resources/video-librar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772400" cy="1470025"/>
          </a:xfrm>
        </p:spPr>
        <p:txBody>
          <a:bodyPr/>
          <a:lstStyle/>
          <a:p>
            <a:r>
              <a:rPr lang="en-GB" dirty="0" smtClean="0">
                <a:cs typeface="Arial" pitchFamily="34" charset="0"/>
              </a:rPr>
              <a:t>Humans and (Other) Animals</a:t>
            </a:r>
            <a:endParaRPr lang="en-GB" dirty="0">
              <a:cs typeface="Arial" pitchFamily="34" charset="0"/>
            </a:endParaRPr>
          </a:p>
        </p:txBody>
      </p:sp>
      <p:sp>
        <p:nvSpPr>
          <p:cNvPr id="3" name="Rectangle 2"/>
          <p:cNvSpPr/>
          <p:nvPr/>
        </p:nvSpPr>
        <p:spPr>
          <a:xfrm>
            <a:off x="6172200" y="6448425"/>
            <a:ext cx="2876878" cy="276999"/>
          </a:xfrm>
          <a:prstGeom prst="rect">
            <a:avLst/>
          </a:prstGeom>
        </p:spPr>
        <p:txBody>
          <a:bodyPr wrap="none">
            <a:spAutoFit/>
          </a:bodyPr>
          <a:lstStyle/>
          <a:p>
            <a:r>
              <a:rPr lang="en-GB" sz="1200" dirty="0">
                <a:solidFill>
                  <a:schemeClr val="bg1"/>
                </a:solidFill>
              </a:rPr>
              <a:t>Background image copyright Helen C. John</a:t>
            </a:r>
          </a:p>
        </p:txBody>
      </p:sp>
    </p:spTree>
    <p:extLst>
      <p:ext uri="{BB962C8B-B14F-4D97-AF65-F5344CB8AC3E}">
        <p14:creationId xmlns:p14="http://schemas.microsoft.com/office/powerpoint/2010/main" val="2386222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3. 1 Corinthians 9:9-10</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Autofit/>
          </a:bodyPr>
          <a:lstStyle/>
          <a:p>
            <a:pPr marL="0" indent="0" algn="just">
              <a:lnSpc>
                <a:spcPct val="160000"/>
              </a:lnSpc>
              <a:spcBef>
                <a:spcPts val="0"/>
              </a:spcBef>
              <a:buNone/>
            </a:pPr>
            <a:r>
              <a:rPr lang="en-GB" sz="2600" dirty="0" smtClean="0">
                <a:ea typeface="Tahoma" pitchFamily="34" charset="0"/>
                <a:cs typeface="Tahoma" pitchFamily="34" charset="0"/>
              </a:rPr>
              <a:t>For it is written in the law of Moses, ‘You shall not muzzle an ox while it is treading out the grain.’ Is it for oxen that God is concerned? Or does he not speak entirely for our sake? It was indeed written for our sake, for whoever ploughs should plough in hope and whoever threshes should thresh in hope of a share in the crop.</a:t>
            </a:r>
            <a:endParaRPr lang="en-GB" sz="2600" dirty="0">
              <a:ea typeface="Tahoma" pitchFamily="34" charset="0"/>
              <a:cs typeface="Tahoma" pitchFamily="34" charset="0"/>
            </a:endParaRPr>
          </a:p>
        </p:txBody>
      </p:sp>
    </p:spTree>
    <p:extLst>
      <p:ext uri="{BB962C8B-B14F-4D97-AF65-F5344CB8AC3E}">
        <p14:creationId xmlns:p14="http://schemas.microsoft.com/office/powerpoint/2010/main" val="3311621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smtClean="0">
                <a:ea typeface="Tahoma" pitchFamily="34" charset="0"/>
                <a:cs typeface="Tahoma" pitchFamily="34" charset="0"/>
              </a:rPr>
              <a:t>In this text, Paul quotes the previous passage but applies it to humans, suggesting that God is not concerned about animals.</a:t>
            </a:r>
            <a:endParaRPr lang="en-GB" sz="2800" dirty="0">
              <a:ea typeface="Tahoma" pitchFamily="34" charset="0"/>
              <a:cs typeface="Tahoma" pitchFamily="34" charset="0"/>
            </a:endParaRPr>
          </a:p>
        </p:txBody>
      </p:sp>
    </p:spTree>
    <p:extLst>
      <p:ext uri="{BB962C8B-B14F-4D97-AF65-F5344CB8AC3E}">
        <p14:creationId xmlns:p14="http://schemas.microsoft.com/office/powerpoint/2010/main" val="782185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5. Luke 12:24</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lstStyle/>
          <a:p>
            <a:pPr marL="0" indent="0" algn="just">
              <a:lnSpc>
                <a:spcPct val="150000"/>
              </a:lnSpc>
              <a:spcBef>
                <a:spcPts val="0"/>
              </a:spcBef>
              <a:buNone/>
            </a:pPr>
            <a:r>
              <a:rPr lang="en-GB" sz="2800" dirty="0" smtClean="0">
                <a:ea typeface="Tahoma" pitchFamily="34" charset="0"/>
                <a:cs typeface="Tahoma" pitchFamily="34" charset="0"/>
              </a:rPr>
              <a:t>Consider the ravens: they neither sow nor reap, they have neither storehouse nor barn, and yet God feeds them. Of how much more value are you than the birds!</a:t>
            </a:r>
            <a:endParaRPr lang="en-GB" sz="2800" dirty="0">
              <a:ea typeface="Tahoma" pitchFamily="34" charset="0"/>
              <a:cs typeface="Tahoma" pitchFamily="34" charset="0"/>
            </a:endParaRPr>
          </a:p>
          <a:p>
            <a:endParaRPr lang="en-GB" dirty="0"/>
          </a:p>
        </p:txBody>
      </p:sp>
    </p:spTree>
    <p:extLst>
      <p:ext uri="{BB962C8B-B14F-4D97-AF65-F5344CB8AC3E}">
        <p14:creationId xmlns:p14="http://schemas.microsoft.com/office/powerpoint/2010/main" val="2113476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smtClean="0">
                <a:ea typeface="Tahoma" pitchFamily="34" charset="0"/>
                <a:cs typeface="Tahoma" pitchFamily="34" charset="0"/>
              </a:rPr>
              <a:t>In this text, Jesus is clear </a:t>
            </a:r>
            <a:r>
              <a:rPr lang="en-GB" sz="2800" dirty="0">
                <a:ea typeface="Tahoma" pitchFamily="34" charset="0"/>
                <a:cs typeface="Tahoma" pitchFamily="34" charset="0"/>
              </a:rPr>
              <a:t>that humans are of much greater value.</a:t>
            </a:r>
          </a:p>
        </p:txBody>
      </p:sp>
    </p:spTree>
    <p:extLst>
      <p:ext uri="{BB962C8B-B14F-4D97-AF65-F5344CB8AC3E}">
        <p14:creationId xmlns:p14="http://schemas.microsoft.com/office/powerpoint/2010/main" val="2636728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6. Mark 5:11-13</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lnSpcReduction="10000"/>
          </a:bodyPr>
          <a:lstStyle/>
          <a:p>
            <a:pPr marL="0" indent="0" algn="just">
              <a:lnSpc>
                <a:spcPct val="150000"/>
              </a:lnSpc>
              <a:spcBef>
                <a:spcPts val="0"/>
              </a:spcBef>
              <a:buNone/>
            </a:pPr>
            <a:r>
              <a:rPr lang="en-GB" sz="2800" dirty="0" smtClean="0">
                <a:ea typeface="Tahoma" pitchFamily="34" charset="0"/>
                <a:cs typeface="Tahoma" pitchFamily="34" charset="0"/>
              </a:rPr>
              <a:t>Now there on the hillside a great herd of swine was feeding; and the unclean spirits begged him, ‘Send us into the swine; let us enter them.’ So he gave them permission. And the unclean spirits came out and entered the swine; and the herd, numbering about two thousand, rushed down the steep bank into the lake, and were drowned in the lake.</a:t>
            </a:r>
            <a:endParaRPr lang="en-GB" sz="2800" dirty="0">
              <a:ea typeface="Tahoma" pitchFamily="34" charset="0"/>
              <a:cs typeface="Tahoma" pitchFamily="34" charset="0"/>
            </a:endParaRPr>
          </a:p>
        </p:txBody>
      </p:sp>
    </p:spTree>
    <p:extLst>
      <p:ext uri="{BB962C8B-B14F-4D97-AF65-F5344CB8AC3E}">
        <p14:creationId xmlns:p14="http://schemas.microsoft.com/office/powerpoint/2010/main" val="3455956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t>The drowning of pigs following one of Jesus' recorded exorcisms </a:t>
            </a:r>
            <a:r>
              <a:rPr lang="en-GB" sz="2800" dirty="0" smtClean="0"/>
              <a:t>also </a:t>
            </a:r>
            <a:r>
              <a:rPr lang="en-GB" sz="2800" dirty="0"/>
              <a:t>seems to suggest a greater value placed on human life.</a:t>
            </a:r>
          </a:p>
        </p:txBody>
      </p:sp>
    </p:spTree>
    <p:extLst>
      <p:ext uri="{BB962C8B-B14F-4D97-AF65-F5344CB8AC3E}">
        <p14:creationId xmlns:p14="http://schemas.microsoft.com/office/powerpoint/2010/main" val="1988883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7. Romans 8:19-23</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Autofit/>
          </a:bodyPr>
          <a:lstStyle/>
          <a:p>
            <a:pPr marL="0" indent="0" algn="just">
              <a:lnSpc>
                <a:spcPct val="150000"/>
              </a:lnSpc>
              <a:spcBef>
                <a:spcPts val="0"/>
              </a:spcBef>
              <a:buNone/>
            </a:pPr>
            <a:r>
              <a:rPr lang="en-GB" sz="2100" dirty="0" smtClean="0">
                <a:ea typeface="Tahoma" pitchFamily="34" charset="0"/>
                <a:cs typeface="Tahoma" pitchFamily="34" charset="0"/>
              </a:rPr>
              <a:t>For the creation waits with eager longing for the revealing of the children of God; for the creation was subjected to futility, not of its own will but by the will of the one who subjected it, in hope that the creation itself will be set free from its bondage to decay and will obtain the freedom of the glory of the children of God. We know that the whole creation has been groaning in labour pains until now; and not only the creation, but we ourselves, who have the first fruits of the Spirit, groan inwardly while we wait for adoption, the redemption of our bodies.</a:t>
            </a:r>
            <a:endParaRPr lang="en-GB" sz="2100" dirty="0">
              <a:ea typeface="Tahoma" pitchFamily="34" charset="0"/>
              <a:cs typeface="Tahoma" pitchFamily="34" charset="0"/>
            </a:endParaRPr>
          </a:p>
        </p:txBody>
      </p:sp>
    </p:spTree>
    <p:extLst>
      <p:ext uri="{BB962C8B-B14F-4D97-AF65-F5344CB8AC3E}">
        <p14:creationId xmlns:p14="http://schemas.microsoft.com/office/powerpoint/2010/main" val="2575498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ea typeface="Tahoma" pitchFamily="34" charset="0"/>
                <a:cs typeface="Tahoma" pitchFamily="34" charset="0"/>
              </a:rPr>
              <a:t>Biblical ideas about the </a:t>
            </a:r>
            <a:r>
              <a:rPr lang="en-GB" sz="2800" dirty="0" smtClean="0">
                <a:ea typeface="Tahoma" pitchFamily="34" charset="0"/>
                <a:cs typeface="Tahoma" pitchFamily="34" charset="0"/>
              </a:rPr>
              <a:t>liberation </a:t>
            </a:r>
            <a:r>
              <a:rPr lang="en-GB" sz="2800" dirty="0">
                <a:ea typeface="Tahoma" pitchFamily="34" charset="0"/>
                <a:cs typeface="Tahoma" pitchFamily="34" charset="0"/>
              </a:rPr>
              <a:t>of the whole creation in Christ, </a:t>
            </a:r>
            <a:r>
              <a:rPr lang="en-GB" sz="2800" dirty="0" smtClean="0">
                <a:ea typeface="Tahoma" pitchFamily="34" charset="0"/>
                <a:cs typeface="Tahoma" pitchFamily="34" charset="0"/>
              </a:rPr>
              <a:t>such as in </a:t>
            </a:r>
            <a:r>
              <a:rPr lang="en-GB" sz="2800" dirty="0">
                <a:ea typeface="Tahoma" pitchFamily="34" charset="0"/>
                <a:cs typeface="Tahoma" pitchFamily="34" charset="0"/>
              </a:rPr>
              <a:t>Romans </a:t>
            </a:r>
            <a:r>
              <a:rPr lang="en-GB" sz="2800" dirty="0" smtClean="0">
                <a:ea typeface="Tahoma" pitchFamily="34" charset="0"/>
                <a:cs typeface="Tahoma" pitchFamily="34" charset="0"/>
              </a:rPr>
              <a:t>8.19-23, could be used to argue </a:t>
            </a:r>
            <a:r>
              <a:rPr lang="en-GB" sz="2800" dirty="0">
                <a:ea typeface="Tahoma" pitchFamily="34" charset="0"/>
                <a:cs typeface="Tahoma" pitchFamily="34" charset="0"/>
              </a:rPr>
              <a:t>that all living things have moral and religious value.</a:t>
            </a:r>
          </a:p>
        </p:txBody>
      </p:sp>
    </p:spTree>
    <p:extLst>
      <p:ext uri="{BB962C8B-B14F-4D97-AF65-F5344CB8AC3E}">
        <p14:creationId xmlns:p14="http://schemas.microsoft.com/office/powerpoint/2010/main" val="59802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8. Genesis 1:30 </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marL="0" indent="0" algn="just">
              <a:lnSpc>
                <a:spcPct val="150000"/>
              </a:lnSpc>
              <a:spcBef>
                <a:spcPts val="0"/>
              </a:spcBef>
              <a:buNone/>
            </a:pPr>
            <a:r>
              <a:rPr lang="en-GB" sz="2800" dirty="0" smtClean="0">
                <a:ea typeface="Tahoma" pitchFamily="34" charset="0"/>
                <a:cs typeface="Tahoma" pitchFamily="34" charset="0"/>
              </a:rPr>
              <a:t>And to every beast of the earth, and to every bird of the air, and to everything that creeps on the earth, everything that has the breath of life, I have given every green plant for food.’ And it was so.</a:t>
            </a:r>
            <a:endParaRPr lang="en-GB" sz="2800" dirty="0">
              <a:ea typeface="Tahoma" pitchFamily="34" charset="0"/>
              <a:cs typeface="Tahoma" pitchFamily="34" charset="0"/>
            </a:endParaRPr>
          </a:p>
        </p:txBody>
      </p:sp>
    </p:spTree>
    <p:extLst>
      <p:ext uri="{BB962C8B-B14F-4D97-AF65-F5344CB8AC3E}">
        <p14:creationId xmlns:p14="http://schemas.microsoft.com/office/powerpoint/2010/main" val="1504156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lumMod val="95000"/>
                    <a:lumOff val="5000"/>
                  </a:schemeClr>
                </a:solidFill>
                <a:cs typeface="Arial" pitchFamily="34" charset="0"/>
              </a:rPr>
              <a:t>Discussion...</a:t>
            </a:r>
            <a:endParaRPr lang="en-GB" dirty="0">
              <a:solidFill>
                <a:schemeClr val="tx1">
                  <a:lumMod val="95000"/>
                  <a:lumOff val="5000"/>
                </a:schemeClr>
              </a:solidFill>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ea typeface="Tahoma" pitchFamily="34" charset="0"/>
                <a:cs typeface="Tahoma" pitchFamily="34" charset="0"/>
              </a:rPr>
              <a:t>In Genesis 1.30, the food originally allocated for all animals and humans consists only of plants.</a:t>
            </a:r>
          </a:p>
        </p:txBody>
      </p:sp>
    </p:spTree>
    <p:extLst>
      <p:ext uri="{BB962C8B-B14F-4D97-AF65-F5344CB8AC3E}">
        <p14:creationId xmlns:p14="http://schemas.microsoft.com/office/powerpoint/2010/main" val="483864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Animals</a:t>
            </a:r>
            <a:endParaRPr lang="en-US" sz="3600" dirty="0"/>
          </a:p>
        </p:txBody>
      </p:sp>
      <p:pic>
        <p:nvPicPr>
          <p:cNvPr id="5" name="Picture 4"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67744" y="2420888"/>
            <a:ext cx="4678680" cy="1923288"/>
          </a:xfrm>
          <a:prstGeom prst="rect">
            <a:avLst/>
          </a:prstGeom>
        </p:spPr>
      </p:pic>
    </p:spTree>
    <p:extLst>
      <p:ext uri="{BB962C8B-B14F-4D97-AF65-F5344CB8AC3E}">
        <p14:creationId xmlns:p14="http://schemas.microsoft.com/office/powerpoint/2010/main" val="19278443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9. Genesis 9:1-4</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Autofit/>
          </a:bodyPr>
          <a:lstStyle/>
          <a:p>
            <a:pPr marL="0" indent="0" algn="just">
              <a:lnSpc>
                <a:spcPct val="150000"/>
              </a:lnSpc>
              <a:spcBef>
                <a:spcPts val="0"/>
              </a:spcBef>
              <a:buNone/>
            </a:pPr>
            <a:r>
              <a:rPr lang="en-GB" sz="2200" dirty="0" smtClean="0">
                <a:ea typeface="Tahoma" pitchFamily="34" charset="0"/>
                <a:cs typeface="Tahoma" pitchFamily="34" charset="0"/>
              </a:rPr>
              <a:t>God blessed Noah and his sons, and said to them, ‘Be fruitful and multiply, and fill the earth. The fear and dread of you shall rest on every animal of the earth, and on every bird of the air, on everything that creeps on the ground, and on all the fish of the sea; into your hand they are delivered. Every moving thing that lives shall be food for you; and just as I gave you the green plants, I give you everything. Only, you shall not eat flesh with its life, that is, its blood.</a:t>
            </a:r>
            <a:endParaRPr lang="en-GB" sz="2200" dirty="0">
              <a:ea typeface="Tahoma" pitchFamily="34" charset="0"/>
              <a:cs typeface="Tahoma" pitchFamily="34" charset="0"/>
            </a:endParaRPr>
          </a:p>
        </p:txBody>
      </p:sp>
    </p:spTree>
    <p:extLst>
      <p:ext uri="{BB962C8B-B14F-4D97-AF65-F5344CB8AC3E}">
        <p14:creationId xmlns:p14="http://schemas.microsoft.com/office/powerpoint/2010/main" val="4054349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ea typeface="Tahoma" pitchFamily="34" charset="0"/>
                <a:cs typeface="Tahoma" pitchFamily="34" charset="0"/>
              </a:rPr>
              <a:t>Explicit permission to eat meat only comes about in Genesis </a:t>
            </a:r>
            <a:r>
              <a:rPr lang="en-GB" sz="2800" dirty="0" smtClean="0">
                <a:ea typeface="Tahoma" pitchFamily="34" charset="0"/>
                <a:cs typeface="Tahoma" pitchFamily="34" charset="0"/>
              </a:rPr>
              <a:t>9.1-5, </a:t>
            </a:r>
            <a:r>
              <a:rPr lang="en-GB" sz="2800" dirty="0">
                <a:ea typeface="Tahoma" pitchFamily="34" charset="0"/>
                <a:cs typeface="Tahoma" pitchFamily="34" charset="0"/>
              </a:rPr>
              <a:t>which is after the story of the Flood. This implies that this is not how things were originally </a:t>
            </a:r>
            <a:r>
              <a:rPr lang="en-GB" sz="2800" dirty="0" smtClean="0">
                <a:ea typeface="Tahoma" pitchFamily="34" charset="0"/>
                <a:cs typeface="Tahoma" pitchFamily="34" charset="0"/>
              </a:rPr>
              <a:t>intended to be.</a:t>
            </a:r>
          </a:p>
        </p:txBody>
      </p:sp>
    </p:spTree>
    <p:extLst>
      <p:ext uri="{BB962C8B-B14F-4D97-AF65-F5344CB8AC3E}">
        <p14:creationId xmlns:p14="http://schemas.microsoft.com/office/powerpoint/2010/main" val="2076568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10. Isaiah 11:6-9</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fontScale="85000" lnSpcReduction="20000"/>
          </a:bodyPr>
          <a:lstStyle/>
          <a:p>
            <a:pPr marL="0" indent="0">
              <a:lnSpc>
                <a:spcPct val="150000"/>
              </a:lnSpc>
              <a:spcBef>
                <a:spcPts val="0"/>
              </a:spcBef>
              <a:buNone/>
            </a:pPr>
            <a:r>
              <a:rPr lang="en-GB" sz="2000" dirty="0" smtClean="0">
                <a:ea typeface="Tahoma" pitchFamily="34" charset="0"/>
                <a:cs typeface="Tahoma" pitchFamily="34" charset="0"/>
              </a:rPr>
              <a:t>The wolf shall live with the lamb,</a:t>
            </a:r>
            <a:br>
              <a:rPr lang="en-GB" sz="2000" dirty="0" smtClean="0">
                <a:ea typeface="Tahoma" pitchFamily="34" charset="0"/>
                <a:cs typeface="Tahoma" pitchFamily="34" charset="0"/>
              </a:rPr>
            </a:br>
            <a:r>
              <a:rPr lang="en-GB" sz="2000" dirty="0" smtClean="0">
                <a:ea typeface="Tahoma" pitchFamily="34" charset="0"/>
                <a:cs typeface="Tahoma" pitchFamily="34" charset="0"/>
              </a:rPr>
              <a:t>   the leopard shall lie down with the kid,</a:t>
            </a:r>
            <a:br>
              <a:rPr lang="en-GB" sz="2000" dirty="0" smtClean="0">
                <a:ea typeface="Tahoma" pitchFamily="34" charset="0"/>
                <a:cs typeface="Tahoma" pitchFamily="34" charset="0"/>
              </a:rPr>
            </a:br>
            <a:r>
              <a:rPr lang="en-GB" sz="2000" dirty="0" smtClean="0">
                <a:ea typeface="Tahoma" pitchFamily="34" charset="0"/>
                <a:cs typeface="Tahoma" pitchFamily="34" charset="0"/>
              </a:rPr>
              <a:t>the calf and the lion and the fatling together,</a:t>
            </a:r>
            <a:br>
              <a:rPr lang="en-GB" sz="2000" dirty="0" smtClean="0">
                <a:ea typeface="Tahoma" pitchFamily="34" charset="0"/>
                <a:cs typeface="Tahoma" pitchFamily="34" charset="0"/>
              </a:rPr>
            </a:br>
            <a:r>
              <a:rPr lang="en-GB" sz="2000" dirty="0" smtClean="0">
                <a:ea typeface="Tahoma" pitchFamily="34" charset="0"/>
                <a:cs typeface="Tahoma" pitchFamily="34" charset="0"/>
              </a:rPr>
              <a:t>   and a little child shall lead them. </a:t>
            </a:r>
            <a:br>
              <a:rPr lang="en-GB" sz="2000" dirty="0" smtClean="0">
                <a:ea typeface="Tahoma" pitchFamily="34" charset="0"/>
                <a:cs typeface="Tahoma" pitchFamily="34" charset="0"/>
              </a:rPr>
            </a:br>
            <a:r>
              <a:rPr lang="en-GB" sz="2000" dirty="0" smtClean="0">
                <a:ea typeface="Tahoma" pitchFamily="34" charset="0"/>
                <a:cs typeface="Tahoma" pitchFamily="34" charset="0"/>
              </a:rPr>
              <a:t>The cow and the bear shall graze,</a:t>
            </a:r>
            <a:br>
              <a:rPr lang="en-GB" sz="2000" dirty="0" smtClean="0">
                <a:ea typeface="Tahoma" pitchFamily="34" charset="0"/>
                <a:cs typeface="Tahoma" pitchFamily="34" charset="0"/>
              </a:rPr>
            </a:br>
            <a:r>
              <a:rPr lang="en-GB" sz="2000" dirty="0" smtClean="0">
                <a:ea typeface="Tahoma" pitchFamily="34" charset="0"/>
                <a:cs typeface="Tahoma" pitchFamily="34" charset="0"/>
              </a:rPr>
              <a:t>   their young shall lie down together;</a:t>
            </a:r>
            <a:br>
              <a:rPr lang="en-GB" sz="2000" dirty="0" smtClean="0">
                <a:ea typeface="Tahoma" pitchFamily="34" charset="0"/>
                <a:cs typeface="Tahoma" pitchFamily="34" charset="0"/>
              </a:rPr>
            </a:br>
            <a:r>
              <a:rPr lang="en-GB" sz="2000" dirty="0" smtClean="0">
                <a:ea typeface="Tahoma" pitchFamily="34" charset="0"/>
                <a:cs typeface="Tahoma" pitchFamily="34" charset="0"/>
              </a:rPr>
              <a:t>   and the lion shall eat straw like the ox. </a:t>
            </a:r>
            <a:br>
              <a:rPr lang="en-GB" sz="2000" dirty="0" smtClean="0">
                <a:ea typeface="Tahoma" pitchFamily="34" charset="0"/>
                <a:cs typeface="Tahoma" pitchFamily="34" charset="0"/>
              </a:rPr>
            </a:br>
            <a:r>
              <a:rPr lang="en-GB" sz="2000" dirty="0" smtClean="0">
                <a:ea typeface="Tahoma" pitchFamily="34" charset="0"/>
                <a:cs typeface="Tahoma" pitchFamily="34" charset="0"/>
              </a:rPr>
              <a:t>The nursing child shall play over the hole of the asp,</a:t>
            </a:r>
            <a:br>
              <a:rPr lang="en-GB" sz="2000" dirty="0" smtClean="0">
                <a:ea typeface="Tahoma" pitchFamily="34" charset="0"/>
                <a:cs typeface="Tahoma" pitchFamily="34" charset="0"/>
              </a:rPr>
            </a:br>
            <a:r>
              <a:rPr lang="en-GB" sz="2000" dirty="0" smtClean="0">
                <a:ea typeface="Tahoma" pitchFamily="34" charset="0"/>
                <a:cs typeface="Tahoma" pitchFamily="34" charset="0"/>
              </a:rPr>
              <a:t>   and the weaned child shall put its hand on the adder’s den. </a:t>
            </a:r>
            <a:br>
              <a:rPr lang="en-GB" sz="2000" dirty="0" smtClean="0">
                <a:ea typeface="Tahoma" pitchFamily="34" charset="0"/>
                <a:cs typeface="Tahoma" pitchFamily="34" charset="0"/>
              </a:rPr>
            </a:br>
            <a:r>
              <a:rPr lang="en-GB" sz="2000" dirty="0" smtClean="0">
                <a:ea typeface="Tahoma" pitchFamily="34" charset="0"/>
                <a:cs typeface="Tahoma" pitchFamily="34" charset="0"/>
              </a:rPr>
              <a:t>They will not hurt or destroy</a:t>
            </a:r>
            <a:br>
              <a:rPr lang="en-GB" sz="2000" dirty="0" smtClean="0">
                <a:ea typeface="Tahoma" pitchFamily="34" charset="0"/>
                <a:cs typeface="Tahoma" pitchFamily="34" charset="0"/>
              </a:rPr>
            </a:br>
            <a:r>
              <a:rPr lang="en-GB" sz="2000" dirty="0" smtClean="0">
                <a:ea typeface="Tahoma" pitchFamily="34" charset="0"/>
                <a:cs typeface="Tahoma" pitchFamily="34" charset="0"/>
              </a:rPr>
              <a:t>   on all my holy mountain;</a:t>
            </a:r>
            <a:br>
              <a:rPr lang="en-GB" sz="2000" dirty="0" smtClean="0">
                <a:ea typeface="Tahoma" pitchFamily="34" charset="0"/>
                <a:cs typeface="Tahoma" pitchFamily="34" charset="0"/>
              </a:rPr>
            </a:br>
            <a:r>
              <a:rPr lang="en-GB" sz="2000" dirty="0" smtClean="0">
                <a:ea typeface="Tahoma" pitchFamily="34" charset="0"/>
                <a:cs typeface="Tahoma" pitchFamily="34" charset="0"/>
              </a:rPr>
              <a:t>for the earth will be full of the knowledge of the Lord</a:t>
            </a:r>
            <a:br>
              <a:rPr lang="en-GB" sz="2000" dirty="0" smtClean="0">
                <a:ea typeface="Tahoma" pitchFamily="34" charset="0"/>
                <a:cs typeface="Tahoma" pitchFamily="34" charset="0"/>
              </a:rPr>
            </a:br>
            <a:r>
              <a:rPr lang="en-GB" sz="2000" dirty="0" smtClean="0">
                <a:ea typeface="Tahoma" pitchFamily="34" charset="0"/>
                <a:cs typeface="Tahoma" pitchFamily="34" charset="0"/>
              </a:rPr>
              <a:t>   as the waters cover the sea.</a:t>
            </a:r>
            <a:endParaRPr lang="en-GB" sz="2000" dirty="0">
              <a:ea typeface="Tahoma" pitchFamily="34" charset="0"/>
              <a:cs typeface="Tahoma" pitchFamily="34" charset="0"/>
            </a:endParaRPr>
          </a:p>
        </p:txBody>
      </p:sp>
    </p:spTree>
    <p:extLst>
      <p:ext uri="{BB962C8B-B14F-4D97-AF65-F5344CB8AC3E}">
        <p14:creationId xmlns:p14="http://schemas.microsoft.com/office/powerpoint/2010/main" val="2807065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ea typeface="Tahoma" pitchFamily="34" charset="0"/>
                <a:cs typeface="Tahoma" pitchFamily="34" charset="0"/>
              </a:rPr>
              <a:t>The prophets' visions of a renewed creation</a:t>
            </a:r>
            <a:r>
              <a:rPr lang="en-GB" sz="2800" dirty="0" smtClean="0">
                <a:ea typeface="Tahoma" pitchFamily="34" charset="0"/>
                <a:cs typeface="Tahoma" pitchFamily="34" charset="0"/>
              </a:rPr>
              <a:t>, </a:t>
            </a:r>
            <a:r>
              <a:rPr lang="en-GB" sz="2800" dirty="0">
                <a:ea typeface="Tahoma" pitchFamily="34" charset="0"/>
                <a:cs typeface="Tahoma" pitchFamily="34" charset="0"/>
              </a:rPr>
              <a:t>where violence and conflict are no more, include an end to predation and killing in the animal world.</a:t>
            </a:r>
          </a:p>
        </p:txBody>
      </p:sp>
    </p:spTree>
    <p:extLst>
      <p:ext uri="{BB962C8B-B14F-4D97-AF65-F5344CB8AC3E}">
        <p14:creationId xmlns:p14="http://schemas.microsoft.com/office/powerpoint/2010/main" val="1461472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cs typeface="Arial" pitchFamily="34" charset="0"/>
              </a:rPr>
              <a:t>For discussion</a:t>
            </a:r>
            <a:endParaRPr lang="en-GB" sz="4000" dirty="0">
              <a:cs typeface="Arial" pitchFamily="34" charset="0"/>
            </a:endParaRPr>
          </a:p>
        </p:txBody>
      </p:sp>
      <p:sp>
        <p:nvSpPr>
          <p:cNvPr id="3" name="Content Placeholder 2"/>
          <p:cNvSpPr>
            <a:spLocks noGrp="1"/>
          </p:cNvSpPr>
          <p:nvPr>
            <p:ph idx="1"/>
          </p:nvPr>
        </p:nvSpPr>
        <p:spPr>
          <a:xfrm>
            <a:off x="609600" y="2996952"/>
            <a:ext cx="8229600" cy="3327648"/>
          </a:xfrm>
          <a:solidFill>
            <a:schemeClr val="bg2"/>
          </a:solidFill>
          <a:ln w="19050" cmpd="sng">
            <a:solidFill>
              <a:schemeClr val="tx1"/>
            </a:solidFill>
          </a:ln>
        </p:spPr>
        <p:txBody>
          <a:bodyPr>
            <a:noAutofit/>
          </a:bodyPr>
          <a:lstStyle/>
          <a:p>
            <a:pPr lvl="0" eaLnBrk="0" fontAlgn="base" hangingPunct="0">
              <a:lnSpc>
                <a:spcPct val="150000"/>
              </a:lnSpc>
              <a:spcAft>
                <a:spcPct val="0"/>
              </a:spcAft>
              <a:buSzPct val="70000"/>
              <a:buFont typeface="Wingdings" pitchFamily="2" charset="2"/>
              <a:buChar char="u"/>
              <a:defRPr/>
            </a:pPr>
            <a:r>
              <a:rPr lang="en-GB" sz="2400" dirty="0">
                <a:ea typeface="Tahoma" pitchFamily="34" charset="0"/>
                <a:cs typeface="Tahoma" pitchFamily="34" charset="0"/>
              </a:rPr>
              <a:t>What do the biblical texts tell us about the relationship between humans and other animals?</a:t>
            </a:r>
          </a:p>
          <a:p>
            <a:pPr lvl="0" eaLnBrk="0" fontAlgn="base" hangingPunct="0">
              <a:lnSpc>
                <a:spcPct val="150000"/>
              </a:lnSpc>
              <a:spcAft>
                <a:spcPct val="0"/>
              </a:spcAft>
              <a:buSzPct val="70000"/>
              <a:buFont typeface="Wingdings" pitchFamily="2" charset="2"/>
              <a:buChar char="u"/>
              <a:defRPr/>
            </a:pPr>
            <a:r>
              <a:rPr lang="en-GB" sz="2400" dirty="0">
                <a:ea typeface="Tahoma" pitchFamily="34" charset="0"/>
                <a:cs typeface="Tahoma" pitchFamily="34" charset="0"/>
              </a:rPr>
              <a:t>Is it a simple answer?</a:t>
            </a:r>
          </a:p>
          <a:p>
            <a:pPr lvl="0" eaLnBrk="0" fontAlgn="base" hangingPunct="0">
              <a:lnSpc>
                <a:spcPct val="150000"/>
              </a:lnSpc>
              <a:spcAft>
                <a:spcPct val="0"/>
              </a:spcAft>
              <a:buSzPct val="70000"/>
              <a:buFont typeface="Wingdings" pitchFamily="2" charset="2"/>
              <a:buChar char="u"/>
              <a:defRPr/>
            </a:pPr>
            <a:r>
              <a:rPr lang="en-GB" sz="2400" dirty="0">
                <a:ea typeface="Tahoma" pitchFamily="34" charset="0"/>
                <a:cs typeface="Tahoma" pitchFamily="34" charset="0"/>
              </a:rPr>
              <a:t>Are there varying interpretations? </a:t>
            </a:r>
          </a:p>
          <a:p>
            <a:pPr lvl="0" eaLnBrk="0" fontAlgn="base" hangingPunct="0">
              <a:lnSpc>
                <a:spcPct val="150000"/>
              </a:lnSpc>
              <a:spcAft>
                <a:spcPct val="0"/>
              </a:spcAft>
              <a:buSzPct val="70000"/>
              <a:buFont typeface="Wingdings" pitchFamily="2" charset="2"/>
              <a:buChar char="u"/>
              <a:defRPr/>
            </a:pPr>
            <a:r>
              <a:rPr lang="en-GB" sz="2400" dirty="0">
                <a:ea typeface="Tahoma" pitchFamily="34" charset="0"/>
                <a:cs typeface="Tahoma" pitchFamily="34" charset="0"/>
              </a:rPr>
              <a:t>Why</a:t>
            </a:r>
            <a:r>
              <a:rPr lang="en-GB" sz="2400" dirty="0" smtClean="0">
                <a:ea typeface="Tahoma" pitchFamily="34" charset="0"/>
                <a:cs typeface="Tahoma" pitchFamily="34" charset="0"/>
              </a:rPr>
              <a:t>?</a:t>
            </a:r>
            <a:endParaRPr lang="en-GB" sz="2400" dirty="0">
              <a:ea typeface="Tahoma" pitchFamily="34" charset="0"/>
              <a:cs typeface="Tahoma" pitchFamily="34" charset="0"/>
            </a:endParaRPr>
          </a:p>
        </p:txBody>
      </p:sp>
      <p:pic>
        <p:nvPicPr>
          <p:cNvPr id="2050" name="Picture 2" descr="C:\Users\Anna\AppData\Local\Microsoft\Windows\Temporary Internet Files\Content.IE5\WQHYPUOX\MC900110849[1].wmf"/>
          <p:cNvPicPr>
            <a:picLocks noChangeAspect="1" noChangeArrowheads="1"/>
          </p:cNvPicPr>
          <p:nvPr/>
        </p:nvPicPr>
        <p:blipFill>
          <a:blip r:embed="rId3" cstate="print"/>
          <a:srcRect/>
          <a:stretch>
            <a:fillRect/>
          </a:stretch>
        </p:blipFill>
        <p:spPr bwMode="auto">
          <a:xfrm>
            <a:off x="3995936" y="1268760"/>
            <a:ext cx="1346448" cy="1336313"/>
          </a:xfrm>
          <a:prstGeom prst="rect">
            <a:avLst/>
          </a:prstGeom>
          <a:noFill/>
        </p:spPr>
      </p:pic>
    </p:spTree>
    <p:extLst>
      <p:ext uri="{BB962C8B-B14F-4D97-AF65-F5344CB8AC3E}">
        <p14:creationId xmlns:p14="http://schemas.microsoft.com/office/powerpoint/2010/main" val="3922206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Lesson aims</a:t>
            </a:r>
            <a:endParaRPr lang="en-GB" dirty="0">
              <a:cs typeface="Arial" pitchFamily="34" charset="0"/>
            </a:endParaRPr>
          </a:p>
        </p:txBody>
      </p:sp>
      <p:sp>
        <p:nvSpPr>
          <p:cNvPr id="3" name="Content Placeholder 2"/>
          <p:cNvSpPr>
            <a:spLocks noGrp="1"/>
          </p:cNvSpPr>
          <p:nvPr>
            <p:ph idx="1"/>
          </p:nvPr>
        </p:nvSpPr>
        <p:spPr/>
        <p:txBody>
          <a:bodyPr>
            <a:noAutofit/>
          </a:bodyPr>
          <a:lstStyle/>
          <a:p>
            <a:pPr lvl="0" eaLnBrk="0" fontAlgn="base" hangingPunct="0">
              <a:lnSpc>
                <a:spcPct val="150000"/>
              </a:lnSpc>
              <a:spcAft>
                <a:spcPct val="0"/>
              </a:spcAft>
              <a:buSzPct val="70000"/>
              <a:buFont typeface="Wingdings" pitchFamily="2" charset="2"/>
              <a:buChar char="u"/>
              <a:defRPr/>
            </a:pPr>
            <a:r>
              <a:rPr lang="en-GB" sz="2600" dirty="0" smtClean="0">
                <a:ea typeface="Tahoma" pitchFamily="34" charset="0"/>
                <a:cs typeface="Tahoma" pitchFamily="34" charset="0"/>
              </a:rPr>
              <a:t>To introduce issues about the moral status of animals</a:t>
            </a:r>
          </a:p>
          <a:p>
            <a:pPr lvl="0" eaLnBrk="0" fontAlgn="base" hangingPunct="0">
              <a:lnSpc>
                <a:spcPct val="150000"/>
              </a:lnSpc>
              <a:spcAft>
                <a:spcPct val="0"/>
              </a:spcAft>
              <a:buSzPct val="70000"/>
              <a:buNone/>
              <a:defRPr/>
            </a:pPr>
            <a:endParaRPr lang="en-GB" sz="2600" dirty="0" smtClean="0">
              <a:ea typeface="Tahoma" pitchFamily="34" charset="0"/>
              <a:cs typeface="Tahoma" pitchFamily="34" charset="0"/>
            </a:endParaRPr>
          </a:p>
          <a:p>
            <a:pPr lvl="0" eaLnBrk="0" fontAlgn="base" hangingPunct="0">
              <a:lnSpc>
                <a:spcPct val="150000"/>
              </a:lnSpc>
              <a:spcAft>
                <a:spcPct val="0"/>
              </a:spcAft>
              <a:buSzPct val="70000"/>
              <a:buFont typeface="Wingdings" pitchFamily="2" charset="2"/>
              <a:buChar char="u"/>
              <a:defRPr/>
            </a:pPr>
            <a:r>
              <a:rPr lang="en-GB" sz="2600" dirty="0" smtClean="0">
                <a:ea typeface="Tahoma" pitchFamily="34" charset="0"/>
                <a:cs typeface="Tahoma" pitchFamily="34" charset="0"/>
              </a:rPr>
              <a:t>To consider the range of biblical perspectives on this topic</a:t>
            </a:r>
          </a:p>
          <a:p>
            <a:pPr lvl="0" eaLnBrk="0" fontAlgn="base" hangingPunct="0">
              <a:lnSpc>
                <a:spcPct val="150000"/>
              </a:lnSpc>
              <a:spcAft>
                <a:spcPct val="0"/>
              </a:spcAft>
              <a:buSzPct val="70000"/>
              <a:buNone/>
              <a:defRPr/>
            </a:pPr>
            <a:endParaRPr lang="en-GB" sz="2600" dirty="0" smtClean="0">
              <a:ea typeface="Tahoma" pitchFamily="34" charset="0"/>
              <a:cs typeface="Tahoma" pitchFamily="34" charset="0"/>
            </a:endParaRPr>
          </a:p>
          <a:p>
            <a:pPr lvl="0" eaLnBrk="0" fontAlgn="base" hangingPunct="0">
              <a:lnSpc>
                <a:spcPct val="150000"/>
              </a:lnSpc>
              <a:spcAft>
                <a:spcPct val="0"/>
              </a:spcAft>
              <a:buSzPct val="70000"/>
              <a:buFont typeface="Wingdings" pitchFamily="2" charset="2"/>
              <a:buChar char="u"/>
              <a:defRPr/>
            </a:pPr>
            <a:r>
              <a:rPr lang="en-GB" sz="2600" dirty="0" smtClean="0">
                <a:ea typeface="Tahoma" pitchFamily="34" charset="0"/>
                <a:cs typeface="Tahoma" pitchFamily="34" charset="0"/>
              </a:rPr>
              <a:t>To think about the arguments for vegetarianism, including biblical texts used </a:t>
            </a:r>
            <a:r>
              <a:rPr lang="en-GB" sz="2600" smtClean="0">
                <a:ea typeface="Tahoma" pitchFamily="34" charset="0"/>
                <a:cs typeface="Tahoma" pitchFamily="34" charset="0"/>
              </a:rPr>
              <a:t>in support</a:t>
            </a:r>
            <a:endParaRPr lang="en-GB" sz="2600" dirty="0" smtClean="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Starter Activity</a:t>
            </a:r>
            <a:endParaRPr lang="en-GB" dirty="0">
              <a:cs typeface="Arial" pitchFamily="34" charset="0"/>
            </a:endParaRPr>
          </a:p>
        </p:txBody>
      </p:sp>
      <p:sp>
        <p:nvSpPr>
          <p:cNvPr id="3" name="Content Placeholder 2"/>
          <p:cNvSpPr>
            <a:spLocks noGrp="1"/>
          </p:cNvSpPr>
          <p:nvPr>
            <p:ph idx="1"/>
          </p:nvPr>
        </p:nvSpPr>
        <p:spPr>
          <a:xfrm>
            <a:off x="467544" y="1628800"/>
            <a:ext cx="8229600" cy="4525963"/>
          </a:xfrm>
          <a:solidFill>
            <a:schemeClr val="bg2"/>
          </a:solidFill>
          <a:ln w="19050">
            <a:solidFill>
              <a:schemeClr val="tx1"/>
            </a:solidFill>
          </a:ln>
        </p:spPr>
        <p:txBody>
          <a:bodyPr>
            <a:normAutofit/>
          </a:bodyPr>
          <a:lstStyle/>
          <a:p>
            <a:pPr marL="0" indent="0" algn="ctr">
              <a:lnSpc>
                <a:spcPct val="150000"/>
              </a:lnSpc>
              <a:spcBef>
                <a:spcPts val="0"/>
              </a:spcBef>
              <a:buNone/>
            </a:pPr>
            <a:r>
              <a:rPr lang="en-GB" sz="2800" dirty="0" smtClean="0">
                <a:ea typeface="Tahoma" pitchFamily="34" charset="0"/>
                <a:cs typeface="Tahoma" pitchFamily="34" charset="0"/>
              </a:rPr>
              <a:t>Watch the video </a:t>
            </a:r>
          </a:p>
          <a:p>
            <a:pPr marL="0" indent="0" algn="ctr">
              <a:lnSpc>
                <a:spcPct val="150000"/>
              </a:lnSpc>
              <a:spcBef>
                <a:spcPts val="0"/>
              </a:spcBef>
              <a:buNone/>
            </a:pPr>
            <a:r>
              <a:rPr lang="en-GB" sz="2800" dirty="0" smtClean="0">
                <a:ea typeface="Tahoma" pitchFamily="34" charset="0"/>
                <a:cs typeface="Tahoma" pitchFamily="34" charset="0"/>
              </a:rPr>
              <a:t>from Understanding Animal Research</a:t>
            </a:r>
          </a:p>
          <a:p>
            <a:pPr marL="0" indent="0" algn="ctr">
              <a:spcBef>
                <a:spcPts val="0"/>
              </a:spcBef>
              <a:buNone/>
            </a:pPr>
            <a:r>
              <a:rPr lang="en-GB" sz="2000" b="1" dirty="0" smtClean="0">
                <a:solidFill>
                  <a:srgbClr val="FF0000"/>
                </a:solidFill>
                <a:ea typeface="Tahoma" pitchFamily="34" charset="0"/>
                <a:cs typeface="Tahoma" pitchFamily="34" charset="0"/>
              </a:rPr>
              <a:t>WARNING: CONTENT MAY BE DISTRESSING</a:t>
            </a:r>
          </a:p>
          <a:p>
            <a:pPr marL="0" indent="0" algn="ctr">
              <a:spcBef>
                <a:spcPts val="0"/>
              </a:spcBef>
              <a:buNone/>
            </a:pPr>
            <a:endParaRPr lang="en-GB" sz="2000" b="1" dirty="0" smtClean="0">
              <a:solidFill>
                <a:srgbClr val="FF0000"/>
              </a:solidFill>
              <a:ea typeface="Tahoma" pitchFamily="34" charset="0"/>
              <a:cs typeface="Tahoma" pitchFamily="34" charset="0"/>
            </a:endParaRPr>
          </a:p>
          <a:p>
            <a:pPr marL="0" indent="0" algn="ctr">
              <a:spcBef>
                <a:spcPts val="0"/>
              </a:spcBef>
              <a:buNone/>
            </a:pPr>
            <a:r>
              <a:rPr lang="en-GB" sz="2000" dirty="0">
                <a:ea typeface="Tahoma" pitchFamily="34" charset="0"/>
                <a:cs typeface="Tahoma" pitchFamily="34" charset="0"/>
                <a:hlinkClick r:id="rId3"/>
              </a:rPr>
              <a:t>http://www.understandinganimalresearch.org.uk/resources/video-library</a:t>
            </a:r>
            <a:r>
              <a:rPr lang="en-GB" sz="2000" dirty="0" smtClean="0">
                <a:ea typeface="Tahoma" pitchFamily="34" charset="0"/>
                <a:cs typeface="Tahoma" pitchFamily="34" charset="0"/>
                <a:hlinkClick r:id="rId3"/>
              </a:rPr>
              <a:t>/</a:t>
            </a:r>
            <a:r>
              <a:rPr lang="en-GB" sz="2000" dirty="0" smtClean="0">
                <a:ea typeface="Tahoma" pitchFamily="34" charset="0"/>
                <a:cs typeface="Tahoma" pitchFamily="34" charset="0"/>
              </a:rPr>
              <a:t> </a:t>
            </a:r>
          </a:p>
          <a:p>
            <a:pPr marL="0" indent="0" algn="ctr">
              <a:spcBef>
                <a:spcPts val="0"/>
              </a:spcBef>
              <a:buNone/>
            </a:pPr>
            <a:endParaRPr lang="en-GB" sz="2000" dirty="0" smtClean="0">
              <a:ea typeface="Tahoma" pitchFamily="34" charset="0"/>
              <a:cs typeface="Tahoma" pitchFamily="34" charset="0"/>
            </a:endParaRPr>
          </a:p>
          <a:p>
            <a:pPr marL="0" indent="0" algn="ctr">
              <a:lnSpc>
                <a:spcPct val="150000"/>
              </a:lnSpc>
              <a:spcBef>
                <a:spcPts val="0"/>
              </a:spcBef>
              <a:buNone/>
            </a:pPr>
            <a:r>
              <a:rPr lang="en-GB" sz="2800" dirty="0" smtClean="0">
                <a:ea typeface="Tahoma" pitchFamily="34" charset="0"/>
                <a:cs typeface="Tahoma" pitchFamily="34" charset="0"/>
              </a:rPr>
              <a:t>What does it tell us about some of the ways in which humans treat animals?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idx="1"/>
          </p:nvPr>
        </p:nvSpPr>
        <p:spPr>
          <a:xfrm>
            <a:off x="611560" y="620688"/>
            <a:ext cx="7848872" cy="3456384"/>
          </a:xfrm>
          <a:solidFill>
            <a:schemeClr val="bg2"/>
          </a:solidFill>
          <a:ln w="19050">
            <a:solidFill>
              <a:schemeClr val="tx1"/>
            </a:solidFill>
          </a:ln>
        </p:spPr>
        <p:txBody>
          <a:bodyPr>
            <a:noAutofit/>
          </a:bodyPr>
          <a:lstStyle/>
          <a:p>
            <a:pPr marL="0" indent="0" algn="just">
              <a:lnSpc>
                <a:spcPct val="170000"/>
              </a:lnSpc>
              <a:spcBef>
                <a:spcPts val="0"/>
              </a:spcBef>
              <a:buNone/>
            </a:pPr>
            <a:r>
              <a:rPr lang="en-GB" sz="2400" dirty="0" smtClean="0">
                <a:ea typeface="Tahoma" pitchFamily="34" charset="0"/>
                <a:cs typeface="Tahoma" pitchFamily="34" charset="0"/>
              </a:rPr>
              <a:t>A selection of biblical texts are displayed around the room. Each group will begin by looking at a different text. You have one minute to read through the text and make notes on your chart. When the minute is up, move on to the next text.  Ready?</a:t>
            </a:r>
            <a:endParaRPr lang="en-GB" sz="2400" dirty="0">
              <a:ea typeface="Tahoma" pitchFamily="34" charset="0"/>
              <a:cs typeface="Tahoma" pitchFamily="34" charset="0"/>
            </a:endParaRPr>
          </a:p>
        </p:txBody>
      </p:sp>
      <p:sp>
        <p:nvSpPr>
          <p:cNvPr id="3" name="TextBox 2"/>
          <p:cNvSpPr txBox="1"/>
          <p:nvPr/>
        </p:nvSpPr>
        <p:spPr>
          <a:xfrm>
            <a:off x="683568" y="4149080"/>
            <a:ext cx="7848872" cy="400110"/>
          </a:xfrm>
          <a:prstGeom prst="rect">
            <a:avLst/>
          </a:prstGeom>
          <a:noFill/>
        </p:spPr>
        <p:txBody>
          <a:bodyPr wrap="square" rtlCol="0">
            <a:spAutoFit/>
          </a:bodyPr>
          <a:lstStyle/>
          <a:p>
            <a:r>
              <a:rPr lang="en-GB" sz="2000" b="1" dirty="0" smtClean="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rPr>
              <a:t>On your marks...</a:t>
            </a:r>
            <a:endParaRPr lang="en-GB" sz="20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5" name="TextBox 4"/>
          <p:cNvSpPr txBox="1"/>
          <p:nvPr/>
        </p:nvSpPr>
        <p:spPr>
          <a:xfrm>
            <a:off x="755576" y="4869160"/>
            <a:ext cx="7992888" cy="584775"/>
          </a:xfrm>
          <a:prstGeom prst="rect">
            <a:avLst/>
          </a:prstGeom>
          <a:noFill/>
        </p:spPr>
        <p:txBody>
          <a:bodyPr wrap="square" rtlCol="0">
            <a:spAutoFit/>
          </a:bodyPr>
          <a:lstStyle/>
          <a:p>
            <a:pPr algn="ctr"/>
            <a:r>
              <a:rPr lang="en-GB" sz="3200" b="1" dirty="0" smtClean="0">
                <a:solidFill>
                  <a:srgbClr val="FFC000"/>
                </a:solidFill>
                <a:effectLst>
                  <a:outerShdw blurRad="38100" dist="38100" dir="2700000" algn="tl">
                    <a:srgbClr val="000000">
                      <a:alpha val="43137"/>
                    </a:srgbClr>
                  </a:outerShdw>
                </a:effectLst>
              </a:rPr>
              <a:t>Get set...</a:t>
            </a:r>
            <a:endParaRPr lang="en-GB" sz="3200" b="1" dirty="0">
              <a:solidFill>
                <a:srgbClr val="FFC000"/>
              </a:solidFill>
              <a:effectLst>
                <a:outerShdw blurRad="38100" dist="38100" dir="2700000" algn="tl">
                  <a:srgbClr val="000000">
                    <a:alpha val="43137"/>
                  </a:srgbClr>
                </a:outerShdw>
              </a:effectLst>
            </a:endParaRPr>
          </a:p>
        </p:txBody>
      </p:sp>
      <p:sp>
        <p:nvSpPr>
          <p:cNvPr id="6" name="TextBox 5"/>
          <p:cNvSpPr txBox="1"/>
          <p:nvPr/>
        </p:nvSpPr>
        <p:spPr>
          <a:xfrm>
            <a:off x="5940152" y="5301208"/>
            <a:ext cx="2592288" cy="830997"/>
          </a:xfrm>
          <a:prstGeom prst="rect">
            <a:avLst/>
          </a:prstGeom>
          <a:noFill/>
        </p:spPr>
        <p:txBody>
          <a:bodyPr wrap="square" rtlCol="0">
            <a:spAutoFit/>
          </a:bodyPr>
          <a:lstStyle/>
          <a:p>
            <a:pPr algn="r"/>
            <a:r>
              <a:rPr lang="en-GB" sz="4800" b="1" dirty="0" smtClean="0">
                <a:solidFill>
                  <a:srgbClr val="00B050"/>
                </a:solidFill>
                <a:effectLst>
                  <a:outerShdw blurRad="38100" dist="38100" dir="2700000" algn="tl">
                    <a:srgbClr val="000000">
                      <a:alpha val="43137"/>
                    </a:srgbClr>
                  </a:outerShdw>
                </a:effectLst>
                <a:latin typeface="Tahoma" pitchFamily="34" charset="0"/>
                <a:ea typeface="Tahoma" pitchFamily="34" charset="0"/>
                <a:cs typeface="Tahoma" pitchFamily="34" charset="0"/>
              </a:rPr>
              <a:t>...GO!</a:t>
            </a:r>
            <a:endParaRPr lang="en-GB" sz="4800" b="1" dirty="0">
              <a:solidFill>
                <a:srgbClr val="00B05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1. Leviticus 1:14-17</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marL="0" indent="0" algn="just">
              <a:lnSpc>
                <a:spcPct val="170000"/>
              </a:lnSpc>
              <a:spcBef>
                <a:spcPts val="0"/>
              </a:spcBef>
              <a:buNone/>
            </a:pPr>
            <a:r>
              <a:rPr lang="en-GB" sz="2100" dirty="0" smtClean="0">
                <a:ea typeface="Tahoma" pitchFamily="34" charset="0"/>
                <a:cs typeface="Tahoma" pitchFamily="34" charset="0"/>
              </a:rPr>
              <a:t>If your offering to the Lord is a burnt-offering of birds, you shall choose your offering from turtle-doves or pigeons. The priest shall bring it to the altar and wring off its head, and turn it into smoke on the altar; and its blood shall be drained out against the side of the altar. He shall remove its crop with its contents and throw it at the east side of the altar, in the place for ashes. He shall tear it open by its wings without severing it. Then the priest shall turn it into smoke on the altar, on the wood that is on the fire; it is a burnt-offering, an offering by fire of pleasing odour to the Lord.</a:t>
            </a:r>
            <a:endParaRPr lang="en-GB" sz="2100" dirty="0">
              <a:ea typeface="Tahoma" pitchFamily="34" charset="0"/>
              <a:cs typeface="Tahoma" pitchFamily="34" charset="0"/>
            </a:endParaRPr>
          </a:p>
        </p:txBody>
      </p:sp>
    </p:spTree>
    <p:extLst>
      <p:ext uri="{BB962C8B-B14F-4D97-AF65-F5344CB8AC3E}">
        <p14:creationId xmlns:p14="http://schemas.microsoft.com/office/powerpoint/2010/main" val="3001589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spcBef>
                <a:spcPts val="0"/>
              </a:spcBef>
              <a:buNone/>
            </a:pPr>
            <a:r>
              <a:rPr lang="en-GB" sz="2800" dirty="0">
                <a:ea typeface="Tahoma" pitchFamily="34" charset="0"/>
                <a:cs typeface="Tahoma" pitchFamily="34" charset="0"/>
              </a:rPr>
              <a:t>Animal sacrifice in Leviticus 1 </a:t>
            </a:r>
            <a:r>
              <a:rPr lang="en-GB" sz="2800" dirty="0" smtClean="0">
                <a:ea typeface="Tahoma" pitchFamily="34" charset="0"/>
                <a:cs typeface="Tahoma" pitchFamily="34" charset="0"/>
              </a:rPr>
              <a:t>suggests </a:t>
            </a:r>
            <a:r>
              <a:rPr lang="en-GB" sz="2800" dirty="0">
                <a:ea typeface="Tahoma" pitchFamily="34" charset="0"/>
                <a:cs typeface="Tahoma" pitchFamily="34" charset="0"/>
              </a:rPr>
              <a:t>that </a:t>
            </a:r>
            <a:r>
              <a:rPr lang="en-GB" sz="2800" dirty="0" smtClean="0">
                <a:ea typeface="Tahoma" pitchFamily="34" charset="0"/>
                <a:cs typeface="Tahoma" pitchFamily="34" charset="0"/>
              </a:rPr>
              <a:t>animals </a:t>
            </a:r>
            <a:r>
              <a:rPr lang="en-GB" sz="2800" dirty="0">
                <a:ea typeface="Tahoma" pitchFamily="34" charset="0"/>
                <a:cs typeface="Tahoma" pitchFamily="34" charset="0"/>
              </a:rPr>
              <a:t>can be used and killed, </a:t>
            </a:r>
            <a:r>
              <a:rPr lang="en-GB" sz="2800" dirty="0" smtClean="0">
                <a:ea typeface="Tahoma" pitchFamily="34" charset="0"/>
                <a:cs typeface="Tahoma" pitchFamily="34" charset="0"/>
              </a:rPr>
              <a:t>both for </a:t>
            </a:r>
            <a:r>
              <a:rPr lang="en-GB" sz="2800" dirty="0">
                <a:ea typeface="Tahoma" pitchFamily="34" charset="0"/>
                <a:cs typeface="Tahoma" pitchFamily="34" charset="0"/>
              </a:rPr>
              <a:t>food and religious ritual, in ways </a:t>
            </a:r>
            <a:r>
              <a:rPr lang="en-GB" sz="2800" dirty="0" smtClean="0">
                <a:ea typeface="Tahoma" pitchFamily="34" charset="0"/>
                <a:cs typeface="Tahoma" pitchFamily="34" charset="0"/>
              </a:rPr>
              <a:t>that humans </a:t>
            </a:r>
            <a:r>
              <a:rPr lang="en-GB" sz="2800" dirty="0">
                <a:ea typeface="Tahoma" pitchFamily="34" charset="0"/>
                <a:cs typeface="Tahoma" pitchFamily="34" charset="0"/>
              </a:rPr>
              <a:t>cannot.</a:t>
            </a:r>
          </a:p>
        </p:txBody>
      </p:sp>
    </p:spTree>
    <p:extLst>
      <p:ext uri="{BB962C8B-B14F-4D97-AF65-F5344CB8AC3E}">
        <p14:creationId xmlns:p14="http://schemas.microsoft.com/office/powerpoint/2010/main" val="124834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2. Deuteronomy 25:4</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lstStyle/>
          <a:p>
            <a:pPr marL="0" indent="0" algn="just">
              <a:lnSpc>
                <a:spcPct val="150000"/>
              </a:lnSpc>
              <a:spcBef>
                <a:spcPts val="0"/>
              </a:spcBef>
              <a:buNone/>
            </a:pPr>
            <a:r>
              <a:rPr lang="en-GB" dirty="0" smtClean="0">
                <a:ea typeface="Tahoma" pitchFamily="34" charset="0"/>
                <a:cs typeface="Tahoma" pitchFamily="34" charset="0"/>
              </a:rPr>
              <a:t>You shall not muzzle an ox while it is treading out the grain.</a:t>
            </a:r>
            <a:endParaRPr lang="en-GB" dirty="0">
              <a:ea typeface="Tahoma" pitchFamily="34" charset="0"/>
              <a:cs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Discussion...</a:t>
            </a:r>
            <a:endParaRPr lang="en-GB" dirty="0">
              <a:cs typeface="Arial" pitchFamily="34" charset="0"/>
            </a:endParaRPr>
          </a:p>
        </p:txBody>
      </p:sp>
      <p:sp>
        <p:nvSpPr>
          <p:cNvPr id="3" name="Content Placeholder 2"/>
          <p:cNvSpPr>
            <a:spLocks noGrp="1"/>
          </p:cNvSpPr>
          <p:nvPr>
            <p:ph idx="1"/>
          </p:nvPr>
        </p:nvSpPr>
        <p:spPr>
          <a:solidFill>
            <a:schemeClr val="accent5">
              <a:lumMod val="40000"/>
              <a:lumOff val="60000"/>
            </a:schemeClr>
          </a:solidFill>
          <a:ln w="19050">
            <a:solidFill>
              <a:schemeClr val="tx1"/>
            </a:solidFill>
          </a:ln>
        </p:spPr>
        <p:txBody>
          <a:bodyPr>
            <a:normAutofit/>
          </a:bodyPr>
          <a:lstStyle/>
          <a:p>
            <a:pPr marL="0" indent="0" algn="just">
              <a:lnSpc>
                <a:spcPct val="150000"/>
              </a:lnSpc>
              <a:buNone/>
            </a:pPr>
            <a:r>
              <a:rPr lang="en-GB" sz="2800" dirty="0" smtClean="0">
                <a:ea typeface="Tahoma" pitchFamily="34" charset="0"/>
                <a:cs typeface="Tahoma" pitchFamily="34" charset="0"/>
              </a:rPr>
              <a:t>In contrast to the previous passage, this text shows that the rules of the Jewish law, the </a:t>
            </a:r>
            <a:r>
              <a:rPr lang="en-GB" sz="2800" i="1" dirty="0" smtClean="0">
                <a:ea typeface="Tahoma" pitchFamily="34" charset="0"/>
                <a:cs typeface="Tahoma" pitchFamily="34" charset="0"/>
              </a:rPr>
              <a:t>Torah</a:t>
            </a:r>
            <a:r>
              <a:rPr lang="en-GB" sz="2800" dirty="0" smtClean="0">
                <a:ea typeface="Tahoma" pitchFamily="34" charset="0"/>
                <a:cs typeface="Tahoma" pitchFamily="34" charset="0"/>
              </a:rPr>
              <a:t>, include regulations implying a compassionate and moral concern for animals.</a:t>
            </a:r>
            <a:endParaRPr lang="en-GB" sz="2800" dirty="0">
              <a:ea typeface="Tahoma" pitchFamily="34" charset="0"/>
              <a:cs typeface="Tahoma"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6CE45FD6B244BBAAF2235D69EAA93" ma:contentTypeVersion="6" ma:contentTypeDescription="Create a new document." ma:contentTypeScope="" ma:versionID="72fff9f66ad96764870ebfbc00388f54">
  <xsd:schema xmlns:xsd="http://www.w3.org/2001/XMLSchema" xmlns:xs="http://www.w3.org/2001/XMLSchema" xmlns:p="http://schemas.microsoft.com/office/2006/metadata/properties" xmlns:ns1="http://schemas.microsoft.com/sharepoint/v3" xmlns:ns3="66db31cb-77f5-4215-898b-70dbbd70ab25" xmlns:ns4="38fb5a3e-8a88-49b2-a7fa-af4f2d8956a9" targetNamespace="http://schemas.microsoft.com/office/2006/metadata/properties" ma:root="true" ma:fieldsID="d9215ff00831b212630999ca99c98bcf" ns1:_="" ns3:_="" ns4:_="">
    <xsd:import namespace="http://schemas.microsoft.com/sharepoint/v3"/>
    <xsd:import namespace="66db31cb-77f5-4215-898b-70dbbd70ab25"/>
    <xsd:import namespace="38fb5a3e-8a88-49b2-a7fa-af4f2d8956a9"/>
    <xsd:element name="properties">
      <xsd:complexType>
        <xsd:sequence>
          <xsd:element name="documentManagement">
            <xsd:complexType>
              <xsd:all>
                <xsd:element ref="ns3:SharedWithUsers" minOccurs="0"/>
                <xsd:element ref="ns1:IMAddress" minOccurs="0"/>
                <xsd:element ref="ns3: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ddress" ma:index="9" nillable="true" ma:displayName="IM Address" ma:internalName="IMAddres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b31cb-77f5-4215-898b-70dbbd70ab2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fb5a3e-8a88-49b2-a7fa-af4f2d8956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MAddress xmlns="http://schemas.microsoft.com/sharepoint/v3" xsi:nil="true"/>
  </documentManagement>
</p:properties>
</file>

<file path=customXml/itemProps1.xml><?xml version="1.0" encoding="utf-8"?>
<ds:datastoreItem xmlns:ds="http://schemas.openxmlformats.org/officeDocument/2006/customXml" ds:itemID="{AE10BA6F-87E3-4916-B048-41151120247D}">
  <ds:schemaRefs>
    <ds:schemaRef ds:uri="http://schemas.microsoft.com/sharepoint/v3/contenttype/forms"/>
  </ds:schemaRefs>
</ds:datastoreItem>
</file>

<file path=customXml/itemProps2.xml><?xml version="1.0" encoding="utf-8"?>
<ds:datastoreItem xmlns:ds="http://schemas.openxmlformats.org/officeDocument/2006/customXml" ds:itemID="{9FFB6810-D0A9-49BC-8CD7-2CF95FF4A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db31cb-77f5-4215-898b-70dbbd70ab25"/>
    <ds:schemaRef ds:uri="38fb5a3e-8a88-49b2-a7fa-af4f2d89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E4B60A-9A78-4AB4-9205-D5C72AB4E152}">
  <ds:schemaRefs>
    <ds:schemaRef ds:uri="http://schemas.openxmlformats.org/package/2006/metadata/core-properties"/>
    <ds:schemaRef ds:uri="http://purl.org/dc/dcmitype/"/>
    <ds:schemaRef ds:uri="http://www.w3.org/XML/1998/namespace"/>
    <ds:schemaRef ds:uri="http://purl.org/dc/elements/1.1/"/>
    <ds:schemaRef ds:uri="http://schemas.microsoft.com/office/2006/documentManagement/types"/>
    <ds:schemaRef ds:uri="http://purl.org/dc/terms/"/>
    <ds:schemaRef ds:uri="38fb5a3e-8a88-49b2-a7fa-af4f2d8956a9"/>
    <ds:schemaRef ds:uri="http://schemas.microsoft.com/sharepoint/v3"/>
    <ds:schemaRef ds:uri="http://schemas.microsoft.com/office/infopath/2007/PartnerControls"/>
    <ds:schemaRef ds:uri="66db31cb-77f5-4215-898b-70dbbd70ab2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419</TotalTime>
  <Words>1111</Words>
  <Application>Microsoft Office PowerPoint</Application>
  <PresentationFormat>On-screen Show (4:3)</PresentationFormat>
  <Paragraphs>85</Paragraphs>
  <Slides>24</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Tahoma</vt:lpstr>
      <vt:lpstr>Wingdings</vt:lpstr>
      <vt:lpstr>Office Theme</vt:lpstr>
      <vt:lpstr>Humans and (Other) Animals</vt:lpstr>
      <vt:lpstr>Click for an introductory video: Animals</vt:lpstr>
      <vt:lpstr>Lesson aims</vt:lpstr>
      <vt:lpstr>Starter Activity</vt:lpstr>
      <vt:lpstr>PowerPoint Presentation</vt:lpstr>
      <vt:lpstr>1. Leviticus 1:14-17</vt:lpstr>
      <vt:lpstr>Discussion...</vt:lpstr>
      <vt:lpstr>2. Deuteronomy 25:4</vt:lpstr>
      <vt:lpstr>Discussion...</vt:lpstr>
      <vt:lpstr>3. 1 Corinthians 9:9-10</vt:lpstr>
      <vt:lpstr>Discussion...</vt:lpstr>
      <vt:lpstr>5. Luke 12:24</vt:lpstr>
      <vt:lpstr>Discussion...</vt:lpstr>
      <vt:lpstr>6. Mark 5:11-13</vt:lpstr>
      <vt:lpstr>Discussion...</vt:lpstr>
      <vt:lpstr>7. Romans 8:19-23</vt:lpstr>
      <vt:lpstr>Discussion...</vt:lpstr>
      <vt:lpstr>8. Genesis 1:30 </vt:lpstr>
      <vt:lpstr>Discussion...</vt:lpstr>
      <vt:lpstr>9. Genesis 9:1-4</vt:lpstr>
      <vt:lpstr>Discussion...</vt:lpstr>
      <vt:lpstr>10. Isaiah 11:6-9</vt:lpstr>
      <vt:lpstr>Discussion...</vt:lpstr>
      <vt:lpstr>For discussion</vt:lpstr>
    </vt:vector>
  </TitlesOfParts>
  <Company>South Dartmoor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sgotting</dc:creator>
  <cp:lastModifiedBy>Kaal, Abbie</cp:lastModifiedBy>
  <cp:revision>49</cp:revision>
  <dcterms:created xsi:type="dcterms:W3CDTF">2012-06-10T14:50:48Z</dcterms:created>
  <dcterms:modified xsi:type="dcterms:W3CDTF">2018-03-02T13:25:22Z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0x0101002986CE45FD6B244BBAAF2235D69EAA93</vt:lpwstr>
  </property>
</Properties>
</file>