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342" r:id="rId2"/>
    <p:sldId id="385" r:id="rId3"/>
    <p:sldId id="386" r:id="rId4"/>
    <p:sldId id="423" r:id="rId5"/>
    <p:sldId id="387" r:id="rId6"/>
    <p:sldId id="406" r:id="rId7"/>
    <p:sldId id="397" r:id="rId8"/>
    <p:sldId id="488" r:id="rId9"/>
    <p:sldId id="489" r:id="rId10"/>
    <p:sldId id="495" r:id="rId11"/>
    <p:sldId id="496" r:id="rId12"/>
    <p:sldId id="391" r:id="rId13"/>
    <p:sldId id="484" r:id="rId14"/>
    <p:sldId id="485" r:id="rId15"/>
    <p:sldId id="490" r:id="rId16"/>
    <p:sldId id="497" r:id="rId17"/>
    <p:sldId id="505" r:id="rId18"/>
    <p:sldId id="478" r:id="rId19"/>
    <p:sldId id="482" r:id="rId20"/>
    <p:sldId id="483" r:id="rId21"/>
    <p:sldId id="506" r:id="rId22"/>
    <p:sldId id="502" r:id="rId23"/>
    <p:sldId id="499" r:id="rId24"/>
    <p:sldId id="491" r:id="rId25"/>
    <p:sldId id="500" r:id="rId26"/>
    <p:sldId id="504" r:id="rId27"/>
    <p:sldId id="503" r:id="rId28"/>
    <p:sldId id="508" r:id="rId29"/>
    <p:sldId id="492" r:id="rId30"/>
    <p:sldId id="493" r:id="rId31"/>
    <p:sldId id="394" r:id="rId32"/>
    <p:sldId id="494" r:id="rId33"/>
    <p:sldId id="395" r:id="rId34"/>
    <p:sldId id="487" r:id="rId35"/>
    <p:sldId id="509" r:id="rId36"/>
    <p:sldId id="477" r:id="rId37"/>
    <p:sldId id="498" r:id="rId38"/>
    <p:sldId id="476" r:id="rId39"/>
    <p:sldId id="417" r:id="rId4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4FEBA"/>
    <a:srgbClr val="D5D5FF"/>
    <a:srgbClr val="FFFF66"/>
    <a:srgbClr val="FAEF66"/>
    <a:srgbClr val="FD5331"/>
    <a:srgbClr val="FD785D"/>
    <a:srgbClr val="FBD9BD"/>
    <a:srgbClr val="F48B3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p:scale>
          <a:sx n="70" d="100"/>
          <a:sy n="70" d="100"/>
        </p:scale>
        <p:origin x="-1176" y="-72"/>
      </p:cViewPr>
      <p:guideLst>
        <p:guide orient="horz" pos="2160"/>
        <p:guide pos="2880"/>
      </p:guideLst>
    </p:cSldViewPr>
  </p:slideViewPr>
  <p:notesTextViewPr>
    <p:cViewPr>
      <p:scale>
        <a:sx n="3" d="2"/>
        <a:sy n="3" d="2"/>
      </p:scale>
      <p:origin x="0" y="0"/>
    </p:cViewPr>
  </p:notesTextViewPr>
  <p:sorterViewPr>
    <p:cViewPr>
      <p:scale>
        <a:sx n="100" d="100"/>
        <a:sy n="100" d="100"/>
      </p:scale>
      <p:origin x="0" y="-31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E13D311-408E-444E-8745-44A966F9363C}" type="datetimeFigureOut">
              <a:rPr lang="en-GB" smtClean="0"/>
              <a:t>06/11/2018</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C1B752EE-910B-4CBF-8279-3FE496E0EFE4}" type="slidenum">
              <a:rPr lang="en-GB" smtClean="0"/>
              <a:t>‹#›</a:t>
            </a:fld>
            <a:endParaRPr lang="en-GB"/>
          </a:p>
        </p:txBody>
      </p:sp>
    </p:spTree>
    <p:extLst>
      <p:ext uri="{BB962C8B-B14F-4D97-AF65-F5344CB8AC3E}">
        <p14:creationId xmlns:p14="http://schemas.microsoft.com/office/powerpoint/2010/main" val="217937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B752EE-910B-4CBF-8279-3FE496E0EFE4}" type="slidenum">
              <a:rPr lang="en-GB" smtClean="0"/>
              <a:t>1</a:t>
            </a:fld>
            <a:endParaRPr lang="en-GB"/>
          </a:p>
        </p:txBody>
      </p:sp>
    </p:spTree>
    <p:extLst>
      <p:ext uri="{BB962C8B-B14F-4D97-AF65-F5344CB8AC3E}">
        <p14:creationId xmlns:p14="http://schemas.microsoft.com/office/powerpoint/2010/main" val="251025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Relationship with the reader in contrast to relationship with the system </a:t>
            </a:r>
            <a:endParaRPr lang="en-GB" dirty="0"/>
          </a:p>
        </p:txBody>
      </p:sp>
      <p:sp>
        <p:nvSpPr>
          <p:cNvPr id="4" name="Slide Number Placeholder 3"/>
          <p:cNvSpPr>
            <a:spLocks noGrp="1"/>
          </p:cNvSpPr>
          <p:nvPr>
            <p:ph type="sldNum" sz="quarter" idx="10"/>
          </p:nvPr>
        </p:nvSpPr>
        <p:spPr/>
        <p:txBody>
          <a:bodyPr/>
          <a:lstStyle/>
          <a:p>
            <a:fld id="{C1B752EE-910B-4CBF-8279-3FE496E0EFE4}" type="slidenum">
              <a:rPr lang="en-GB" smtClean="0"/>
              <a:t>28</a:t>
            </a:fld>
            <a:endParaRPr lang="en-GB"/>
          </a:p>
        </p:txBody>
      </p:sp>
    </p:spTree>
    <p:extLst>
      <p:ext uri="{BB962C8B-B14F-4D97-AF65-F5344CB8AC3E}">
        <p14:creationId xmlns:p14="http://schemas.microsoft.com/office/powerpoint/2010/main" val="247529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91D3C5-1E47-4AE1-A60B-ABF4E50EFB07}" type="slidenum">
              <a:rPr lang="en-GB" altLang="en-US"/>
              <a:pPr/>
              <a:t>4</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00912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B752EE-910B-4CBF-8279-3FE496E0EFE4}" type="slidenum">
              <a:rPr lang="en-GB" smtClean="0"/>
              <a:t>7</a:t>
            </a:fld>
            <a:endParaRPr lang="en-GB"/>
          </a:p>
        </p:txBody>
      </p:sp>
    </p:spTree>
    <p:extLst>
      <p:ext uri="{BB962C8B-B14F-4D97-AF65-F5344CB8AC3E}">
        <p14:creationId xmlns:p14="http://schemas.microsoft.com/office/powerpoint/2010/main" val="325471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91D3C5-1E47-4AE1-A60B-ABF4E50EFB07}" type="slidenum">
              <a:rPr lang="en-GB" altLang="en-US"/>
              <a:pPr/>
              <a:t>13</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10382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91D3C5-1E47-4AE1-A60B-ABF4E50EFB07}" type="slidenum">
              <a:rPr lang="en-GB" altLang="en-US"/>
              <a:pPr/>
              <a:t>14</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71934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91D3C5-1E47-4AE1-A60B-ABF4E50EFB07}" type="slidenum">
              <a:rPr lang="en-GB" altLang="en-US"/>
              <a:pPr/>
              <a:t>19</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61873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91D3C5-1E47-4AE1-A60B-ABF4E50EFB07}" type="slidenum">
              <a:rPr lang="en-GB" altLang="en-US"/>
              <a:pPr/>
              <a:t>20</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88267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6">
                    <a:lumMod val="50000"/>
                  </a:schemeClr>
                </a:solidFill>
              </a:rPr>
              <a:t>I think about how to talk about difficult things in a way which is ‘kind’, …  ‘grace notes’</a:t>
            </a:r>
          </a:p>
          <a:p>
            <a:r>
              <a:rPr lang="en-US" dirty="0" smtClean="0">
                <a:solidFill>
                  <a:schemeClr val="accent6">
                    <a:lumMod val="50000"/>
                  </a:schemeClr>
                </a:solidFill>
              </a:rPr>
              <a:t>Sara </a:t>
            </a:r>
            <a:r>
              <a:rPr lang="en-US" dirty="0" err="1" smtClean="0">
                <a:solidFill>
                  <a:schemeClr val="accent6">
                    <a:lumMod val="50000"/>
                  </a:schemeClr>
                </a:solidFill>
              </a:rPr>
              <a:t>Pennypacker</a:t>
            </a:r>
            <a:endParaRPr lang="en-GB" dirty="0" smtClean="0">
              <a:solidFill>
                <a:schemeClr val="accent6">
                  <a:lumMod val="50000"/>
                </a:schemeClr>
              </a:solidFill>
            </a:endParaRPr>
          </a:p>
          <a:p>
            <a:endParaRPr lang="en-GB" dirty="0"/>
          </a:p>
        </p:txBody>
      </p:sp>
      <p:sp>
        <p:nvSpPr>
          <p:cNvPr id="4" name="Slide Number Placeholder 3"/>
          <p:cNvSpPr>
            <a:spLocks noGrp="1"/>
          </p:cNvSpPr>
          <p:nvPr>
            <p:ph type="sldNum" sz="quarter" idx="10"/>
          </p:nvPr>
        </p:nvSpPr>
        <p:spPr/>
        <p:txBody>
          <a:bodyPr/>
          <a:lstStyle/>
          <a:p>
            <a:fld id="{C1B752EE-910B-4CBF-8279-3FE496E0EFE4}" type="slidenum">
              <a:rPr lang="en-GB" smtClean="0"/>
              <a:t>26</a:t>
            </a:fld>
            <a:endParaRPr lang="en-GB"/>
          </a:p>
        </p:txBody>
      </p:sp>
    </p:spTree>
    <p:extLst>
      <p:ext uri="{BB962C8B-B14F-4D97-AF65-F5344CB8AC3E}">
        <p14:creationId xmlns:p14="http://schemas.microsoft.com/office/powerpoint/2010/main" val="314186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smtClean="0"/>
              <a:t>They are more likely to talk about their relationships with their characters than their readers. </a:t>
            </a:r>
            <a:r>
              <a:rPr lang="en-GB" dirty="0" smtClean="0"/>
              <a:t> </a:t>
            </a:r>
            <a:endParaRPr lang="en-GB" dirty="0"/>
          </a:p>
        </p:txBody>
      </p:sp>
      <p:sp>
        <p:nvSpPr>
          <p:cNvPr id="4" name="Slide Number Placeholder 3"/>
          <p:cNvSpPr>
            <a:spLocks noGrp="1"/>
          </p:cNvSpPr>
          <p:nvPr>
            <p:ph type="sldNum" sz="quarter" idx="10"/>
          </p:nvPr>
        </p:nvSpPr>
        <p:spPr/>
        <p:txBody>
          <a:bodyPr/>
          <a:lstStyle/>
          <a:p>
            <a:fld id="{C1B752EE-910B-4CBF-8279-3FE496E0EFE4}" type="slidenum">
              <a:rPr lang="en-GB" smtClean="0"/>
              <a:t>27</a:t>
            </a:fld>
            <a:endParaRPr lang="en-GB"/>
          </a:p>
        </p:txBody>
      </p:sp>
    </p:spTree>
    <p:extLst>
      <p:ext uri="{BB962C8B-B14F-4D97-AF65-F5344CB8AC3E}">
        <p14:creationId xmlns:p14="http://schemas.microsoft.com/office/powerpoint/2010/main" val="362436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D2E902-AD59-41F4-AC09-81173A4E4BB7}" type="datetime1">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309379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5D08D-0F95-4685-9E52-EB8751B6B7BF}" type="datetime1">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414766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98D8B6-2F55-4617-804A-66C6DAAC05A7}" type="datetime1">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116757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E932DF-5C26-431C-B7B0-8402993F40F1}" type="datetime1">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23919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D00DD-779E-4398-B6E0-A6B80135E686}" type="datetime1">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234581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3DEE1A-6105-4F5A-B344-F502AFEAEA50}" type="datetime1">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9825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3F9018-E234-4243-A36C-67EE8F1FD876}" type="datetime1">
              <a:rPr lang="en-GB" smtClean="0"/>
              <a:t>06/11/2018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98805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1A10C6-AB7E-4696-B550-8DFB4F7223FD}" type="datetime1">
              <a:rPr lang="en-GB" smtClean="0"/>
              <a:t>06/11/2018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413049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BC769-BC78-4840-9C61-9D24D6AEA09C}" type="datetime1">
              <a:rPr lang="en-GB" smtClean="0"/>
              <a:t>06/11/2018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148085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3B513-D0A0-4229-8766-5E65DE470F3B}" type="datetime1">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19835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925C4-DC50-4909-AB2D-05B02432DD1F}" type="datetime1">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421419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08F29-8E74-43DB-8F5E-2F4C40AA50F5}" type="datetime1">
              <a:rPr lang="en-GB" smtClean="0"/>
              <a:t>06/11/2018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E3B4-2AC3-4482-B893-FA0A0D613635}" type="slidenum">
              <a:rPr lang="en-GB" smtClean="0"/>
              <a:t>‹#›</a:t>
            </a:fld>
            <a:endParaRPr lang="en-GB"/>
          </a:p>
        </p:txBody>
      </p:sp>
    </p:spTree>
    <p:extLst>
      <p:ext uri="{BB962C8B-B14F-4D97-AF65-F5344CB8AC3E}">
        <p14:creationId xmlns:p14="http://schemas.microsoft.com/office/powerpoint/2010/main" val="235018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google.co.uk/url?sa=i&amp;rct=j&amp;q=&amp;esrc=s&amp;source=images&amp;cd=&amp;cad=rja&amp;uact=8&amp;ved=2ahUKEwjx7Mv57sDeAhVNx4UKHW02BwQQjRx6BAgBEAU&amp;url=https://www.amazon.com/Unsuitable-Shoes-Alicia-Stubbersfield/dp/1899449655&amp;psig=AOvVaw2B2_g2ygQZ_AgsPK5p50Um&amp;ust=1541631271363582" TargetMode="External"/><Relationship Id="rId7" Type="http://schemas.openxmlformats.org/officeDocument/2006/relationships/hyperlink" Target="https://www.google.co.uk/url?sa=i&amp;rct=j&amp;q=&amp;esrc=s&amp;source=images&amp;cd=&amp;cad=rja&amp;uact=8&amp;ved=2ahUKEwi1zJyY78DeAhUHvxoKHfWfCXMQjRx6BAgBEAU&amp;url=https://www.amazon.co.uk/Magicians-Assistant-Alicia-Stubbersfield/dp/187322611X&amp;psig=AOvVaw2B2_g2ygQZ_AgsPK5p50Um&amp;ust=15416312713635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google.co.uk/url?sa=i&amp;rct=j&amp;q=&amp;esrc=s&amp;source=images&amp;cd=&amp;cad=rja&amp;uact=8&amp;ved=2ahUKEwjlpMmU7sDeAhWJx4UKHeuzDbAQjRx6BAgBEAU&amp;url=https://www.firststory.org.uk/writers-schools/alicia-stubbersfield/&amp;psig=AOvVaw2B2_g2ygQZ_AgsPK5p50Um&amp;ust=1541631271363582" TargetMode="Externa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ocialsciences.exeter.ac.uk/education/research/centres/centreforresearchinwriting/projects/craftofwriti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Rectangle 3"/>
          <p:cNvSpPr/>
          <p:nvPr/>
        </p:nvSpPr>
        <p:spPr>
          <a:xfrm>
            <a:off x="611560" y="977192"/>
            <a:ext cx="6070305" cy="769441"/>
          </a:xfrm>
          <a:prstGeom prst="rect">
            <a:avLst/>
          </a:prstGeom>
        </p:spPr>
        <p:txBody>
          <a:bodyPr wrap="square">
            <a:spAutoFit/>
          </a:bodyPr>
          <a:lstStyle/>
          <a:p>
            <a:pPr algn="ctr"/>
            <a:r>
              <a:rPr lang="en-GB" sz="4400" b="1" dirty="0" smtClean="0">
                <a:effectLst>
                  <a:outerShdw blurRad="38100" dist="38100" dir="2700000" algn="tl">
                    <a:srgbClr val="000000">
                      <a:alpha val="43137"/>
                    </a:srgbClr>
                  </a:outerShdw>
                </a:effectLst>
              </a:rPr>
              <a:t>CPD Day 2: Welcome! </a:t>
            </a:r>
            <a:endParaRPr lang="en-GB" sz="4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2843808" y="5409066"/>
            <a:ext cx="4645323" cy="8495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525" y="242141"/>
            <a:ext cx="1513939" cy="2122781"/>
          </a:xfrm>
          <a:prstGeom prst="rect">
            <a:avLst/>
          </a:prstGeom>
        </p:spPr>
      </p:pic>
      <p:pic>
        <p:nvPicPr>
          <p:cNvPr id="8" name="Picture 2" descr="C:\Users\tmc242\Documents\2014\TaW\Ta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157192"/>
            <a:ext cx="2160240" cy="14847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262E3B4-2AC3-4482-B893-FA0A0D613635}" type="slidenum">
              <a:rPr lang="en-GB" smtClean="0"/>
              <a:t>1</a:t>
            </a:fld>
            <a:endParaRPr lang="en-GB"/>
          </a:p>
        </p:txBody>
      </p:sp>
      <p:sp>
        <p:nvSpPr>
          <p:cNvPr id="6" name="Rectangle 5"/>
          <p:cNvSpPr/>
          <p:nvPr/>
        </p:nvSpPr>
        <p:spPr>
          <a:xfrm>
            <a:off x="1547663" y="2405198"/>
            <a:ext cx="5544617" cy="2723823"/>
          </a:xfrm>
          <a:prstGeom prst="rect">
            <a:avLst/>
          </a:prstGeom>
        </p:spPr>
        <p:txBody>
          <a:bodyPr wrap="square">
            <a:spAutoFit/>
          </a:bodyPr>
          <a:lstStyle/>
          <a:p>
            <a:pPr>
              <a:lnSpc>
                <a:spcPct val="150000"/>
              </a:lnSpc>
              <a:spcBef>
                <a:spcPts val="0"/>
              </a:spcBef>
              <a:spcAft>
                <a:spcPts val="1200"/>
              </a:spcAft>
            </a:pPr>
            <a:endParaRPr lang="en-GB" sz="2000" i="1" dirty="0" smtClean="0">
              <a:solidFill>
                <a:srgbClr val="FD5331"/>
              </a:solidFill>
            </a:endParaRPr>
          </a:p>
          <a:p>
            <a:pPr>
              <a:lnSpc>
                <a:spcPct val="150000"/>
              </a:lnSpc>
              <a:spcBef>
                <a:spcPts val="0"/>
              </a:spcBef>
              <a:spcAft>
                <a:spcPts val="1200"/>
              </a:spcAft>
            </a:pPr>
            <a:r>
              <a:rPr lang="en-GB" i="1" dirty="0" smtClean="0"/>
              <a:t>All </a:t>
            </a:r>
            <a:r>
              <a:rPr lang="en-GB" i="1" dirty="0"/>
              <a:t>art is achieved through the exercise of a craft, and every craft has its rudiments that must be taught.</a:t>
            </a:r>
          </a:p>
          <a:p>
            <a:pPr lvl="1">
              <a:lnSpc>
                <a:spcPct val="150000"/>
              </a:lnSpc>
              <a:spcAft>
                <a:spcPts val="1200"/>
              </a:spcAft>
            </a:pPr>
            <a:r>
              <a:rPr lang="en-GB" sz="1400" dirty="0"/>
              <a:t>	           </a:t>
            </a:r>
            <a:r>
              <a:rPr lang="en-GB" dirty="0" smtClean="0"/>
              <a:t>Fairfax and Moat (1998)</a:t>
            </a:r>
            <a:endParaRPr lang="en-GB" dirty="0"/>
          </a:p>
          <a:p>
            <a:pPr>
              <a:lnSpc>
                <a:spcPct val="150000"/>
              </a:lnSpc>
              <a:spcBef>
                <a:spcPts val="0"/>
              </a:spcBef>
              <a:spcAft>
                <a:spcPts val="1200"/>
              </a:spcAft>
            </a:pPr>
            <a:endParaRPr lang="en-GB" sz="2000" dirty="0">
              <a:solidFill>
                <a:srgbClr val="FD5331"/>
              </a:solidFill>
            </a:endParaRPr>
          </a:p>
        </p:txBody>
      </p:sp>
    </p:spTree>
    <p:extLst>
      <p:ext uri="{BB962C8B-B14F-4D97-AF65-F5344CB8AC3E}">
        <p14:creationId xmlns:p14="http://schemas.microsoft.com/office/powerpoint/2010/main" val="226602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27496"/>
            <a:ext cx="7560840" cy="2241464"/>
          </a:xfrm>
          <a:solidFill>
            <a:srgbClr val="F4FEBA"/>
          </a:solidFill>
          <a:ln>
            <a:solidFill>
              <a:schemeClr val="tx1"/>
            </a:solidFill>
          </a:ln>
        </p:spPr>
        <p:txBody>
          <a:bodyPr>
            <a:noAutofit/>
          </a:bodyPr>
          <a:lstStyle/>
          <a:p>
            <a:pPr>
              <a:lnSpc>
                <a:spcPts val="2800"/>
              </a:lnSpc>
            </a:pPr>
            <a:r>
              <a:rPr lang="en-GB" sz="1800" dirty="0"/>
              <a:t> </a:t>
            </a:r>
            <a:r>
              <a:rPr lang="en-US" sz="1800" dirty="0" smtClean="0"/>
              <a:t>‘</a:t>
            </a:r>
            <a:r>
              <a:rPr lang="en-US" sz="1800" i="1" dirty="0" smtClean="0"/>
              <a:t>Creativity </a:t>
            </a:r>
            <a:r>
              <a:rPr lang="en-US" sz="1800" i="1" dirty="0"/>
              <a:t>is not simply a matter of letting go</a:t>
            </a:r>
            <a:r>
              <a:rPr lang="en-US" sz="1800" dirty="0"/>
              <a:t>’: rather genuine creative work ‘</a:t>
            </a:r>
            <a:r>
              <a:rPr lang="en-US" sz="1800" i="1" dirty="0"/>
              <a:t>relies on knowledge, control of materials and command </a:t>
            </a:r>
            <a:r>
              <a:rPr lang="en-US" sz="1800" i="1" dirty="0" smtClean="0"/>
              <a:t>of </a:t>
            </a:r>
            <a:r>
              <a:rPr lang="en-US" sz="1800" i="1" dirty="0"/>
              <a:t>ideas</a:t>
            </a:r>
            <a:r>
              <a:rPr lang="en-US" sz="1800" dirty="0"/>
              <a:t>’ and involves not just innovation,  but also knowledge and skills. </a:t>
            </a:r>
            <a:r>
              <a:rPr lang="en-US" sz="1800" dirty="0" smtClean="0"/>
              <a:t/>
            </a:r>
            <a:br>
              <a:rPr lang="en-US" sz="1800" dirty="0" smtClean="0"/>
            </a:br>
            <a:r>
              <a:rPr lang="en-US" sz="1800" dirty="0"/>
              <a:t/>
            </a:r>
            <a:br>
              <a:rPr lang="en-US" sz="1800" dirty="0"/>
            </a:br>
            <a:r>
              <a:rPr lang="en-US" sz="1800" dirty="0" smtClean="0"/>
              <a:t>National </a:t>
            </a:r>
            <a:r>
              <a:rPr lang="en-US" sz="1800" dirty="0"/>
              <a:t>Advisory Committee on Creative and Cultural  Education  </a:t>
            </a:r>
            <a:r>
              <a:rPr lang="en-US" sz="1800" dirty="0" smtClean="0"/>
              <a:t>(</a:t>
            </a:r>
            <a:r>
              <a:rPr lang="en-US" sz="1800" dirty="0"/>
              <a:t>NACCCE, 1999:  6</a:t>
            </a:r>
            <a:r>
              <a:rPr lang="en-US" sz="1800" dirty="0" smtClean="0"/>
              <a:t>)</a:t>
            </a:r>
            <a:endParaRPr lang="en-GB" sz="1800" dirty="0"/>
          </a:p>
        </p:txBody>
      </p:sp>
      <p:sp>
        <p:nvSpPr>
          <p:cNvPr id="3" name="Content Placeholder 2"/>
          <p:cNvSpPr>
            <a:spLocks noGrp="1"/>
          </p:cNvSpPr>
          <p:nvPr>
            <p:ph idx="1"/>
          </p:nvPr>
        </p:nvSpPr>
        <p:spPr>
          <a:xfrm>
            <a:off x="683568" y="3717032"/>
            <a:ext cx="7560840" cy="2044824"/>
          </a:xfrm>
          <a:solidFill>
            <a:srgbClr val="F4FEBA"/>
          </a:solidFill>
          <a:ln>
            <a:solidFill>
              <a:schemeClr val="tx1"/>
            </a:solidFill>
          </a:ln>
        </p:spPr>
        <p:txBody>
          <a:bodyPr>
            <a:normAutofit/>
          </a:bodyPr>
          <a:lstStyle/>
          <a:p>
            <a:pPr marL="0" indent="0" algn="just">
              <a:lnSpc>
                <a:spcPts val="2800"/>
              </a:lnSpc>
              <a:spcBef>
                <a:spcPts val="0"/>
              </a:spcBef>
              <a:buNone/>
            </a:pPr>
            <a:r>
              <a:rPr lang="en-US" sz="1800" i="1" dirty="0"/>
              <a:t>Why is writing so tricky? Because it requires mastery of two conflicting skills: a creative skill and a critical skill. The former is of the imagination,  the latter of the intellect, and they come from different brain hemispheres.  To write well, we have to employ both  to maximum effect</a:t>
            </a:r>
            <a:r>
              <a:rPr lang="en-US" sz="1800" i="1" dirty="0" smtClean="0"/>
              <a:t>.</a:t>
            </a:r>
          </a:p>
          <a:p>
            <a:pPr marL="0" indent="0" algn="just">
              <a:lnSpc>
                <a:spcPts val="2800"/>
              </a:lnSpc>
              <a:spcBef>
                <a:spcPts val="0"/>
              </a:spcBef>
              <a:buNone/>
            </a:pPr>
            <a:r>
              <a:rPr lang="en-US" sz="1800" dirty="0"/>
              <a:t> </a:t>
            </a:r>
            <a:r>
              <a:rPr lang="en-US" sz="1800" dirty="0" smtClean="0"/>
              <a:t>	Tim Bowler (2002)</a:t>
            </a:r>
            <a:endParaRPr lang="en-GB" sz="1800" dirty="0"/>
          </a:p>
        </p:txBody>
      </p:sp>
      <p:sp>
        <p:nvSpPr>
          <p:cNvPr id="4" name="Slide Number Placeholder 3"/>
          <p:cNvSpPr>
            <a:spLocks noGrp="1"/>
          </p:cNvSpPr>
          <p:nvPr>
            <p:ph type="sldNum" sz="quarter" idx="12"/>
          </p:nvPr>
        </p:nvSpPr>
        <p:spPr/>
        <p:txBody>
          <a:bodyPr/>
          <a:lstStyle/>
          <a:p>
            <a:fld id="{F262E3B4-2AC3-4482-B893-FA0A0D613635}" type="slidenum">
              <a:rPr lang="en-GB" smtClean="0"/>
              <a:t>10</a:t>
            </a:fld>
            <a:endParaRPr lang="en-GB"/>
          </a:p>
        </p:txBody>
      </p:sp>
    </p:spTree>
    <p:extLst>
      <p:ext uri="{BB962C8B-B14F-4D97-AF65-F5344CB8AC3E}">
        <p14:creationId xmlns:p14="http://schemas.microsoft.com/office/powerpoint/2010/main" val="112551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Giving Critical Feedback</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ts val="2800"/>
              </a:lnSpc>
              <a:spcBef>
                <a:spcPts val="0"/>
              </a:spcBef>
              <a:spcAft>
                <a:spcPts val="600"/>
              </a:spcAft>
              <a:buFont typeface="Wingdings" panose="05000000000000000000" pitchFamily="2" charset="2"/>
              <a:buChar char="q"/>
            </a:pPr>
            <a:r>
              <a:rPr lang="en-GB" sz="1800" dirty="0" smtClean="0"/>
              <a:t>Feedback develops children’s critical capacities – their understanding of how to discuss and improve their own writing;</a:t>
            </a:r>
          </a:p>
          <a:p>
            <a:pPr>
              <a:lnSpc>
                <a:spcPts val="2800"/>
              </a:lnSpc>
              <a:spcBef>
                <a:spcPts val="0"/>
              </a:spcBef>
              <a:spcAft>
                <a:spcPts val="600"/>
              </a:spcAft>
              <a:buFont typeface="Wingdings" panose="05000000000000000000" pitchFamily="2" charset="2"/>
              <a:buChar char="q"/>
            </a:pPr>
            <a:r>
              <a:rPr lang="en-GB" sz="1800" dirty="0" smtClean="0"/>
              <a:t>It is hard to revise writing if you have no real sense of how to judge what you have written, or how to change what you have written;</a:t>
            </a:r>
          </a:p>
          <a:p>
            <a:pPr>
              <a:lnSpc>
                <a:spcPts val="2800"/>
              </a:lnSpc>
              <a:spcBef>
                <a:spcPts val="0"/>
              </a:spcBef>
              <a:spcAft>
                <a:spcPts val="600"/>
              </a:spcAft>
              <a:buFont typeface="Wingdings" panose="05000000000000000000" pitchFamily="2" charset="2"/>
              <a:buChar char="q"/>
            </a:pPr>
            <a:r>
              <a:rPr lang="en-GB" sz="1800" dirty="0" smtClean="0"/>
              <a:t>The </a:t>
            </a:r>
            <a:r>
              <a:rPr lang="en-GB" sz="1800" dirty="0" err="1" smtClean="0"/>
              <a:t>Arvon</a:t>
            </a:r>
            <a:r>
              <a:rPr lang="en-GB" sz="1800" dirty="0" smtClean="0"/>
              <a:t> </a:t>
            </a:r>
            <a:r>
              <a:rPr lang="en-GB" sz="1800" dirty="0" err="1" smtClean="0"/>
              <a:t>residentials</a:t>
            </a:r>
            <a:r>
              <a:rPr lang="en-GB" sz="1800" dirty="0" smtClean="0"/>
              <a:t> create rich creative spaces for writing, but the tutorials offer space for constructive and critical feedback;</a:t>
            </a:r>
          </a:p>
          <a:p>
            <a:pPr>
              <a:lnSpc>
                <a:spcPts val="2800"/>
              </a:lnSpc>
              <a:spcBef>
                <a:spcPts val="0"/>
              </a:spcBef>
              <a:spcAft>
                <a:spcPts val="600"/>
              </a:spcAft>
              <a:buFont typeface="Wingdings" panose="05000000000000000000" pitchFamily="2" charset="2"/>
              <a:buChar char="q"/>
            </a:pPr>
            <a:r>
              <a:rPr lang="en-GB" sz="1800" dirty="0" smtClean="0"/>
              <a:t>Critical feedback generates a shared vocabulary and language to talk about writing;</a:t>
            </a:r>
          </a:p>
          <a:p>
            <a:pPr>
              <a:lnSpc>
                <a:spcPts val="2800"/>
              </a:lnSpc>
              <a:spcBef>
                <a:spcPts val="0"/>
              </a:spcBef>
              <a:spcAft>
                <a:spcPts val="600"/>
              </a:spcAft>
              <a:buFont typeface="Wingdings" panose="05000000000000000000" pitchFamily="2" charset="2"/>
              <a:buChar char="q"/>
            </a:pPr>
            <a:r>
              <a:rPr lang="en-GB" sz="1800" dirty="0" smtClean="0"/>
              <a:t>Critical feedback demands subject knowledge of the craft of writing.</a:t>
            </a:r>
          </a:p>
          <a:p>
            <a:pPr>
              <a:lnSpc>
                <a:spcPts val="2800"/>
              </a:lnSpc>
              <a:spcBef>
                <a:spcPts val="0"/>
              </a:spcBef>
              <a:spcAft>
                <a:spcPts val="600"/>
              </a:spcAft>
              <a:buFont typeface="Wingdings" panose="05000000000000000000" pitchFamily="2" charset="2"/>
              <a:buChar char="q"/>
            </a:pPr>
            <a:endParaRPr lang="en-GB" sz="1800" dirty="0"/>
          </a:p>
          <a:p>
            <a:pPr>
              <a:lnSpc>
                <a:spcPts val="2800"/>
              </a:lnSpc>
              <a:spcBef>
                <a:spcPts val="0"/>
              </a:spcBef>
              <a:spcAft>
                <a:spcPts val="600"/>
              </a:spcAft>
              <a:buFont typeface="Wingdings" panose="05000000000000000000" pitchFamily="2" charset="2"/>
              <a:buChar char="q"/>
            </a:pPr>
            <a:r>
              <a:rPr lang="en-GB" sz="1800" dirty="0" smtClean="0"/>
              <a:t>The Craft of Writing Framework:  a shared way of thinking about writing.</a:t>
            </a:r>
            <a:endParaRPr lang="en-GB" sz="1800" dirty="0"/>
          </a:p>
        </p:txBody>
      </p:sp>
      <p:sp>
        <p:nvSpPr>
          <p:cNvPr id="4" name="Slide Number Placeholder 3"/>
          <p:cNvSpPr>
            <a:spLocks noGrp="1"/>
          </p:cNvSpPr>
          <p:nvPr>
            <p:ph type="sldNum" sz="quarter" idx="12"/>
          </p:nvPr>
        </p:nvSpPr>
        <p:spPr/>
        <p:txBody>
          <a:bodyPr/>
          <a:lstStyle/>
          <a:p>
            <a:fld id="{F262E3B4-2AC3-4482-B893-FA0A0D613635}" type="slidenum">
              <a:rPr lang="en-GB" smtClean="0"/>
              <a:t>11</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4274005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TEXT-LEVEL CHOICES</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GB" b="1" dirty="0" smtClean="0">
                <a:solidFill>
                  <a:schemeClr val="tx1"/>
                </a:solidFill>
              </a:rPr>
              <a:t>THE CRAFT OF WRITING FRAMEWORK</a:t>
            </a:r>
            <a:endParaRPr lang="en-GB" b="1" dirty="0">
              <a:solidFill>
                <a:schemeClr val="tx1"/>
              </a:solidFill>
            </a:endParaRPr>
          </a:p>
        </p:txBody>
      </p:sp>
      <p:sp>
        <p:nvSpPr>
          <p:cNvPr id="4" name="Slide Number Placeholder 3"/>
          <p:cNvSpPr>
            <a:spLocks noGrp="1"/>
          </p:cNvSpPr>
          <p:nvPr>
            <p:ph type="sldNum" sz="quarter" idx="12"/>
          </p:nvPr>
        </p:nvSpPr>
        <p:spPr/>
        <p:txBody>
          <a:bodyPr/>
          <a:lstStyle/>
          <a:p>
            <a:fld id="{F262E3B4-2AC3-4482-B893-FA0A0D613635}" type="slidenum">
              <a:rPr lang="en-GB" smtClean="0"/>
              <a:t>12</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26089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3530600" y="2924175"/>
            <a:ext cx="2093913" cy="2306638"/>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Freeform 3"/>
          <p:cNvSpPr>
            <a:spLocks/>
          </p:cNvSpPr>
          <p:nvPr/>
        </p:nvSpPr>
        <p:spPr bwMode="auto">
          <a:xfrm>
            <a:off x="3576638" y="4929188"/>
            <a:ext cx="2020887" cy="17176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D785D"/>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6" name="Freeform 4"/>
          <p:cNvSpPr>
            <a:spLocks/>
          </p:cNvSpPr>
          <p:nvPr/>
        </p:nvSpPr>
        <p:spPr bwMode="auto">
          <a:xfrm>
            <a:off x="2097088" y="3778250"/>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80EE"/>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7" name="Freeform 5"/>
          <p:cNvSpPr>
            <a:spLocks/>
          </p:cNvSpPr>
          <p:nvPr/>
        </p:nvSpPr>
        <p:spPr bwMode="auto">
          <a:xfrm>
            <a:off x="2097088" y="2360613"/>
            <a:ext cx="1997075" cy="1717675"/>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FF99CC"/>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8" name="Freeform 6"/>
          <p:cNvSpPr>
            <a:spLocks/>
          </p:cNvSpPr>
          <p:nvPr/>
        </p:nvSpPr>
        <p:spPr bwMode="auto">
          <a:xfrm>
            <a:off x="5064125" y="4071938"/>
            <a:ext cx="1981200" cy="1711325"/>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CCFFCC"/>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79" name="Freeform 7"/>
          <p:cNvSpPr>
            <a:spLocks/>
          </p:cNvSpPr>
          <p:nvPr/>
        </p:nvSpPr>
        <p:spPr bwMode="auto">
          <a:xfrm>
            <a:off x="3582988" y="1508125"/>
            <a:ext cx="2027237" cy="1717675"/>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accent3">
              <a:lumMod val="60000"/>
              <a:lumOff val="40000"/>
            </a:schemeClr>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80" name="Freeform 8"/>
          <p:cNvSpPr>
            <a:spLocks/>
          </p:cNvSpPr>
          <p:nvPr/>
        </p:nvSpPr>
        <p:spPr bwMode="auto">
          <a:xfrm>
            <a:off x="5064125" y="2360613"/>
            <a:ext cx="1981200" cy="2011362"/>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BD9BD"/>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83" name="Text Box 11"/>
          <p:cNvSpPr txBox="1">
            <a:spLocks noChangeArrowheads="1"/>
          </p:cNvSpPr>
          <p:nvPr/>
        </p:nvSpPr>
        <p:spPr bwMode="auto">
          <a:xfrm>
            <a:off x="5553075" y="47323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dirty="0">
              <a:solidFill>
                <a:srgbClr val="000000"/>
              </a:solidFill>
            </a:endParaRPr>
          </a:p>
        </p:txBody>
      </p:sp>
      <p:sp>
        <p:nvSpPr>
          <p:cNvPr id="3084" name="Text Box 12"/>
          <p:cNvSpPr txBox="1">
            <a:spLocks noChangeArrowheads="1"/>
          </p:cNvSpPr>
          <p:nvPr/>
        </p:nvSpPr>
        <p:spPr bwMode="auto">
          <a:xfrm>
            <a:off x="5482945" y="290895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a:t>
            </a:r>
            <a:endParaRPr lang="en-GB" altLang="en-US" b="1" dirty="0">
              <a:solidFill>
                <a:srgbClr val="000000"/>
              </a:solidFill>
            </a:endParaRPr>
          </a:p>
        </p:txBody>
      </p:sp>
      <p:sp>
        <p:nvSpPr>
          <p:cNvPr id="3087" name="Text Box 15"/>
          <p:cNvSpPr txBox="1">
            <a:spLocks noChangeArrowheads="1"/>
          </p:cNvSpPr>
          <p:nvPr/>
        </p:nvSpPr>
        <p:spPr bwMode="auto">
          <a:xfrm>
            <a:off x="3582989" y="3696288"/>
            <a:ext cx="1970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smtClean="0">
                <a:solidFill>
                  <a:srgbClr val="000000"/>
                </a:solidFill>
              </a:rPr>
              <a:t>TEXT LEVEL CHOICES</a:t>
            </a:r>
            <a:endParaRPr lang="en-GB" altLang="en-US" b="1" dirty="0">
              <a:solidFill>
                <a:srgbClr val="000000"/>
              </a:solidFill>
            </a:endParaRPr>
          </a:p>
        </p:txBody>
      </p:sp>
      <p:sp>
        <p:nvSpPr>
          <p:cNvPr id="19" name="Freeform 4"/>
          <p:cNvSpPr>
            <a:spLocks/>
          </p:cNvSpPr>
          <p:nvPr/>
        </p:nvSpPr>
        <p:spPr bwMode="auto">
          <a:xfrm rot="17982669">
            <a:off x="1999456" y="403053"/>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D5D5FF"/>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2" name="TextBox 1"/>
          <p:cNvSpPr txBox="1"/>
          <p:nvPr/>
        </p:nvSpPr>
        <p:spPr>
          <a:xfrm>
            <a:off x="5482945" y="261600"/>
            <a:ext cx="3366140" cy="1200329"/>
          </a:xfrm>
          <a:prstGeom prst="rect">
            <a:avLst/>
          </a:prstGeom>
          <a:solidFill>
            <a:srgbClr val="D5D5FF"/>
          </a:solidFill>
          <a:ln>
            <a:solidFill>
              <a:schemeClr val="tx1"/>
            </a:solidFill>
          </a:ln>
        </p:spPr>
        <p:txBody>
          <a:bodyPr wrap="square" rtlCol="0">
            <a:spAutoFit/>
          </a:bodyPr>
          <a:lstStyle/>
          <a:p>
            <a:r>
              <a:rPr lang="en-GB" b="1" dirty="0" smtClean="0"/>
              <a:t>TEXT LEVEL CHOICES</a:t>
            </a:r>
          </a:p>
          <a:p>
            <a:r>
              <a:rPr lang="en-GB" dirty="0"/>
              <a:t>Knowledge about structural and text-level features and their effects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61601"/>
            <a:ext cx="933822" cy="1309365"/>
          </a:xfrm>
          <a:prstGeom prst="rect">
            <a:avLst/>
          </a:prstGeom>
        </p:spPr>
      </p:pic>
      <p:sp>
        <p:nvSpPr>
          <p:cNvPr id="3" name="Slide Number Placeholder 2"/>
          <p:cNvSpPr>
            <a:spLocks noGrp="1"/>
          </p:cNvSpPr>
          <p:nvPr>
            <p:ph type="sldNum" sz="quarter" idx="12"/>
          </p:nvPr>
        </p:nvSpPr>
        <p:spPr/>
        <p:txBody>
          <a:bodyPr/>
          <a:lstStyle/>
          <a:p>
            <a:fld id="{F262E3B4-2AC3-4482-B893-FA0A0D613635}" type="slidenum">
              <a:rPr lang="en-GB" smtClean="0"/>
              <a:t>13</a:t>
            </a:fld>
            <a:endParaRPr lang="en-GB"/>
          </a:p>
        </p:txBody>
      </p:sp>
    </p:spTree>
    <p:extLst>
      <p:ext uri="{BB962C8B-B14F-4D97-AF65-F5344CB8AC3E}">
        <p14:creationId xmlns:p14="http://schemas.microsoft.com/office/powerpoint/2010/main" val="2605728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3530600" y="2924175"/>
            <a:ext cx="2093913" cy="2306638"/>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Freeform 3"/>
          <p:cNvSpPr>
            <a:spLocks/>
          </p:cNvSpPr>
          <p:nvPr/>
        </p:nvSpPr>
        <p:spPr bwMode="auto">
          <a:xfrm>
            <a:off x="3577431" y="4871942"/>
            <a:ext cx="2020887" cy="17176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D785D"/>
          </a:solidFill>
          <a:ln w="38100" cap="flat" cmpd="sng">
            <a:solidFill>
              <a:srgbClr val="5F5F5F"/>
            </a:solidFill>
            <a:prstDash val="solid"/>
            <a:round/>
            <a:headEnd type="none" w="med" len="med"/>
            <a:tailEnd type="none" w="med" len="med"/>
          </a:ln>
          <a:effectLst/>
          <a:extLst/>
        </p:spPr>
        <p:txBody>
          <a:bodyPr/>
          <a:lstStyle/>
          <a:p>
            <a:endParaRPr lang="en-GB" dirty="0" smtClean="0"/>
          </a:p>
          <a:p>
            <a:pPr algn="ctr"/>
            <a:endParaRPr lang="en-GB" dirty="0" smtClean="0"/>
          </a:p>
          <a:p>
            <a:pPr algn="ctr"/>
            <a:r>
              <a:rPr lang="en-GB" dirty="0"/>
              <a:t> </a:t>
            </a:r>
            <a:r>
              <a:rPr lang="en-GB" dirty="0" smtClean="0"/>
              <a:t>   Show, not Tell</a:t>
            </a:r>
            <a:endParaRPr lang="en-GB" dirty="0"/>
          </a:p>
        </p:txBody>
      </p:sp>
      <p:sp>
        <p:nvSpPr>
          <p:cNvPr id="3076" name="Freeform 4"/>
          <p:cNvSpPr>
            <a:spLocks/>
          </p:cNvSpPr>
          <p:nvPr/>
        </p:nvSpPr>
        <p:spPr bwMode="auto">
          <a:xfrm>
            <a:off x="2097088" y="3778250"/>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80EE"/>
          </a:solidFill>
          <a:ln w="38100" cap="flat" cmpd="sng">
            <a:solidFill>
              <a:srgbClr val="5F5F5F"/>
            </a:solidFill>
            <a:prstDash val="solid"/>
            <a:round/>
            <a:headEnd type="none" w="med" len="med"/>
            <a:tailEnd type="none" w="med" len="med"/>
          </a:ln>
          <a:effectLst/>
          <a:extLst/>
        </p:spPr>
        <p:txBody>
          <a:bodyPr/>
          <a:lstStyle/>
          <a:p>
            <a:endParaRPr lang="en-GB" dirty="0" smtClean="0"/>
          </a:p>
          <a:p>
            <a:pPr algn="ctr"/>
            <a:endParaRPr lang="en-GB" dirty="0" smtClean="0"/>
          </a:p>
          <a:p>
            <a:pPr algn="ctr"/>
            <a:endParaRPr lang="en-GB" dirty="0" smtClean="0"/>
          </a:p>
          <a:p>
            <a:pPr algn="ctr"/>
            <a:r>
              <a:rPr lang="en-GB" dirty="0" smtClean="0"/>
              <a:t>Narrative </a:t>
            </a:r>
          </a:p>
          <a:p>
            <a:pPr algn="ctr"/>
            <a:r>
              <a:rPr lang="en-GB" dirty="0" smtClean="0"/>
              <a:t>Structure</a:t>
            </a:r>
            <a:endParaRPr lang="en-GB" dirty="0"/>
          </a:p>
        </p:txBody>
      </p:sp>
      <p:sp>
        <p:nvSpPr>
          <p:cNvPr id="3077" name="Freeform 5"/>
          <p:cNvSpPr>
            <a:spLocks/>
          </p:cNvSpPr>
          <p:nvPr/>
        </p:nvSpPr>
        <p:spPr bwMode="auto">
          <a:xfrm>
            <a:off x="2097088" y="2360613"/>
            <a:ext cx="1997075" cy="1717675"/>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FF99CC"/>
          </a:solidFill>
          <a:ln w="38100" cap="flat" cmpd="sng">
            <a:solidFill>
              <a:srgbClr val="5F5F5F"/>
            </a:solidFill>
            <a:prstDash val="solid"/>
            <a:round/>
            <a:headEnd type="none" w="med" len="med"/>
            <a:tailEnd type="none" w="med" len="med"/>
          </a:ln>
          <a:effectLst/>
          <a:extLst/>
        </p:spPr>
        <p:txBody>
          <a:bodyPr/>
          <a:lstStyle/>
          <a:p>
            <a:endParaRPr lang="en-GB" dirty="0" smtClean="0"/>
          </a:p>
          <a:p>
            <a:pPr algn="ctr"/>
            <a:endParaRPr lang="en-GB" dirty="0"/>
          </a:p>
          <a:p>
            <a:pPr algn="ctr"/>
            <a:r>
              <a:rPr lang="en-GB" dirty="0" smtClean="0"/>
              <a:t>Dialogue </a:t>
            </a:r>
          </a:p>
          <a:p>
            <a:pPr algn="ctr"/>
            <a:r>
              <a:rPr lang="en-GB" dirty="0" smtClean="0"/>
              <a:t>and tone</a:t>
            </a:r>
            <a:endParaRPr lang="en-GB" dirty="0"/>
          </a:p>
        </p:txBody>
      </p:sp>
      <p:sp>
        <p:nvSpPr>
          <p:cNvPr id="3078" name="Freeform 6"/>
          <p:cNvSpPr>
            <a:spLocks/>
          </p:cNvSpPr>
          <p:nvPr/>
        </p:nvSpPr>
        <p:spPr bwMode="auto">
          <a:xfrm>
            <a:off x="5064125" y="4071938"/>
            <a:ext cx="1981200" cy="1711325"/>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CCFFCC"/>
          </a:solidFill>
          <a:ln w="38100" cap="flat" cmpd="sng">
            <a:solidFill>
              <a:srgbClr val="5F5F5F"/>
            </a:solidFill>
            <a:prstDash val="dash"/>
            <a:round/>
            <a:headEnd type="none" w="med" len="med"/>
            <a:tailEnd type="none" w="med" len="med"/>
          </a:ln>
          <a:effectLst/>
          <a:extLst/>
        </p:spPr>
        <p:txBody>
          <a:bodyPr/>
          <a:lstStyle/>
          <a:p>
            <a:endParaRPr lang="en-GB" dirty="0" smtClean="0"/>
          </a:p>
          <a:p>
            <a:endParaRPr lang="en-GB" dirty="0"/>
          </a:p>
          <a:p>
            <a:pPr algn="ctr"/>
            <a:r>
              <a:rPr lang="en-GB" dirty="0" smtClean="0"/>
              <a:t>Characterisation</a:t>
            </a:r>
            <a:endParaRPr lang="en-GB" dirty="0"/>
          </a:p>
        </p:txBody>
      </p:sp>
      <p:sp>
        <p:nvSpPr>
          <p:cNvPr id="3079" name="Freeform 7"/>
          <p:cNvSpPr>
            <a:spLocks/>
          </p:cNvSpPr>
          <p:nvPr/>
        </p:nvSpPr>
        <p:spPr bwMode="auto">
          <a:xfrm>
            <a:off x="3582988" y="1508125"/>
            <a:ext cx="2027237" cy="1717675"/>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accent3">
              <a:lumMod val="60000"/>
              <a:lumOff val="40000"/>
            </a:schemeClr>
          </a:solidFill>
          <a:ln w="38100" cap="flat" cmpd="sng">
            <a:solidFill>
              <a:srgbClr val="5F5F5F"/>
            </a:solidFill>
            <a:prstDash val="solid"/>
            <a:round/>
            <a:headEnd type="none" w="med" len="med"/>
            <a:tailEnd type="none" w="med" len="med"/>
          </a:ln>
          <a:effectLst/>
          <a:extLst/>
        </p:spPr>
        <p:txBody>
          <a:bodyPr/>
          <a:lstStyle/>
          <a:p>
            <a:pPr algn="ctr"/>
            <a:endParaRPr lang="en-GB" dirty="0"/>
          </a:p>
          <a:p>
            <a:pPr algn="ctr"/>
            <a:r>
              <a:rPr lang="en-GB" dirty="0" smtClean="0"/>
              <a:t>Poetic </a:t>
            </a:r>
          </a:p>
          <a:p>
            <a:pPr algn="ctr"/>
            <a:r>
              <a:rPr lang="en-GB" dirty="0" smtClean="0"/>
              <a:t>Structures</a:t>
            </a:r>
            <a:endParaRPr lang="en-GB" dirty="0"/>
          </a:p>
        </p:txBody>
      </p:sp>
      <p:sp>
        <p:nvSpPr>
          <p:cNvPr id="3080" name="Freeform 8"/>
          <p:cNvSpPr>
            <a:spLocks/>
          </p:cNvSpPr>
          <p:nvPr/>
        </p:nvSpPr>
        <p:spPr bwMode="auto">
          <a:xfrm>
            <a:off x="5064125" y="2360613"/>
            <a:ext cx="1981200" cy="2011362"/>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BD9BD"/>
          </a:solidFill>
          <a:ln w="38100" cap="flat" cmpd="sng">
            <a:solidFill>
              <a:srgbClr val="5F5F5F"/>
            </a:solidFill>
            <a:prstDash val="dash"/>
            <a:round/>
            <a:headEnd type="none" w="med" len="med"/>
            <a:tailEnd type="none" w="med" len="med"/>
          </a:ln>
          <a:effectLst/>
          <a:extLst/>
        </p:spPr>
        <p:txBody>
          <a:bodyPr/>
          <a:lstStyle/>
          <a:p>
            <a:endParaRPr lang="en-GB" dirty="0" smtClean="0"/>
          </a:p>
          <a:p>
            <a:pPr algn="ctr"/>
            <a:endParaRPr lang="en-GB" dirty="0" smtClean="0"/>
          </a:p>
          <a:p>
            <a:pPr algn="ctr"/>
            <a:r>
              <a:rPr lang="en-GB" dirty="0" smtClean="0"/>
              <a:t>Viewpoint</a:t>
            </a:r>
            <a:endParaRPr lang="en-GB" dirty="0"/>
          </a:p>
        </p:txBody>
      </p:sp>
      <p:sp>
        <p:nvSpPr>
          <p:cNvPr id="3083" name="Text Box 11"/>
          <p:cNvSpPr txBox="1">
            <a:spLocks noChangeArrowheads="1"/>
          </p:cNvSpPr>
          <p:nvPr/>
        </p:nvSpPr>
        <p:spPr bwMode="auto">
          <a:xfrm>
            <a:off x="5553075" y="47323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dirty="0">
              <a:solidFill>
                <a:srgbClr val="000000"/>
              </a:solidFill>
            </a:endParaRPr>
          </a:p>
        </p:txBody>
      </p:sp>
      <p:sp>
        <p:nvSpPr>
          <p:cNvPr id="3084" name="Text Box 12"/>
          <p:cNvSpPr txBox="1">
            <a:spLocks noChangeArrowheads="1"/>
          </p:cNvSpPr>
          <p:nvPr/>
        </p:nvSpPr>
        <p:spPr bwMode="auto">
          <a:xfrm>
            <a:off x="5482945" y="290895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a:t>
            </a:r>
            <a:endParaRPr lang="en-GB" altLang="en-US" b="1" dirty="0">
              <a:solidFill>
                <a:srgbClr val="000000"/>
              </a:solidFill>
            </a:endParaRPr>
          </a:p>
        </p:txBody>
      </p:sp>
      <p:sp>
        <p:nvSpPr>
          <p:cNvPr id="3087" name="Text Box 15"/>
          <p:cNvSpPr txBox="1">
            <a:spLocks noChangeArrowheads="1"/>
          </p:cNvSpPr>
          <p:nvPr/>
        </p:nvSpPr>
        <p:spPr bwMode="auto">
          <a:xfrm>
            <a:off x="3582989" y="3696288"/>
            <a:ext cx="1970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smtClean="0">
                <a:solidFill>
                  <a:srgbClr val="000000"/>
                </a:solidFill>
              </a:rPr>
              <a:t>TEXT LEVEL CHOICES</a:t>
            </a:r>
          </a:p>
        </p:txBody>
      </p:sp>
      <p:sp>
        <p:nvSpPr>
          <p:cNvPr id="19" name="Freeform 4"/>
          <p:cNvSpPr>
            <a:spLocks/>
          </p:cNvSpPr>
          <p:nvPr/>
        </p:nvSpPr>
        <p:spPr bwMode="auto">
          <a:xfrm rot="17982669">
            <a:off x="1999456" y="403053"/>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D5D5FF"/>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2" name="TextBox 1"/>
          <p:cNvSpPr txBox="1"/>
          <p:nvPr/>
        </p:nvSpPr>
        <p:spPr>
          <a:xfrm>
            <a:off x="5482945" y="261600"/>
            <a:ext cx="3366140" cy="1200329"/>
          </a:xfrm>
          <a:prstGeom prst="rect">
            <a:avLst/>
          </a:prstGeom>
          <a:solidFill>
            <a:srgbClr val="D5D5FF"/>
          </a:solidFill>
          <a:ln>
            <a:solidFill>
              <a:schemeClr val="tx1"/>
            </a:solidFill>
          </a:ln>
        </p:spPr>
        <p:txBody>
          <a:bodyPr wrap="square" rtlCol="0">
            <a:spAutoFit/>
          </a:bodyPr>
          <a:lstStyle/>
          <a:p>
            <a:r>
              <a:rPr lang="en-GB" b="1" dirty="0" smtClean="0"/>
              <a:t>TEXT LEVEL CHOICES</a:t>
            </a:r>
          </a:p>
          <a:p>
            <a:r>
              <a:rPr lang="en-GB" dirty="0"/>
              <a:t>Knowledge about structural and text-level features and their effects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61601"/>
            <a:ext cx="933822" cy="1309365"/>
          </a:xfrm>
          <a:prstGeom prst="rect">
            <a:avLst/>
          </a:prstGeom>
        </p:spPr>
      </p:pic>
      <p:sp>
        <p:nvSpPr>
          <p:cNvPr id="3" name="Slide Number Placeholder 2"/>
          <p:cNvSpPr>
            <a:spLocks noGrp="1"/>
          </p:cNvSpPr>
          <p:nvPr>
            <p:ph type="sldNum" sz="quarter" idx="12"/>
          </p:nvPr>
        </p:nvSpPr>
        <p:spPr/>
        <p:txBody>
          <a:bodyPr/>
          <a:lstStyle/>
          <a:p>
            <a:fld id="{F262E3B4-2AC3-4482-B893-FA0A0D613635}" type="slidenum">
              <a:rPr lang="en-GB" smtClean="0"/>
              <a:t>14</a:t>
            </a:fld>
            <a:endParaRPr lang="en-GB"/>
          </a:p>
        </p:txBody>
      </p:sp>
    </p:spTree>
    <p:extLst>
      <p:ext uri="{BB962C8B-B14F-4D97-AF65-F5344CB8AC3E}">
        <p14:creationId xmlns:p14="http://schemas.microsoft.com/office/powerpoint/2010/main" val="3536500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r>
              <a:rPr lang="en-GB" dirty="0" smtClean="0">
                <a:effectLst>
                  <a:outerShdw blurRad="38100" dist="38100" dir="2700000" algn="tl">
                    <a:srgbClr val="000000">
                      <a:alpha val="43137"/>
                    </a:srgbClr>
                  </a:outerShdw>
                </a:effectLst>
              </a:rPr>
              <a:t>Giving Feedback:  Text-Level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Choices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nSpc>
                <a:spcPts val="2800"/>
              </a:lnSpc>
              <a:spcBef>
                <a:spcPts val="0"/>
              </a:spcBef>
              <a:buNone/>
            </a:pPr>
            <a:r>
              <a:rPr lang="en-GB" sz="1800" dirty="0" smtClean="0"/>
              <a:t>What critical feedback </a:t>
            </a:r>
            <a:r>
              <a:rPr lang="en-GB" sz="1800" dirty="0"/>
              <a:t>might you give to Nicola Davies on </a:t>
            </a:r>
            <a:r>
              <a:rPr lang="en-GB" sz="1800" dirty="0" smtClean="0"/>
              <a:t>her Text Level Choices in </a:t>
            </a:r>
            <a:r>
              <a:rPr lang="en-GB" sz="1800" i="1" dirty="0"/>
              <a:t>King of the </a:t>
            </a:r>
            <a:r>
              <a:rPr lang="en-GB" sz="1800" i="1" dirty="0" smtClean="0"/>
              <a:t>Sky?</a:t>
            </a:r>
          </a:p>
          <a:p>
            <a:pPr marL="0" indent="0">
              <a:lnSpc>
                <a:spcPts val="2800"/>
              </a:lnSpc>
              <a:spcBef>
                <a:spcPts val="0"/>
              </a:spcBef>
              <a:buNone/>
            </a:pPr>
            <a:endParaRPr lang="en-GB" sz="1800" i="1" dirty="0"/>
          </a:p>
          <a:p>
            <a:pPr marL="0" indent="0">
              <a:lnSpc>
                <a:spcPts val="2800"/>
              </a:lnSpc>
              <a:spcBef>
                <a:spcPts val="0"/>
              </a:spcBef>
              <a:buNone/>
            </a:pPr>
            <a:r>
              <a:rPr lang="en-GB" sz="1800" dirty="0" smtClean="0"/>
              <a:t>Look especially at:</a:t>
            </a:r>
          </a:p>
          <a:p>
            <a:pPr>
              <a:lnSpc>
                <a:spcPts val="2800"/>
              </a:lnSpc>
              <a:spcBef>
                <a:spcPts val="0"/>
              </a:spcBef>
              <a:buFont typeface="Wingdings" panose="05000000000000000000" pitchFamily="2" charset="2"/>
              <a:buChar char="q"/>
            </a:pPr>
            <a:r>
              <a:rPr lang="en-GB" sz="1800" dirty="0" smtClean="0"/>
              <a:t>Narrative structure</a:t>
            </a:r>
          </a:p>
          <a:p>
            <a:pPr>
              <a:lnSpc>
                <a:spcPts val="2800"/>
              </a:lnSpc>
              <a:spcBef>
                <a:spcPts val="0"/>
              </a:spcBef>
              <a:buFont typeface="Wingdings" panose="05000000000000000000" pitchFamily="2" charset="2"/>
              <a:buChar char="q"/>
            </a:pPr>
            <a:r>
              <a:rPr lang="en-GB" sz="1800" dirty="0" smtClean="0"/>
              <a:t>Repetition</a:t>
            </a:r>
          </a:p>
          <a:p>
            <a:pPr>
              <a:lnSpc>
                <a:spcPts val="2800"/>
              </a:lnSpc>
              <a:spcBef>
                <a:spcPts val="0"/>
              </a:spcBef>
              <a:buFont typeface="Wingdings" panose="05000000000000000000" pitchFamily="2" charset="2"/>
              <a:buChar char="q"/>
            </a:pPr>
            <a:r>
              <a:rPr lang="en-GB" sz="1800" dirty="0" smtClean="0"/>
              <a:t>Viewpoint</a:t>
            </a:r>
          </a:p>
          <a:p>
            <a:pPr>
              <a:lnSpc>
                <a:spcPts val="2800"/>
              </a:lnSpc>
              <a:spcBef>
                <a:spcPts val="0"/>
              </a:spcBef>
              <a:buFont typeface="Wingdings" panose="05000000000000000000" pitchFamily="2" charset="2"/>
              <a:buChar char="q"/>
            </a:pPr>
            <a:endParaRPr lang="en-GB" sz="1800" dirty="0"/>
          </a:p>
          <a:p>
            <a:pPr marL="0" indent="0">
              <a:lnSpc>
                <a:spcPts val="2800"/>
              </a:lnSpc>
              <a:spcBef>
                <a:spcPts val="0"/>
              </a:spcBef>
              <a:buNone/>
            </a:pPr>
            <a:r>
              <a:rPr lang="en-GB" sz="1800" dirty="0" smtClean="0"/>
              <a:t>Remember that critical feedback is not negative:  it focuses as much on what has been successful as on what needs improvement.  But it </a:t>
            </a:r>
            <a:r>
              <a:rPr lang="en-GB" sz="1800" i="1" dirty="0" smtClean="0">
                <a:solidFill>
                  <a:srgbClr val="FF0000"/>
                </a:solidFill>
              </a:rPr>
              <a:t>verbalises</a:t>
            </a:r>
            <a:r>
              <a:rPr lang="en-GB" sz="1800" dirty="0" smtClean="0"/>
              <a:t> why something is successful or less so?</a:t>
            </a:r>
            <a:endParaRPr lang="en-GB" sz="1800" dirty="0"/>
          </a:p>
          <a:p>
            <a:pPr marL="0" indent="0">
              <a:lnSpc>
                <a:spcPts val="2800"/>
              </a:lnSpc>
              <a:spcBef>
                <a:spcPts val="0"/>
              </a:spcBef>
              <a:buNone/>
            </a:pPr>
            <a:endParaRPr lang="en-GB" sz="1800" dirty="0"/>
          </a:p>
        </p:txBody>
      </p:sp>
      <p:sp>
        <p:nvSpPr>
          <p:cNvPr id="4" name="Slide Number Placeholder 3"/>
          <p:cNvSpPr>
            <a:spLocks noGrp="1"/>
          </p:cNvSpPr>
          <p:nvPr>
            <p:ph type="sldNum" sz="quarter" idx="12"/>
          </p:nvPr>
        </p:nvSpPr>
        <p:spPr/>
        <p:txBody>
          <a:bodyPr/>
          <a:lstStyle/>
          <a:p>
            <a:fld id="{F262E3B4-2AC3-4482-B893-FA0A0D613635}" type="slidenum">
              <a:rPr lang="en-GB" smtClean="0"/>
              <a:t>15</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89302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a:bodyPr>
          <a:lstStyle/>
          <a:p>
            <a:r>
              <a:rPr lang="en-GB" dirty="0" smtClean="0">
                <a:effectLst>
                  <a:outerShdw blurRad="38100" dist="38100" dir="2700000" algn="tl">
                    <a:srgbClr val="000000">
                      <a:alpha val="43137"/>
                    </a:srgbClr>
                  </a:outerShdw>
                </a:effectLst>
              </a:rPr>
              <a:t>Giving Feedback:  Text-Level Choices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87624" y="2492896"/>
            <a:ext cx="6840760" cy="1324744"/>
          </a:xfrm>
        </p:spPr>
        <p:txBody>
          <a:bodyPr/>
          <a:lstStyle/>
          <a:p>
            <a:pPr marL="0" indent="0" algn="ctr">
              <a:lnSpc>
                <a:spcPts val="2800"/>
              </a:lnSpc>
              <a:spcBef>
                <a:spcPts val="0"/>
              </a:spcBef>
              <a:buNone/>
            </a:pPr>
            <a:r>
              <a:rPr lang="en-GB" sz="2000" dirty="0" smtClean="0"/>
              <a:t>How </a:t>
            </a:r>
            <a:r>
              <a:rPr lang="en-GB" sz="2000" dirty="0"/>
              <a:t>does better understanding of Text level choices support feedback and revision?</a:t>
            </a:r>
          </a:p>
        </p:txBody>
      </p:sp>
      <p:sp>
        <p:nvSpPr>
          <p:cNvPr id="4" name="Slide Number Placeholder 3"/>
          <p:cNvSpPr>
            <a:spLocks noGrp="1"/>
          </p:cNvSpPr>
          <p:nvPr>
            <p:ph type="sldNum" sz="quarter" idx="12"/>
          </p:nvPr>
        </p:nvSpPr>
        <p:spPr/>
        <p:txBody>
          <a:bodyPr/>
          <a:lstStyle/>
          <a:p>
            <a:fld id="{F262E3B4-2AC3-4482-B893-FA0A0D613635}" type="slidenum">
              <a:rPr lang="en-GB" smtClean="0"/>
              <a:t>16</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07" y="5301208"/>
            <a:ext cx="1008112" cy="1413532"/>
          </a:xfrm>
          <a:prstGeom prst="rect">
            <a:avLst/>
          </a:prstGeom>
        </p:spPr>
      </p:pic>
    </p:spTree>
    <p:extLst>
      <p:ext uri="{BB962C8B-B14F-4D97-AF65-F5344CB8AC3E}">
        <p14:creationId xmlns:p14="http://schemas.microsoft.com/office/powerpoint/2010/main" val="219165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ANOTHER TASTE OF ARVON</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17</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332347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READER-WRITER </a:t>
            </a:r>
            <a:r>
              <a:rPr lang="en-GB" dirty="0" err="1" smtClean="0">
                <a:effectLst>
                  <a:outerShdw blurRad="38100" dist="38100" dir="2700000" algn="tl">
                    <a:srgbClr val="000000">
                      <a:alpha val="43137"/>
                    </a:srgbClr>
                  </a:outerShdw>
                </a:effectLst>
              </a:rPr>
              <a:t>RElATIONSHIP</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GB" b="1" dirty="0" smtClean="0">
                <a:solidFill>
                  <a:schemeClr val="tx1"/>
                </a:solidFill>
              </a:rPr>
              <a:t>THE CRAFT OF WRITING FRAMEWORK</a:t>
            </a:r>
            <a:endParaRPr lang="en-GB" b="1" dirty="0">
              <a:solidFill>
                <a:schemeClr val="tx1"/>
              </a:solidFill>
            </a:endParaRPr>
          </a:p>
        </p:txBody>
      </p:sp>
      <p:sp>
        <p:nvSpPr>
          <p:cNvPr id="4" name="Slide Number Placeholder 3"/>
          <p:cNvSpPr>
            <a:spLocks noGrp="1"/>
          </p:cNvSpPr>
          <p:nvPr>
            <p:ph type="sldNum" sz="quarter" idx="12"/>
          </p:nvPr>
        </p:nvSpPr>
        <p:spPr/>
        <p:txBody>
          <a:bodyPr/>
          <a:lstStyle/>
          <a:p>
            <a:fld id="{F262E3B4-2AC3-4482-B893-FA0A0D613635}" type="slidenum">
              <a:rPr lang="en-GB" smtClean="0"/>
              <a:t>18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578000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3530600" y="2924175"/>
            <a:ext cx="2093913" cy="2306638"/>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Freeform 3"/>
          <p:cNvSpPr>
            <a:spLocks/>
          </p:cNvSpPr>
          <p:nvPr/>
        </p:nvSpPr>
        <p:spPr bwMode="auto">
          <a:xfrm>
            <a:off x="3576638" y="4929188"/>
            <a:ext cx="2020887" cy="17176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D785D"/>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6" name="Freeform 4"/>
          <p:cNvSpPr>
            <a:spLocks/>
          </p:cNvSpPr>
          <p:nvPr/>
        </p:nvSpPr>
        <p:spPr bwMode="auto">
          <a:xfrm>
            <a:off x="2097088" y="3778250"/>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80EE"/>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7" name="Freeform 5"/>
          <p:cNvSpPr>
            <a:spLocks/>
          </p:cNvSpPr>
          <p:nvPr/>
        </p:nvSpPr>
        <p:spPr bwMode="auto">
          <a:xfrm>
            <a:off x="2097088" y="2360613"/>
            <a:ext cx="1997075" cy="1717675"/>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FF99CC"/>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8" name="Freeform 6"/>
          <p:cNvSpPr>
            <a:spLocks/>
          </p:cNvSpPr>
          <p:nvPr/>
        </p:nvSpPr>
        <p:spPr bwMode="auto">
          <a:xfrm>
            <a:off x="5064125" y="4071938"/>
            <a:ext cx="1981200" cy="1711325"/>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CCFFCC"/>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79" name="Freeform 7"/>
          <p:cNvSpPr>
            <a:spLocks/>
          </p:cNvSpPr>
          <p:nvPr/>
        </p:nvSpPr>
        <p:spPr bwMode="auto">
          <a:xfrm>
            <a:off x="3582988" y="1508125"/>
            <a:ext cx="2027237" cy="1717675"/>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accent3">
              <a:lumMod val="60000"/>
              <a:lumOff val="40000"/>
            </a:schemeClr>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80" name="Freeform 8"/>
          <p:cNvSpPr>
            <a:spLocks/>
          </p:cNvSpPr>
          <p:nvPr/>
        </p:nvSpPr>
        <p:spPr bwMode="auto">
          <a:xfrm>
            <a:off x="5064125" y="2360613"/>
            <a:ext cx="1981200" cy="2011362"/>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BD9BD"/>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83" name="Text Box 11"/>
          <p:cNvSpPr txBox="1">
            <a:spLocks noChangeArrowheads="1"/>
          </p:cNvSpPr>
          <p:nvPr/>
        </p:nvSpPr>
        <p:spPr bwMode="auto">
          <a:xfrm>
            <a:off x="5553075" y="47323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dirty="0">
              <a:solidFill>
                <a:srgbClr val="000000"/>
              </a:solidFill>
            </a:endParaRPr>
          </a:p>
        </p:txBody>
      </p:sp>
      <p:sp>
        <p:nvSpPr>
          <p:cNvPr id="3084" name="Text Box 12"/>
          <p:cNvSpPr txBox="1">
            <a:spLocks noChangeArrowheads="1"/>
          </p:cNvSpPr>
          <p:nvPr/>
        </p:nvSpPr>
        <p:spPr bwMode="auto">
          <a:xfrm>
            <a:off x="5482945" y="290895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a:t>
            </a:r>
            <a:endParaRPr lang="en-GB" altLang="en-US" b="1" dirty="0">
              <a:solidFill>
                <a:srgbClr val="000000"/>
              </a:solidFill>
            </a:endParaRPr>
          </a:p>
        </p:txBody>
      </p:sp>
      <p:sp>
        <p:nvSpPr>
          <p:cNvPr id="3087" name="Text Box 15"/>
          <p:cNvSpPr txBox="1">
            <a:spLocks noChangeArrowheads="1"/>
          </p:cNvSpPr>
          <p:nvPr/>
        </p:nvSpPr>
        <p:spPr bwMode="auto">
          <a:xfrm>
            <a:off x="3582989" y="3469779"/>
            <a:ext cx="19700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smtClean="0">
                <a:solidFill>
                  <a:srgbClr val="000000"/>
                </a:solidFill>
              </a:rPr>
              <a:t>READER WRITER RELATIONSHIP</a:t>
            </a:r>
            <a:endParaRPr lang="en-GB" altLang="en-US" b="1" dirty="0">
              <a:solidFill>
                <a:srgbClr val="000000"/>
              </a:solidFill>
            </a:endParaRPr>
          </a:p>
        </p:txBody>
      </p:sp>
      <p:sp>
        <p:nvSpPr>
          <p:cNvPr id="19" name="Freeform 4"/>
          <p:cNvSpPr>
            <a:spLocks/>
          </p:cNvSpPr>
          <p:nvPr/>
        </p:nvSpPr>
        <p:spPr bwMode="auto">
          <a:xfrm rot="17982669">
            <a:off x="1999456" y="403053"/>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D5D5FF"/>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2" name="TextBox 1"/>
          <p:cNvSpPr txBox="1"/>
          <p:nvPr/>
        </p:nvSpPr>
        <p:spPr>
          <a:xfrm>
            <a:off x="5482945" y="261600"/>
            <a:ext cx="3366140" cy="1477328"/>
          </a:xfrm>
          <a:prstGeom prst="rect">
            <a:avLst/>
          </a:prstGeom>
          <a:solidFill>
            <a:srgbClr val="D5D5FF"/>
          </a:solidFill>
          <a:ln>
            <a:solidFill>
              <a:schemeClr val="tx1"/>
            </a:solidFill>
          </a:ln>
        </p:spPr>
        <p:txBody>
          <a:bodyPr wrap="square" rtlCol="0">
            <a:spAutoFit/>
          </a:bodyPr>
          <a:lstStyle/>
          <a:p>
            <a:r>
              <a:rPr lang="en-GB" b="1" dirty="0" smtClean="0"/>
              <a:t>READER WRITER RELATIONSHIP</a:t>
            </a:r>
          </a:p>
          <a:p>
            <a:r>
              <a:rPr lang="en-GB" dirty="0" smtClean="0"/>
              <a:t>Knowledge </a:t>
            </a:r>
            <a:r>
              <a:rPr lang="en-GB" dirty="0"/>
              <a:t>about the interaction between reader, writer, and the ways in which readers become engaged in or affected by writing</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61601"/>
            <a:ext cx="933822" cy="1309365"/>
          </a:xfrm>
          <a:prstGeom prst="rect">
            <a:avLst/>
          </a:prstGeom>
        </p:spPr>
      </p:pic>
      <p:sp>
        <p:nvSpPr>
          <p:cNvPr id="3" name="Slide Number Placeholder 2"/>
          <p:cNvSpPr>
            <a:spLocks noGrp="1"/>
          </p:cNvSpPr>
          <p:nvPr>
            <p:ph type="sldNum" sz="quarter" idx="12"/>
          </p:nvPr>
        </p:nvSpPr>
        <p:spPr/>
        <p:txBody>
          <a:bodyPr/>
          <a:lstStyle/>
          <a:p>
            <a:fld id="{F262E3B4-2AC3-4482-B893-FA0A0D613635}" type="slidenum">
              <a:rPr lang="en-GB" smtClean="0"/>
              <a:t>19</a:t>
            </a:fld>
            <a:endParaRPr lang="en-GB"/>
          </a:p>
        </p:txBody>
      </p:sp>
    </p:spTree>
    <p:extLst>
      <p:ext uri="{BB962C8B-B14F-4D97-AF65-F5344CB8AC3E}">
        <p14:creationId xmlns:p14="http://schemas.microsoft.com/office/powerpoint/2010/main" val="62571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effectLst>
                  <a:outerShdw blurRad="38100" dist="38100" dir="2700000" algn="tl">
                    <a:srgbClr val="000000">
                      <a:alpha val="43137"/>
                    </a:srgbClr>
                  </a:outerShdw>
                </a:effectLst>
              </a:rPr>
              <a:t>From </a:t>
            </a:r>
            <a:r>
              <a:rPr lang="en-GB" dirty="0" err="1" smtClean="0">
                <a:effectLst>
                  <a:outerShdw blurRad="38100" dist="38100" dir="2700000" algn="tl">
                    <a:srgbClr val="000000">
                      <a:alpha val="43137"/>
                    </a:srgbClr>
                  </a:outerShdw>
                </a:effectLst>
              </a:rPr>
              <a:t>Arvon</a:t>
            </a:r>
            <a:r>
              <a:rPr lang="en-GB" dirty="0" smtClean="0">
                <a:effectLst>
                  <a:outerShdw blurRad="38100" dist="38100" dir="2700000" algn="tl">
                    <a:srgbClr val="000000">
                      <a:alpha val="43137"/>
                    </a:srgbClr>
                  </a:outerShdw>
                </a:effectLst>
              </a:rPr>
              <a:t> to the Classroom</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nSpc>
                <a:spcPts val="2800"/>
              </a:lnSpc>
              <a:spcBef>
                <a:spcPts val="0"/>
              </a:spcBef>
              <a:spcAft>
                <a:spcPts val="600"/>
              </a:spcAft>
              <a:buNone/>
            </a:pPr>
            <a:r>
              <a:rPr lang="en-GB" sz="1800" dirty="0" smtClean="0"/>
              <a:t>A key goal for this project is to help you as teachers transfer what you have learned/will learn from the </a:t>
            </a:r>
            <a:r>
              <a:rPr lang="en-GB" sz="1800" dirty="0" err="1" smtClean="0"/>
              <a:t>Arvon</a:t>
            </a:r>
            <a:r>
              <a:rPr lang="en-GB" sz="1800" dirty="0" smtClean="0"/>
              <a:t> </a:t>
            </a:r>
            <a:r>
              <a:rPr lang="en-GB" sz="1800" dirty="0" err="1" smtClean="0"/>
              <a:t>residentials</a:t>
            </a:r>
            <a:r>
              <a:rPr lang="en-GB" sz="1800" dirty="0" smtClean="0"/>
              <a:t> into your classrooms, particularly in relation to:</a:t>
            </a:r>
          </a:p>
          <a:p>
            <a:pPr>
              <a:lnSpc>
                <a:spcPts val="2800"/>
              </a:lnSpc>
              <a:spcBef>
                <a:spcPts val="0"/>
              </a:spcBef>
              <a:spcAft>
                <a:spcPts val="600"/>
              </a:spcAft>
              <a:buFont typeface="Wingdings" panose="05000000000000000000" pitchFamily="2" charset="2"/>
              <a:buChar char="q"/>
            </a:pPr>
            <a:r>
              <a:rPr lang="en-GB" sz="1800" dirty="0" smtClean="0"/>
              <a:t>How you see yourself as a writer and how you help children to see themselves as writers;</a:t>
            </a:r>
          </a:p>
          <a:p>
            <a:pPr>
              <a:lnSpc>
                <a:spcPts val="2800"/>
              </a:lnSpc>
              <a:spcBef>
                <a:spcPts val="0"/>
              </a:spcBef>
              <a:spcAft>
                <a:spcPts val="600"/>
              </a:spcAft>
              <a:buFont typeface="Wingdings" panose="05000000000000000000" pitchFamily="2" charset="2"/>
              <a:buChar char="q"/>
            </a:pPr>
            <a:r>
              <a:rPr lang="en-GB" sz="1800" dirty="0" smtClean="0"/>
              <a:t>How you adapt what you learn at </a:t>
            </a:r>
            <a:r>
              <a:rPr lang="en-GB" sz="1800" dirty="0" err="1" smtClean="0"/>
              <a:t>Arvon</a:t>
            </a:r>
            <a:r>
              <a:rPr lang="en-GB" sz="1800" dirty="0" smtClean="0"/>
              <a:t> to be effective in your own classrooms;</a:t>
            </a:r>
          </a:p>
          <a:p>
            <a:pPr>
              <a:lnSpc>
                <a:spcPts val="2800"/>
              </a:lnSpc>
              <a:spcBef>
                <a:spcPts val="0"/>
              </a:spcBef>
              <a:spcAft>
                <a:spcPts val="600"/>
              </a:spcAft>
              <a:buFont typeface="Wingdings" panose="05000000000000000000" pitchFamily="2" charset="2"/>
              <a:buChar char="q"/>
            </a:pPr>
            <a:r>
              <a:rPr lang="en-GB" sz="1800" dirty="0" smtClean="0"/>
              <a:t>How you combine the </a:t>
            </a:r>
            <a:r>
              <a:rPr lang="en-GB" sz="1800" dirty="0" err="1" smtClean="0"/>
              <a:t>Arvon</a:t>
            </a:r>
            <a:r>
              <a:rPr lang="en-GB" sz="1800" dirty="0" smtClean="0"/>
              <a:t> learning with the demands of the curriculum.</a:t>
            </a:r>
          </a:p>
          <a:p>
            <a:pPr>
              <a:buFont typeface="Wingdings" panose="05000000000000000000" pitchFamily="2" charset="2"/>
              <a:buChar char="q"/>
            </a:pPr>
            <a:endParaRPr lang="en-GB" sz="2000" dirty="0"/>
          </a:p>
        </p:txBody>
      </p:sp>
      <p:sp>
        <p:nvSpPr>
          <p:cNvPr id="4" name="Slide Number Placeholder 3"/>
          <p:cNvSpPr>
            <a:spLocks noGrp="1"/>
          </p:cNvSpPr>
          <p:nvPr>
            <p:ph type="sldNum" sz="quarter" idx="12"/>
          </p:nvPr>
        </p:nvSpPr>
        <p:spPr/>
        <p:txBody>
          <a:bodyPr/>
          <a:lstStyle/>
          <a:p>
            <a:fld id="{F262E3B4-2AC3-4482-B893-FA0A0D613635}" type="slidenum">
              <a:rPr lang="en-GB" smtClean="0"/>
              <a:t>2</a:t>
            </a:fld>
            <a:endParaRPr lang="en-GB"/>
          </a:p>
        </p:txBody>
      </p:sp>
      <p:sp>
        <p:nvSpPr>
          <p:cNvPr id="5" name="TextBox 4"/>
          <p:cNvSpPr txBox="1"/>
          <p:nvPr/>
        </p:nvSpPr>
        <p:spPr>
          <a:xfrm>
            <a:off x="3131840" y="4797152"/>
            <a:ext cx="2376264" cy="12003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GB" dirty="0" smtClean="0"/>
              <a:t>Anthology of Writing</a:t>
            </a:r>
          </a:p>
          <a:p>
            <a:pPr algn="ctr"/>
            <a:r>
              <a:rPr lang="en-GB" dirty="0" smtClean="0"/>
              <a:t>Residential 2:</a:t>
            </a:r>
          </a:p>
          <a:p>
            <a:pPr algn="ctr"/>
            <a:r>
              <a:rPr lang="en-GB" dirty="0"/>
              <a:t>C</a:t>
            </a:r>
            <a:r>
              <a:rPr lang="en-GB" dirty="0" smtClean="0"/>
              <a:t>elebrating you as writers!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31009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3530600" y="2924175"/>
            <a:ext cx="2093913" cy="2306638"/>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Freeform 3"/>
          <p:cNvSpPr>
            <a:spLocks/>
          </p:cNvSpPr>
          <p:nvPr/>
        </p:nvSpPr>
        <p:spPr bwMode="auto">
          <a:xfrm>
            <a:off x="3576638" y="4929188"/>
            <a:ext cx="2020887" cy="17176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D785D"/>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6" name="Freeform 4"/>
          <p:cNvSpPr>
            <a:spLocks/>
          </p:cNvSpPr>
          <p:nvPr/>
        </p:nvSpPr>
        <p:spPr bwMode="auto">
          <a:xfrm>
            <a:off x="2097088" y="3778250"/>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80EE"/>
          </a:solidFill>
          <a:ln w="38100" cap="flat" cmpd="sng">
            <a:solidFill>
              <a:srgbClr val="5F5F5F"/>
            </a:solidFill>
            <a:prstDash val="solid"/>
            <a:round/>
            <a:headEnd type="none" w="med" len="med"/>
            <a:tailEnd type="none" w="med" len="med"/>
          </a:ln>
          <a:effectLst/>
          <a:extLst/>
        </p:spPr>
        <p:txBody>
          <a:bodyPr/>
          <a:lstStyle/>
          <a:p>
            <a:pPr algn="ctr"/>
            <a:endParaRPr lang="en-GB" dirty="0" smtClean="0"/>
          </a:p>
          <a:p>
            <a:pPr algn="ctr"/>
            <a:endParaRPr lang="en-GB" dirty="0"/>
          </a:p>
          <a:p>
            <a:pPr algn="ctr"/>
            <a:endParaRPr lang="en-GB" dirty="0" smtClean="0"/>
          </a:p>
          <a:p>
            <a:pPr algn="ctr"/>
            <a:r>
              <a:rPr lang="en-GB" dirty="0" smtClean="0"/>
              <a:t>Engaging the Reader</a:t>
            </a:r>
            <a:endParaRPr lang="en-GB" dirty="0"/>
          </a:p>
        </p:txBody>
      </p:sp>
      <p:sp>
        <p:nvSpPr>
          <p:cNvPr id="3077" name="Freeform 5"/>
          <p:cNvSpPr>
            <a:spLocks/>
          </p:cNvSpPr>
          <p:nvPr/>
        </p:nvSpPr>
        <p:spPr bwMode="auto">
          <a:xfrm>
            <a:off x="2097088" y="2360613"/>
            <a:ext cx="1997075" cy="1717675"/>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FF99CC"/>
          </a:solidFill>
          <a:ln w="38100" cap="flat" cmpd="sng">
            <a:solidFill>
              <a:srgbClr val="5F5F5F"/>
            </a:solidFill>
            <a:prstDash val="solid"/>
            <a:round/>
            <a:headEnd type="none" w="med" len="med"/>
            <a:tailEnd type="none" w="med" len="med"/>
          </a:ln>
          <a:effectLst/>
          <a:extLst/>
        </p:spPr>
        <p:txBody>
          <a:bodyPr/>
          <a:lstStyle/>
          <a:p>
            <a:pPr algn="ctr"/>
            <a:endParaRPr lang="en-GB" dirty="0" smtClean="0"/>
          </a:p>
          <a:p>
            <a:pPr algn="ctr"/>
            <a:endParaRPr lang="en-GB" dirty="0"/>
          </a:p>
          <a:p>
            <a:pPr algn="ctr"/>
            <a:r>
              <a:rPr lang="en-GB" dirty="0" smtClean="0"/>
              <a:t>Affecting the Reader</a:t>
            </a:r>
            <a:endParaRPr lang="en-GB" dirty="0"/>
          </a:p>
        </p:txBody>
      </p:sp>
      <p:sp>
        <p:nvSpPr>
          <p:cNvPr id="3078" name="Freeform 6"/>
          <p:cNvSpPr>
            <a:spLocks/>
          </p:cNvSpPr>
          <p:nvPr/>
        </p:nvSpPr>
        <p:spPr bwMode="auto">
          <a:xfrm>
            <a:off x="5064125" y="4071938"/>
            <a:ext cx="1981200" cy="1711325"/>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CCFFCC"/>
          </a:solidFill>
          <a:ln w="38100" cap="flat" cmpd="sng">
            <a:solidFill>
              <a:srgbClr val="5F5F5F"/>
            </a:solidFill>
            <a:prstDash val="dash"/>
            <a:round/>
            <a:headEnd type="none" w="med" len="med"/>
            <a:tailEnd type="none" w="med" len="med"/>
          </a:ln>
          <a:effectLst/>
          <a:extLst/>
        </p:spPr>
        <p:txBody>
          <a:bodyPr/>
          <a:lstStyle/>
          <a:p>
            <a:endParaRPr lang="en-GB" dirty="0" smtClean="0"/>
          </a:p>
          <a:p>
            <a:endParaRPr lang="en-GB" dirty="0"/>
          </a:p>
          <a:p>
            <a:pPr algn="ctr"/>
            <a:r>
              <a:rPr lang="en-GB" dirty="0" smtClean="0"/>
              <a:t>Reader Writer Interaction</a:t>
            </a:r>
            <a:endParaRPr lang="en-GB" dirty="0"/>
          </a:p>
        </p:txBody>
      </p:sp>
      <p:sp>
        <p:nvSpPr>
          <p:cNvPr id="3079" name="Freeform 7"/>
          <p:cNvSpPr>
            <a:spLocks/>
          </p:cNvSpPr>
          <p:nvPr/>
        </p:nvSpPr>
        <p:spPr bwMode="auto">
          <a:xfrm>
            <a:off x="3582988" y="1508125"/>
            <a:ext cx="2027237" cy="1717675"/>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accent3">
              <a:lumMod val="60000"/>
              <a:lumOff val="40000"/>
            </a:schemeClr>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80" name="Freeform 8"/>
          <p:cNvSpPr>
            <a:spLocks/>
          </p:cNvSpPr>
          <p:nvPr/>
        </p:nvSpPr>
        <p:spPr bwMode="auto">
          <a:xfrm>
            <a:off x="5064125" y="2360613"/>
            <a:ext cx="1981200" cy="2011362"/>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BD9BD"/>
          </a:solidFill>
          <a:ln w="38100" cap="flat" cmpd="sng">
            <a:solidFill>
              <a:srgbClr val="5F5F5F"/>
            </a:solidFill>
            <a:prstDash val="dash"/>
            <a:round/>
            <a:headEnd type="none" w="med" len="med"/>
            <a:tailEnd type="none" w="med" len="med"/>
          </a:ln>
          <a:effectLst/>
          <a:extLst/>
        </p:spPr>
        <p:txBody>
          <a:bodyPr/>
          <a:lstStyle/>
          <a:p>
            <a:endParaRPr lang="en-GB" dirty="0" smtClean="0"/>
          </a:p>
          <a:p>
            <a:endParaRPr lang="en-GB" dirty="0"/>
          </a:p>
          <a:p>
            <a:pPr algn="ctr"/>
            <a:r>
              <a:rPr lang="en-GB" dirty="0" smtClean="0"/>
              <a:t>Helping </a:t>
            </a:r>
          </a:p>
          <a:p>
            <a:pPr algn="ctr"/>
            <a:r>
              <a:rPr lang="en-GB" dirty="0" smtClean="0"/>
              <a:t>the Reader</a:t>
            </a:r>
            <a:endParaRPr lang="en-GB" dirty="0"/>
          </a:p>
        </p:txBody>
      </p:sp>
      <p:sp>
        <p:nvSpPr>
          <p:cNvPr id="3083" name="Text Box 11"/>
          <p:cNvSpPr txBox="1">
            <a:spLocks noChangeArrowheads="1"/>
          </p:cNvSpPr>
          <p:nvPr/>
        </p:nvSpPr>
        <p:spPr bwMode="auto">
          <a:xfrm>
            <a:off x="5553075" y="47323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dirty="0">
              <a:solidFill>
                <a:srgbClr val="000000"/>
              </a:solidFill>
            </a:endParaRPr>
          </a:p>
        </p:txBody>
      </p:sp>
      <p:sp>
        <p:nvSpPr>
          <p:cNvPr id="3084" name="Text Box 12"/>
          <p:cNvSpPr txBox="1">
            <a:spLocks noChangeArrowheads="1"/>
          </p:cNvSpPr>
          <p:nvPr/>
        </p:nvSpPr>
        <p:spPr bwMode="auto">
          <a:xfrm>
            <a:off x="5482945" y="290895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a:t>
            </a:r>
            <a:endParaRPr lang="en-GB" altLang="en-US" b="1" dirty="0">
              <a:solidFill>
                <a:srgbClr val="000000"/>
              </a:solidFill>
            </a:endParaRPr>
          </a:p>
        </p:txBody>
      </p:sp>
      <p:sp>
        <p:nvSpPr>
          <p:cNvPr id="3087" name="Text Box 15"/>
          <p:cNvSpPr txBox="1">
            <a:spLocks noChangeArrowheads="1"/>
          </p:cNvSpPr>
          <p:nvPr/>
        </p:nvSpPr>
        <p:spPr bwMode="auto">
          <a:xfrm>
            <a:off x="3582989" y="3469779"/>
            <a:ext cx="19700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smtClean="0">
                <a:solidFill>
                  <a:srgbClr val="000000"/>
                </a:solidFill>
              </a:rPr>
              <a:t>READER WRITER RELATIONSHIP</a:t>
            </a:r>
            <a:endParaRPr lang="en-GB" altLang="en-US" b="1" dirty="0">
              <a:solidFill>
                <a:srgbClr val="000000"/>
              </a:solidFill>
            </a:endParaRPr>
          </a:p>
        </p:txBody>
      </p:sp>
      <p:sp>
        <p:nvSpPr>
          <p:cNvPr id="19" name="Freeform 4"/>
          <p:cNvSpPr>
            <a:spLocks/>
          </p:cNvSpPr>
          <p:nvPr/>
        </p:nvSpPr>
        <p:spPr bwMode="auto">
          <a:xfrm rot="17982669">
            <a:off x="1999456" y="403053"/>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D5D5FF"/>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2" name="TextBox 1"/>
          <p:cNvSpPr txBox="1"/>
          <p:nvPr/>
        </p:nvSpPr>
        <p:spPr>
          <a:xfrm>
            <a:off x="5482945" y="261600"/>
            <a:ext cx="3366140" cy="1477328"/>
          </a:xfrm>
          <a:prstGeom prst="rect">
            <a:avLst/>
          </a:prstGeom>
          <a:solidFill>
            <a:srgbClr val="D5D5FF"/>
          </a:solidFill>
          <a:ln>
            <a:solidFill>
              <a:schemeClr val="tx1"/>
            </a:solidFill>
          </a:ln>
        </p:spPr>
        <p:txBody>
          <a:bodyPr wrap="square" rtlCol="0">
            <a:spAutoFit/>
          </a:bodyPr>
          <a:lstStyle/>
          <a:p>
            <a:r>
              <a:rPr lang="en-GB" b="1" dirty="0" smtClean="0"/>
              <a:t>READER WRITER RELATIONSHIP</a:t>
            </a:r>
          </a:p>
          <a:p>
            <a:r>
              <a:rPr lang="en-GB" dirty="0" smtClean="0"/>
              <a:t>Knowledge </a:t>
            </a:r>
            <a:r>
              <a:rPr lang="en-GB" dirty="0"/>
              <a:t>about the interaction between reader, writer, and the ways in which readers become engaged in or affected by writing</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61601"/>
            <a:ext cx="933822" cy="1309365"/>
          </a:xfrm>
          <a:prstGeom prst="rect">
            <a:avLst/>
          </a:prstGeom>
        </p:spPr>
      </p:pic>
      <p:sp>
        <p:nvSpPr>
          <p:cNvPr id="3" name="Slide Number Placeholder 2"/>
          <p:cNvSpPr>
            <a:spLocks noGrp="1"/>
          </p:cNvSpPr>
          <p:nvPr>
            <p:ph type="sldNum" sz="quarter" idx="12"/>
          </p:nvPr>
        </p:nvSpPr>
        <p:spPr/>
        <p:txBody>
          <a:bodyPr/>
          <a:lstStyle/>
          <a:p>
            <a:fld id="{F262E3B4-2AC3-4482-B893-FA0A0D613635}" type="slidenum">
              <a:rPr lang="en-GB" smtClean="0"/>
              <a:t>20</a:t>
            </a:fld>
            <a:endParaRPr lang="en-GB"/>
          </a:p>
        </p:txBody>
      </p:sp>
    </p:spTree>
    <p:extLst>
      <p:ext uri="{BB962C8B-B14F-4D97-AF65-F5344CB8AC3E}">
        <p14:creationId xmlns:p14="http://schemas.microsoft.com/office/powerpoint/2010/main" val="386056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2760771"/>
              </p:ext>
            </p:extLst>
          </p:nvPr>
        </p:nvGraphicFramePr>
        <p:xfrm>
          <a:off x="107504" y="116632"/>
          <a:ext cx="8856983" cy="6750726"/>
        </p:xfrm>
        <a:graphic>
          <a:graphicData uri="http://schemas.openxmlformats.org/drawingml/2006/table">
            <a:tbl>
              <a:tblPr firstRow="1" firstCol="1" bandRow="1">
                <a:tableStyleId>{5C22544A-7EE6-4342-B048-85BDC9FD1C3A}</a:tableStyleId>
              </a:tblPr>
              <a:tblGrid>
                <a:gridCol w="2550944"/>
                <a:gridCol w="2896855"/>
                <a:gridCol w="3409184"/>
              </a:tblGrid>
              <a:tr h="376086">
                <a:tc>
                  <a:txBody>
                    <a:bodyPr/>
                    <a:lstStyle/>
                    <a:p>
                      <a:pPr marL="457200">
                        <a:lnSpc>
                          <a:spcPct val="107000"/>
                        </a:lnSpc>
                        <a:spcAft>
                          <a:spcPts val="0"/>
                        </a:spcAft>
                      </a:pPr>
                      <a:r>
                        <a:rPr lang="en-US" sz="2000" b="1" dirty="0">
                          <a:effectLst/>
                          <a:uFill>
                            <a:solidFill>
                              <a:srgbClr val="000000"/>
                            </a:solidFill>
                          </a:uFill>
                        </a:rPr>
                        <a:t>Category</a:t>
                      </a:r>
                      <a:endParaRPr lang="en-GB" sz="2000" b="1" dirty="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dirty="0">
                          <a:effectLst/>
                          <a:uFill>
                            <a:solidFill>
                              <a:srgbClr val="000000"/>
                            </a:solidFill>
                          </a:uFill>
                        </a:rPr>
                        <a:t>Explanation</a:t>
                      </a:r>
                      <a:endParaRPr lang="en-GB" sz="2000" dirty="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dirty="0">
                          <a:effectLst/>
                          <a:uFill>
                            <a:solidFill>
                              <a:srgbClr val="000000"/>
                            </a:solidFill>
                          </a:uFill>
                        </a:rPr>
                        <a:t>Example</a:t>
                      </a:r>
                      <a:endParaRPr lang="en-GB" sz="2000" dirty="0">
                        <a:solidFill>
                          <a:srgbClr val="000000"/>
                        </a:solidFill>
                        <a:effectLst/>
                        <a:uFill>
                          <a:solidFill>
                            <a:srgbClr val="000000"/>
                          </a:solidFill>
                        </a:uFill>
                        <a:latin typeface="Calibri"/>
                        <a:ea typeface="Calibri"/>
                        <a:cs typeface="Calibri"/>
                      </a:endParaRPr>
                    </a:p>
                  </a:txBody>
                  <a:tcPr marL="57224" marR="57224" marT="0" marB="0"/>
                </a:tc>
              </a:tr>
              <a:tr h="1319058">
                <a:tc>
                  <a:txBody>
                    <a:bodyPr/>
                    <a:lstStyle/>
                    <a:p>
                      <a:pPr marL="457200">
                        <a:lnSpc>
                          <a:spcPct val="107000"/>
                        </a:lnSpc>
                        <a:spcAft>
                          <a:spcPts val="0"/>
                        </a:spcAft>
                      </a:pPr>
                      <a:r>
                        <a:rPr lang="en-US" sz="2000" dirty="0">
                          <a:effectLst/>
                          <a:uFill>
                            <a:solidFill>
                              <a:srgbClr val="000000"/>
                            </a:solidFill>
                          </a:uFill>
                        </a:rPr>
                        <a:t>Helping the reader understand</a:t>
                      </a:r>
                      <a:endParaRPr lang="en-GB" sz="2000" dirty="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dirty="0">
                          <a:effectLst/>
                          <a:uFill>
                            <a:solidFill>
                              <a:srgbClr val="000000"/>
                            </a:solidFill>
                          </a:uFill>
                        </a:rPr>
                        <a:t>Strategies to ensure the reader is able to follow the text </a:t>
                      </a:r>
                      <a:endParaRPr lang="en-GB" sz="2000" dirty="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i="1" dirty="0">
                          <a:effectLst/>
                          <a:uFill>
                            <a:solidFill>
                              <a:srgbClr val="000000"/>
                            </a:solidFill>
                          </a:uFill>
                        </a:rPr>
                        <a:t>It’s always about taking the simple way of getting to your reader</a:t>
                      </a:r>
                      <a:endParaRPr lang="en-GB" sz="2000" i="1" dirty="0">
                        <a:solidFill>
                          <a:srgbClr val="000000"/>
                        </a:solidFill>
                        <a:effectLst/>
                        <a:uFill>
                          <a:solidFill>
                            <a:srgbClr val="000000"/>
                          </a:solidFill>
                        </a:uFill>
                        <a:latin typeface="Calibri"/>
                        <a:ea typeface="Calibri"/>
                        <a:cs typeface="Calibri"/>
                      </a:endParaRPr>
                    </a:p>
                  </a:txBody>
                  <a:tcPr marL="57224" marR="57224" marT="0" marB="0"/>
                </a:tc>
              </a:tr>
              <a:tr h="1688234">
                <a:tc>
                  <a:txBody>
                    <a:bodyPr/>
                    <a:lstStyle/>
                    <a:p>
                      <a:pPr marL="457200">
                        <a:lnSpc>
                          <a:spcPct val="107000"/>
                        </a:lnSpc>
                        <a:spcAft>
                          <a:spcPts val="0"/>
                        </a:spcAft>
                      </a:pPr>
                      <a:r>
                        <a:rPr lang="en-US" sz="2000">
                          <a:effectLst/>
                          <a:uFill>
                            <a:solidFill>
                              <a:srgbClr val="000000"/>
                            </a:solidFill>
                          </a:uFill>
                        </a:rPr>
                        <a:t>Engaging the reader</a:t>
                      </a:r>
                      <a:endParaRPr lang="en-GB" sz="200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a:effectLst/>
                          <a:uFill>
                            <a:solidFill>
                              <a:srgbClr val="000000"/>
                            </a:solidFill>
                          </a:uFill>
                        </a:rPr>
                        <a:t>Strategies to involve the reader and keeping them in the moment</a:t>
                      </a:r>
                      <a:endParaRPr lang="en-GB" sz="2000">
                        <a:effectLst/>
                        <a:uFill>
                          <a:solidFill>
                            <a:srgbClr val="000000"/>
                          </a:solidFill>
                        </a:uFill>
                      </a:endParaRPr>
                    </a:p>
                    <a:p>
                      <a:pPr marL="457200">
                        <a:lnSpc>
                          <a:spcPct val="107000"/>
                        </a:lnSpc>
                        <a:spcAft>
                          <a:spcPts val="0"/>
                        </a:spcAft>
                      </a:pPr>
                      <a:r>
                        <a:rPr lang="en-US" sz="2000">
                          <a:effectLst/>
                          <a:uFill>
                            <a:solidFill>
                              <a:srgbClr val="000000"/>
                            </a:solidFill>
                          </a:uFill>
                        </a:rPr>
                        <a:t> </a:t>
                      </a:r>
                      <a:endParaRPr lang="en-GB" sz="200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i="1" dirty="0">
                          <a:effectLst/>
                          <a:uFill>
                            <a:solidFill>
                              <a:srgbClr val="000000"/>
                            </a:solidFill>
                          </a:uFill>
                        </a:rPr>
                        <a:t>Make the reader feel like they’re there</a:t>
                      </a:r>
                      <a:endParaRPr lang="en-GB" sz="2000" i="1" dirty="0">
                        <a:solidFill>
                          <a:srgbClr val="000000"/>
                        </a:solidFill>
                        <a:effectLst/>
                        <a:uFill>
                          <a:solidFill>
                            <a:srgbClr val="000000"/>
                          </a:solidFill>
                        </a:uFill>
                        <a:latin typeface="Calibri"/>
                        <a:ea typeface="Calibri"/>
                        <a:cs typeface="Calibri"/>
                      </a:endParaRPr>
                    </a:p>
                  </a:txBody>
                  <a:tcPr marL="57224" marR="57224" marT="0" marB="0"/>
                </a:tc>
              </a:tr>
              <a:tr h="1683674">
                <a:tc>
                  <a:txBody>
                    <a:bodyPr/>
                    <a:lstStyle/>
                    <a:p>
                      <a:pPr marL="457200">
                        <a:lnSpc>
                          <a:spcPct val="107000"/>
                        </a:lnSpc>
                        <a:spcAft>
                          <a:spcPts val="0"/>
                        </a:spcAft>
                      </a:pPr>
                      <a:r>
                        <a:rPr lang="en-US" sz="2000">
                          <a:effectLst/>
                          <a:uFill>
                            <a:solidFill>
                              <a:srgbClr val="000000"/>
                            </a:solidFill>
                          </a:uFill>
                        </a:rPr>
                        <a:t>Affecting the reader</a:t>
                      </a:r>
                      <a:endParaRPr lang="en-GB" sz="200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a:effectLst/>
                          <a:uFill>
                            <a:solidFill>
                              <a:srgbClr val="000000"/>
                            </a:solidFill>
                          </a:uFill>
                        </a:rPr>
                        <a:t>Strategies to influence readers’ feelings  </a:t>
                      </a:r>
                      <a:endParaRPr lang="en-GB" sz="200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i="1" dirty="0">
                          <a:effectLst/>
                          <a:uFill>
                            <a:solidFill>
                              <a:srgbClr val="000000"/>
                            </a:solidFill>
                          </a:uFill>
                        </a:rPr>
                        <a:t>What is it you want your reader to feel when they close the book</a:t>
                      </a:r>
                      <a:endParaRPr lang="en-GB" sz="2000" i="1" dirty="0">
                        <a:solidFill>
                          <a:srgbClr val="000000"/>
                        </a:solidFill>
                        <a:effectLst/>
                        <a:uFill>
                          <a:solidFill>
                            <a:srgbClr val="000000"/>
                          </a:solidFill>
                        </a:uFill>
                        <a:latin typeface="Calibri"/>
                        <a:ea typeface="Calibri"/>
                        <a:cs typeface="Calibri"/>
                      </a:endParaRPr>
                    </a:p>
                  </a:txBody>
                  <a:tcPr marL="57224" marR="57224" marT="0" marB="0"/>
                </a:tc>
              </a:tr>
              <a:tr h="1683674">
                <a:tc>
                  <a:txBody>
                    <a:bodyPr/>
                    <a:lstStyle/>
                    <a:p>
                      <a:pPr marL="457200">
                        <a:lnSpc>
                          <a:spcPct val="107000"/>
                        </a:lnSpc>
                        <a:spcAft>
                          <a:spcPts val="0"/>
                        </a:spcAft>
                      </a:pPr>
                      <a:r>
                        <a:rPr lang="en-US" sz="2000">
                          <a:effectLst/>
                          <a:uFill>
                            <a:solidFill>
                              <a:srgbClr val="000000"/>
                            </a:solidFill>
                          </a:uFill>
                        </a:rPr>
                        <a:t>Reader-writer interaction</a:t>
                      </a:r>
                      <a:endParaRPr lang="en-GB" sz="200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pPr>
                      <a:r>
                        <a:rPr lang="en-US" sz="2000">
                          <a:effectLst/>
                          <a:uFill>
                            <a:solidFill>
                              <a:srgbClr val="000000"/>
                            </a:solidFill>
                          </a:uFill>
                        </a:rPr>
                        <a:t>Comments about the collaboration between reader and writer </a:t>
                      </a:r>
                      <a:endParaRPr lang="en-GB" sz="2000">
                        <a:solidFill>
                          <a:srgbClr val="000000"/>
                        </a:solidFill>
                        <a:effectLst/>
                        <a:uFill>
                          <a:solidFill>
                            <a:srgbClr val="000000"/>
                          </a:solidFill>
                        </a:uFill>
                        <a:latin typeface="Calibri"/>
                        <a:ea typeface="Calibri"/>
                        <a:cs typeface="Calibri"/>
                      </a:endParaRPr>
                    </a:p>
                  </a:txBody>
                  <a:tcPr marL="57224" marR="57224" marT="0" marB="0"/>
                </a:tc>
                <a:tc>
                  <a:txBody>
                    <a:bodyPr/>
                    <a:lstStyle/>
                    <a:p>
                      <a:pPr marL="457200">
                        <a:lnSpc>
                          <a:spcPct val="107000"/>
                        </a:lnSpc>
                        <a:spcAft>
                          <a:spcPts val="0"/>
                        </a:spcAft>
                        <a:tabLst>
                          <a:tab pos="914400" algn="l"/>
                          <a:tab pos="1371600" algn="l"/>
                          <a:tab pos="1828800" algn="l"/>
                          <a:tab pos="2286000" algn="l"/>
                          <a:tab pos="2743200" algn="l"/>
                          <a:tab pos="3200400" algn="l"/>
                          <a:tab pos="3657600" algn="l"/>
                          <a:tab pos="4114800" algn="l"/>
                          <a:tab pos="4476750" algn="l"/>
                        </a:tabLst>
                      </a:pPr>
                      <a:r>
                        <a:rPr lang="en-US" sz="2000" i="1" dirty="0">
                          <a:effectLst/>
                          <a:uFill>
                            <a:solidFill>
                              <a:srgbClr val="000000"/>
                            </a:solidFill>
                          </a:uFill>
                        </a:rPr>
                        <a:t>The reader is as much a part of your piece of writing as you, the writer</a:t>
                      </a:r>
                      <a:endParaRPr lang="en-GB" sz="2000" i="1" dirty="0">
                        <a:solidFill>
                          <a:srgbClr val="000000"/>
                        </a:solidFill>
                        <a:effectLst/>
                        <a:uFill>
                          <a:solidFill>
                            <a:srgbClr val="000000"/>
                          </a:solidFill>
                        </a:uFill>
                        <a:latin typeface="Calibri"/>
                        <a:ea typeface="Calibri"/>
                        <a:cs typeface="Calibri"/>
                      </a:endParaRPr>
                    </a:p>
                  </a:txBody>
                  <a:tcPr marL="57224" marR="57224" marT="0" marB="0"/>
                </a:tc>
              </a:tr>
            </a:tbl>
          </a:graphicData>
        </a:graphic>
      </p:graphicFrame>
      <p:sp>
        <p:nvSpPr>
          <p:cNvPr id="4" name="Slide Number Placeholder 3"/>
          <p:cNvSpPr>
            <a:spLocks noGrp="1"/>
          </p:cNvSpPr>
          <p:nvPr>
            <p:ph type="sldNum" sz="quarter" idx="12"/>
          </p:nvPr>
        </p:nvSpPr>
        <p:spPr/>
        <p:txBody>
          <a:bodyPr/>
          <a:lstStyle/>
          <a:p>
            <a:fld id="{F262E3B4-2AC3-4482-B893-FA0A0D613635}" type="slidenum">
              <a:rPr lang="en-GB" smtClean="0"/>
              <a:t>21</a:t>
            </a:fld>
            <a:endParaRPr lang="en-GB"/>
          </a:p>
        </p:txBody>
      </p:sp>
    </p:spTree>
    <p:extLst>
      <p:ext uri="{BB962C8B-B14F-4D97-AF65-F5344CB8AC3E}">
        <p14:creationId xmlns:p14="http://schemas.microsoft.com/office/powerpoint/2010/main" val="65026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62E3B4-2AC3-4482-B893-FA0A0D613635}" type="slidenum">
              <a:rPr lang="en-GB" smtClean="0"/>
              <a:t>22</a:t>
            </a:fld>
            <a:endParaRPr lang="en-GB"/>
          </a:p>
        </p:txBody>
      </p:sp>
      <p:pic>
        <p:nvPicPr>
          <p:cNvPr id="3" name="Picture 2" descr="C:\Users\tmc242\OneDrive - The Open University\New\Pictures\Pictures\TaRS\Books\p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3672408" cy="52393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9342" y="2060848"/>
            <a:ext cx="3960440" cy="4524315"/>
          </a:xfrm>
          <a:prstGeom prst="rect">
            <a:avLst/>
          </a:prstGeom>
        </p:spPr>
        <p:txBody>
          <a:bodyPr wrap="square">
            <a:spAutoFit/>
          </a:bodyPr>
          <a:lstStyle/>
          <a:p>
            <a:r>
              <a:rPr lang="en-GB" sz="2400" dirty="0" smtClean="0">
                <a:solidFill>
                  <a:schemeClr val="accent6">
                    <a:lumMod val="50000"/>
                  </a:schemeClr>
                </a:solidFill>
              </a:rPr>
              <a:t>‘We </a:t>
            </a:r>
            <a:r>
              <a:rPr lang="en-GB" sz="2400" dirty="0">
                <a:solidFill>
                  <a:schemeClr val="accent6">
                    <a:lumMod val="50000"/>
                  </a:schemeClr>
                </a:solidFill>
              </a:rPr>
              <a:t>authors think of our books not as monologues, but rather as the openings of conversations: conversations between authors and readers, between characters and readers, between readers and other readers, and between readers and their </a:t>
            </a:r>
            <a:r>
              <a:rPr lang="en-GB" sz="2400" dirty="0" smtClean="0">
                <a:solidFill>
                  <a:schemeClr val="accent6">
                    <a:lumMod val="50000"/>
                  </a:schemeClr>
                </a:solidFill>
              </a:rPr>
              <a:t>communities’.</a:t>
            </a:r>
          </a:p>
          <a:p>
            <a:endParaRPr lang="en-GB" sz="2400" dirty="0" smtClean="0">
              <a:solidFill>
                <a:schemeClr val="accent6">
                  <a:lumMod val="50000"/>
                </a:schemeClr>
              </a:solidFill>
            </a:endParaRPr>
          </a:p>
          <a:p>
            <a:r>
              <a:rPr lang="en-GB" sz="2400" dirty="0" smtClean="0">
                <a:solidFill>
                  <a:schemeClr val="accent6">
                    <a:lumMod val="50000"/>
                  </a:schemeClr>
                </a:solidFill>
              </a:rPr>
              <a:t>Sara </a:t>
            </a:r>
            <a:r>
              <a:rPr lang="en-GB" sz="2400" dirty="0" err="1" smtClean="0">
                <a:solidFill>
                  <a:schemeClr val="accent6">
                    <a:lumMod val="50000"/>
                  </a:schemeClr>
                </a:solidFill>
              </a:rPr>
              <a:t>Pennypacker</a:t>
            </a:r>
            <a:endParaRPr lang="en-GB" sz="2400" dirty="0">
              <a:solidFill>
                <a:schemeClr val="accent6">
                  <a:lumMod val="50000"/>
                </a:schemeClr>
              </a:solidFill>
            </a:endParaRPr>
          </a:p>
        </p:txBody>
      </p:sp>
      <p:sp>
        <p:nvSpPr>
          <p:cNvPr id="5" name="TextBox 4"/>
          <p:cNvSpPr txBox="1"/>
          <p:nvPr/>
        </p:nvSpPr>
        <p:spPr>
          <a:xfrm>
            <a:off x="4499992" y="404664"/>
            <a:ext cx="3952575" cy="1323439"/>
          </a:xfrm>
          <a:prstGeom prst="rect">
            <a:avLst/>
          </a:prstGeom>
          <a:noFill/>
        </p:spPr>
        <p:txBody>
          <a:bodyPr wrap="square" rtlCol="0">
            <a:spAutoFit/>
          </a:bodyPr>
          <a:lstStyle/>
          <a:p>
            <a:r>
              <a:rPr lang="en-GB" sz="4000" dirty="0" smtClean="0">
                <a:solidFill>
                  <a:srgbClr val="996633"/>
                </a:solidFill>
                <a:effectLst>
                  <a:outerShdw blurRad="38100" dist="38100" dir="2700000" algn="tl">
                    <a:srgbClr val="000000">
                      <a:alpha val="43137"/>
                    </a:srgbClr>
                  </a:outerShdw>
                </a:effectLst>
              </a:rPr>
              <a:t>Reader-writer interaction</a:t>
            </a:r>
            <a:endParaRPr lang="en-GB" sz="4000" dirty="0">
              <a:solidFill>
                <a:srgbClr val="9966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20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262E3B4-2AC3-4482-B893-FA0A0D613635}" type="slidenum">
              <a:rPr lang="en-GB" smtClean="0"/>
              <a:t>23</a:t>
            </a:fld>
            <a:endParaRPr lang="en-GB"/>
          </a:p>
        </p:txBody>
      </p:sp>
      <p:sp>
        <p:nvSpPr>
          <p:cNvPr id="8" name="Content Placeholder 7"/>
          <p:cNvSpPr>
            <a:spLocks noGrp="1"/>
          </p:cNvSpPr>
          <p:nvPr>
            <p:ph sz="quarter" idx="4"/>
          </p:nvPr>
        </p:nvSpPr>
        <p:spPr>
          <a:xfrm>
            <a:off x="467544" y="1124744"/>
            <a:ext cx="4041775" cy="3951288"/>
          </a:xfrm>
        </p:spPr>
        <p:txBody>
          <a:bodyPr/>
          <a:lstStyle/>
          <a:p>
            <a:pPr marL="0" indent="0">
              <a:buNone/>
            </a:pPr>
            <a:r>
              <a:rPr lang="en-US" dirty="0">
                <a:solidFill>
                  <a:schemeClr val="accent6">
                    <a:lumMod val="50000"/>
                  </a:schemeClr>
                </a:solidFill>
              </a:rPr>
              <a:t>If I can't hook a reader right away, I don't have a job, so I've spent a lot of time thinking about how to do it .</a:t>
            </a:r>
            <a:endParaRPr lang="en-GB" dirty="0">
              <a:solidFill>
                <a:schemeClr val="accent6">
                  <a:lumMod val="50000"/>
                </a:schemeClr>
              </a:solidFill>
            </a:endParaRPr>
          </a:p>
        </p:txBody>
      </p:sp>
      <p:pic>
        <p:nvPicPr>
          <p:cNvPr id="2051" name="Picture 3" descr="C:\Users\tmc242\Pictures\f16fc7b3ff733f412a18bbe489d52be7_400x40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620688"/>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mc242\OneDrive - The Open University\New\Pictures\Pictures\TaRS\Books\pa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291" y="3429000"/>
            <a:ext cx="2038532" cy="290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94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Teresa to complete</a:t>
            </a:r>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24</a:t>
            </a:fld>
            <a:endParaRPr lang="en-GB"/>
          </a:p>
        </p:txBody>
      </p:sp>
      <p:pic>
        <p:nvPicPr>
          <p:cNvPr id="1026" name="Picture 2" descr="C:\Users\tmc242\Pictures\p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4295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78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58" y="836712"/>
            <a:ext cx="8229600" cy="1143000"/>
          </a:xfrm>
        </p:spPr>
        <p:txBody>
          <a:bodyPr>
            <a:noAutofit/>
          </a:bodyPr>
          <a:lstStyle/>
          <a:p>
            <a:r>
              <a:rPr lang="en-GB" sz="4000" dirty="0" smtClean="0">
                <a:solidFill>
                  <a:schemeClr val="accent6">
                    <a:lumMod val="50000"/>
                  </a:schemeClr>
                </a:solidFill>
                <a:effectLst>
                  <a:outerShdw blurRad="38100" dist="38100" dir="2700000" algn="tl">
                    <a:srgbClr val="000000">
                      <a:alpha val="43137"/>
                    </a:srgbClr>
                  </a:outerShdw>
                </a:effectLst>
              </a:rPr>
              <a:t>Engaging the reader</a:t>
            </a:r>
            <a:br>
              <a:rPr lang="en-GB" sz="4000" dirty="0" smtClean="0">
                <a:solidFill>
                  <a:schemeClr val="accent6">
                    <a:lumMod val="50000"/>
                  </a:schemeClr>
                </a:solidFill>
                <a:effectLst>
                  <a:outerShdw blurRad="38100" dist="38100" dir="2700000" algn="tl">
                    <a:srgbClr val="000000">
                      <a:alpha val="43137"/>
                    </a:srgbClr>
                  </a:outerShdw>
                </a:effectLst>
              </a:rPr>
            </a:br>
            <a:r>
              <a:rPr lang="en-GB" sz="2400" dirty="0" smtClean="0">
                <a:solidFill>
                  <a:schemeClr val="accent6">
                    <a:lumMod val="50000"/>
                  </a:schemeClr>
                </a:solidFill>
              </a:rPr>
              <a:t/>
            </a:r>
            <a:br>
              <a:rPr lang="en-GB" sz="2400" dirty="0" smtClean="0">
                <a:solidFill>
                  <a:schemeClr val="accent6">
                    <a:lumMod val="50000"/>
                  </a:schemeClr>
                </a:solidFill>
              </a:rPr>
            </a:br>
            <a:r>
              <a:rPr lang="en-US" sz="2400" dirty="0" smtClean="0">
                <a:solidFill>
                  <a:schemeClr val="accent6">
                    <a:lumMod val="50000"/>
                  </a:schemeClr>
                </a:solidFill>
              </a:rPr>
              <a:t>Children </a:t>
            </a:r>
            <a:r>
              <a:rPr lang="en-US" sz="2400" dirty="0">
                <a:solidFill>
                  <a:schemeClr val="accent6">
                    <a:lumMod val="50000"/>
                  </a:schemeClr>
                </a:solidFill>
              </a:rPr>
              <a:t>read for pretty much the </a:t>
            </a:r>
            <a:r>
              <a:rPr lang="en-US" sz="2400" dirty="0" smtClean="0">
                <a:solidFill>
                  <a:schemeClr val="accent6">
                    <a:lumMod val="50000"/>
                  </a:schemeClr>
                </a:solidFill>
              </a:rPr>
              <a:t>same</a:t>
            </a:r>
            <a:br>
              <a:rPr lang="en-US" sz="2400" dirty="0" smtClean="0">
                <a:solidFill>
                  <a:schemeClr val="accent6">
                    <a:lumMod val="50000"/>
                  </a:schemeClr>
                </a:solidFill>
              </a:rPr>
            </a:br>
            <a:r>
              <a:rPr lang="en-US" sz="2400" dirty="0" smtClean="0">
                <a:solidFill>
                  <a:schemeClr val="accent6">
                    <a:lumMod val="50000"/>
                  </a:schemeClr>
                </a:solidFill>
              </a:rPr>
              <a:t> </a:t>
            </a:r>
            <a:r>
              <a:rPr lang="en-US" sz="2400" dirty="0">
                <a:solidFill>
                  <a:schemeClr val="accent6">
                    <a:lumMod val="50000"/>
                  </a:schemeClr>
                </a:solidFill>
              </a:rPr>
              <a:t>reasons adults </a:t>
            </a:r>
            <a:r>
              <a:rPr lang="en-US" sz="2400" dirty="0" smtClean="0">
                <a:solidFill>
                  <a:schemeClr val="accent6">
                    <a:lumMod val="50000"/>
                  </a:schemeClr>
                </a:solidFill>
              </a:rPr>
              <a:t>read, [so I try to offer..]</a:t>
            </a:r>
            <a:r>
              <a:rPr lang="en-GB" sz="2400" dirty="0">
                <a:solidFill>
                  <a:schemeClr val="accent6">
                    <a:lumMod val="50000"/>
                  </a:schemeClr>
                </a:solidFill>
              </a:rPr>
              <a:t> </a:t>
            </a:r>
            <a:br>
              <a:rPr lang="en-GB" sz="2400" dirty="0">
                <a:solidFill>
                  <a:schemeClr val="accent6">
                    <a:lumMod val="50000"/>
                  </a:schemeClr>
                </a:solidFill>
              </a:rPr>
            </a:br>
            <a:endParaRPr lang="en-GB" sz="2400" dirty="0">
              <a:solidFill>
                <a:schemeClr val="accent6">
                  <a:lumMod val="50000"/>
                </a:schemeClr>
              </a:solidFill>
            </a:endParaRPr>
          </a:p>
        </p:txBody>
      </p:sp>
      <p:sp>
        <p:nvSpPr>
          <p:cNvPr id="3" name="Content Placeholder 2"/>
          <p:cNvSpPr>
            <a:spLocks noGrp="1"/>
          </p:cNvSpPr>
          <p:nvPr>
            <p:ph idx="1"/>
          </p:nvPr>
        </p:nvSpPr>
        <p:spPr>
          <a:xfrm>
            <a:off x="323528" y="2537520"/>
            <a:ext cx="8424936" cy="4320480"/>
          </a:xfrm>
        </p:spPr>
        <p:txBody>
          <a:bodyPr>
            <a:normAutofit lnSpcReduction="10000"/>
          </a:bodyPr>
          <a:lstStyle/>
          <a:p>
            <a:pPr marL="514350" indent="-514350" fontAlgn="base">
              <a:buFont typeface="+mj-lt"/>
              <a:buAutoNum type="arabicPeriod"/>
            </a:pPr>
            <a:r>
              <a:rPr lang="en-US" sz="2000" b="1" dirty="0" smtClean="0">
                <a:solidFill>
                  <a:schemeClr val="accent6">
                    <a:lumMod val="50000"/>
                  </a:schemeClr>
                </a:solidFill>
              </a:rPr>
              <a:t>Pleasure</a:t>
            </a:r>
            <a:r>
              <a:rPr lang="en-US" sz="2000" dirty="0" smtClean="0">
                <a:solidFill>
                  <a:schemeClr val="accent6">
                    <a:lumMod val="50000"/>
                  </a:schemeClr>
                </a:solidFill>
              </a:rPr>
              <a:t> </a:t>
            </a:r>
            <a:r>
              <a:rPr lang="en-US" sz="2000" dirty="0">
                <a:solidFill>
                  <a:schemeClr val="accent6">
                    <a:lumMod val="50000"/>
                  </a:schemeClr>
                </a:solidFill>
              </a:rPr>
              <a:t>(which can include safely experiencing terror or regret or grief, not just laughter or fun)</a:t>
            </a:r>
            <a:r>
              <a:rPr lang="en-GB" sz="2000" dirty="0">
                <a:solidFill>
                  <a:schemeClr val="accent6">
                    <a:lumMod val="50000"/>
                  </a:schemeClr>
                </a:solidFill>
              </a:rPr>
              <a:t> </a:t>
            </a:r>
          </a:p>
          <a:p>
            <a:pPr marL="514350" indent="-514350" fontAlgn="base">
              <a:buFont typeface="+mj-lt"/>
              <a:buAutoNum type="arabicPeriod"/>
            </a:pPr>
            <a:r>
              <a:rPr lang="en-US" sz="2000" b="1" dirty="0" smtClean="0">
                <a:solidFill>
                  <a:schemeClr val="accent6">
                    <a:lumMod val="50000"/>
                  </a:schemeClr>
                </a:solidFill>
              </a:rPr>
              <a:t>Curiosity </a:t>
            </a:r>
            <a:r>
              <a:rPr lang="en-US" sz="2000" dirty="0">
                <a:solidFill>
                  <a:schemeClr val="accent6">
                    <a:lumMod val="50000"/>
                  </a:schemeClr>
                </a:solidFill>
              </a:rPr>
              <a:t>- humans are wired to want to know what happens next!</a:t>
            </a:r>
            <a:r>
              <a:rPr lang="en-GB" sz="2000" dirty="0">
                <a:solidFill>
                  <a:schemeClr val="accent6">
                    <a:lumMod val="50000"/>
                  </a:schemeClr>
                </a:solidFill>
              </a:rPr>
              <a:t> </a:t>
            </a:r>
          </a:p>
          <a:p>
            <a:pPr marL="514350" indent="-514350" fontAlgn="base">
              <a:buFont typeface="+mj-lt"/>
              <a:buAutoNum type="arabicPeriod"/>
            </a:pPr>
            <a:r>
              <a:rPr lang="en-US" sz="2000" b="1" dirty="0" smtClean="0">
                <a:solidFill>
                  <a:schemeClr val="accent6">
                    <a:lumMod val="50000"/>
                  </a:schemeClr>
                </a:solidFill>
              </a:rPr>
              <a:t>Self-understanding</a:t>
            </a:r>
            <a:r>
              <a:rPr lang="en-US" sz="2000" dirty="0" smtClean="0">
                <a:solidFill>
                  <a:schemeClr val="accent6">
                    <a:lumMod val="50000"/>
                  </a:schemeClr>
                </a:solidFill>
              </a:rPr>
              <a:t> </a:t>
            </a:r>
            <a:r>
              <a:rPr lang="en-US" sz="2000" dirty="0">
                <a:solidFill>
                  <a:schemeClr val="accent6">
                    <a:lumMod val="50000"/>
                  </a:schemeClr>
                </a:solidFill>
              </a:rPr>
              <a:t>- People read to find out who they are, and who they could be. </a:t>
            </a:r>
            <a:endParaRPr lang="en-GB" sz="2000" dirty="0">
              <a:solidFill>
                <a:schemeClr val="accent6">
                  <a:lumMod val="50000"/>
                </a:schemeClr>
              </a:solidFill>
            </a:endParaRPr>
          </a:p>
          <a:p>
            <a:pPr marL="514350" indent="-514350" fontAlgn="base">
              <a:buFont typeface="+mj-lt"/>
              <a:buAutoNum type="arabicPeriod"/>
            </a:pPr>
            <a:r>
              <a:rPr lang="en-US" sz="2000" b="1" dirty="0" smtClean="0">
                <a:solidFill>
                  <a:schemeClr val="accent6">
                    <a:lumMod val="50000"/>
                  </a:schemeClr>
                </a:solidFill>
              </a:rPr>
              <a:t>Connection </a:t>
            </a:r>
            <a:r>
              <a:rPr lang="en-US" sz="2000" b="1" dirty="0">
                <a:solidFill>
                  <a:schemeClr val="accent6">
                    <a:lumMod val="50000"/>
                  </a:schemeClr>
                </a:solidFill>
              </a:rPr>
              <a:t>with </a:t>
            </a:r>
            <a:r>
              <a:rPr lang="en-US" sz="2000" b="1" dirty="0" smtClean="0">
                <a:solidFill>
                  <a:schemeClr val="accent6">
                    <a:lumMod val="50000"/>
                  </a:schemeClr>
                </a:solidFill>
              </a:rPr>
              <a:t>others </a:t>
            </a:r>
            <a:r>
              <a:rPr lang="en-US" sz="2000" dirty="0">
                <a:solidFill>
                  <a:schemeClr val="accent6">
                    <a:lumMod val="50000"/>
                  </a:schemeClr>
                </a:solidFill>
              </a:rPr>
              <a:t>- We humans are pack animals, and having successful relationships is high on our priority list. Books that show people forming friendships, working through </a:t>
            </a:r>
            <a:r>
              <a:rPr lang="en-US" sz="2000" dirty="0" smtClean="0">
                <a:solidFill>
                  <a:schemeClr val="accent6">
                    <a:lumMod val="50000"/>
                  </a:schemeClr>
                </a:solidFill>
              </a:rPr>
              <a:t>diffs, </a:t>
            </a:r>
            <a:r>
              <a:rPr lang="en-US" sz="2000" dirty="0">
                <a:solidFill>
                  <a:schemeClr val="accent6">
                    <a:lumMod val="50000"/>
                  </a:schemeClr>
                </a:solidFill>
              </a:rPr>
              <a:t>finding common ground or exploring </a:t>
            </a:r>
            <a:r>
              <a:rPr lang="en-US" sz="2000" dirty="0" smtClean="0">
                <a:solidFill>
                  <a:schemeClr val="accent6">
                    <a:lumMod val="50000"/>
                  </a:schemeClr>
                </a:solidFill>
              </a:rPr>
              <a:t>new </a:t>
            </a:r>
            <a:r>
              <a:rPr lang="en-US" sz="2000" dirty="0">
                <a:solidFill>
                  <a:schemeClr val="accent6">
                    <a:lumMod val="50000"/>
                  </a:schemeClr>
                </a:solidFill>
              </a:rPr>
              <a:t>experiences together are extremely attractive to kids as they grow.</a:t>
            </a:r>
            <a:r>
              <a:rPr lang="en-GB" sz="2000" dirty="0">
                <a:solidFill>
                  <a:schemeClr val="accent6">
                    <a:lumMod val="50000"/>
                  </a:schemeClr>
                </a:solidFill>
              </a:rPr>
              <a:t> </a:t>
            </a:r>
          </a:p>
          <a:p>
            <a:pPr marL="514350" indent="-514350" fontAlgn="base">
              <a:buFont typeface="+mj-lt"/>
              <a:buAutoNum type="arabicPeriod"/>
            </a:pPr>
            <a:r>
              <a:rPr lang="en-US" sz="2000" b="1" dirty="0" smtClean="0">
                <a:solidFill>
                  <a:schemeClr val="accent6">
                    <a:lumMod val="50000"/>
                  </a:schemeClr>
                </a:solidFill>
              </a:rPr>
              <a:t>Information </a:t>
            </a:r>
            <a:r>
              <a:rPr lang="en-US" sz="2000" dirty="0">
                <a:solidFill>
                  <a:schemeClr val="accent6">
                    <a:lumMod val="50000"/>
                  </a:schemeClr>
                </a:solidFill>
              </a:rPr>
              <a:t>- Children are born into small worlds which expand rapidly - family, </a:t>
            </a:r>
            <a:r>
              <a:rPr lang="en-US" sz="2000" dirty="0" smtClean="0">
                <a:solidFill>
                  <a:schemeClr val="accent6">
                    <a:lumMod val="50000"/>
                  </a:schemeClr>
                </a:solidFill>
              </a:rPr>
              <a:t>neighbors, </a:t>
            </a:r>
            <a:r>
              <a:rPr lang="en-US" sz="2000" dirty="0">
                <a:solidFill>
                  <a:schemeClr val="accent6">
                    <a:lumMod val="50000"/>
                  </a:schemeClr>
                </a:solidFill>
              </a:rPr>
              <a:t>school, and beyond. They value books which help them understand how the world </a:t>
            </a:r>
            <a:r>
              <a:rPr lang="en-US" sz="2000" dirty="0" smtClean="0">
                <a:solidFill>
                  <a:schemeClr val="accent6">
                    <a:lumMod val="50000"/>
                  </a:schemeClr>
                </a:solidFill>
              </a:rPr>
              <a:t>works</a:t>
            </a:r>
            <a:r>
              <a:rPr lang="en-US" sz="2000" dirty="0">
                <a:solidFill>
                  <a:schemeClr val="accent6">
                    <a:lumMod val="50000"/>
                  </a:schemeClr>
                </a:solidFill>
              </a:rPr>
              <a:t>.</a:t>
            </a:r>
            <a:r>
              <a:rPr lang="en-GB" sz="2000" dirty="0">
                <a:solidFill>
                  <a:schemeClr val="accent6">
                    <a:lumMod val="50000"/>
                  </a:schemeClr>
                </a:solidFill>
              </a:rPr>
              <a:t> </a:t>
            </a:r>
            <a:endParaRPr lang="en-GB" sz="2000" dirty="0" smtClean="0">
              <a:solidFill>
                <a:schemeClr val="accent6">
                  <a:lumMod val="50000"/>
                </a:schemeClr>
              </a:solidFill>
            </a:endParaRPr>
          </a:p>
          <a:p>
            <a:pPr marL="0" indent="0">
              <a:buNone/>
            </a:pPr>
            <a:r>
              <a:rPr lang="en-GB" sz="2000" dirty="0" smtClean="0">
                <a:solidFill>
                  <a:schemeClr val="accent6">
                    <a:lumMod val="50000"/>
                  </a:schemeClr>
                </a:solidFill>
              </a:rPr>
              <a:t>						Sara </a:t>
            </a:r>
            <a:r>
              <a:rPr lang="en-GB" sz="2000" dirty="0" err="1">
                <a:solidFill>
                  <a:schemeClr val="accent6">
                    <a:lumMod val="50000"/>
                  </a:schemeClr>
                </a:solidFill>
              </a:rPr>
              <a:t>P</a:t>
            </a:r>
            <a:r>
              <a:rPr lang="en-GB" sz="2000" dirty="0" err="1" smtClean="0">
                <a:solidFill>
                  <a:schemeClr val="accent6">
                    <a:lumMod val="50000"/>
                  </a:schemeClr>
                </a:solidFill>
              </a:rPr>
              <a:t>ennypacker</a:t>
            </a:r>
            <a:endParaRPr lang="en-GB" sz="2000"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F262E3B4-2AC3-4482-B893-FA0A0D613635}" type="slidenum">
              <a:rPr lang="en-GB" smtClean="0"/>
              <a:t>25</a:t>
            </a:fld>
            <a:endParaRPr lang="en-GB"/>
          </a:p>
        </p:txBody>
      </p:sp>
      <p:pic>
        <p:nvPicPr>
          <p:cNvPr id="5" name="Picture 2" descr="C:\Users\tmc242\OneDrive - The Open University\New\Pictures\Pictures\TaRS\Books\p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88641"/>
            <a:ext cx="1534476" cy="21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996633"/>
                </a:solidFill>
                <a:effectLst>
                  <a:outerShdw blurRad="38100" dist="38100" dir="2700000" algn="tl">
                    <a:srgbClr val="000000">
                      <a:alpha val="43137"/>
                    </a:srgbClr>
                  </a:outerShdw>
                </a:effectLst>
              </a:rPr>
              <a:t>Affecting the reader</a:t>
            </a:r>
            <a:endParaRPr lang="en-GB" sz="4000" dirty="0">
              <a:solidFill>
                <a:srgbClr val="9966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700808"/>
            <a:ext cx="4114800" cy="2592288"/>
          </a:xfrm>
        </p:spPr>
        <p:txBody>
          <a:bodyPr>
            <a:normAutofit fontScale="70000" lnSpcReduction="20000"/>
          </a:bodyPr>
          <a:lstStyle/>
          <a:p>
            <a:pPr marL="0" indent="0">
              <a:buNone/>
            </a:pPr>
            <a:r>
              <a:rPr lang="en-GB" sz="2400" dirty="0" smtClean="0">
                <a:solidFill>
                  <a:srgbClr val="996633"/>
                </a:solidFill>
              </a:rPr>
              <a:t> </a:t>
            </a:r>
            <a:r>
              <a:rPr lang="en-GB" sz="2900" dirty="0">
                <a:solidFill>
                  <a:srgbClr val="996633"/>
                </a:solidFill>
              </a:rPr>
              <a:t>I’ll be kind of ruthless and say </a:t>
            </a:r>
            <a:r>
              <a:rPr lang="en-GB" sz="2900" dirty="0" smtClean="0">
                <a:solidFill>
                  <a:srgbClr val="996633"/>
                </a:solidFill>
              </a:rPr>
              <a:t>right </a:t>
            </a:r>
            <a:r>
              <a:rPr lang="en-GB" sz="2900" dirty="0">
                <a:solidFill>
                  <a:srgbClr val="996633"/>
                </a:solidFill>
              </a:rPr>
              <a:t>that needs to </a:t>
            </a:r>
            <a:r>
              <a:rPr lang="en-GB" sz="2900" dirty="0" smtClean="0">
                <a:solidFill>
                  <a:srgbClr val="996633"/>
                </a:solidFill>
              </a:rPr>
              <a:t>go, </a:t>
            </a:r>
            <a:r>
              <a:rPr lang="en-GB" sz="2900" dirty="0">
                <a:solidFill>
                  <a:srgbClr val="996633"/>
                </a:solidFill>
              </a:rPr>
              <a:t>I don’t need that, I needed it to tell me what was going </a:t>
            </a:r>
            <a:r>
              <a:rPr lang="en-GB" sz="2900" dirty="0" smtClean="0">
                <a:solidFill>
                  <a:srgbClr val="996633"/>
                </a:solidFill>
              </a:rPr>
              <a:t>on, </a:t>
            </a:r>
            <a:r>
              <a:rPr lang="en-GB" sz="2900" dirty="0">
                <a:solidFill>
                  <a:srgbClr val="996633"/>
                </a:solidFill>
              </a:rPr>
              <a:t>but now I know the reader doesn’t necessarily need </a:t>
            </a:r>
            <a:r>
              <a:rPr lang="en-GB" sz="2900" dirty="0" smtClean="0">
                <a:solidFill>
                  <a:srgbClr val="996633"/>
                </a:solidFill>
              </a:rPr>
              <a:t>it.  </a:t>
            </a:r>
          </a:p>
          <a:p>
            <a:pPr marL="0" indent="0">
              <a:buNone/>
            </a:pPr>
            <a:r>
              <a:rPr lang="en-GB" sz="2900" dirty="0" smtClean="0">
                <a:solidFill>
                  <a:srgbClr val="996633"/>
                </a:solidFill>
              </a:rPr>
              <a:t>Usually </a:t>
            </a:r>
            <a:r>
              <a:rPr lang="en-GB" sz="2900" dirty="0">
                <a:solidFill>
                  <a:srgbClr val="996633"/>
                </a:solidFill>
              </a:rPr>
              <a:t>as an author you end up needing to know far more </a:t>
            </a:r>
            <a:r>
              <a:rPr lang="en-GB" sz="2900" dirty="0" smtClean="0">
                <a:solidFill>
                  <a:srgbClr val="996633"/>
                </a:solidFill>
              </a:rPr>
              <a:t>than </a:t>
            </a:r>
            <a:r>
              <a:rPr lang="en-GB" sz="2900" dirty="0">
                <a:solidFill>
                  <a:srgbClr val="996633"/>
                </a:solidFill>
              </a:rPr>
              <a:t>the reader does</a:t>
            </a:r>
            <a:r>
              <a:rPr lang="en-GB" sz="2900" dirty="0" smtClean="0">
                <a:solidFill>
                  <a:srgbClr val="996633"/>
                </a:solidFill>
              </a:rPr>
              <a:t>.</a:t>
            </a:r>
          </a:p>
          <a:p>
            <a:pPr marL="0" indent="0">
              <a:buNone/>
            </a:pPr>
            <a:r>
              <a:rPr lang="en-GB" sz="2900" dirty="0" smtClean="0">
                <a:solidFill>
                  <a:srgbClr val="996633"/>
                </a:solidFill>
              </a:rPr>
              <a:t>Steve Voake</a:t>
            </a:r>
            <a:endParaRPr lang="en-GB" sz="2900" dirty="0">
              <a:solidFill>
                <a:srgbClr val="996633"/>
              </a:solidFill>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26</a:t>
            </a:fld>
            <a:endParaRPr lang="en-GB"/>
          </a:p>
        </p:txBody>
      </p:sp>
      <p:sp>
        <p:nvSpPr>
          <p:cNvPr id="5" name="Rectangle 4"/>
          <p:cNvSpPr/>
          <p:nvPr/>
        </p:nvSpPr>
        <p:spPr>
          <a:xfrm>
            <a:off x="5580112" y="1405193"/>
            <a:ext cx="3184982" cy="2523768"/>
          </a:xfrm>
          <a:prstGeom prst="rect">
            <a:avLst/>
          </a:prstGeom>
        </p:spPr>
        <p:txBody>
          <a:bodyPr wrap="square">
            <a:spAutoFit/>
          </a:bodyPr>
          <a:lstStyle/>
          <a:p>
            <a:r>
              <a:rPr lang="en-GB" sz="2000" dirty="0">
                <a:solidFill>
                  <a:srgbClr val="996633"/>
                </a:solidFill>
              </a:rPr>
              <a:t>I’ll say to writers </a:t>
            </a:r>
            <a:r>
              <a:rPr lang="en-GB" sz="2000" dirty="0">
                <a:solidFill>
                  <a:srgbClr val="FF0000"/>
                </a:solidFill>
              </a:rPr>
              <a:t>what is it that you want your reader to feel when they close the book or they finish the poem.</a:t>
            </a:r>
            <a:r>
              <a:rPr lang="en-GB" sz="2000" dirty="0">
                <a:solidFill>
                  <a:srgbClr val="996633"/>
                </a:solidFill>
              </a:rPr>
              <a:t> What’s that feeling that you’re looking for</a:t>
            </a:r>
            <a:r>
              <a:rPr lang="en-GB" sz="2000" dirty="0" smtClean="0">
                <a:solidFill>
                  <a:srgbClr val="996633"/>
                </a:solidFill>
              </a:rPr>
              <a:t>?</a:t>
            </a:r>
          </a:p>
          <a:p>
            <a:r>
              <a:rPr lang="en-GB" sz="2000" dirty="0" smtClean="0">
                <a:solidFill>
                  <a:srgbClr val="996633"/>
                </a:solidFill>
              </a:rPr>
              <a:t>Steve Voake</a:t>
            </a:r>
            <a:endParaRPr lang="en-GB" sz="2000" dirty="0">
              <a:solidFill>
                <a:srgbClr val="996633"/>
              </a:solidFill>
            </a:endParaRPr>
          </a:p>
          <a:p>
            <a:endParaRPr lang="en-GB" dirty="0">
              <a:solidFill>
                <a:srgbClr val="996633"/>
              </a:solidFill>
            </a:endParaRPr>
          </a:p>
        </p:txBody>
      </p:sp>
      <p:pic>
        <p:nvPicPr>
          <p:cNvPr id="2050" name="Picture 2" descr="C:\Users\tmc242\Pictures\untitled 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467" y="4132412"/>
            <a:ext cx="2896950" cy="23482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mc242\Pictures\untitled. 8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809606"/>
            <a:ext cx="128701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mc242\Pictures\untitled. 7 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435014"/>
            <a:ext cx="1368152"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6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896" y="4235896"/>
            <a:ext cx="4536504" cy="26221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54057" y="1192749"/>
            <a:ext cx="8229600" cy="3773016"/>
          </a:xfrm>
        </p:spPr>
        <p:txBody>
          <a:bodyPr>
            <a:normAutofit/>
          </a:bodyPr>
          <a:lstStyle/>
          <a:p>
            <a:pPr marL="0" indent="0" fontAlgn="base">
              <a:buNone/>
            </a:pPr>
            <a:r>
              <a:rPr lang="en-GB" dirty="0"/>
              <a:t> </a:t>
            </a:r>
          </a:p>
        </p:txBody>
      </p:sp>
      <p:sp>
        <p:nvSpPr>
          <p:cNvPr id="6" name="Rectangle 5"/>
          <p:cNvSpPr/>
          <p:nvPr/>
        </p:nvSpPr>
        <p:spPr>
          <a:xfrm>
            <a:off x="323528" y="4005064"/>
            <a:ext cx="4572000" cy="461665"/>
          </a:xfrm>
          <a:prstGeom prst="rect">
            <a:avLst/>
          </a:prstGeom>
        </p:spPr>
        <p:txBody>
          <a:bodyPr>
            <a:spAutoFit/>
          </a:bodyPr>
          <a:lstStyle/>
          <a:p>
            <a:pPr fontAlgn="base"/>
            <a:r>
              <a:rPr lang="en-US" sz="2400" dirty="0" smtClean="0">
                <a:solidFill>
                  <a:schemeClr val="accent6">
                    <a:lumMod val="50000"/>
                  </a:schemeClr>
                </a:solidFill>
              </a:rPr>
              <a:t>‘</a:t>
            </a:r>
            <a:endParaRPr lang="en-US" sz="2400" dirty="0">
              <a:solidFill>
                <a:schemeClr val="accent6">
                  <a:lumMod val="50000"/>
                </a:schemeClr>
              </a:solidFill>
            </a:endParaRPr>
          </a:p>
        </p:txBody>
      </p:sp>
      <p:sp>
        <p:nvSpPr>
          <p:cNvPr id="7" name="Rectangle 6"/>
          <p:cNvSpPr/>
          <p:nvPr/>
        </p:nvSpPr>
        <p:spPr>
          <a:xfrm>
            <a:off x="4738238" y="2112238"/>
            <a:ext cx="4148189" cy="4524315"/>
          </a:xfrm>
          <a:prstGeom prst="rect">
            <a:avLst/>
          </a:prstGeom>
        </p:spPr>
        <p:txBody>
          <a:bodyPr wrap="square">
            <a:spAutoFit/>
          </a:bodyPr>
          <a:lstStyle/>
          <a:p>
            <a:r>
              <a:rPr lang="en-GB" sz="2400" dirty="0" smtClean="0">
                <a:solidFill>
                  <a:schemeClr val="accent6">
                    <a:lumMod val="50000"/>
                  </a:schemeClr>
                </a:solidFill>
              </a:rPr>
              <a:t>…</a:t>
            </a:r>
            <a:r>
              <a:rPr lang="en-GB" sz="2400" dirty="0" smtClean="0">
                <a:solidFill>
                  <a:srgbClr val="996633"/>
                </a:solidFill>
              </a:rPr>
              <a:t>we </a:t>
            </a:r>
            <a:r>
              <a:rPr lang="en-GB" sz="2400" dirty="0">
                <a:solidFill>
                  <a:srgbClr val="996633"/>
                </a:solidFill>
              </a:rPr>
              <a:t>want to know is what’s happening.  We don’t want to know the whole story because we want to be able to fill it in for ourselves a bit.  </a:t>
            </a:r>
            <a:endParaRPr lang="en-GB" sz="2400" dirty="0" smtClean="0">
              <a:solidFill>
                <a:srgbClr val="996633"/>
              </a:solidFill>
            </a:endParaRPr>
          </a:p>
          <a:p>
            <a:endParaRPr lang="en-GB" sz="2400" dirty="0" smtClean="0">
              <a:solidFill>
                <a:srgbClr val="996633"/>
              </a:solidFill>
            </a:endParaRPr>
          </a:p>
          <a:p>
            <a:r>
              <a:rPr lang="en-GB" sz="2400" dirty="0" smtClean="0">
                <a:solidFill>
                  <a:srgbClr val="996633"/>
                </a:solidFill>
              </a:rPr>
              <a:t>You </a:t>
            </a:r>
            <a:r>
              <a:rPr lang="en-GB" sz="2400" dirty="0">
                <a:solidFill>
                  <a:srgbClr val="996633"/>
                </a:solidFill>
              </a:rPr>
              <a:t>know you have to leave room for the reader</a:t>
            </a:r>
            <a:r>
              <a:rPr lang="en-GB" sz="2400" dirty="0" smtClean="0">
                <a:solidFill>
                  <a:srgbClr val="996633"/>
                </a:solidFill>
              </a:rPr>
              <a:t>.</a:t>
            </a:r>
          </a:p>
          <a:p>
            <a:endParaRPr lang="en-GB" sz="2400" dirty="0" smtClean="0">
              <a:solidFill>
                <a:srgbClr val="996633"/>
              </a:solidFill>
            </a:endParaRPr>
          </a:p>
          <a:p>
            <a:r>
              <a:rPr lang="en-GB" sz="2400" dirty="0" smtClean="0">
                <a:solidFill>
                  <a:srgbClr val="996633"/>
                </a:solidFill>
              </a:rPr>
              <a:t>Alicia </a:t>
            </a:r>
            <a:r>
              <a:rPr lang="en-GB" sz="2400" dirty="0" err="1" smtClean="0">
                <a:solidFill>
                  <a:srgbClr val="996633"/>
                </a:solidFill>
              </a:rPr>
              <a:t>Stubbersfield</a:t>
            </a:r>
            <a:endParaRPr lang="en-GB" sz="2400" dirty="0">
              <a:solidFill>
                <a:srgbClr val="996633"/>
              </a:solidFill>
            </a:endParaRPr>
          </a:p>
          <a:p>
            <a:endParaRPr lang="en-GB" sz="2400" dirty="0"/>
          </a:p>
          <a:p>
            <a:endParaRPr lang="en-GB" sz="2400" dirty="0">
              <a:solidFill>
                <a:schemeClr val="accent6">
                  <a:lumMod val="50000"/>
                </a:schemeClr>
              </a:solidFill>
            </a:endParaRPr>
          </a:p>
        </p:txBody>
      </p:sp>
      <p:pic>
        <p:nvPicPr>
          <p:cNvPr id="3074" name="Picture 2" descr="Image result for alicia stubbersfiel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353" y="1561855"/>
            <a:ext cx="2647661" cy="1895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549" y="586838"/>
            <a:ext cx="6542907" cy="707886"/>
          </a:xfrm>
          <a:prstGeom prst="rect">
            <a:avLst/>
          </a:prstGeom>
          <a:noFill/>
        </p:spPr>
        <p:txBody>
          <a:bodyPr wrap="square" rtlCol="0">
            <a:spAutoFit/>
          </a:bodyPr>
          <a:lstStyle/>
          <a:p>
            <a:r>
              <a:rPr lang="en-GB" sz="4000" dirty="0" smtClean="0">
                <a:solidFill>
                  <a:srgbClr val="996633"/>
                </a:solidFill>
                <a:effectLst>
                  <a:outerShdw blurRad="38100" dist="38100" dir="2700000" algn="tl">
                    <a:srgbClr val="000000">
                      <a:alpha val="43137"/>
                    </a:srgbClr>
                  </a:outerShdw>
                </a:effectLst>
              </a:rPr>
              <a:t>Helping the reader understand </a:t>
            </a:r>
            <a:endParaRPr lang="en-GB" sz="4000" dirty="0">
              <a:solidFill>
                <a:srgbClr val="996633"/>
              </a:solidFill>
              <a:effectLst>
                <a:outerShdw blurRad="38100" dist="38100" dir="2700000" algn="tl">
                  <a:srgbClr val="000000">
                    <a:alpha val="43137"/>
                  </a:srgbClr>
                </a:outerShdw>
              </a:effectLst>
            </a:endParaRPr>
          </a:p>
        </p:txBody>
      </p:sp>
      <p:pic>
        <p:nvPicPr>
          <p:cNvPr id="3078" name="Picture 6" descr="Related imag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045" y="4235896"/>
            <a:ext cx="1711139" cy="239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25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a:bodyPr>
          <a:lstStyle/>
          <a:p>
            <a:r>
              <a:rPr lang="en-GB" dirty="0" smtClean="0">
                <a:effectLst>
                  <a:outerShdw blurRad="38100" dist="38100" dir="2700000" algn="tl">
                    <a:srgbClr val="000000">
                      <a:alpha val="43137"/>
                    </a:srgbClr>
                  </a:outerShdw>
                </a:effectLst>
              </a:rPr>
              <a:t>Reader-writer relationships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87624" y="2492896"/>
            <a:ext cx="6840760" cy="1324744"/>
          </a:xfrm>
        </p:spPr>
        <p:txBody>
          <a:bodyPr/>
          <a:lstStyle/>
          <a:p>
            <a:pPr marL="0" indent="0" algn="ctr">
              <a:lnSpc>
                <a:spcPts val="2800"/>
              </a:lnSpc>
              <a:spcBef>
                <a:spcPts val="0"/>
              </a:spcBef>
              <a:buNone/>
            </a:pPr>
            <a:r>
              <a:rPr lang="en-GB" sz="2000" dirty="0" smtClean="0"/>
              <a:t>How </a:t>
            </a:r>
            <a:r>
              <a:rPr lang="en-GB" sz="2000" dirty="0"/>
              <a:t>does better understanding of </a:t>
            </a:r>
            <a:r>
              <a:rPr lang="en-GB" sz="2000" dirty="0" smtClean="0"/>
              <a:t>the reader-writer relationship support </a:t>
            </a:r>
            <a:r>
              <a:rPr lang="en-GB" sz="2000" dirty="0"/>
              <a:t>feedback and revision?</a:t>
            </a:r>
          </a:p>
        </p:txBody>
      </p:sp>
      <p:sp>
        <p:nvSpPr>
          <p:cNvPr id="4" name="Slide Number Placeholder 3"/>
          <p:cNvSpPr>
            <a:spLocks noGrp="1"/>
          </p:cNvSpPr>
          <p:nvPr>
            <p:ph type="sldNum" sz="quarter" idx="12"/>
          </p:nvPr>
        </p:nvSpPr>
        <p:spPr/>
        <p:txBody>
          <a:bodyPr/>
          <a:lstStyle/>
          <a:p>
            <a:fld id="{F262E3B4-2AC3-4482-B893-FA0A0D613635}" type="slidenum">
              <a:rPr lang="en-GB" smtClean="0"/>
              <a:t>28</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941168"/>
            <a:ext cx="1008112" cy="1413532"/>
          </a:xfrm>
          <a:prstGeom prst="rect">
            <a:avLst/>
          </a:prstGeom>
        </p:spPr>
      </p:pic>
    </p:spTree>
    <p:extLst>
      <p:ext uri="{BB962C8B-B14F-4D97-AF65-F5344CB8AC3E}">
        <p14:creationId xmlns:p14="http://schemas.microsoft.com/office/powerpoint/2010/main" val="2168175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CHILDREN’S WRITING</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29</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109987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pPr algn="l"/>
            <a:r>
              <a:rPr lang="en-GB" dirty="0" smtClean="0">
                <a:effectLst>
                  <a:outerShdw blurRad="38100" dist="38100" dir="2700000" algn="tl">
                    <a:srgbClr val="000000">
                      <a:alpha val="43137"/>
                    </a:srgbClr>
                  </a:outerShdw>
                </a:effectLst>
              </a:rPr>
              <a:t>Today</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412776"/>
            <a:ext cx="8568952" cy="5184576"/>
          </a:xfrm>
        </p:spPr>
        <p:txBody>
          <a:bodyPr>
            <a:normAutofit/>
          </a:bodyPr>
          <a:lstStyle/>
          <a:p>
            <a:pPr marL="0" indent="0">
              <a:lnSpc>
                <a:spcPts val="2800"/>
              </a:lnSpc>
              <a:spcBef>
                <a:spcPts val="0"/>
              </a:spcBef>
              <a:buNone/>
            </a:pPr>
            <a:r>
              <a:rPr lang="en-GB" sz="1800" dirty="0" smtClean="0"/>
              <a:t>10.00-10.30	Introduction and Reflection on Gap Task</a:t>
            </a:r>
          </a:p>
          <a:p>
            <a:pPr marL="0" indent="0">
              <a:lnSpc>
                <a:spcPts val="2800"/>
              </a:lnSpc>
              <a:spcBef>
                <a:spcPts val="0"/>
              </a:spcBef>
              <a:buNone/>
            </a:pPr>
            <a:r>
              <a:rPr lang="en-GB" sz="1800" dirty="0" smtClean="0"/>
              <a:t>10.30-10.45	Facing up to Feedback!</a:t>
            </a:r>
          </a:p>
          <a:p>
            <a:pPr marL="0" indent="0">
              <a:lnSpc>
                <a:spcPts val="2800"/>
              </a:lnSpc>
              <a:spcBef>
                <a:spcPts val="0"/>
              </a:spcBef>
              <a:buNone/>
            </a:pPr>
            <a:r>
              <a:rPr lang="en-GB" sz="1800" dirty="0" smtClean="0"/>
              <a:t>10.45-11.15	Craft of Writing Framework:  Text Level Choices</a:t>
            </a:r>
          </a:p>
          <a:p>
            <a:pPr marL="0" indent="0">
              <a:lnSpc>
                <a:spcPts val="2800"/>
              </a:lnSpc>
              <a:spcBef>
                <a:spcPts val="0"/>
              </a:spcBef>
              <a:buNone/>
            </a:pPr>
            <a:endParaRPr lang="en-GB" sz="1800" dirty="0" smtClean="0"/>
          </a:p>
          <a:p>
            <a:pPr marL="0" indent="0">
              <a:lnSpc>
                <a:spcPts val="2800"/>
              </a:lnSpc>
              <a:spcBef>
                <a:spcPts val="0"/>
              </a:spcBef>
              <a:buNone/>
            </a:pPr>
            <a:r>
              <a:rPr lang="en-GB" sz="1800" dirty="0" smtClean="0"/>
              <a:t>11.15		Coffee</a:t>
            </a:r>
          </a:p>
          <a:p>
            <a:pPr marL="0" indent="0">
              <a:lnSpc>
                <a:spcPts val="2800"/>
              </a:lnSpc>
              <a:spcBef>
                <a:spcPts val="0"/>
              </a:spcBef>
              <a:buNone/>
            </a:pPr>
            <a:endParaRPr lang="en-GB" sz="1800" dirty="0" smtClean="0"/>
          </a:p>
          <a:p>
            <a:pPr marL="0" indent="0">
              <a:lnSpc>
                <a:spcPts val="2800"/>
              </a:lnSpc>
              <a:spcBef>
                <a:spcPts val="0"/>
              </a:spcBef>
              <a:buNone/>
            </a:pPr>
            <a:r>
              <a:rPr lang="en-GB" sz="1800" dirty="0" smtClean="0"/>
              <a:t>11.30-12.30	Another Taste of </a:t>
            </a:r>
            <a:r>
              <a:rPr lang="en-GB" sz="1800" dirty="0" err="1" smtClean="0"/>
              <a:t>Arvon</a:t>
            </a:r>
            <a:endParaRPr lang="en-GB" sz="1800" dirty="0" smtClean="0"/>
          </a:p>
          <a:p>
            <a:pPr marL="0" indent="0">
              <a:lnSpc>
                <a:spcPts val="2800"/>
              </a:lnSpc>
              <a:spcBef>
                <a:spcPts val="0"/>
              </a:spcBef>
              <a:buNone/>
            </a:pPr>
            <a:r>
              <a:rPr lang="en-GB" sz="1800" dirty="0" smtClean="0"/>
              <a:t>12.30-13.00	Craft of Writing Framework:  Reader-Writer relationship</a:t>
            </a:r>
          </a:p>
          <a:p>
            <a:pPr marL="0" indent="0">
              <a:lnSpc>
                <a:spcPts val="2800"/>
              </a:lnSpc>
              <a:spcBef>
                <a:spcPts val="0"/>
              </a:spcBef>
              <a:buNone/>
            </a:pPr>
            <a:endParaRPr lang="en-GB" sz="1800" dirty="0" smtClean="0"/>
          </a:p>
          <a:p>
            <a:pPr marL="0" indent="0">
              <a:lnSpc>
                <a:spcPts val="2800"/>
              </a:lnSpc>
              <a:spcBef>
                <a:spcPts val="0"/>
              </a:spcBef>
              <a:buNone/>
            </a:pPr>
            <a:r>
              <a:rPr lang="en-GB" sz="1800" dirty="0" smtClean="0"/>
              <a:t>13.00		Lunch</a:t>
            </a:r>
          </a:p>
          <a:p>
            <a:pPr marL="0" indent="0">
              <a:lnSpc>
                <a:spcPts val="2800"/>
              </a:lnSpc>
              <a:spcBef>
                <a:spcPts val="0"/>
              </a:spcBef>
              <a:buNone/>
            </a:pPr>
            <a:endParaRPr lang="en-GB" sz="1800" dirty="0" smtClean="0"/>
          </a:p>
          <a:p>
            <a:pPr marL="0" indent="0">
              <a:lnSpc>
                <a:spcPts val="2800"/>
              </a:lnSpc>
              <a:spcBef>
                <a:spcPts val="0"/>
              </a:spcBef>
              <a:buNone/>
            </a:pPr>
            <a:r>
              <a:rPr lang="en-GB" sz="1800" dirty="0" smtClean="0"/>
              <a:t>13.45-14.30	Learning from Children’s Writing</a:t>
            </a:r>
          </a:p>
          <a:p>
            <a:pPr marL="0" indent="0">
              <a:lnSpc>
                <a:spcPts val="2800"/>
              </a:lnSpc>
              <a:spcBef>
                <a:spcPts val="0"/>
              </a:spcBef>
              <a:buNone/>
            </a:pPr>
            <a:r>
              <a:rPr lang="en-GB" sz="1800" dirty="0" smtClean="0"/>
              <a:t>14.30-15.00	From </a:t>
            </a:r>
            <a:r>
              <a:rPr lang="en-GB" sz="1800" dirty="0" err="1" smtClean="0"/>
              <a:t>Arvon</a:t>
            </a:r>
            <a:r>
              <a:rPr lang="en-GB" sz="1800" dirty="0" smtClean="0"/>
              <a:t> to the Classroom</a:t>
            </a:r>
          </a:p>
          <a:p>
            <a:pPr marL="0" indent="0">
              <a:lnSpc>
                <a:spcPts val="2800"/>
              </a:lnSpc>
              <a:spcBef>
                <a:spcPts val="0"/>
              </a:spcBef>
              <a:buNone/>
            </a:pPr>
            <a:r>
              <a:rPr lang="en-GB" sz="1800" dirty="0" smtClean="0"/>
              <a:t>15.00-15.30	Plenary	</a:t>
            </a:r>
            <a:endParaRPr lang="en-GB" sz="1800" dirty="0"/>
          </a:p>
          <a:p>
            <a:pPr marL="0" indent="0">
              <a:lnSpc>
                <a:spcPts val="2600"/>
              </a:lnSpc>
              <a:spcBef>
                <a:spcPts val="0"/>
              </a:spcBef>
              <a:spcAft>
                <a:spcPts val="600"/>
              </a:spcAft>
              <a:buNone/>
            </a:pPr>
            <a:endParaRPr lang="en-GB" sz="1800" dirty="0">
              <a:solidFill>
                <a:srgbClr val="FF0000"/>
              </a:solidFill>
            </a:endParaRPr>
          </a:p>
          <a:p>
            <a:pPr marL="0" indent="0">
              <a:buNone/>
            </a:pPr>
            <a:endParaRPr lang="en-GB" sz="18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1412565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Student Writing Journeys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132856"/>
            <a:ext cx="8229600" cy="4525963"/>
          </a:xfrm>
        </p:spPr>
        <p:txBody>
          <a:bodyPr>
            <a:normAutofit/>
          </a:bodyPr>
          <a:lstStyle/>
          <a:p>
            <a:pPr lvl="0">
              <a:lnSpc>
                <a:spcPts val="2800"/>
              </a:lnSpc>
              <a:buSzPct val="80000"/>
              <a:buFont typeface="Wingdings" panose="05000000000000000000" pitchFamily="2" charset="2"/>
              <a:buChar char="q"/>
            </a:pPr>
            <a:r>
              <a:rPr lang="en-GB" sz="1800" dirty="0" smtClean="0"/>
              <a:t>In </a:t>
            </a:r>
            <a:r>
              <a:rPr lang="en-GB" sz="1800" dirty="0"/>
              <a:t>threes: share one of the student writing journeys represented on A3, including giving a little vignette about the </a:t>
            </a:r>
            <a:r>
              <a:rPr lang="en-GB" sz="1800" dirty="0" smtClean="0"/>
              <a:t>writer (context).</a:t>
            </a:r>
            <a:endParaRPr lang="en-GB" sz="1800" dirty="0"/>
          </a:p>
          <a:p>
            <a:pPr lvl="0">
              <a:lnSpc>
                <a:spcPts val="2800"/>
              </a:lnSpc>
              <a:buSzPct val="80000"/>
              <a:buFont typeface="Wingdings" panose="05000000000000000000" pitchFamily="2" charset="2"/>
              <a:buChar char="q"/>
            </a:pPr>
            <a:endParaRPr lang="en-GB" sz="1800" dirty="0" smtClean="0"/>
          </a:p>
          <a:p>
            <a:pPr lvl="0">
              <a:lnSpc>
                <a:spcPts val="2800"/>
              </a:lnSpc>
              <a:buSzPct val="80000"/>
              <a:buFont typeface="Wingdings" panose="05000000000000000000" pitchFamily="2" charset="2"/>
              <a:buChar char="q"/>
            </a:pPr>
            <a:r>
              <a:rPr lang="en-GB" sz="1800" dirty="0" smtClean="0"/>
              <a:t>What </a:t>
            </a:r>
            <a:r>
              <a:rPr lang="en-GB" sz="1800" dirty="0"/>
              <a:t>are the writing journeys telling you about each child as a writer; and about how you teach writing?  </a:t>
            </a:r>
            <a:endParaRPr lang="en-GB" sz="1800" dirty="0">
              <a:solidFill>
                <a:srgbClr val="FF0000"/>
              </a:solidFill>
            </a:endParaRPr>
          </a:p>
          <a:p>
            <a:pPr lvl="0">
              <a:lnSpc>
                <a:spcPts val="2800"/>
              </a:lnSpc>
              <a:buSzPct val="80000"/>
              <a:buFont typeface="Wingdings" panose="05000000000000000000" pitchFamily="2" charset="2"/>
              <a:buChar char="q"/>
            </a:pPr>
            <a:endParaRPr lang="en-GB" sz="1800" dirty="0" smtClean="0"/>
          </a:p>
          <a:p>
            <a:pPr lvl="0">
              <a:lnSpc>
                <a:spcPts val="2800"/>
              </a:lnSpc>
              <a:buSzPct val="80000"/>
              <a:buFont typeface="Wingdings" panose="05000000000000000000" pitchFamily="2" charset="2"/>
              <a:buChar char="q"/>
            </a:pPr>
            <a:r>
              <a:rPr lang="en-GB" sz="1800" dirty="0" smtClean="0"/>
              <a:t>Use </a:t>
            </a:r>
            <a:r>
              <a:rPr lang="en-GB" sz="1800" dirty="0"/>
              <a:t>the writing journey from each teacher and together decide what feedback you might give the writer, and what prompts for revision you might offer?  Use the Craft </a:t>
            </a:r>
            <a:r>
              <a:rPr lang="en-GB" sz="1800" dirty="0" smtClean="0"/>
              <a:t>of Writing Framework </a:t>
            </a:r>
            <a:r>
              <a:rPr lang="en-GB" sz="1800" dirty="0"/>
              <a:t>as a guide.</a:t>
            </a: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30</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528" y="28243"/>
            <a:ext cx="1008112" cy="1413532"/>
          </a:xfrm>
          <a:prstGeom prst="rect">
            <a:avLst/>
          </a:prstGeom>
        </p:spPr>
      </p:pic>
    </p:spTree>
    <p:extLst>
      <p:ext uri="{BB962C8B-B14F-4D97-AF65-F5344CB8AC3E}">
        <p14:creationId xmlns:p14="http://schemas.microsoft.com/office/powerpoint/2010/main" val="40239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ffectLst>
                  <a:outerShdw blurRad="38100" dist="38100" dir="2700000" algn="tl">
                    <a:srgbClr val="000000">
                      <a:alpha val="43137"/>
                    </a:srgbClr>
                  </a:outerShdw>
                </a:effectLst>
              </a:rPr>
              <a:t>FROM ARVON TO THE CLASSROOM:</a:t>
            </a:r>
            <a:br>
              <a:rPr lang="en-GB" dirty="0" smtClean="0">
                <a:effectLst>
                  <a:outerShdw blurRad="38100" dist="38100" dir="2700000" algn="tl">
                    <a:srgbClr val="000000">
                      <a:alpha val="43137"/>
                    </a:srgbClr>
                  </a:outerShdw>
                </a:effectLst>
              </a:rPr>
            </a:br>
            <a:r>
              <a:rPr lang="en-GB" dirty="0" err="1" smtClean="0">
                <a:effectLst>
                  <a:outerShdw blurRad="38100" dist="38100" dir="2700000" algn="tl">
                    <a:srgbClr val="000000">
                      <a:alpha val="43137"/>
                    </a:srgbClr>
                  </a:outerShdw>
                </a:effectLst>
              </a:rPr>
              <a:t>FeedBack</a:t>
            </a:r>
            <a:r>
              <a:rPr lang="en-GB"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44624"/>
            <a:ext cx="1008112" cy="1413532"/>
          </a:xfrm>
          <a:prstGeom prst="rect">
            <a:avLst/>
          </a:prstGeom>
        </p:spPr>
      </p:pic>
      <p:sp>
        <p:nvSpPr>
          <p:cNvPr id="5" name="Slide Number Placeholder 4"/>
          <p:cNvSpPr>
            <a:spLocks noGrp="1"/>
          </p:cNvSpPr>
          <p:nvPr>
            <p:ph type="sldNum" sz="quarter" idx="12"/>
          </p:nvPr>
        </p:nvSpPr>
        <p:spPr/>
        <p:txBody>
          <a:bodyPr/>
          <a:lstStyle/>
          <a:p>
            <a:fld id="{F262E3B4-2AC3-4482-B893-FA0A0D613635}" type="slidenum">
              <a:rPr lang="en-GB" smtClean="0"/>
              <a:t>31</a:t>
            </a:fld>
            <a:endParaRPr lang="en-GB"/>
          </a:p>
        </p:txBody>
      </p:sp>
    </p:spTree>
    <p:extLst>
      <p:ext uri="{BB962C8B-B14F-4D97-AF65-F5344CB8AC3E}">
        <p14:creationId xmlns:p14="http://schemas.microsoft.com/office/powerpoint/2010/main" val="1618630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229600" cy="1143000"/>
          </a:xfrm>
        </p:spPr>
        <p:txBody>
          <a:bodyPr>
            <a:normAutofit/>
          </a:bodyPr>
          <a:lstStyle/>
          <a:p>
            <a:r>
              <a:rPr lang="en-GB" dirty="0" smtClean="0">
                <a:effectLst>
                  <a:outerShdw blurRad="38100" dist="38100" dir="2700000" algn="tl">
                    <a:srgbClr val="000000">
                      <a:alpha val="43137"/>
                    </a:srgbClr>
                  </a:outerShdw>
                </a:effectLst>
              </a:rPr>
              <a:t>Offering Feedback to each other</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4358" y="2060848"/>
            <a:ext cx="8229600" cy="4525963"/>
          </a:xfrm>
        </p:spPr>
        <p:txBody>
          <a:bodyPr>
            <a:normAutofit/>
          </a:bodyPr>
          <a:lstStyle/>
          <a:p>
            <a:pPr lvl="0"/>
            <a:r>
              <a:rPr lang="en-GB" sz="1900" dirty="0" smtClean="0"/>
              <a:t>In </a:t>
            </a:r>
            <a:r>
              <a:rPr lang="en-GB" sz="1900" dirty="0"/>
              <a:t>pairs, share one piece of writing from the Arvon Residential:  read it </a:t>
            </a:r>
            <a:r>
              <a:rPr lang="en-GB" sz="1900" dirty="0" smtClean="0"/>
              <a:t>aloud</a:t>
            </a:r>
            <a:r>
              <a:rPr lang="en-GB" sz="1900" dirty="0"/>
              <a:t> </a:t>
            </a:r>
            <a:r>
              <a:rPr lang="en-GB" sz="1900" dirty="0" smtClean="0"/>
              <a:t>to each other.</a:t>
            </a:r>
          </a:p>
          <a:p>
            <a:pPr marL="0" lvl="0" indent="0">
              <a:buNone/>
            </a:pPr>
            <a:r>
              <a:rPr lang="en-GB" sz="1900" dirty="0" smtClean="0"/>
              <a:t> </a:t>
            </a:r>
            <a:endParaRPr lang="en-GB" sz="1900" dirty="0"/>
          </a:p>
          <a:p>
            <a:pPr lvl="0"/>
            <a:r>
              <a:rPr lang="en-GB" sz="1900" dirty="0" smtClean="0"/>
              <a:t>Allow yourselves 5 </a:t>
            </a:r>
            <a:r>
              <a:rPr lang="en-GB" sz="1900" dirty="0"/>
              <a:t>minutes for each </a:t>
            </a:r>
            <a:r>
              <a:rPr lang="en-GB" sz="1900" dirty="0" smtClean="0"/>
              <a:t>of you as the reader </a:t>
            </a:r>
            <a:r>
              <a:rPr lang="en-GB" sz="1900" dirty="0"/>
              <a:t>to consider what feedback to give, using the </a:t>
            </a:r>
            <a:r>
              <a:rPr lang="en-GB" sz="1900" dirty="0" smtClean="0"/>
              <a:t>Craft Framework, </a:t>
            </a:r>
            <a:r>
              <a:rPr lang="en-GB" sz="1900" dirty="0"/>
              <a:t>and write </a:t>
            </a:r>
            <a:r>
              <a:rPr lang="en-GB" sz="1900" dirty="0" smtClean="0"/>
              <a:t>these down.</a:t>
            </a:r>
          </a:p>
          <a:p>
            <a:pPr lvl="0"/>
            <a:endParaRPr lang="en-GB" sz="1900" dirty="0"/>
          </a:p>
          <a:p>
            <a:pPr lvl="0"/>
            <a:r>
              <a:rPr lang="en-GB" sz="1900" dirty="0" smtClean="0"/>
              <a:t>In turn, offer your partner constructive focused peer feedback related to the Craft Framework</a:t>
            </a:r>
          </a:p>
          <a:p>
            <a:pPr lvl="0"/>
            <a:endParaRPr lang="en-GB" sz="1900" dirty="0"/>
          </a:p>
          <a:p>
            <a:pPr lvl="0"/>
            <a:r>
              <a:rPr lang="en-GB" sz="1900" dirty="0" smtClean="0"/>
              <a:t>Each time, the writer needs to consider </a:t>
            </a:r>
            <a:r>
              <a:rPr lang="en-GB" sz="1900" dirty="0"/>
              <a:t>what revision s/he might do </a:t>
            </a:r>
            <a:r>
              <a:rPr lang="en-GB" sz="1900" dirty="0" smtClean="0"/>
              <a:t>now and share these.</a:t>
            </a:r>
            <a:endParaRPr lang="en-GB" sz="19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32</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415626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PLENARY: NEXT STEPS</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33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515642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82" y="116632"/>
            <a:ext cx="8229600" cy="1143000"/>
          </a:xfrm>
        </p:spPr>
        <p:txBody>
          <a:bodyPr/>
          <a:lstStyle/>
          <a:p>
            <a:pPr algn="l"/>
            <a:r>
              <a:rPr lang="en-GB" dirty="0" smtClean="0">
                <a:effectLst>
                  <a:outerShdw blurRad="38100" dist="38100" dir="2700000" algn="tl">
                    <a:srgbClr val="000000">
                      <a:alpha val="43137"/>
                    </a:srgbClr>
                  </a:outerShdw>
                </a:effectLst>
              </a:rPr>
              <a:t>Pedagogical Principles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363272" cy="5112568"/>
          </a:xfrm>
        </p:spPr>
        <p:txBody>
          <a:bodyPr>
            <a:normAutofit fontScale="70000" lnSpcReduction="20000"/>
          </a:bodyPr>
          <a:lstStyle/>
          <a:p>
            <a:pPr marL="0" indent="0">
              <a:lnSpc>
                <a:spcPts val="2400"/>
              </a:lnSpc>
              <a:spcBef>
                <a:spcPts val="0"/>
              </a:spcBef>
              <a:spcAft>
                <a:spcPts val="600"/>
              </a:spcAft>
              <a:buNone/>
            </a:pPr>
            <a:r>
              <a:rPr lang="en-GB" sz="2600" dirty="0" smtClean="0"/>
              <a:t>These </a:t>
            </a:r>
            <a:r>
              <a:rPr lang="en-GB" sz="2600" dirty="0"/>
              <a:t>principles have been developed by drawing on both the values underpinning </a:t>
            </a:r>
            <a:r>
              <a:rPr lang="en-GB" sz="2600" dirty="0" err="1"/>
              <a:t>Arvon</a:t>
            </a:r>
            <a:r>
              <a:rPr lang="en-GB" sz="2600" dirty="0"/>
              <a:t> and research about what makes effective teaching of writing:</a:t>
            </a:r>
          </a:p>
          <a:p>
            <a:pPr>
              <a:lnSpc>
                <a:spcPts val="2400"/>
              </a:lnSpc>
              <a:spcBef>
                <a:spcPts val="0"/>
              </a:spcBef>
              <a:spcAft>
                <a:spcPts val="600"/>
              </a:spcAft>
            </a:pPr>
            <a:endParaRPr lang="en-GB" sz="2600" dirty="0"/>
          </a:p>
          <a:p>
            <a:pPr lvl="0">
              <a:lnSpc>
                <a:spcPts val="2400"/>
              </a:lnSpc>
              <a:spcBef>
                <a:spcPts val="0"/>
              </a:spcBef>
              <a:spcAft>
                <a:spcPts val="600"/>
              </a:spcAft>
              <a:buFont typeface="Wingdings" panose="05000000000000000000" pitchFamily="2" charset="2"/>
              <a:buChar char="q"/>
            </a:pPr>
            <a:r>
              <a:rPr lang="en-GB" sz="2600" dirty="0"/>
              <a:t>Create </a:t>
            </a:r>
            <a:r>
              <a:rPr lang="en-GB" sz="2600" b="1" dirty="0"/>
              <a:t>inclusive classrooms</a:t>
            </a:r>
            <a:r>
              <a:rPr lang="en-GB" sz="2600" dirty="0"/>
              <a:t> where children are given time and space to write, opportunities to write without being assessed, and to take risks and be experimental;</a:t>
            </a:r>
          </a:p>
          <a:p>
            <a:pPr lvl="0">
              <a:lnSpc>
                <a:spcPts val="2400"/>
              </a:lnSpc>
              <a:spcBef>
                <a:spcPts val="0"/>
              </a:spcBef>
              <a:spcAft>
                <a:spcPts val="600"/>
              </a:spcAft>
              <a:buFont typeface="Wingdings" panose="05000000000000000000" pitchFamily="2" charset="2"/>
              <a:buChar char="q"/>
            </a:pPr>
            <a:r>
              <a:rPr lang="en-GB" sz="2600" dirty="0"/>
              <a:t>Offer inspiring opportunities and </a:t>
            </a:r>
            <a:r>
              <a:rPr lang="en-GB" sz="2600" b="1" dirty="0"/>
              <a:t> </a:t>
            </a:r>
            <a:r>
              <a:rPr lang="en-GB" sz="2600" dirty="0"/>
              <a:t>starting points for writing, including writing from the heart and writing from experience so that children experience </a:t>
            </a:r>
            <a:r>
              <a:rPr lang="en-GB" sz="2600" b="1" dirty="0">
                <a:solidFill>
                  <a:srgbClr val="00B0F0"/>
                </a:solidFill>
              </a:rPr>
              <a:t>being an author;</a:t>
            </a:r>
            <a:endParaRPr lang="en-GB" sz="2600" dirty="0">
              <a:solidFill>
                <a:srgbClr val="00B0F0"/>
              </a:solidFill>
            </a:endParaRPr>
          </a:p>
          <a:p>
            <a:pPr lvl="0">
              <a:lnSpc>
                <a:spcPts val="2400"/>
              </a:lnSpc>
              <a:spcBef>
                <a:spcPts val="0"/>
              </a:spcBef>
              <a:spcAft>
                <a:spcPts val="600"/>
              </a:spcAft>
              <a:buFont typeface="Wingdings" panose="05000000000000000000" pitchFamily="2" charset="2"/>
              <a:buChar char="q"/>
            </a:pPr>
            <a:r>
              <a:rPr lang="en-GB" sz="2600" dirty="0"/>
              <a:t>Support young writers in understanding and managing </a:t>
            </a:r>
            <a:r>
              <a:rPr lang="en-GB" sz="2600" b="1" dirty="0">
                <a:solidFill>
                  <a:srgbClr val="7030A0"/>
                </a:solidFill>
              </a:rPr>
              <a:t>the writing process </a:t>
            </a:r>
            <a:r>
              <a:rPr lang="en-GB" sz="2600" dirty="0"/>
              <a:t>and being aware of the </a:t>
            </a:r>
            <a:r>
              <a:rPr lang="en-GB" sz="2600" b="1" dirty="0">
                <a:solidFill>
                  <a:srgbClr val="FF0000"/>
                </a:solidFill>
              </a:rPr>
              <a:t>reader-writer relationship</a:t>
            </a:r>
            <a:r>
              <a:rPr lang="en-GB" sz="2600" dirty="0"/>
              <a:t>;</a:t>
            </a:r>
          </a:p>
          <a:p>
            <a:pPr lvl="0">
              <a:lnSpc>
                <a:spcPts val="2400"/>
              </a:lnSpc>
              <a:spcBef>
                <a:spcPts val="0"/>
              </a:spcBef>
              <a:spcAft>
                <a:spcPts val="600"/>
              </a:spcAft>
              <a:buFont typeface="Wingdings" panose="05000000000000000000" pitchFamily="2" charset="2"/>
              <a:buChar char="q"/>
            </a:pPr>
            <a:r>
              <a:rPr lang="en-GB" sz="2600" dirty="0"/>
              <a:t>Explicitly teach the</a:t>
            </a:r>
            <a:r>
              <a:rPr lang="en-GB" sz="2600" b="1" dirty="0"/>
              <a:t> </a:t>
            </a:r>
            <a:r>
              <a:rPr lang="en-GB" sz="2600" b="1" dirty="0">
                <a:solidFill>
                  <a:srgbClr val="00B050"/>
                </a:solidFill>
              </a:rPr>
              <a:t>language</a:t>
            </a:r>
            <a:r>
              <a:rPr lang="en-GB" sz="2600" b="1" dirty="0"/>
              <a:t> and </a:t>
            </a:r>
            <a:r>
              <a:rPr lang="en-GB" sz="2600" b="1" dirty="0">
                <a:solidFill>
                  <a:srgbClr val="FF99CC"/>
                </a:solidFill>
              </a:rPr>
              <a:t>textual choices</a:t>
            </a:r>
            <a:r>
              <a:rPr lang="en-GB" sz="2600" dirty="0">
                <a:solidFill>
                  <a:srgbClr val="FF99CC"/>
                </a:solidFill>
              </a:rPr>
              <a:t> </a:t>
            </a:r>
            <a:r>
              <a:rPr lang="en-GB" sz="2600" dirty="0"/>
              <a:t>students can make in their writing;</a:t>
            </a:r>
          </a:p>
          <a:p>
            <a:pPr lvl="0">
              <a:lnSpc>
                <a:spcPts val="2400"/>
              </a:lnSpc>
              <a:spcBef>
                <a:spcPts val="0"/>
              </a:spcBef>
              <a:spcAft>
                <a:spcPts val="600"/>
              </a:spcAft>
              <a:buFont typeface="Wingdings" panose="05000000000000000000" pitchFamily="2" charset="2"/>
              <a:buChar char="q"/>
            </a:pPr>
            <a:r>
              <a:rPr lang="en-GB" sz="2600" dirty="0"/>
              <a:t>Create </a:t>
            </a:r>
            <a:r>
              <a:rPr lang="en-GB" sz="2600" b="1" dirty="0"/>
              <a:t>a community of writers</a:t>
            </a:r>
            <a:r>
              <a:rPr lang="en-GB" sz="2600" dirty="0"/>
              <a:t> where writing is shared, critiqued and celebrated, where feedback is purposeful.</a:t>
            </a: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34</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7166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GB" sz="4000" dirty="0" smtClean="0">
                <a:effectLst>
                  <a:outerShdw blurRad="38100" dist="38100" dir="2700000" algn="tl">
                    <a:srgbClr val="000000">
                      <a:alpha val="43137"/>
                    </a:srgbClr>
                  </a:outerShdw>
                </a:effectLst>
              </a:rPr>
              <a:t>Seasonal Short story Collection</a:t>
            </a:r>
            <a:endParaRPr lang="en-GB" sz="40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F262E3B4-2AC3-4482-B893-FA0A0D613635}" type="slidenum">
              <a:rPr lang="en-GB" smtClean="0"/>
              <a:t>35</a:t>
            </a:fld>
            <a:endParaRPr lang="en-GB"/>
          </a:p>
        </p:txBody>
      </p:sp>
      <p:pic>
        <p:nvPicPr>
          <p:cNvPr id="5122" name="Picture 2" descr="C:\Users\tmc242\Pictures\tre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2492896"/>
            <a:ext cx="2256259" cy="2581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4024048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94" y="54531"/>
            <a:ext cx="8229600" cy="1143000"/>
          </a:xfrm>
        </p:spPr>
        <p:txBody>
          <a:bodyPr/>
          <a:lstStyle/>
          <a:p>
            <a:pPr algn="l"/>
            <a:r>
              <a:rPr lang="en-GB" dirty="0" smtClean="0">
                <a:effectLst>
                  <a:outerShdw blurRad="38100" dist="38100" dir="2700000" algn="tl">
                    <a:srgbClr val="000000">
                      <a:alpha val="43137"/>
                    </a:srgbClr>
                  </a:outerShdw>
                </a:effectLst>
              </a:rPr>
              <a:t>Gap Task </a:t>
            </a:r>
            <a:r>
              <a:rPr lang="en-GB" dirty="0">
                <a:effectLst>
                  <a:outerShdw blurRad="38100" dist="38100" dir="2700000" algn="tl">
                    <a:srgbClr val="000000">
                      <a:alpha val="43137"/>
                    </a:srgbClr>
                  </a:outerShdw>
                </a:effectLst>
              </a:rPr>
              <a:t>3</a:t>
            </a:r>
            <a:r>
              <a:rPr lang="en-GB" dirty="0" smtClean="0">
                <a:effectLst>
                  <a:outerShdw blurRad="38100" dist="38100" dir="2700000" algn="tl">
                    <a:srgbClr val="000000">
                      <a:alpha val="43137"/>
                    </a:srgbClr>
                  </a:outerShdw>
                </a:effectLst>
              </a:rPr>
              <a:t>: Part 1</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59632"/>
            <a:ext cx="8363272" cy="5409728"/>
          </a:xfrm>
        </p:spPr>
        <p:txBody>
          <a:bodyPr>
            <a:noAutofit/>
          </a:bodyPr>
          <a:lstStyle/>
          <a:p>
            <a:pPr marL="0" indent="0">
              <a:lnSpc>
                <a:spcPts val="2800"/>
              </a:lnSpc>
              <a:spcBef>
                <a:spcPts val="0"/>
              </a:spcBef>
              <a:buNone/>
            </a:pPr>
            <a:r>
              <a:rPr lang="en-GB" sz="1800" dirty="0"/>
              <a:t>We would like you to:</a:t>
            </a:r>
          </a:p>
          <a:p>
            <a:pPr marL="0" lvl="0" indent="0">
              <a:lnSpc>
                <a:spcPts val="2800"/>
              </a:lnSpc>
              <a:spcBef>
                <a:spcPts val="0"/>
              </a:spcBef>
              <a:buNone/>
            </a:pPr>
            <a:r>
              <a:rPr lang="en-GB" sz="1800" b="1" dirty="0" smtClean="0"/>
              <a:t>Commit </a:t>
            </a:r>
            <a:r>
              <a:rPr lang="en-GB" sz="1800" b="1" dirty="0"/>
              <a:t>at least one session a week</a:t>
            </a:r>
            <a:r>
              <a:rPr lang="en-GB" sz="1800" dirty="0"/>
              <a:t> to developing your Seasonal Short Story Collection with your class using the pedagogical principles and </a:t>
            </a:r>
            <a:r>
              <a:rPr lang="en-GB" sz="1800" dirty="0" smtClean="0"/>
              <a:t>Craft of Writing </a:t>
            </a:r>
            <a:r>
              <a:rPr lang="en-GB" sz="1800" dirty="0"/>
              <a:t>framework.</a:t>
            </a:r>
          </a:p>
          <a:p>
            <a:pPr marL="0" lvl="0" indent="0">
              <a:lnSpc>
                <a:spcPts val="2800"/>
              </a:lnSpc>
              <a:spcBef>
                <a:spcPts val="0"/>
              </a:spcBef>
              <a:buNone/>
            </a:pPr>
            <a:endParaRPr lang="en-GB" sz="1800" b="1" dirty="0" smtClean="0"/>
          </a:p>
          <a:p>
            <a:pPr marL="0" lvl="0" indent="0">
              <a:lnSpc>
                <a:spcPts val="2800"/>
              </a:lnSpc>
              <a:spcBef>
                <a:spcPts val="0"/>
              </a:spcBef>
              <a:buNone/>
            </a:pPr>
            <a:r>
              <a:rPr lang="en-GB" sz="1800" b="1" dirty="0" smtClean="0"/>
              <a:t>K</a:t>
            </a:r>
            <a:r>
              <a:rPr lang="en-US" sz="1800" b="1" dirty="0" err="1"/>
              <a:t>eep</a:t>
            </a:r>
            <a:r>
              <a:rPr lang="en-US" sz="1800" b="1" dirty="0"/>
              <a:t> a diary in your </a:t>
            </a:r>
            <a:r>
              <a:rPr lang="fr-FR" sz="1800" b="1" dirty="0"/>
              <a:t>journal</a:t>
            </a:r>
            <a:r>
              <a:rPr lang="fr-FR" sz="1800" dirty="0"/>
              <a:t>,</a:t>
            </a:r>
            <a:r>
              <a:rPr lang="en-GB" sz="1800" dirty="0"/>
              <a:t> (at least 6 full reflections) </a:t>
            </a:r>
            <a:r>
              <a:rPr lang="en-US" sz="1800" dirty="0"/>
              <a:t>reflecting on the journey you took to</a:t>
            </a:r>
            <a:r>
              <a:rPr lang="en-GB" sz="1800" dirty="0"/>
              <a:t> </a:t>
            </a:r>
            <a:r>
              <a:rPr lang="en-US" sz="1800" dirty="0"/>
              <a:t>produce your</a:t>
            </a:r>
            <a:r>
              <a:rPr lang="en-GB" sz="1800" dirty="0"/>
              <a:t>  class publication</a:t>
            </a:r>
            <a:r>
              <a:rPr lang="en-US" sz="1800" dirty="0"/>
              <a:t>.</a:t>
            </a:r>
            <a:r>
              <a:rPr lang="en-GB" sz="1800" dirty="0"/>
              <a:t> </a:t>
            </a:r>
            <a:r>
              <a:rPr lang="en-US" sz="1800" b="1" dirty="0"/>
              <a:t>Reflect on how</a:t>
            </a:r>
            <a:r>
              <a:rPr lang="en-GB" sz="1800" b="1" dirty="0"/>
              <a:t> </a:t>
            </a:r>
            <a:r>
              <a:rPr lang="en-US" sz="1800" b="1" dirty="0"/>
              <a:t>you managed</a:t>
            </a:r>
            <a:r>
              <a:rPr lang="en-US" sz="1800" dirty="0"/>
              <a:t> and how the class responded to different elements of the journey:</a:t>
            </a:r>
            <a:endParaRPr lang="en-GB" sz="1800" dirty="0"/>
          </a:p>
          <a:p>
            <a:pPr marL="0" indent="0">
              <a:lnSpc>
                <a:spcPts val="2800"/>
              </a:lnSpc>
              <a:spcBef>
                <a:spcPts val="0"/>
              </a:spcBef>
              <a:buNone/>
            </a:pPr>
            <a:r>
              <a:rPr lang="en-GB" sz="1800" dirty="0"/>
              <a:t> </a:t>
            </a:r>
          </a:p>
          <a:p>
            <a:pPr lvl="0" fontAlgn="base">
              <a:lnSpc>
                <a:spcPts val="2800"/>
              </a:lnSpc>
              <a:spcBef>
                <a:spcPts val="0"/>
              </a:spcBef>
              <a:buFont typeface="Wingdings" panose="05000000000000000000" pitchFamily="2" charset="2"/>
              <a:buChar char="q"/>
            </a:pPr>
            <a:r>
              <a:rPr lang="en-US" sz="1800" dirty="0"/>
              <a:t>Free writing time - to explore ideas for their seasonal story as </a:t>
            </a:r>
            <a:r>
              <a:rPr lang="en-US" sz="1800" dirty="0" smtClean="0"/>
              <a:t>authors;</a:t>
            </a:r>
            <a:endParaRPr lang="en-GB" sz="1800" dirty="0"/>
          </a:p>
          <a:p>
            <a:pPr lvl="0" fontAlgn="base">
              <a:lnSpc>
                <a:spcPts val="2800"/>
              </a:lnSpc>
              <a:spcBef>
                <a:spcPts val="0"/>
              </a:spcBef>
              <a:buFont typeface="Wingdings" panose="05000000000000000000" pitchFamily="2" charset="2"/>
              <a:buChar char="q"/>
            </a:pPr>
            <a:r>
              <a:rPr lang="en-US" sz="1800" dirty="0"/>
              <a:t>The</a:t>
            </a:r>
            <a:r>
              <a:rPr lang="en-GB" sz="1800" dirty="0"/>
              <a:t> </a:t>
            </a:r>
            <a:r>
              <a:rPr lang="en-US" sz="1800" dirty="0"/>
              <a:t>teaching of elements of the </a:t>
            </a:r>
            <a:r>
              <a:rPr lang="en-US" sz="1800" dirty="0" smtClean="0"/>
              <a:t>Craft of Writing Framework </a:t>
            </a:r>
            <a:r>
              <a:rPr lang="en-US" sz="1800" dirty="0"/>
              <a:t>- especially text level choices</a:t>
            </a:r>
            <a:r>
              <a:rPr lang="en-GB" sz="1800" dirty="0"/>
              <a:t> and </a:t>
            </a:r>
            <a:r>
              <a:rPr lang="en-US" sz="1800" dirty="0"/>
              <a:t>language </a:t>
            </a:r>
            <a:r>
              <a:rPr lang="en-US" sz="1800" dirty="0" smtClean="0"/>
              <a:t>choices;</a:t>
            </a:r>
            <a:endParaRPr lang="en-GB" sz="1800" dirty="0"/>
          </a:p>
          <a:p>
            <a:pPr lvl="0" fontAlgn="base">
              <a:lnSpc>
                <a:spcPts val="2800"/>
              </a:lnSpc>
              <a:spcBef>
                <a:spcPts val="0"/>
              </a:spcBef>
              <a:buFont typeface="Wingdings" panose="05000000000000000000" pitchFamily="2" charset="2"/>
              <a:buChar char="q"/>
            </a:pPr>
            <a:r>
              <a:rPr lang="en-US" sz="1800" dirty="0"/>
              <a:t>The writing process - reviewing and revising time, and offering focused </a:t>
            </a:r>
            <a:r>
              <a:rPr lang="en-US" sz="1800" dirty="0" smtClean="0"/>
              <a:t>feedback;</a:t>
            </a:r>
            <a:endParaRPr lang="en-GB" sz="1800" dirty="0"/>
          </a:p>
          <a:p>
            <a:pPr lvl="0" fontAlgn="base">
              <a:lnSpc>
                <a:spcPts val="2800"/>
              </a:lnSpc>
              <a:spcBef>
                <a:spcPts val="0"/>
              </a:spcBef>
              <a:buFont typeface="Wingdings" panose="05000000000000000000" pitchFamily="2" charset="2"/>
              <a:buChar char="q"/>
            </a:pPr>
            <a:r>
              <a:rPr lang="en-US" sz="1800" dirty="0"/>
              <a:t>Reader writer relationship - writing for an </a:t>
            </a:r>
            <a:r>
              <a:rPr lang="en-US" sz="1800" dirty="0" smtClean="0"/>
              <a:t>audience;</a:t>
            </a:r>
            <a:endParaRPr lang="en-GB" sz="1800" dirty="0"/>
          </a:p>
          <a:p>
            <a:pPr lvl="0" fontAlgn="base">
              <a:lnSpc>
                <a:spcPts val="2800"/>
              </a:lnSpc>
              <a:spcBef>
                <a:spcPts val="0"/>
              </a:spcBef>
              <a:buFont typeface="Wingdings" panose="05000000000000000000" pitchFamily="2" charset="2"/>
              <a:buChar char="q"/>
            </a:pPr>
            <a:r>
              <a:rPr lang="en-US" sz="1800" dirty="0"/>
              <a:t>The final outcome - publishing or performing within your community of writers</a:t>
            </a:r>
            <a:r>
              <a:rPr lang="en-US" sz="1800" dirty="0" smtClean="0"/>
              <a:t>.</a:t>
            </a:r>
            <a:endParaRPr lang="en-GB" sz="1800" dirty="0"/>
          </a:p>
          <a:p>
            <a:pPr marL="0" indent="0">
              <a:spcBef>
                <a:spcPts val="0"/>
              </a:spcBef>
              <a:buNone/>
            </a:pPr>
            <a:r>
              <a:rPr lang="en-GB" sz="1800" dirty="0"/>
              <a:t> </a:t>
            </a:r>
          </a:p>
        </p:txBody>
      </p:sp>
      <p:sp>
        <p:nvSpPr>
          <p:cNvPr id="4" name="Slide Number Placeholder 3"/>
          <p:cNvSpPr>
            <a:spLocks noGrp="1"/>
          </p:cNvSpPr>
          <p:nvPr>
            <p:ph type="sldNum" sz="quarter" idx="12"/>
          </p:nvPr>
        </p:nvSpPr>
        <p:spPr/>
        <p:txBody>
          <a:bodyPr/>
          <a:lstStyle/>
          <a:p>
            <a:fld id="{F262E3B4-2AC3-4482-B893-FA0A0D613635}" type="slidenum">
              <a:rPr lang="en-GB" smtClean="0"/>
              <a:t>36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201396"/>
          </a:xfrm>
          <a:prstGeom prst="rect">
            <a:avLst/>
          </a:prstGeom>
        </p:spPr>
      </p:pic>
    </p:spTree>
    <p:extLst>
      <p:ext uri="{BB962C8B-B14F-4D97-AF65-F5344CB8AC3E}">
        <p14:creationId xmlns:p14="http://schemas.microsoft.com/office/powerpoint/2010/main" val="1311827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94" y="54531"/>
            <a:ext cx="8229600" cy="1143000"/>
          </a:xfrm>
        </p:spPr>
        <p:txBody>
          <a:bodyPr/>
          <a:lstStyle/>
          <a:p>
            <a:pPr algn="l"/>
            <a:r>
              <a:rPr lang="en-GB" dirty="0" smtClean="0">
                <a:effectLst>
                  <a:outerShdw blurRad="38100" dist="38100" dir="2700000" algn="tl">
                    <a:srgbClr val="000000">
                      <a:alpha val="43137"/>
                    </a:srgbClr>
                  </a:outerShdw>
                </a:effectLst>
              </a:rPr>
              <a:t>Gap Task </a:t>
            </a:r>
            <a:r>
              <a:rPr lang="en-GB" dirty="0">
                <a:effectLst>
                  <a:outerShdw blurRad="38100" dist="38100" dir="2700000" algn="tl">
                    <a:srgbClr val="000000">
                      <a:alpha val="43137"/>
                    </a:srgbClr>
                  </a:outerShdw>
                </a:effectLst>
              </a:rPr>
              <a:t>3</a:t>
            </a:r>
            <a:r>
              <a:rPr lang="en-GB" dirty="0" smtClean="0">
                <a:effectLst>
                  <a:outerShdw blurRad="38100" dist="38100" dir="2700000" algn="tl">
                    <a:srgbClr val="000000">
                      <a:alpha val="43137"/>
                    </a:srgbClr>
                  </a:outerShdw>
                </a:effectLst>
              </a:rPr>
              <a:t>: Part 2</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59632"/>
            <a:ext cx="8363272" cy="5409728"/>
          </a:xfrm>
        </p:spPr>
        <p:txBody>
          <a:bodyPr>
            <a:noAutofit/>
          </a:bodyPr>
          <a:lstStyle/>
          <a:p>
            <a:pPr marL="0" indent="0">
              <a:lnSpc>
                <a:spcPts val="2800"/>
              </a:lnSpc>
              <a:spcBef>
                <a:spcPts val="0"/>
              </a:spcBef>
              <a:buNone/>
            </a:pPr>
            <a:r>
              <a:rPr lang="en-GB" sz="1800" dirty="0" smtClean="0"/>
              <a:t>2</a:t>
            </a:r>
            <a:r>
              <a:rPr lang="en-GB" sz="1800" dirty="0"/>
              <a:t>. </a:t>
            </a:r>
            <a:r>
              <a:rPr lang="en-US" sz="1800" dirty="0"/>
              <a:t>Choose three children</a:t>
            </a:r>
            <a:r>
              <a:rPr lang="en-GB" sz="1800" dirty="0"/>
              <a:t> </a:t>
            </a:r>
            <a:r>
              <a:rPr lang="en-US" sz="1800" dirty="0"/>
              <a:t>of differing abilities and with different relationships to writing. </a:t>
            </a:r>
            <a:r>
              <a:rPr lang="en-US" sz="1800" b="1" dirty="0"/>
              <a:t>Reflect on how they each</a:t>
            </a:r>
            <a:r>
              <a:rPr lang="en-GB" sz="1800" b="1" dirty="0"/>
              <a:t> </a:t>
            </a:r>
            <a:r>
              <a:rPr lang="en-US" sz="1800" b="1" dirty="0"/>
              <a:t>responded </a:t>
            </a:r>
            <a:r>
              <a:rPr lang="en-US" sz="1800" dirty="0"/>
              <a:t>to these</a:t>
            </a:r>
            <a:r>
              <a:rPr lang="en-GB" sz="1800" dirty="0"/>
              <a:t> </a:t>
            </a:r>
            <a:r>
              <a:rPr lang="fr-FR" sz="1800" dirty="0" err="1" smtClean="0"/>
              <a:t>elements</a:t>
            </a:r>
            <a:r>
              <a:rPr lang="en-GB" sz="1800" dirty="0"/>
              <a:t> </a:t>
            </a:r>
            <a:r>
              <a:rPr lang="en-US" sz="1800" dirty="0"/>
              <a:t>of the journey in your diary.</a:t>
            </a:r>
            <a:endParaRPr lang="en-GB" sz="1800" dirty="0"/>
          </a:p>
          <a:p>
            <a:pPr marL="0" indent="0">
              <a:lnSpc>
                <a:spcPts val="2800"/>
              </a:lnSpc>
              <a:spcBef>
                <a:spcPts val="0"/>
              </a:spcBef>
              <a:buNone/>
            </a:pPr>
            <a:r>
              <a:rPr lang="en-GB" sz="1800" dirty="0"/>
              <a:t> </a:t>
            </a:r>
          </a:p>
          <a:p>
            <a:pPr marL="0" indent="0">
              <a:lnSpc>
                <a:spcPts val="2800"/>
              </a:lnSpc>
              <a:spcBef>
                <a:spcPts val="0"/>
              </a:spcBef>
              <a:buNone/>
            </a:pPr>
            <a:r>
              <a:rPr lang="en-GB" sz="1800" dirty="0"/>
              <a:t>3. </a:t>
            </a:r>
            <a:r>
              <a:rPr lang="en-US" sz="1800" dirty="0"/>
              <a:t>Write a </a:t>
            </a:r>
            <a:r>
              <a:rPr lang="en-US" sz="1800" b="1" dirty="0"/>
              <a:t>concluding reflection </a:t>
            </a:r>
            <a:r>
              <a:rPr lang="en-US" sz="1800" dirty="0"/>
              <a:t>about:</a:t>
            </a:r>
            <a:endParaRPr lang="en-GB" sz="1800" dirty="0"/>
          </a:p>
          <a:p>
            <a:pPr lvl="0" fontAlgn="base">
              <a:lnSpc>
                <a:spcPts val="2800"/>
              </a:lnSpc>
              <a:spcBef>
                <a:spcPts val="0"/>
              </a:spcBef>
              <a:buFont typeface="Wingdings" panose="05000000000000000000" pitchFamily="2" charset="2"/>
              <a:buChar char="q"/>
            </a:pPr>
            <a:r>
              <a:rPr lang="en-US" sz="1800" dirty="0"/>
              <a:t>what worked well and why</a:t>
            </a:r>
            <a:endParaRPr lang="en-GB" sz="1800" dirty="0"/>
          </a:p>
          <a:p>
            <a:pPr lvl="0" fontAlgn="base">
              <a:lnSpc>
                <a:spcPts val="2800"/>
              </a:lnSpc>
              <a:spcBef>
                <a:spcPts val="0"/>
              </a:spcBef>
              <a:buFont typeface="Wingdings" panose="05000000000000000000" pitchFamily="2" charset="2"/>
              <a:buChar char="q"/>
            </a:pPr>
            <a:r>
              <a:rPr lang="en-US" sz="1800" dirty="0"/>
              <a:t>where the challenges were and why</a:t>
            </a:r>
            <a:endParaRPr lang="en-GB" sz="1800" dirty="0"/>
          </a:p>
          <a:p>
            <a:pPr lvl="0" fontAlgn="base">
              <a:lnSpc>
                <a:spcPts val="2800"/>
              </a:lnSpc>
              <a:spcBef>
                <a:spcPts val="0"/>
              </a:spcBef>
              <a:buFont typeface="Wingdings" panose="05000000000000000000" pitchFamily="2" charset="2"/>
              <a:buChar char="q"/>
            </a:pPr>
            <a:r>
              <a:rPr lang="en-US" sz="1800" dirty="0"/>
              <a:t>how you plan to build on all these elements of writing in your everyday teaching in the Spring Term</a:t>
            </a:r>
            <a:endParaRPr lang="en-GB" sz="1800" dirty="0"/>
          </a:p>
          <a:p>
            <a:pPr marL="0" indent="0">
              <a:lnSpc>
                <a:spcPts val="2800"/>
              </a:lnSpc>
              <a:spcBef>
                <a:spcPts val="0"/>
              </a:spcBef>
              <a:buNone/>
            </a:pPr>
            <a:r>
              <a:rPr lang="en-GB" sz="1800" dirty="0"/>
              <a:t> </a:t>
            </a:r>
          </a:p>
          <a:p>
            <a:pPr marL="0" indent="0">
              <a:lnSpc>
                <a:spcPts val="2800"/>
              </a:lnSpc>
              <a:spcBef>
                <a:spcPts val="0"/>
              </a:spcBef>
              <a:buNone/>
            </a:pPr>
            <a:r>
              <a:rPr lang="en-US" sz="1800" b="1" dirty="0"/>
              <a:t>January 2018</a:t>
            </a:r>
            <a:r>
              <a:rPr lang="en-GB" sz="1800" b="1" dirty="0"/>
              <a:t> prior to </a:t>
            </a:r>
            <a:r>
              <a:rPr lang="en-GB" sz="1800" b="1" dirty="0" err="1"/>
              <a:t>Arvon</a:t>
            </a:r>
            <a:r>
              <a:rPr lang="en-GB" sz="1800" b="1" dirty="0"/>
              <a:t> residential </a:t>
            </a:r>
          </a:p>
          <a:p>
            <a:pPr marL="0" indent="0">
              <a:lnSpc>
                <a:spcPts val="2800"/>
              </a:lnSpc>
              <a:spcBef>
                <a:spcPts val="0"/>
              </a:spcBef>
              <a:buNone/>
            </a:pPr>
            <a:r>
              <a:rPr lang="en-GB" sz="1800" dirty="0"/>
              <a:t>4. </a:t>
            </a:r>
            <a:r>
              <a:rPr lang="en-US" sz="1800" dirty="0"/>
              <a:t>Look at your medium term plans for the Spring term and start to plan a unit of work. If time allows before the Residential, deliver your short unit of work. Consider how you can embed the elements of the</a:t>
            </a:r>
            <a:r>
              <a:rPr lang="en-GB" sz="1800" dirty="0"/>
              <a:t> </a:t>
            </a:r>
            <a:r>
              <a:rPr lang="en-US" sz="1800" dirty="0"/>
              <a:t>Craft </a:t>
            </a:r>
            <a:r>
              <a:rPr lang="en-US" sz="1800" dirty="0" smtClean="0"/>
              <a:t>of Writing Framework </a:t>
            </a:r>
            <a:r>
              <a:rPr lang="en-US" sz="1800" dirty="0"/>
              <a:t>and pedagogical principles into your plan. What elements are easier to fit in? Equally, what are the challenges you will want to circumnavigate?</a:t>
            </a:r>
            <a:endParaRPr lang="en-GB" sz="1800" dirty="0"/>
          </a:p>
        </p:txBody>
      </p:sp>
      <p:sp>
        <p:nvSpPr>
          <p:cNvPr id="4" name="Slide Number Placeholder 3"/>
          <p:cNvSpPr>
            <a:spLocks noGrp="1"/>
          </p:cNvSpPr>
          <p:nvPr>
            <p:ph type="sldNum" sz="quarter" idx="12"/>
          </p:nvPr>
        </p:nvSpPr>
        <p:spPr/>
        <p:txBody>
          <a:bodyPr/>
          <a:lstStyle/>
          <a:p>
            <a:fld id="{F262E3B4-2AC3-4482-B893-FA0A0D613635}" type="slidenum">
              <a:rPr lang="en-GB" smtClean="0"/>
              <a:t>37</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201396"/>
          </a:xfrm>
          <a:prstGeom prst="rect">
            <a:avLst/>
          </a:prstGeom>
        </p:spPr>
      </p:pic>
    </p:spTree>
    <p:extLst>
      <p:ext uri="{BB962C8B-B14F-4D97-AF65-F5344CB8AC3E}">
        <p14:creationId xmlns:p14="http://schemas.microsoft.com/office/powerpoint/2010/main" val="4129406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Project Website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sz="2400" u="sng" dirty="0">
                <a:hlinkClick r:id="rId2"/>
              </a:rPr>
              <a:t>http://socialsciences.exeter.ac.uk/education/research/centres/centreforresearchinwriting/projects/craftofwriting/</a:t>
            </a:r>
            <a:r>
              <a:rPr lang="en-GB" sz="2400" dirty="0"/>
              <a:t> </a:t>
            </a:r>
          </a:p>
          <a:p>
            <a:endParaRPr lang="en-GB" sz="2400" dirty="0" smtClean="0"/>
          </a:p>
          <a:p>
            <a:pPr marL="0" indent="0">
              <a:buNone/>
            </a:pPr>
            <a:r>
              <a:rPr lang="en-GB" sz="2400" dirty="0" smtClean="0"/>
              <a:t>‘</a:t>
            </a:r>
            <a:r>
              <a:rPr lang="en-GB" sz="2400" dirty="0"/>
              <a:t>Resources for Intervention Teachers’</a:t>
            </a:r>
          </a:p>
          <a:p>
            <a:pPr marL="0" indent="0">
              <a:buNone/>
            </a:pPr>
            <a:endParaRPr lang="en-GB" sz="2400" dirty="0"/>
          </a:p>
          <a:p>
            <a:pPr marL="0" indent="0">
              <a:buNone/>
            </a:pPr>
            <a:r>
              <a:rPr lang="en-GB" sz="2400" dirty="0"/>
              <a:t>Username: </a:t>
            </a:r>
            <a:r>
              <a:rPr lang="en-GB" sz="2400" dirty="0" err="1"/>
              <a:t>Arvon</a:t>
            </a:r>
            <a:endParaRPr lang="en-GB" sz="2400" dirty="0"/>
          </a:p>
          <a:p>
            <a:pPr marL="0" indent="0">
              <a:buNone/>
            </a:pPr>
            <a:r>
              <a:rPr lang="en-GB" sz="2400" dirty="0"/>
              <a:t>Password: </a:t>
            </a:r>
            <a:r>
              <a:rPr lang="en-GB" sz="2400" dirty="0" err="1"/>
              <a:t>TedHughes</a:t>
            </a:r>
            <a:endParaRPr lang="en-GB" sz="24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38</a:t>
            </a:fld>
            <a:endParaRPr lang="en-GB"/>
          </a:p>
        </p:txBody>
      </p:sp>
    </p:spTree>
    <p:extLst>
      <p:ext uri="{BB962C8B-B14F-4D97-AF65-F5344CB8AC3E}">
        <p14:creationId xmlns:p14="http://schemas.microsoft.com/office/powerpoint/2010/main" val="1041909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pPr algn="l"/>
            <a:r>
              <a:rPr lang="en-GB" dirty="0" smtClean="0">
                <a:effectLst>
                  <a:outerShdw blurRad="38100" dist="38100" dir="2700000" algn="tl">
                    <a:srgbClr val="000000">
                      <a:alpha val="43137"/>
                    </a:srgbClr>
                  </a:outerShdw>
                </a:effectLst>
              </a:rPr>
              <a:t>We meet again!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47664" y="2348880"/>
            <a:ext cx="5472608" cy="2808312"/>
          </a:xfrm>
          <a:ln w="28575">
            <a:solidFill>
              <a:schemeClr val="accent6"/>
            </a:solidFill>
          </a:ln>
        </p:spPr>
        <p:txBody>
          <a:bodyPr>
            <a:normAutofit/>
          </a:bodyPr>
          <a:lstStyle/>
          <a:p>
            <a:pPr marL="0" indent="0">
              <a:buNone/>
            </a:pPr>
            <a:endParaRPr lang="en-GB" sz="2000" dirty="0" smtClean="0"/>
          </a:p>
          <a:p>
            <a:pPr marL="0" indent="0">
              <a:buNone/>
            </a:pPr>
            <a:r>
              <a:rPr lang="en-GB" sz="2000" dirty="0"/>
              <a:t>	</a:t>
            </a:r>
            <a:endParaRPr lang="en-GB" sz="2000" dirty="0" smtClean="0"/>
          </a:p>
          <a:p>
            <a:pPr marL="0" indent="0">
              <a:buNone/>
            </a:pPr>
            <a:r>
              <a:rPr lang="en-GB" sz="2000" dirty="0" smtClean="0"/>
              <a:t>      </a:t>
            </a:r>
            <a:r>
              <a:rPr lang="en-GB" sz="2400" dirty="0" smtClean="0"/>
              <a:t>Residential </a:t>
            </a:r>
            <a:r>
              <a:rPr lang="en-GB" sz="2400" dirty="0"/>
              <a:t>2: </a:t>
            </a:r>
            <a:r>
              <a:rPr lang="en-GB" sz="2400" dirty="0" smtClean="0"/>
              <a:t>    Jan 11-13</a:t>
            </a:r>
            <a:r>
              <a:rPr lang="en-GB" sz="2400" baseline="30000" dirty="0" smtClean="0"/>
              <a:t>th</a:t>
            </a:r>
            <a:r>
              <a:rPr lang="en-GB" sz="2400" dirty="0" smtClean="0"/>
              <a:t> </a:t>
            </a:r>
            <a:r>
              <a:rPr lang="en-GB" sz="2400" dirty="0" err="1" smtClean="0"/>
              <a:t>Lumb</a:t>
            </a:r>
            <a:r>
              <a:rPr lang="en-GB" sz="2400" dirty="0" smtClean="0"/>
              <a:t> 	Bank </a:t>
            </a:r>
            <a:endParaRPr lang="en-GB" sz="2400" dirty="0"/>
          </a:p>
          <a:p>
            <a:pPr marL="0" indent="0">
              <a:buNone/>
            </a:pPr>
            <a:endParaRPr lang="en-GB" sz="2400" dirty="0" smtClean="0"/>
          </a:p>
          <a:p>
            <a:pPr marL="0" indent="0">
              <a:buNone/>
            </a:pPr>
            <a:r>
              <a:rPr lang="en-GB" sz="2400" dirty="0" smtClean="0"/>
              <a:t>      CPD Day 3:</a:t>
            </a:r>
            <a:r>
              <a:rPr lang="en-GB" sz="2400" dirty="0"/>
              <a:t>	</a:t>
            </a:r>
            <a:r>
              <a:rPr lang="en-GB" sz="2400" dirty="0" smtClean="0"/>
              <a:t>        May </a:t>
            </a:r>
            <a:r>
              <a:rPr lang="en-GB" sz="2400" dirty="0"/>
              <a:t>8</a:t>
            </a:r>
            <a:r>
              <a:rPr lang="en-GB" sz="2400" baseline="30000" dirty="0"/>
              <a:t>th</a:t>
            </a:r>
            <a:r>
              <a:rPr lang="en-GB" sz="2400" dirty="0"/>
              <a:t> 2019</a:t>
            </a:r>
            <a:endParaRPr lang="en-GB" sz="2400" baseline="30000" dirty="0"/>
          </a:p>
          <a:p>
            <a:pPr marL="0" indent="0">
              <a:buNone/>
            </a:pPr>
            <a:endParaRPr lang="en-GB" sz="2400" dirty="0"/>
          </a:p>
        </p:txBody>
      </p:sp>
      <p:sp>
        <p:nvSpPr>
          <p:cNvPr id="4" name="Slide Number Placeholder 3"/>
          <p:cNvSpPr>
            <a:spLocks noGrp="1"/>
          </p:cNvSpPr>
          <p:nvPr>
            <p:ph type="sldNum" sz="quarter" idx="12"/>
          </p:nvPr>
        </p:nvSpPr>
        <p:spPr/>
        <p:txBody>
          <a:bodyPr/>
          <a:lstStyle/>
          <a:p>
            <a:fld id="{F262E3B4-2AC3-4482-B893-FA0A0D613635}" type="slidenum">
              <a:rPr lang="en-GB" smtClean="0"/>
              <a:t>39</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271311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3530600" y="2924175"/>
            <a:ext cx="2093913" cy="2306638"/>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Freeform 3"/>
          <p:cNvSpPr>
            <a:spLocks/>
          </p:cNvSpPr>
          <p:nvPr/>
        </p:nvSpPr>
        <p:spPr bwMode="auto">
          <a:xfrm>
            <a:off x="3576638" y="4929188"/>
            <a:ext cx="2020887" cy="17176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D785D"/>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6" name="Freeform 4"/>
          <p:cNvSpPr>
            <a:spLocks/>
          </p:cNvSpPr>
          <p:nvPr/>
        </p:nvSpPr>
        <p:spPr bwMode="auto">
          <a:xfrm>
            <a:off x="2097088" y="3778250"/>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80EE"/>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7" name="Freeform 5"/>
          <p:cNvSpPr>
            <a:spLocks/>
          </p:cNvSpPr>
          <p:nvPr/>
        </p:nvSpPr>
        <p:spPr bwMode="auto">
          <a:xfrm>
            <a:off x="2097088" y="2360613"/>
            <a:ext cx="1997075" cy="1717675"/>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FF99CC"/>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8" name="Freeform 6"/>
          <p:cNvSpPr>
            <a:spLocks/>
          </p:cNvSpPr>
          <p:nvPr/>
        </p:nvSpPr>
        <p:spPr bwMode="auto">
          <a:xfrm>
            <a:off x="5064125" y="4071938"/>
            <a:ext cx="1981200" cy="1711325"/>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CCFFCC"/>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79" name="Freeform 7"/>
          <p:cNvSpPr>
            <a:spLocks/>
          </p:cNvSpPr>
          <p:nvPr/>
        </p:nvSpPr>
        <p:spPr bwMode="auto">
          <a:xfrm>
            <a:off x="3582988" y="1508125"/>
            <a:ext cx="2027237" cy="1717675"/>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accent3">
              <a:lumMod val="60000"/>
              <a:lumOff val="40000"/>
            </a:schemeClr>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80" name="Freeform 8"/>
          <p:cNvSpPr>
            <a:spLocks/>
          </p:cNvSpPr>
          <p:nvPr/>
        </p:nvSpPr>
        <p:spPr bwMode="auto">
          <a:xfrm>
            <a:off x="5064125" y="2360613"/>
            <a:ext cx="1981200" cy="2011362"/>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BD9BD"/>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81" name="Text Box 9"/>
          <p:cNvSpPr txBox="1">
            <a:spLocks noChangeArrowheads="1"/>
          </p:cNvSpPr>
          <p:nvPr/>
        </p:nvSpPr>
        <p:spPr bwMode="auto">
          <a:xfrm>
            <a:off x="3910152" y="2030691"/>
            <a:ext cx="1274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Language</a:t>
            </a:r>
          </a:p>
          <a:p>
            <a:pPr eaLnBrk="1" hangingPunct="1"/>
            <a:r>
              <a:rPr lang="en-GB" altLang="en-US" b="1" dirty="0" smtClean="0">
                <a:solidFill>
                  <a:srgbClr val="000000"/>
                </a:solidFill>
              </a:rPr>
              <a:t> Choices</a:t>
            </a:r>
            <a:endParaRPr lang="en-GB" altLang="en-US" b="1" dirty="0">
              <a:solidFill>
                <a:srgbClr val="000000"/>
              </a:solidFill>
            </a:endParaRPr>
          </a:p>
        </p:txBody>
      </p:sp>
      <p:sp>
        <p:nvSpPr>
          <p:cNvPr id="3083" name="Text Box 11"/>
          <p:cNvSpPr txBox="1">
            <a:spLocks noChangeArrowheads="1"/>
          </p:cNvSpPr>
          <p:nvPr/>
        </p:nvSpPr>
        <p:spPr bwMode="auto">
          <a:xfrm>
            <a:off x="5553075" y="47323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dirty="0">
              <a:solidFill>
                <a:srgbClr val="000000"/>
              </a:solidFill>
            </a:endParaRPr>
          </a:p>
        </p:txBody>
      </p:sp>
      <p:sp>
        <p:nvSpPr>
          <p:cNvPr id="3084" name="Text Box 12"/>
          <p:cNvSpPr txBox="1">
            <a:spLocks noChangeArrowheads="1"/>
          </p:cNvSpPr>
          <p:nvPr/>
        </p:nvSpPr>
        <p:spPr bwMode="auto">
          <a:xfrm>
            <a:off x="5482945" y="290895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a:t>
            </a:r>
            <a:endParaRPr lang="en-GB" altLang="en-US" b="1" dirty="0">
              <a:solidFill>
                <a:srgbClr val="000000"/>
              </a:solidFill>
            </a:endParaRPr>
          </a:p>
        </p:txBody>
      </p:sp>
      <p:sp>
        <p:nvSpPr>
          <p:cNvPr id="3085" name="Text Box 13"/>
          <p:cNvSpPr txBox="1">
            <a:spLocks noChangeArrowheads="1"/>
          </p:cNvSpPr>
          <p:nvPr/>
        </p:nvSpPr>
        <p:spPr bwMode="auto">
          <a:xfrm>
            <a:off x="2418419" y="4606022"/>
            <a:ext cx="11679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Writing</a:t>
            </a:r>
          </a:p>
          <a:p>
            <a:pPr eaLnBrk="1" hangingPunct="1"/>
            <a:r>
              <a:rPr lang="en-GB" altLang="en-US" b="1" dirty="0" smtClean="0">
                <a:solidFill>
                  <a:srgbClr val="000000"/>
                </a:solidFill>
              </a:rPr>
              <a:t> process</a:t>
            </a:r>
            <a:endParaRPr lang="en-GB" altLang="en-US" b="1" dirty="0">
              <a:solidFill>
                <a:srgbClr val="000000"/>
              </a:solidFill>
            </a:endParaRPr>
          </a:p>
        </p:txBody>
      </p:sp>
      <p:sp>
        <p:nvSpPr>
          <p:cNvPr id="3086" name="Text Box 14"/>
          <p:cNvSpPr txBox="1">
            <a:spLocks noChangeArrowheads="1"/>
          </p:cNvSpPr>
          <p:nvPr/>
        </p:nvSpPr>
        <p:spPr bwMode="auto">
          <a:xfrm>
            <a:off x="3816702" y="5693117"/>
            <a:ext cx="1736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b="1" dirty="0" smtClean="0">
                <a:solidFill>
                  <a:srgbClr val="000000"/>
                </a:solidFill>
              </a:rPr>
              <a:t>Reader-writer </a:t>
            </a:r>
          </a:p>
          <a:p>
            <a:pPr algn="ctr"/>
            <a:r>
              <a:rPr lang="en-GB" altLang="en-US" b="1" dirty="0" smtClean="0">
                <a:solidFill>
                  <a:srgbClr val="000000"/>
                </a:solidFill>
              </a:rPr>
              <a:t>relationship</a:t>
            </a:r>
            <a:endParaRPr lang="en-GB" altLang="en-US" b="1" dirty="0">
              <a:solidFill>
                <a:srgbClr val="000000"/>
              </a:solidFill>
            </a:endParaRPr>
          </a:p>
        </p:txBody>
      </p:sp>
      <p:sp>
        <p:nvSpPr>
          <p:cNvPr id="3087" name="Text Box 15"/>
          <p:cNvSpPr txBox="1">
            <a:spLocks noChangeArrowheads="1"/>
          </p:cNvSpPr>
          <p:nvPr/>
        </p:nvSpPr>
        <p:spPr bwMode="auto">
          <a:xfrm>
            <a:off x="3848964" y="3755944"/>
            <a:ext cx="14762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smtClean="0">
                <a:solidFill>
                  <a:srgbClr val="000000"/>
                </a:solidFill>
              </a:rPr>
              <a:t>Being an author</a:t>
            </a:r>
            <a:endParaRPr lang="en-GB" altLang="en-US" b="1" dirty="0">
              <a:solidFill>
                <a:srgbClr val="000000"/>
              </a:solidFill>
            </a:endParaRPr>
          </a:p>
        </p:txBody>
      </p:sp>
      <p:sp>
        <p:nvSpPr>
          <p:cNvPr id="19" name="Freeform 4"/>
          <p:cNvSpPr>
            <a:spLocks/>
          </p:cNvSpPr>
          <p:nvPr/>
        </p:nvSpPr>
        <p:spPr bwMode="auto">
          <a:xfrm rot="17982669">
            <a:off x="1999456" y="403053"/>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D5D5FF"/>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2" name="TextBox 1"/>
          <p:cNvSpPr txBox="1"/>
          <p:nvPr/>
        </p:nvSpPr>
        <p:spPr>
          <a:xfrm>
            <a:off x="5362255" y="439542"/>
            <a:ext cx="3366140" cy="954107"/>
          </a:xfrm>
          <a:prstGeom prst="rect">
            <a:avLst/>
          </a:prstGeom>
          <a:noFill/>
        </p:spPr>
        <p:txBody>
          <a:bodyPr wrap="square" rtlCol="0">
            <a:spAutoFit/>
          </a:bodyPr>
          <a:lstStyle/>
          <a:p>
            <a:r>
              <a:rPr lang="en-GB" sz="2800" b="1" dirty="0" smtClean="0"/>
              <a:t>The Craft of Writing Framework</a:t>
            </a:r>
            <a:endParaRPr lang="en-GB" sz="2800" b="1"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61601"/>
            <a:ext cx="933822" cy="1309365"/>
          </a:xfrm>
          <a:prstGeom prst="rect">
            <a:avLst/>
          </a:prstGeom>
        </p:spPr>
      </p:pic>
      <p:sp>
        <p:nvSpPr>
          <p:cNvPr id="3" name="Slide Number Placeholder 2"/>
          <p:cNvSpPr>
            <a:spLocks noGrp="1"/>
          </p:cNvSpPr>
          <p:nvPr>
            <p:ph type="sldNum" sz="quarter" idx="12"/>
          </p:nvPr>
        </p:nvSpPr>
        <p:spPr/>
        <p:txBody>
          <a:bodyPr/>
          <a:lstStyle/>
          <a:p>
            <a:fld id="{F262E3B4-2AC3-4482-B893-FA0A0D613635}" type="slidenum">
              <a:rPr lang="en-GB" smtClean="0"/>
              <a:t>4</a:t>
            </a:fld>
            <a:endParaRPr lang="en-GB"/>
          </a:p>
        </p:txBody>
      </p:sp>
      <p:sp>
        <p:nvSpPr>
          <p:cNvPr id="4" name="TextBox 3"/>
          <p:cNvSpPr txBox="1"/>
          <p:nvPr/>
        </p:nvSpPr>
        <p:spPr>
          <a:xfrm>
            <a:off x="2418419" y="2908952"/>
            <a:ext cx="1289485" cy="646331"/>
          </a:xfrm>
          <a:prstGeom prst="rect">
            <a:avLst/>
          </a:prstGeom>
          <a:noFill/>
        </p:spPr>
        <p:txBody>
          <a:bodyPr wrap="square" rtlCol="0">
            <a:spAutoFit/>
          </a:bodyPr>
          <a:lstStyle/>
          <a:p>
            <a:r>
              <a:rPr lang="en-GB" b="1" dirty="0" smtClean="0"/>
              <a:t>Text-Level choices </a:t>
            </a:r>
            <a:endParaRPr lang="en-GB" b="1" dirty="0"/>
          </a:p>
        </p:txBody>
      </p:sp>
      <p:sp>
        <p:nvSpPr>
          <p:cNvPr id="5" name="TextBox 4"/>
          <p:cNvSpPr txBox="1"/>
          <p:nvPr/>
        </p:nvSpPr>
        <p:spPr>
          <a:xfrm>
            <a:off x="124340" y="307796"/>
            <a:ext cx="1917576" cy="1200329"/>
          </a:xfrm>
          <a:prstGeom prst="rect">
            <a:avLst/>
          </a:prstGeom>
          <a:solidFill>
            <a:srgbClr val="F4FEBA"/>
          </a:solidFill>
          <a:ln>
            <a:solidFill>
              <a:schemeClr val="tx1"/>
            </a:solidFill>
          </a:ln>
        </p:spPr>
        <p:txBody>
          <a:bodyPr wrap="square" rtlCol="0">
            <a:spAutoFit/>
          </a:bodyPr>
          <a:lstStyle/>
          <a:p>
            <a:pPr algn="ctr"/>
            <a:r>
              <a:rPr lang="en-GB" dirty="0" smtClean="0"/>
              <a:t>How are you using this to inform your teaching of writing?</a:t>
            </a:r>
            <a:endParaRPr lang="en-GB" dirty="0"/>
          </a:p>
        </p:txBody>
      </p:sp>
    </p:spTree>
    <p:extLst>
      <p:ext uri="{BB962C8B-B14F-4D97-AF65-F5344CB8AC3E}">
        <p14:creationId xmlns:p14="http://schemas.microsoft.com/office/powerpoint/2010/main" val="415436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REFLECTING ON THE GAP TASK</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5</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112848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94" y="54531"/>
            <a:ext cx="8229600" cy="1143000"/>
          </a:xfrm>
        </p:spPr>
        <p:txBody>
          <a:bodyPr/>
          <a:lstStyle/>
          <a:p>
            <a:pPr algn="l"/>
            <a:r>
              <a:rPr lang="en-GB" dirty="0" smtClean="0">
                <a:effectLst>
                  <a:outerShdw blurRad="38100" dist="38100" dir="2700000" algn="tl">
                    <a:srgbClr val="000000">
                      <a:alpha val="43137"/>
                    </a:srgbClr>
                  </a:outerShdw>
                </a:effectLst>
              </a:rPr>
              <a:t>Gap Task 2</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59632"/>
            <a:ext cx="8363272" cy="5409728"/>
          </a:xfrm>
        </p:spPr>
        <p:txBody>
          <a:bodyPr>
            <a:noAutofit/>
          </a:bodyPr>
          <a:lstStyle/>
          <a:p>
            <a:pPr marL="0" indent="0">
              <a:lnSpc>
                <a:spcPts val="2400"/>
              </a:lnSpc>
              <a:spcBef>
                <a:spcPts val="0"/>
              </a:spcBef>
              <a:buNone/>
            </a:pPr>
            <a:r>
              <a:rPr lang="en-GB" sz="1800" dirty="0"/>
              <a:t>This Gap Task is to help you build on both the June </a:t>
            </a:r>
            <a:r>
              <a:rPr lang="en-GB" sz="1800" dirty="0" err="1"/>
              <a:t>Arvon</a:t>
            </a:r>
            <a:r>
              <a:rPr lang="en-GB" sz="1800" dirty="0"/>
              <a:t> Residential experience and the September CPD day and to actively use what you are learning in your own classrooms. We would like you to continue using the strategies and ideas you have already been exploring, but also to:</a:t>
            </a:r>
          </a:p>
          <a:p>
            <a:pPr marL="0" indent="0">
              <a:lnSpc>
                <a:spcPts val="2400"/>
              </a:lnSpc>
              <a:spcBef>
                <a:spcPts val="0"/>
              </a:spcBef>
              <a:buNone/>
            </a:pPr>
            <a:r>
              <a:rPr lang="en-GB" sz="1800" dirty="0"/>
              <a:t> </a:t>
            </a:r>
          </a:p>
          <a:p>
            <a:pPr lvl="0">
              <a:lnSpc>
                <a:spcPts val="2400"/>
              </a:lnSpc>
              <a:spcBef>
                <a:spcPts val="0"/>
              </a:spcBef>
              <a:buFont typeface="Wingdings" panose="05000000000000000000" pitchFamily="2" charset="2"/>
              <a:buChar char="q"/>
            </a:pPr>
            <a:r>
              <a:rPr lang="en-GB" sz="1800" dirty="0" smtClean="0"/>
              <a:t>continue </a:t>
            </a:r>
            <a:r>
              <a:rPr lang="en-GB" sz="1800" dirty="0"/>
              <a:t>to use the Just </a:t>
            </a:r>
            <a:r>
              <a:rPr lang="en-GB" sz="1800" dirty="0" smtClean="0"/>
              <a:t>Write </a:t>
            </a:r>
            <a:r>
              <a:rPr lang="en-GB" sz="1800" dirty="0"/>
              <a:t>(freewriting) approach, </a:t>
            </a:r>
            <a:r>
              <a:rPr lang="en-GB" sz="1800" b="1" dirty="0"/>
              <a:t>but experiment with not always using it at the start of writing</a:t>
            </a:r>
            <a:r>
              <a:rPr lang="en-GB" sz="1800" dirty="0"/>
              <a:t>; it can be used as a piece of writing is developing to explore a particular aspect </a:t>
            </a:r>
            <a:r>
              <a:rPr lang="en-GB" sz="1800" dirty="0" err="1"/>
              <a:t>eg</a:t>
            </a:r>
            <a:r>
              <a:rPr lang="en-GB" sz="1800" dirty="0"/>
              <a:t> </a:t>
            </a:r>
            <a:r>
              <a:rPr lang="en-GB" sz="1800" i="1" dirty="0"/>
              <a:t>just write</a:t>
            </a:r>
            <a:r>
              <a:rPr lang="en-GB" sz="1800" dirty="0"/>
              <a:t> about what this character is going to do next; or just write about this moment in the plot;</a:t>
            </a:r>
          </a:p>
          <a:p>
            <a:pPr lvl="0">
              <a:lnSpc>
                <a:spcPts val="2400"/>
              </a:lnSpc>
              <a:spcBef>
                <a:spcPts val="0"/>
              </a:spcBef>
              <a:buFont typeface="Wingdings" panose="05000000000000000000" pitchFamily="2" charset="2"/>
              <a:buChar char="q"/>
            </a:pPr>
            <a:r>
              <a:rPr lang="en-GB" sz="1800" dirty="0"/>
              <a:t>think about how to incorporate what you have learnt about the craft of writing into your teaching of writing, with a particular focus this time on </a:t>
            </a:r>
            <a:r>
              <a:rPr lang="en-GB" sz="1800" b="1" dirty="0"/>
              <a:t>the writing process</a:t>
            </a:r>
            <a:r>
              <a:rPr lang="en-GB" sz="1800" dirty="0"/>
              <a:t>,  </a:t>
            </a:r>
            <a:r>
              <a:rPr lang="en-GB" sz="1800" b="1" dirty="0"/>
              <a:t>being an author</a:t>
            </a:r>
            <a:r>
              <a:rPr lang="en-GB" sz="1800" dirty="0"/>
              <a:t>, and </a:t>
            </a:r>
            <a:r>
              <a:rPr lang="en-GB" sz="1800" b="1" dirty="0"/>
              <a:t>making language choices</a:t>
            </a:r>
            <a:r>
              <a:rPr lang="en-GB" sz="1800" dirty="0"/>
              <a:t>;</a:t>
            </a:r>
          </a:p>
          <a:p>
            <a:pPr lvl="0">
              <a:lnSpc>
                <a:spcPts val="2400"/>
              </a:lnSpc>
              <a:spcBef>
                <a:spcPts val="0"/>
              </a:spcBef>
              <a:buFont typeface="Wingdings" panose="05000000000000000000" pitchFamily="2" charset="2"/>
              <a:buChar char="q"/>
            </a:pPr>
            <a:r>
              <a:rPr lang="en-GB" sz="1800" dirty="0"/>
              <a:t>create A3 representations which show the journey/process of a piece of writing from initial ideas to finished piece for </a:t>
            </a:r>
            <a:r>
              <a:rPr lang="en-GB" sz="1800" b="1" dirty="0"/>
              <a:t>three children</a:t>
            </a:r>
            <a:r>
              <a:rPr lang="en-GB" sz="1800" dirty="0"/>
              <a:t>, and for </a:t>
            </a:r>
            <a:r>
              <a:rPr lang="en-GB" sz="1800" b="1" dirty="0"/>
              <a:t>yourself</a:t>
            </a:r>
            <a:r>
              <a:rPr lang="en-GB" sz="1800" dirty="0"/>
              <a:t> (4 in total).  Choose three children of differing abilities, and represent less successful journeys as well as successful ones.  You might annotate the journeys with categories from the craft </a:t>
            </a:r>
            <a:r>
              <a:rPr lang="en-GB" sz="1800" dirty="0" smtClean="0"/>
              <a:t>framework.  Bring </a:t>
            </a:r>
            <a:r>
              <a:rPr lang="en-GB" sz="1800" dirty="0"/>
              <a:t>these to CPD Day 2</a:t>
            </a:r>
            <a:r>
              <a:rPr lang="en-GB" sz="1800" dirty="0" smtClean="0"/>
              <a:t>.</a:t>
            </a:r>
            <a:endParaRPr lang="en-GB" sz="1800" dirty="0"/>
          </a:p>
        </p:txBody>
      </p:sp>
      <p:sp>
        <p:nvSpPr>
          <p:cNvPr id="4" name="Slide Number Placeholder 3"/>
          <p:cNvSpPr>
            <a:spLocks noGrp="1"/>
          </p:cNvSpPr>
          <p:nvPr>
            <p:ph type="sldNum" sz="quarter" idx="12"/>
          </p:nvPr>
        </p:nvSpPr>
        <p:spPr/>
        <p:txBody>
          <a:bodyPr/>
          <a:lstStyle/>
          <a:p>
            <a:fld id="{F262E3B4-2AC3-4482-B893-FA0A0D613635}" type="slidenum">
              <a:rPr lang="en-GB" smtClean="0"/>
              <a:t>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201396"/>
          </a:xfrm>
          <a:prstGeom prst="rect">
            <a:avLst/>
          </a:prstGeom>
        </p:spPr>
      </p:pic>
    </p:spTree>
    <p:extLst>
      <p:ext uri="{BB962C8B-B14F-4D97-AF65-F5344CB8AC3E}">
        <p14:creationId xmlns:p14="http://schemas.microsoft.com/office/powerpoint/2010/main" val="269624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60" y="164006"/>
            <a:ext cx="8229600" cy="1143000"/>
          </a:xfrm>
        </p:spPr>
        <p:txBody>
          <a:bodyPr/>
          <a:lstStyle/>
          <a:p>
            <a:pPr algn="l"/>
            <a:r>
              <a:rPr lang="en-GB" dirty="0" smtClean="0">
                <a:effectLst>
                  <a:outerShdw blurRad="38100" dist="38100" dir="2700000" algn="tl">
                    <a:srgbClr val="000000">
                      <a:alpha val="43137"/>
                    </a:srgbClr>
                  </a:outerShdw>
                </a:effectLst>
              </a:rPr>
              <a:t>Gap Task 2: Reflection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417621"/>
            <a:ext cx="8507288" cy="5089178"/>
          </a:xfrm>
        </p:spPr>
        <p:txBody>
          <a:bodyPr>
            <a:normAutofit/>
          </a:bodyPr>
          <a:lstStyle/>
          <a:p>
            <a:pPr marL="0" lvl="0" indent="0">
              <a:lnSpc>
                <a:spcPts val="2800"/>
              </a:lnSpc>
              <a:spcBef>
                <a:spcPts val="0"/>
              </a:spcBef>
              <a:buNone/>
            </a:pPr>
            <a:r>
              <a:rPr lang="en-US" sz="1800" dirty="0" smtClean="0"/>
              <a:t>From </a:t>
            </a:r>
            <a:r>
              <a:rPr lang="en-US" sz="1800" dirty="0" err="1" smtClean="0"/>
              <a:t>Arvon</a:t>
            </a:r>
            <a:r>
              <a:rPr lang="en-US" sz="1800" dirty="0" smtClean="0"/>
              <a:t> to the classroom</a:t>
            </a:r>
          </a:p>
          <a:p>
            <a:pPr lvl="0">
              <a:lnSpc>
                <a:spcPts val="2800"/>
              </a:lnSpc>
              <a:spcBef>
                <a:spcPts val="0"/>
              </a:spcBef>
              <a:buFont typeface="Wingdings" panose="05000000000000000000" pitchFamily="2" charset="2"/>
              <a:buChar char="q"/>
            </a:pPr>
            <a:r>
              <a:rPr lang="en-US" sz="1800" dirty="0" smtClean="0"/>
              <a:t>How have you used </a:t>
            </a:r>
            <a:r>
              <a:rPr lang="en-US" sz="1800" b="1" i="1" dirty="0" smtClean="0">
                <a:solidFill>
                  <a:srgbClr val="00B050"/>
                </a:solidFill>
              </a:rPr>
              <a:t>freewriting</a:t>
            </a:r>
            <a:r>
              <a:rPr lang="en-US" sz="1800" dirty="0" smtClean="0"/>
              <a:t> at different points in the process of writing, rather than just as an initial idea generation strategy?</a:t>
            </a:r>
          </a:p>
          <a:p>
            <a:pPr>
              <a:lnSpc>
                <a:spcPts val="2800"/>
              </a:lnSpc>
              <a:spcBef>
                <a:spcPts val="0"/>
              </a:spcBef>
              <a:buFont typeface="Wingdings" panose="05000000000000000000" pitchFamily="2" charset="2"/>
              <a:buChar char="q"/>
            </a:pPr>
            <a:r>
              <a:rPr lang="en-GB" sz="1800" dirty="0" smtClean="0"/>
              <a:t>How have you incorporated </a:t>
            </a:r>
            <a:r>
              <a:rPr lang="en-GB" sz="1800" dirty="0"/>
              <a:t>what you have learnt about the craft of writing into your teaching of writing, with a particular focus this time on </a:t>
            </a:r>
            <a:r>
              <a:rPr lang="en-GB" sz="1800" b="1" i="1" dirty="0">
                <a:solidFill>
                  <a:srgbClr val="00B050"/>
                </a:solidFill>
              </a:rPr>
              <a:t>the writing process</a:t>
            </a:r>
            <a:r>
              <a:rPr lang="en-GB" sz="1800" i="1" dirty="0">
                <a:solidFill>
                  <a:srgbClr val="00B050"/>
                </a:solidFill>
              </a:rPr>
              <a:t>,  </a:t>
            </a:r>
            <a:r>
              <a:rPr lang="en-GB" sz="1800" b="1" i="1" dirty="0">
                <a:solidFill>
                  <a:srgbClr val="00B050"/>
                </a:solidFill>
              </a:rPr>
              <a:t>being an author</a:t>
            </a:r>
            <a:r>
              <a:rPr lang="en-GB" sz="1800" dirty="0"/>
              <a:t>, and </a:t>
            </a:r>
            <a:r>
              <a:rPr lang="en-GB" sz="1800" b="1" i="1" dirty="0">
                <a:solidFill>
                  <a:srgbClr val="00B050"/>
                </a:solidFill>
              </a:rPr>
              <a:t>making language choices</a:t>
            </a:r>
            <a:r>
              <a:rPr lang="en-GB" sz="1800" dirty="0"/>
              <a:t>;</a:t>
            </a:r>
          </a:p>
          <a:p>
            <a:pPr marL="0" lvl="0" indent="0">
              <a:lnSpc>
                <a:spcPts val="2800"/>
              </a:lnSpc>
              <a:spcBef>
                <a:spcPts val="0"/>
              </a:spcBef>
              <a:buNone/>
            </a:pPr>
            <a:r>
              <a:rPr lang="en-US" sz="1800" dirty="0" smtClean="0"/>
              <a:t>In groups, share your reflections on what you have done and the challenges or successes of this.</a:t>
            </a:r>
          </a:p>
          <a:p>
            <a:pPr lvl="0">
              <a:lnSpc>
                <a:spcPts val="2800"/>
              </a:lnSpc>
              <a:spcBef>
                <a:spcPts val="0"/>
              </a:spcBef>
              <a:buFont typeface="Wingdings" panose="05000000000000000000" pitchFamily="2" charset="2"/>
              <a:buChar char="q"/>
            </a:pPr>
            <a:endParaRPr lang="en-US" sz="1800" dirty="0" smtClean="0"/>
          </a:p>
          <a:p>
            <a:pPr lvl="0">
              <a:lnSpc>
                <a:spcPts val="2800"/>
              </a:lnSpc>
              <a:spcBef>
                <a:spcPts val="0"/>
              </a:spcBef>
              <a:buFont typeface="Wingdings" panose="05000000000000000000" pitchFamily="2" charset="2"/>
              <a:buChar char="q"/>
            </a:pPr>
            <a:r>
              <a:rPr lang="en-US" sz="1800" i="1" dirty="0" smtClean="0"/>
              <a:t>Your writing journey:  share your A3 representation of your writing journey with a partner, talking through both what you did and how you see yourself as a writer</a:t>
            </a:r>
            <a:r>
              <a:rPr lang="en-US" sz="1800" dirty="0" smtClean="0"/>
              <a:t>.</a:t>
            </a:r>
            <a:endParaRPr lang="en-US" sz="1800" dirty="0"/>
          </a:p>
          <a:p>
            <a:pPr marL="0" lvl="0" indent="0">
              <a:lnSpc>
                <a:spcPts val="2800"/>
              </a:lnSpc>
              <a:spcBef>
                <a:spcPts val="0"/>
              </a:spcBef>
              <a:buNone/>
            </a:pPr>
            <a:endParaRPr lang="en-GB" sz="1800" dirty="0" smtClean="0"/>
          </a:p>
          <a:p>
            <a:pPr marL="0" lvl="0" indent="0">
              <a:buNone/>
            </a:pPr>
            <a:endParaRPr lang="en-GB" sz="18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7</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1900" y="139757"/>
            <a:ext cx="1008112" cy="1413532"/>
          </a:xfrm>
          <a:prstGeom prst="rect">
            <a:avLst/>
          </a:prstGeom>
        </p:spPr>
      </p:pic>
    </p:spTree>
    <p:extLst>
      <p:ext uri="{BB962C8B-B14F-4D97-AF65-F5344CB8AC3E}">
        <p14:creationId xmlns:p14="http://schemas.microsoft.com/office/powerpoint/2010/main" val="22187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GIVING FEEDBACK TO WRITERS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781763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Giving Critical Feedback</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ts val="2800"/>
              </a:lnSpc>
              <a:spcBef>
                <a:spcPts val="0"/>
              </a:spcBef>
              <a:spcAft>
                <a:spcPts val="600"/>
              </a:spcAft>
              <a:buFont typeface="Wingdings" panose="05000000000000000000" pitchFamily="2" charset="2"/>
              <a:buChar char="q"/>
            </a:pPr>
            <a:r>
              <a:rPr lang="en-GB" sz="1800" dirty="0" smtClean="0"/>
              <a:t>Teachers are often reluctant to give feedback, other than bland praise, to children’s creative writing (especially poetry);</a:t>
            </a:r>
          </a:p>
          <a:p>
            <a:pPr>
              <a:lnSpc>
                <a:spcPts val="2800"/>
              </a:lnSpc>
              <a:spcBef>
                <a:spcPts val="0"/>
              </a:spcBef>
              <a:spcAft>
                <a:spcPts val="600"/>
              </a:spcAft>
              <a:buFont typeface="Wingdings" panose="05000000000000000000" pitchFamily="2" charset="2"/>
              <a:buChar char="q"/>
            </a:pPr>
            <a:r>
              <a:rPr lang="en-GB" sz="1800" dirty="0" smtClean="0"/>
              <a:t>Creative writing is put on a pedestal, where it can’t be touched;</a:t>
            </a:r>
          </a:p>
          <a:p>
            <a:pPr>
              <a:lnSpc>
                <a:spcPts val="2800"/>
              </a:lnSpc>
              <a:spcBef>
                <a:spcPts val="0"/>
              </a:spcBef>
              <a:spcAft>
                <a:spcPts val="600"/>
              </a:spcAft>
              <a:buFont typeface="Wingdings" panose="05000000000000000000" pitchFamily="2" charset="2"/>
              <a:buChar char="q"/>
            </a:pPr>
            <a:r>
              <a:rPr lang="en-GB" sz="1800" dirty="0" smtClean="0"/>
              <a:t>We give lots of feedback to other kinds of writing in the curriculum;</a:t>
            </a:r>
          </a:p>
          <a:p>
            <a:pPr>
              <a:lnSpc>
                <a:spcPts val="2800"/>
              </a:lnSpc>
              <a:spcBef>
                <a:spcPts val="0"/>
              </a:spcBef>
              <a:spcAft>
                <a:spcPts val="600"/>
              </a:spcAft>
              <a:buFont typeface="Wingdings" panose="05000000000000000000" pitchFamily="2" charset="2"/>
              <a:buChar char="q"/>
            </a:pPr>
            <a:r>
              <a:rPr lang="en-GB" sz="1800" dirty="0" smtClean="0"/>
              <a:t>But writers need feedback on their creative work too, and this is crucially important for developing writers.</a:t>
            </a:r>
          </a:p>
          <a:p>
            <a:pPr marL="0" indent="0">
              <a:lnSpc>
                <a:spcPts val="2800"/>
              </a:lnSpc>
              <a:spcBef>
                <a:spcPts val="0"/>
              </a:spcBef>
              <a:spcAft>
                <a:spcPts val="600"/>
              </a:spcAft>
              <a:buNone/>
            </a:pPr>
            <a:endParaRPr lang="en-GB" sz="1800" dirty="0" smtClean="0"/>
          </a:p>
          <a:p>
            <a:pPr>
              <a:lnSpc>
                <a:spcPts val="2800"/>
              </a:lnSpc>
              <a:spcBef>
                <a:spcPts val="0"/>
              </a:spcBef>
              <a:spcAft>
                <a:spcPts val="600"/>
              </a:spcAft>
              <a:buFont typeface="Wingdings" panose="05000000000000000000" pitchFamily="2" charset="2"/>
              <a:buChar char="q"/>
            </a:pPr>
            <a:r>
              <a:rPr lang="en-GB" sz="1800" dirty="0" smtClean="0"/>
              <a:t>Why is there such reluctance to give feedback on creative writing?</a:t>
            </a:r>
          </a:p>
          <a:p>
            <a:pPr>
              <a:buFont typeface="Wingdings" panose="05000000000000000000" pitchFamily="2" charset="2"/>
              <a:buChar char="q"/>
            </a:pPr>
            <a:endParaRPr lang="en-GB" sz="1800" dirty="0"/>
          </a:p>
        </p:txBody>
      </p:sp>
      <p:sp>
        <p:nvSpPr>
          <p:cNvPr id="4" name="Slide Number Placeholder 3"/>
          <p:cNvSpPr>
            <a:spLocks noGrp="1"/>
          </p:cNvSpPr>
          <p:nvPr>
            <p:ph type="sldNum" sz="quarter" idx="12"/>
          </p:nvPr>
        </p:nvSpPr>
        <p:spPr/>
        <p:txBody>
          <a:bodyPr/>
          <a:lstStyle/>
          <a:p>
            <a:fld id="{F262E3B4-2AC3-4482-B893-FA0A0D613635}" type="slidenum">
              <a:rPr lang="en-GB" smtClean="0"/>
              <a:t>9</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99894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3955</TotalTime>
  <Words>1719</Words>
  <Application>Microsoft Office PowerPoint</Application>
  <PresentationFormat>On-screen Show (4:3)</PresentationFormat>
  <Paragraphs>300</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vt:lpstr>
      <vt:lpstr>From Arvon to the Classroom</vt:lpstr>
      <vt:lpstr>Today</vt:lpstr>
      <vt:lpstr>PowerPoint Presentation</vt:lpstr>
      <vt:lpstr>REFLECTING ON THE GAP TASK</vt:lpstr>
      <vt:lpstr>Gap Task 2</vt:lpstr>
      <vt:lpstr>Gap Task 2: Reflection</vt:lpstr>
      <vt:lpstr>GIVING FEEDBACK TO WRITERS</vt:lpstr>
      <vt:lpstr>Giving Critical Feedback</vt:lpstr>
      <vt:lpstr> ‘Creativity is not simply a matter of letting go’: rather genuine creative work ‘relies on knowledge, control of materials and command of ideas’ and involves not just innovation,  but also knowledge and skills.   National Advisory Committee on Creative and Cultural  Education  (NACCCE, 1999:  6)</vt:lpstr>
      <vt:lpstr>Giving Critical Feedback</vt:lpstr>
      <vt:lpstr>TEXT-LEVEL CHOICES</vt:lpstr>
      <vt:lpstr>PowerPoint Presentation</vt:lpstr>
      <vt:lpstr>PowerPoint Presentation</vt:lpstr>
      <vt:lpstr>Giving Feedback:  Text-Level  Choices</vt:lpstr>
      <vt:lpstr>Giving Feedback:  Text-Level Choices</vt:lpstr>
      <vt:lpstr>ANOTHER TASTE OF ARVON</vt:lpstr>
      <vt:lpstr>READER-WRITER RElATIONSHIP</vt:lpstr>
      <vt:lpstr>PowerPoint Presentation</vt:lpstr>
      <vt:lpstr>PowerPoint Presentation</vt:lpstr>
      <vt:lpstr>PowerPoint Presentation</vt:lpstr>
      <vt:lpstr>PowerPoint Presentation</vt:lpstr>
      <vt:lpstr>PowerPoint Presentation</vt:lpstr>
      <vt:lpstr>PowerPoint Presentation</vt:lpstr>
      <vt:lpstr>Engaging the reader  Children read for pretty much the same  reasons adults read, [so I try to offer..]  </vt:lpstr>
      <vt:lpstr>Affecting the reader</vt:lpstr>
      <vt:lpstr>PowerPoint Presentation</vt:lpstr>
      <vt:lpstr>Reader-writer relationships</vt:lpstr>
      <vt:lpstr>LEARNING FROM CHILDREN’S WRITING</vt:lpstr>
      <vt:lpstr>Student Writing Journeys</vt:lpstr>
      <vt:lpstr>FROM ARVON TO THE CLASSROOM: FeedBack </vt:lpstr>
      <vt:lpstr>Offering Feedback to each other</vt:lpstr>
      <vt:lpstr>PLENARY: NEXT STEPS</vt:lpstr>
      <vt:lpstr>Pedagogical Principles</vt:lpstr>
      <vt:lpstr>Seasonal Short story Collection</vt:lpstr>
      <vt:lpstr>Gap Task 3: Part 1</vt:lpstr>
      <vt:lpstr>Gap Task 3: Part 2</vt:lpstr>
      <vt:lpstr>Project Website</vt:lpstr>
      <vt:lpstr>We meet again!</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logos and names of team</dc:title>
  <dc:creator>T.M.Cremin</dc:creator>
  <cp:lastModifiedBy>Teresa.Cremin</cp:lastModifiedBy>
  <cp:revision>264</cp:revision>
  <cp:lastPrinted>2015-10-21T11:36:42Z</cp:lastPrinted>
  <dcterms:created xsi:type="dcterms:W3CDTF">2015-10-18T18:11:52Z</dcterms:created>
  <dcterms:modified xsi:type="dcterms:W3CDTF">2018-11-06T23:30:23Z</dcterms:modified>
</cp:coreProperties>
</file>