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431" r:id="rId2"/>
    <p:sldId id="434" r:id="rId3"/>
    <p:sldId id="433" r:id="rId4"/>
    <p:sldId id="435" r:id="rId5"/>
    <p:sldId id="406" r:id="rId6"/>
    <p:sldId id="407" r:id="rId7"/>
    <p:sldId id="405" r:id="rId8"/>
    <p:sldId id="411" r:id="rId9"/>
    <p:sldId id="412" r:id="rId10"/>
    <p:sldId id="413" r:id="rId11"/>
    <p:sldId id="414" r:id="rId12"/>
    <p:sldId id="415" r:id="rId13"/>
    <p:sldId id="437" r:id="rId14"/>
    <p:sldId id="416" r:id="rId15"/>
    <p:sldId id="438" r:id="rId16"/>
    <p:sldId id="439" r:id="rId17"/>
    <p:sldId id="440" r:id="rId18"/>
    <p:sldId id="441" r:id="rId19"/>
    <p:sldId id="430" r:id="rId20"/>
    <p:sldId id="426" r:id="rId21"/>
    <p:sldId id="427" r:id="rId22"/>
    <p:sldId id="428" r:id="rId23"/>
    <p:sldId id="429" r:id="rId24"/>
    <p:sldId id="442" r:id="rId25"/>
    <p:sldId id="421" r:id="rId26"/>
    <p:sldId id="422" r:id="rId27"/>
    <p:sldId id="436" r:id="rId28"/>
    <p:sldId id="423" r:id="rId2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3811"/>
    <a:srgbClr val="0B830E"/>
    <a:srgbClr val="FF0066"/>
    <a:srgbClr val="FFFF66"/>
    <a:srgbClr val="FAEF66"/>
    <a:srgbClr val="F4FEBA"/>
    <a:srgbClr val="FD5331"/>
    <a:srgbClr val="FD785D"/>
    <a:srgbClr val="FBD9BD"/>
    <a:srgbClr val="F48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5405" autoAdjust="0"/>
  </p:normalViewPr>
  <p:slideViewPr>
    <p:cSldViewPr>
      <p:cViewPr>
        <p:scale>
          <a:sx n="81" d="100"/>
          <a:sy n="81" d="100"/>
        </p:scale>
        <p:origin x="-1062" y="-36"/>
      </p:cViewPr>
      <p:guideLst>
        <p:guide orient="horz" pos="2160"/>
        <p:guide pos="2880"/>
      </p:guideLst>
    </p:cSldViewPr>
  </p:slideViewPr>
  <p:notesTextViewPr>
    <p:cViewPr>
      <p:scale>
        <a:sx n="3" d="2"/>
        <a:sy n="3" d="2"/>
      </p:scale>
      <p:origin x="0" y="0"/>
    </p:cViewPr>
  </p:notesTextViewPr>
  <p:sorterViewPr>
    <p:cViewPr>
      <p:scale>
        <a:sx n="100" d="100"/>
        <a:sy n="100" d="100"/>
      </p:scale>
      <p:origin x="0" y="-159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E13D311-408E-444E-8745-44A966F9363C}" type="datetimeFigureOut">
              <a:rPr lang="en-GB" smtClean="0"/>
              <a:t>31/01/2019</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C1B752EE-910B-4CBF-8279-3FE496E0EFE4}" type="slidenum">
              <a:rPr lang="en-GB" smtClean="0"/>
              <a:t>‹#›</a:t>
            </a:fld>
            <a:endParaRPr lang="en-GB"/>
          </a:p>
        </p:txBody>
      </p:sp>
    </p:spTree>
    <p:extLst>
      <p:ext uri="{BB962C8B-B14F-4D97-AF65-F5344CB8AC3E}">
        <p14:creationId xmlns:p14="http://schemas.microsoft.com/office/powerpoint/2010/main" val="217937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B752EE-910B-4CBF-8279-3FE496E0EFE4}" type="slidenum">
              <a:rPr lang="en-GB" smtClean="0"/>
              <a:t>3</a:t>
            </a:fld>
            <a:endParaRPr lang="en-GB"/>
          </a:p>
        </p:txBody>
      </p:sp>
    </p:spTree>
    <p:extLst>
      <p:ext uri="{BB962C8B-B14F-4D97-AF65-F5344CB8AC3E}">
        <p14:creationId xmlns:p14="http://schemas.microsoft.com/office/powerpoint/2010/main" val="55288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91D3C5-1E47-4AE1-A60B-ABF4E50EFB07}" type="slidenum">
              <a:rPr lang="en-GB" altLang="en-US"/>
              <a:pPr/>
              <a:t>21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00912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D2E902-AD59-41F4-AC09-81173A4E4BB7}" type="datetime1">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309379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5D08D-0F95-4685-9E52-EB8751B6B7BF}" type="datetime1">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1476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98D8B6-2F55-4617-804A-66C6DAAC05A7}" type="datetime1">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16757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E932DF-5C26-431C-B7B0-8402993F40F1}" type="datetime1">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23919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D00DD-779E-4398-B6E0-A6B80135E686}" type="datetime1">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234581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3DEE1A-6105-4F5A-B344-F502AFEAEA50}" type="datetime1">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9825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3F9018-E234-4243-A36C-67EE8F1FD876}" type="datetime1">
              <a:rPr lang="en-GB" smtClean="0"/>
              <a:t>31/01/2019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98805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1A10C6-AB7E-4696-B550-8DFB4F7223FD}" type="datetime1">
              <a:rPr lang="en-GB" smtClean="0"/>
              <a:t>31/01/2019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13049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BC769-BC78-4840-9C61-9D24D6AEA09C}" type="datetime1">
              <a:rPr lang="en-GB" smtClean="0"/>
              <a:t>31/01/2019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48085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3B513-D0A0-4229-8766-5E65DE470F3B}" type="datetime1">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19835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925C4-DC50-4909-AB2D-05B02432DD1F}" type="datetime1">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62E3B4-2AC3-4482-B893-FA0A0D613635}" type="slidenum">
              <a:rPr lang="en-GB" smtClean="0"/>
              <a:t>‹#›</a:t>
            </a:fld>
            <a:endParaRPr lang="en-GB"/>
          </a:p>
        </p:txBody>
      </p:sp>
    </p:spTree>
    <p:extLst>
      <p:ext uri="{BB962C8B-B14F-4D97-AF65-F5344CB8AC3E}">
        <p14:creationId xmlns:p14="http://schemas.microsoft.com/office/powerpoint/2010/main" val="42141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08F29-8E74-43DB-8F5E-2F4C40AA50F5}" type="datetime1">
              <a:rPr lang="en-GB" smtClean="0"/>
              <a:t>31/01/2019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E3B4-2AC3-4482-B893-FA0A0D613635}" type="slidenum">
              <a:rPr lang="en-GB" smtClean="0"/>
              <a:t>‹#›</a:t>
            </a:fld>
            <a:endParaRPr lang="en-GB"/>
          </a:p>
        </p:txBody>
      </p:sp>
    </p:spTree>
    <p:extLst>
      <p:ext uri="{BB962C8B-B14F-4D97-AF65-F5344CB8AC3E}">
        <p14:creationId xmlns:p14="http://schemas.microsoft.com/office/powerpoint/2010/main" val="235018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arapennypacker.com/pennypacker-pax.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a.myhill@exeter.ac.uk" TargetMode="External"/><Relationship Id="rId2" Type="http://schemas.openxmlformats.org/officeDocument/2006/relationships/hyperlink" Target="http://socialsciences.exeter.ac.uk/education/research/centres/centreforresearchinwriting/projects/craftofwriting/" TargetMode="External"/><Relationship Id="rId1" Type="http://schemas.openxmlformats.org/officeDocument/2006/relationships/slideLayout" Target="../slideLayouts/slideLayout2.xml"/><Relationship Id="rId4" Type="http://schemas.openxmlformats.org/officeDocument/2006/relationships/hyperlink" Target="mailto:teresa.cremin@open.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Arvon to the classroom workshop</a:t>
            </a:r>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1</a:t>
            </a:fld>
            <a:endParaRPr lang="en-GB"/>
          </a:p>
        </p:txBody>
      </p:sp>
      <p:pic>
        <p:nvPicPr>
          <p:cNvPr id="2050" name="Picture 2" descr="C:\Users\tmc242\OneDrive - The Open University\New\EEF RSA\Lumb bank\IMG_6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92088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70839"/>
            <a:ext cx="1162472" cy="1341937"/>
          </a:xfrm>
          <a:prstGeom prst="rect">
            <a:avLst/>
          </a:prstGeom>
        </p:spPr>
      </p:pic>
    </p:spTree>
    <p:extLst>
      <p:ext uri="{BB962C8B-B14F-4D97-AF65-F5344CB8AC3E}">
        <p14:creationId xmlns:p14="http://schemas.microsoft.com/office/powerpoint/2010/main" val="1886030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536032"/>
          </a:xfrm>
          <a:solidFill>
            <a:srgbClr val="EFF9FF"/>
          </a:solidFill>
          <a:ln>
            <a:solidFill>
              <a:schemeClr val="tx1"/>
            </a:solidFill>
          </a:ln>
        </p:spPr>
        <p:txBody>
          <a:bodyPr/>
          <a:lstStyle/>
          <a:p>
            <a:pPr marL="0" indent="0">
              <a:lnSpc>
                <a:spcPts val="3000"/>
              </a:lnSpc>
              <a:spcBef>
                <a:spcPts val="0"/>
              </a:spcBef>
              <a:buNone/>
            </a:pPr>
            <a:r>
              <a:rPr lang="en-GB" sz="1800" dirty="0" smtClean="0"/>
              <a:t>Beyond </a:t>
            </a:r>
            <a:r>
              <a:rPr lang="en-GB" sz="1800" u="sng" dirty="0" smtClean="0"/>
              <a:t>the </a:t>
            </a:r>
            <a:r>
              <a:rPr lang="en-GB" sz="1800" u="sng" dirty="0" smtClean="0">
                <a:solidFill>
                  <a:srgbClr val="FF0000"/>
                </a:solidFill>
              </a:rPr>
              <a:t>footsteps</a:t>
            </a:r>
            <a:r>
              <a:rPr lang="en-GB" sz="1800" u="sng" dirty="0" smtClean="0"/>
              <a:t> of the greatest explorers </a:t>
            </a:r>
            <a:r>
              <a:rPr lang="en-GB" sz="1800" dirty="0" smtClean="0"/>
              <a:t>and up past </a:t>
            </a:r>
            <a:r>
              <a:rPr lang="en-GB" sz="1800" u="sng" dirty="0" smtClean="0"/>
              <a:t>the </a:t>
            </a:r>
            <a:r>
              <a:rPr lang="en-GB" sz="1800" u="sng" dirty="0" smtClean="0">
                <a:solidFill>
                  <a:srgbClr val="FF0000"/>
                </a:solidFill>
              </a:rPr>
              <a:t>reach</a:t>
            </a:r>
            <a:r>
              <a:rPr lang="en-GB" sz="1800" u="sng" dirty="0" smtClean="0"/>
              <a:t> of the trustiest maps</a:t>
            </a:r>
            <a:r>
              <a:rPr lang="en-GB" sz="1800" dirty="0" smtClean="0"/>
              <a:t> there lies </a:t>
            </a:r>
            <a:r>
              <a:rPr lang="en-GB" sz="1800" u="sng" dirty="0" smtClean="0"/>
              <a:t>a </a:t>
            </a:r>
            <a:r>
              <a:rPr lang="en-GB" sz="1800" u="sng" dirty="0" smtClean="0">
                <a:solidFill>
                  <a:srgbClr val="FF0000"/>
                </a:solidFill>
              </a:rPr>
              <a:t>kingdom</a:t>
            </a:r>
            <a:r>
              <a:rPr lang="en-GB" sz="1800" u="sng" dirty="0" smtClean="0"/>
              <a:t> called </a:t>
            </a:r>
            <a:r>
              <a:rPr lang="en-GB" sz="1800" u="sng" dirty="0" err="1" smtClean="0"/>
              <a:t>Erkenwald</a:t>
            </a:r>
            <a:r>
              <a:rPr lang="en-GB" sz="1800" dirty="0" smtClean="0"/>
              <a:t>.</a:t>
            </a:r>
          </a:p>
          <a:p>
            <a:pPr marL="0" indent="0">
              <a:lnSpc>
                <a:spcPts val="3000"/>
              </a:lnSpc>
              <a:spcBef>
                <a:spcPts val="0"/>
              </a:spcBef>
              <a:buNone/>
            </a:pPr>
            <a:endParaRPr lang="en-GB" sz="1800" dirty="0" smtClean="0"/>
          </a:p>
          <a:p>
            <a:pPr marL="0" indent="0">
              <a:lnSpc>
                <a:spcPts val="3000"/>
              </a:lnSpc>
              <a:spcBef>
                <a:spcPts val="0"/>
              </a:spcBef>
              <a:buNone/>
            </a:pPr>
            <a:r>
              <a:rPr lang="en-GB" sz="1800" dirty="0" smtClean="0"/>
              <a:t>Here, </a:t>
            </a:r>
            <a:r>
              <a:rPr lang="en-GB" sz="1800" u="sng" dirty="0" smtClean="0"/>
              <a:t>the </a:t>
            </a:r>
            <a:r>
              <a:rPr lang="en-GB" sz="1800" u="sng" dirty="0" smtClean="0">
                <a:solidFill>
                  <a:srgbClr val="FF0000"/>
                </a:solidFill>
              </a:rPr>
              <a:t>sun</a:t>
            </a:r>
            <a:r>
              <a:rPr lang="en-GB" sz="1800" u="sng" dirty="0" smtClean="0"/>
              <a:t> </a:t>
            </a:r>
            <a:r>
              <a:rPr lang="en-GB" sz="1800" dirty="0" smtClean="0"/>
              <a:t>still shines at </a:t>
            </a:r>
            <a:r>
              <a:rPr lang="en-GB" sz="1800" u="sng" dirty="0" smtClean="0">
                <a:solidFill>
                  <a:srgbClr val="FF0000"/>
                </a:solidFill>
              </a:rPr>
              <a:t>midnight</a:t>
            </a:r>
            <a:r>
              <a:rPr lang="en-GB" sz="1800" dirty="0" smtClean="0"/>
              <a:t> in </a:t>
            </a:r>
            <a:r>
              <a:rPr lang="en-GB" sz="1800" u="sng" dirty="0" smtClean="0"/>
              <a:t>the </a:t>
            </a:r>
            <a:r>
              <a:rPr lang="en-GB" sz="1800" u="sng" dirty="0" smtClean="0">
                <a:solidFill>
                  <a:srgbClr val="FF0000"/>
                </a:solidFill>
              </a:rPr>
              <a:t>summer</a:t>
            </a:r>
            <a:r>
              <a:rPr lang="en-GB" sz="1800" dirty="0" smtClean="0"/>
              <a:t>, glinting off </a:t>
            </a:r>
            <a:r>
              <a:rPr lang="en-GB" sz="1800" u="sng" dirty="0" smtClean="0"/>
              <a:t>the </a:t>
            </a:r>
            <a:r>
              <a:rPr lang="en-GB" sz="1800" u="sng" dirty="0" smtClean="0">
                <a:solidFill>
                  <a:srgbClr val="FF0000"/>
                </a:solidFill>
              </a:rPr>
              <a:t>icebergs</a:t>
            </a:r>
            <a:r>
              <a:rPr lang="en-GB" sz="1800" u="sng" dirty="0" smtClean="0"/>
              <a:t> in the north </a:t>
            </a:r>
            <a:r>
              <a:rPr lang="en-GB" sz="1800" dirty="0" smtClean="0"/>
              <a:t>and slipping between </a:t>
            </a:r>
            <a:r>
              <a:rPr lang="en-GB" sz="1800" u="sng" dirty="0" smtClean="0"/>
              <a:t>the snow-capped </a:t>
            </a:r>
            <a:r>
              <a:rPr lang="en-GB" sz="1800" u="sng" dirty="0" smtClean="0">
                <a:solidFill>
                  <a:srgbClr val="FF0000"/>
                </a:solidFill>
              </a:rPr>
              <a:t>Never Cliffs </a:t>
            </a:r>
            <a:r>
              <a:rPr lang="en-GB" sz="1800" u="sng" dirty="0" smtClean="0"/>
              <a:t>in the west</a:t>
            </a:r>
            <a:r>
              <a:rPr lang="en-GB" sz="1800" dirty="0" smtClean="0"/>
              <a:t>.  But it does not rise at all in </a:t>
            </a:r>
            <a:r>
              <a:rPr lang="en-GB" sz="1800" u="sng" dirty="0" smtClean="0"/>
              <a:t>the long, cold </a:t>
            </a:r>
            <a:r>
              <a:rPr lang="en-GB" sz="1800" u="sng" dirty="0" smtClean="0">
                <a:solidFill>
                  <a:srgbClr val="FF0000"/>
                </a:solidFill>
              </a:rPr>
              <a:t>winters</a:t>
            </a:r>
            <a:r>
              <a:rPr lang="en-GB" sz="1800" dirty="0" smtClean="0"/>
              <a:t>. Then, </a:t>
            </a:r>
            <a:r>
              <a:rPr lang="en-GB" sz="1800" u="sng" dirty="0" smtClean="0"/>
              <a:t>the </a:t>
            </a:r>
            <a:r>
              <a:rPr lang="en-GB" sz="1800" u="sng" dirty="0" smtClean="0">
                <a:solidFill>
                  <a:srgbClr val="FF0000"/>
                </a:solidFill>
              </a:rPr>
              <a:t>nights</a:t>
            </a:r>
            <a:r>
              <a:rPr lang="en-GB" sz="1800" u="sng" dirty="0" smtClean="0"/>
              <a:t> </a:t>
            </a:r>
            <a:r>
              <a:rPr lang="en-GB" sz="1800" dirty="0" smtClean="0"/>
              <a:t>bleed on and on and </a:t>
            </a:r>
            <a:r>
              <a:rPr lang="en-GB" sz="1800" u="sng" dirty="0" smtClean="0"/>
              <a:t>the </a:t>
            </a:r>
            <a:r>
              <a:rPr lang="en-GB" sz="1800" u="sng" dirty="0" smtClean="0">
                <a:solidFill>
                  <a:srgbClr val="FF0000"/>
                </a:solidFill>
              </a:rPr>
              <a:t>darkness </a:t>
            </a:r>
            <a:r>
              <a:rPr lang="en-GB" sz="1800" dirty="0" smtClean="0"/>
              <a:t>is so thick you cannot see </a:t>
            </a:r>
            <a:r>
              <a:rPr lang="en-GB" sz="1800" u="sng" dirty="0" smtClean="0"/>
              <a:t>your </a:t>
            </a:r>
            <a:r>
              <a:rPr lang="en-GB" sz="1800" u="sng" dirty="0" smtClean="0">
                <a:solidFill>
                  <a:srgbClr val="FF0000"/>
                </a:solidFill>
              </a:rPr>
              <a:t>hands</a:t>
            </a:r>
            <a:r>
              <a:rPr lang="en-GB" sz="1800" u="sng" dirty="0" smtClean="0"/>
              <a:t> </a:t>
            </a:r>
            <a:r>
              <a:rPr lang="en-GB" sz="1800" dirty="0" smtClean="0"/>
              <a:t>in </a:t>
            </a:r>
            <a:r>
              <a:rPr lang="en-GB" sz="1800" u="sng" dirty="0" smtClean="0">
                <a:solidFill>
                  <a:srgbClr val="FF0000"/>
                </a:solidFill>
              </a:rPr>
              <a:t>front</a:t>
            </a:r>
            <a:r>
              <a:rPr lang="en-GB" sz="1800" u="sng" dirty="0" smtClean="0"/>
              <a:t> of your face</a:t>
            </a:r>
            <a:r>
              <a:rPr lang="en-GB" sz="1800" dirty="0" smtClean="0"/>
              <a:t>.</a:t>
            </a:r>
          </a:p>
          <a:p>
            <a:pPr marL="0" indent="0">
              <a:lnSpc>
                <a:spcPts val="3000"/>
              </a:lnSpc>
              <a:spcBef>
                <a:spcPts val="0"/>
              </a:spcBef>
              <a:buNone/>
            </a:pPr>
            <a:endParaRPr lang="en-GB" sz="1800" dirty="0"/>
          </a:p>
          <a:p>
            <a:pPr marL="0" indent="0">
              <a:lnSpc>
                <a:spcPts val="3000"/>
              </a:lnSpc>
              <a:spcBef>
                <a:spcPts val="0"/>
              </a:spcBef>
              <a:buNone/>
            </a:pPr>
            <a:r>
              <a:rPr lang="en-GB" sz="1800" dirty="0" smtClean="0"/>
              <a:t>                 From the opening of </a:t>
            </a:r>
            <a:r>
              <a:rPr lang="en-GB" sz="1800" i="1" dirty="0" smtClean="0"/>
              <a:t>Sky Song </a:t>
            </a:r>
            <a:r>
              <a:rPr lang="en-GB" sz="1800" dirty="0" smtClean="0"/>
              <a:t>by Abi Elphinstone</a:t>
            </a:r>
            <a:endParaRPr lang="en-GB"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10</a:t>
            </a:fld>
            <a:endParaRPr lang="en-US"/>
          </a:p>
        </p:txBody>
      </p:sp>
      <p:sp>
        <p:nvSpPr>
          <p:cNvPr id="6" name="TextBox 5"/>
          <p:cNvSpPr txBox="1"/>
          <p:nvPr/>
        </p:nvSpPr>
        <p:spPr>
          <a:xfrm>
            <a:off x="457200" y="476672"/>
            <a:ext cx="6851104" cy="769441"/>
          </a:xfrm>
          <a:prstGeom prst="rect">
            <a:avLst/>
          </a:prstGeom>
          <a:noFill/>
        </p:spPr>
        <p:txBody>
          <a:bodyPr wrap="square" rtlCol="0">
            <a:spAutoFit/>
          </a:bodyPr>
          <a:lstStyle/>
          <a:p>
            <a:r>
              <a:rPr lang="en-GB" sz="4400" dirty="0" smtClean="0">
                <a:effectLst>
                  <a:outerShdw blurRad="38100" dist="38100" dir="2700000" algn="tl">
                    <a:srgbClr val="000000">
                      <a:alpha val="43137"/>
                    </a:srgbClr>
                  </a:outerShdw>
                </a:effectLst>
              </a:rPr>
              <a:t>Creating a Setting</a:t>
            </a:r>
            <a:endParaRPr lang="en-GB" sz="4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
        <p:nvSpPr>
          <p:cNvPr id="8" name="TextBox 7"/>
          <p:cNvSpPr txBox="1"/>
          <p:nvPr/>
        </p:nvSpPr>
        <p:spPr>
          <a:xfrm>
            <a:off x="457200" y="5877272"/>
            <a:ext cx="8229600" cy="369332"/>
          </a:xfrm>
          <a:prstGeom prst="rect">
            <a:avLst/>
          </a:prstGeom>
          <a:noFill/>
        </p:spPr>
        <p:txBody>
          <a:bodyPr wrap="square" rtlCol="0">
            <a:spAutoFit/>
          </a:bodyPr>
          <a:lstStyle/>
          <a:p>
            <a:r>
              <a:rPr lang="en-GB" dirty="0" smtClean="0"/>
              <a:t>Language Choices:  (visual and geographic) detail in noun phrases; </a:t>
            </a:r>
            <a:endParaRPr lang="en-GB" dirty="0"/>
          </a:p>
        </p:txBody>
      </p:sp>
    </p:spTree>
    <p:extLst>
      <p:ext uri="{BB962C8B-B14F-4D97-AF65-F5344CB8AC3E}">
        <p14:creationId xmlns:p14="http://schemas.microsoft.com/office/powerpoint/2010/main" val="27467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536032"/>
          </a:xfrm>
          <a:solidFill>
            <a:srgbClr val="EFF9FF"/>
          </a:solidFill>
          <a:ln>
            <a:solidFill>
              <a:schemeClr val="tx1"/>
            </a:solidFill>
          </a:ln>
        </p:spPr>
        <p:txBody>
          <a:bodyPr/>
          <a:lstStyle/>
          <a:p>
            <a:pPr marL="0" indent="0">
              <a:lnSpc>
                <a:spcPts val="3000"/>
              </a:lnSpc>
              <a:spcBef>
                <a:spcPts val="0"/>
              </a:spcBef>
              <a:buNone/>
            </a:pPr>
            <a:r>
              <a:rPr lang="en-GB" sz="1800" dirty="0" smtClean="0"/>
              <a:t>Beyond the footsteps of the greatest explorers and up past the reach of the trustiest maps there lies a kingdom called </a:t>
            </a:r>
            <a:r>
              <a:rPr lang="en-GB" sz="1800" dirty="0" err="1" smtClean="0">
                <a:solidFill>
                  <a:srgbClr val="FF0000"/>
                </a:solidFill>
              </a:rPr>
              <a:t>Erkenwald</a:t>
            </a:r>
            <a:r>
              <a:rPr lang="en-GB" sz="1800" dirty="0" smtClean="0"/>
              <a:t>.</a:t>
            </a:r>
          </a:p>
          <a:p>
            <a:pPr marL="0" indent="0">
              <a:lnSpc>
                <a:spcPts val="3000"/>
              </a:lnSpc>
              <a:spcBef>
                <a:spcPts val="0"/>
              </a:spcBef>
              <a:buNone/>
            </a:pPr>
            <a:endParaRPr lang="en-GB" sz="1800" dirty="0" smtClean="0"/>
          </a:p>
          <a:p>
            <a:pPr marL="0" indent="0">
              <a:lnSpc>
                <a:spcPts val="3000"/>
              </a:lnSpc>
              <a:spcBef>
                <a:spcPts val="0"/>
              </a:spcBef>
              <a:buNone/>
            </a:pPr>
            <a:r>
              <a:rPr lang="en-GB" sz="1800" dirty="0" smtClean="0"/>
              <a:t>Here, the sun still shines at midnight in the summer, glinting off the icebergs in the north and slipping between the snow-capped Never Cliffs in the west.  But it does not rise at all in the long, cold winters. Then, </a:t>
            </a:r>
            <a:r>
              <a:rPr lang="en-GB" sz="1800" dirty="0" smtClean="0">
                <a:solidFill>
                  <a:srgbClr val="FF0000"/>
                </a:solidFill>
              </a:rPr>
              <a:t>the nights bleed on </a:t>
            </a:r>
            <a:r>
              <a:rPr lang="en-GB" sz="1800" dirty="0" smtClean="0"/>
              <a:t>and on and </a:t>
            </a:r>
            <a:r>
              <a:rPr lang="en-GB" sz="1800" dirty="0" smtClean="0">
                <a:solidFill>
                  <a:srgbClr val="FF0000"/>
                </a:solidFill>
              </a:rPr>
              <a:t>the darkness is so thick </a:t>
            </a:r>
            <a:r>
              <a:rPr lang="en-GB" sz="1800" dirty="0" smtClean="0"/>
              <a:t>you cannot see your hands in front of your face.</a:t>
            </a:r>
          </a:p>
          <a:p>
            <a:pPr marL="0" indent="0">
              <a:lnSpc>
                <a:spcPts val="3000"/>
              </a:lnSpc>
              <a:spcBef>
                <a:spcPts val="0"/>
              </a:spcBef>
              <a:buNone/>
            </a:pPr>
            <a:endParaRPr lang="en-GB" sz="1800" dirty="0"/>
          </a:p>
          <a:p>
            <a:pPr marL="0" indent="0">
              <a:lnSpc>
                <a:spcPts val="3000"/>
              </a:lnSpc>
              <a:spcBef>
                <a:spcPts val="0"/>
              </a:spcBef>
              <a:buNone/>
            </a:pPr>
            <a:r>
              <a:rPr lang="en-GB" sz="1800" dirty="0" smtClean="0"/>
              <a:t>                 From the opening of </a:t>
            </a:r>
            <a:r>
              <a:rPr lang="en-GB" sz="1800" i="1" dirty="0" smtClean="0"/>
              <a:t>Sky Song </a:t>
            </a:r>
            <a:r>
              <a:rPr lang="en-GB" sz="1800" dirty="0" smtClean="0"/>
              <a:t>by Abi Elphinstone</a:t>
            </a:r>
            <a:endParaRPr lang="en-GB"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11</a:t>
            </a:fld>
            <a:endParaRPr lang="en-US"/>
          </a:p>
        </p:txBody>
      </p:sp>
      <p:sp>
        <p:nvSpPr>
          <p:cNvPr id="6" name="TextBox 5"/>
          <p:cNvSpPr txBox="1"/>
          <p:nvPr/>
        </p:nvSpPr>
        <p:spPr>
          <a:xfrm>
            <a:off x="457200" y="476672"/>
            <a:ext cx="6851104" cy="769441"/>
          </a:xfrm>
          <a:prstGeom prst="rect">
            <a:avLst/>
          </a:prstGeom>
          <a:noFill/>
        </p:spPr>
        <p:txBody>
          <a:bodyPr wrap="square" rtlCol="0">
            <a:spAutoFit/>
          </a:bodyPr>
          <a:lstStyle/>
          <a:p>
            <a:r>
              <a:rPr lang="en-GB" sz="4400" dirty="0" smtClean="0">
                <a:effectLst>
                  <a:outerShdw blurRad="38100" dist="38100" dir="2700000" algn="tl">
                    <a:srgbClr val="000000">
                      <a:alpha val="43137"/>
                    </a:srgbClr>
                  </a:outerShdw>
                </a:effectLst>
              </a:rPr>
              <a:t>Creating a Setting</a:t>
            </a:r>
            <a:endParaRPr lang="en-GB" sz="4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
        <p:nvSpPr>
          <p:cNvPr id="2" name="TextBox 1"/>
          <p:cNvSpPr txBox="1"/>
          <p:nvPr/>
        </p:nvSpPr>
        <p:spPr>
          <a:xfrm>
            <a:off x="457200" y="5877272"/>
            <a:ext cx="8229600" cy="369332"/>
          </a:xfrm>
          <a:prstGeom prst="rect">
            <a:avLst/>
          </a:prstGeom>
          <a:noFill/>
        </p:spPr>
        <p:txBody>
          <a:bodyPr wrap="square" rtlCol="0">
            <a:spAutoFit/>
          </a:bodyPr>
          <a:lstStyle/>
          <a:p>
            <a:r>
              <a:rPr lang="en-GB" dirty="0" smtClean="0"/>
              <a:t>Language Choices:  word choices; avoiding cliché; </a:t>
            </a:r>
            <a:endParaRPr lang="en-GB" dirty="0"/>
          </a:p>
        </p:txBody>
      </p:sp>
    </p:spTree>
    <p:extLst>
      <p:ext uri="{BB962C8B-B14F-4D97-AF65-F5344CB8AC3E}">
        <p14:creationId xmlns:p14="http://schemas.microsoft.com/office/powerpoint/2010/main" val="36024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536032"/>
          </a:xfrm>
          <a:solidFill>
            <a:srgbClr val="EFF9FF"/>
          </a:solidFill>
          <a:ln>
            <a:solidFill>
              <a:schemeClr val="tx1"/>
            </a:solidFill>
          </a:ln>
        </p:spPr>
        <p:txBody>
          <a:bodyPr/>
          <a:lstStyle/>
          <a:p>
            <a:pPr marL="0" indent="0">
              <a:lnSpc>
                <a:spcPts val="3000"/>
              </a:lnSpc>
              <a:spcBef>
                <a:spcPts val="0"/>
              </a:spcBef>
              <a:buNone/>
            </a:pPr>
            <a:r>
              <a:rPr lang="en-GB" sz="1800" dirty="0" smtClean="0">
                <a:solidFill>
                  <a:srgbClr val="FF0000"/>
                </a:solidFill>
              </a:rPr>
              <a:t>Beyond the footsteps of the greatest explorers </a:t>
            </a:r>
            <a:r>
              <a:rPr lang="en-GB" sz="1800" dirty="0" smtClean="0">
                <a:solidFill>
                  <a:srgbClr val="7030A0"/>
                </a:solidFill>
              </a:rPr>
              <a:t>and</a:t>
            </a:r>
            <a:r>
              <a:rPr lang="en-GB" sz="1800" dirty="0" smtClean="0"/>
              <a:t> </a:t>
            </a:r>
            <a:r>
              <a:rPr lang="en-GB" sz="1800" dirty="0" smtClean="0">
                <a:solidFill>
                  <a:srgbClr val="FF0000"/>
                </a:solidFill>
              </a:rPr>
              <a:t>up past the reach of the trustiest maps</a:t>
            </a:r>
            <a:r>
              <a:rPr lang="en-GB" sz="1800" dirty="0" smtClean="0"/>
              <a:t> </a:t>
            </a:r>
            <a:r>
              <a:rPr lang="en-GB" sz="1800" dirty="0" smtClean="0">
                <a:solidFill>
                  <a:srgbClr val="00B050"/>
                </a:solidFill>
              </a:rPr>
              <a:t>there lies a kingdom called </a:t>
            </a:r>
            <a:r>
              <a:rPr lang="en-GB" sz="1800" dirty="0" err="1" smtClean="0">
                <a:solidFill>
                  <a:srgbClr val="00B050"/>
                </a:solidFill>
              </a:rPr>
              <a:t>Erkenwald</a:t>
            </a:r>
            <a:r>
              <a:rPr lang="en-GB" sz="1800" dirty="0" smtClean="0"/>
              <a:t>.</a:t>
            </a:r>
          </a:p>
          <a:p>
            <a:pPr marL="0" indent="0">
              <a:lnSpc>
                <a:spcPts val="3000"/>
              </a:lnSpc>
              <a:spcBef>
                <a:spcPts val="0"/>
              </a:spcBef>
              <a:buNone/>
            </a:pPr>
            <a:endParaRPr lang="en-GB" sz="1800" dirty="0" smtClean="0"/>
          </a:p>
          <a:p>
            <a:pPr marL="0" indent="0">
              <a:lnSpc>
                <a:spcPts val="3000"/>
              </a:lnSpc>
              <a:spcBef>
                <a:spcPts val="0"/>
              </a:spcBef>
              <a:buNone/>
            </a:pPr>
            <a:r>
              <a:rPr lang="en-GB" sz="1800" dirty="0" smtClean="0"/>
              <a:t>Here, the sun still shines at midnight in the summer, glinting off the icebergs in the north and slipping between the snow-capped Never Cliffs in the west.  But it does not rise at all in the long, cold winters. Then, the nights bleed on and on and the darkness is so thick you cannot see your hands in front of your face.</a:t>
            </a:r>
          </a:p>
          <a:p>
            <a:pPr marL="0" indent="0">
              <a:lnSpc>
                <a:spcPts val="3000"/>
              </a:lnSpc>
              <a:spcBef>
                <a:spcPts val="0"/>
              </a:spcBef>
              <a:buNone/>
            </a:pPr>
            <a:endParaRPr lang="en-GB" sz="1800" dirty="0"/>
          </a:p>
          <a:p>
            <a:pPr marL="0" indent="0">
              <a:lnSpc>
                <a:spcPts val="3000"/>
              </a:lnSpc>
              <a:spcBef>
                <a:spcPts val="0"/>
              </a:spcBef>
              <a:buNone/>
            </a:pPr>
            <a:r>
              <a:rPr lang="en-GB" sz="1800" dirty="0" smtClean="0"/>
              <a:t>                 From the opening of </a:t>
            </a:r>
            <a:r>
              <a:rPr lang="en-GB" sz="1800" i="1" dirty="0" smtClean="0"/>
              <a:t>Sky Song </a:t>
            </a:r>
            <a:r>
              <a:rPr lang="en-GB" sz="1800" dirty="0" smtClean="0"/>
              <a:t>by Abi Elphinstone</a:t>
            </a:r>
            <a:endParaRPr lang="en-GB" sz="18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12</a:t>
            </a:fld>
            <a:endParaRPr lang="en-US"/>
          </a:p>
        </p:txBody>
      </p:sp>
      <p:sp>
        <p:nvSpPr>
          <p:cNvPr id="6" name="TextBox 5"/>
          <p:cNvSpPr txBox="1"/>
          <p:nvPr/>
        </p:nvSpPr>
        <p:spPr>
          <a:xfrm>
            <a:off x="457200" y="476672"/>
            <a:ext cx="6851104" cy="769441"/>
          </a:xfrm>
          <a:prstGeom prst="rect">
            <a:avLst/>
          </a:prstGeom>
          <a:noFill/>
        </p:spPr>
        <p:txBody>
          <a:bodyPr wrap="square" rtlCol="0">
            <a:spAutoFit/>
          </a:bodyPr>
          <a:lstStyle/>
          <a:p>
            <a:r>
              <a:rPr lang="en-GB" sz="4400" dirty="0" smtClean="0">
                <a:effectLst>
                  <a:outerShdw blurRad="38100" dist="38100" dir="2700000" algn="tl">
                    <a:srgbClr val="000000">
                      <a:alpha val="43137"/>
                    </a:srgbClr>
                  </a:outerShdw>
                </a:effectLst>
              </a:rPr>
              <a:t>Creating a Setting</a:t>
            </a:r>
            <a:endParaRPr lang="en-GB" sz="4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
        <p:nvSpPr>
          <p:cNvPr id="2" name="TextBox 1"/>
          <p:cNvSpPr txBox="1"/>
          <p:nvPr/>
        </p:nvSpPr>
        <p:spPr>
          <a:xfrm>
            <a:off x="457200" y="5877272"/>
            <a:ext cx="8229600" cy="369332"/>
          </a:xfrm>
          <a:prstGeom prst="rect">
            <a:avLst/>
          </a:prstGeom>
          <a:noFill/>
        </p:spPr>
        <p:txBody>
          <a:bodyPr wrap="square" rtlCol="0">
            <a:spAutoFit/>
          </a:bodyPr>
          <a:lstStyle/>
          <a:p>
            <a:r>
              <a:rPr lang="en-GB" dirty="0" smtClean="0"/>
              <a:t>Language Choices:  sentence structure</a:t>
            </a:r>
            <a:endParaRPr lang="en-GB" dirty="0"/>
          </a:p>
        </p:txBody>
      </p:sp>
    </p:spTree>
    <p:extLst>
      <p:ext uri="{BB962C8B-B14F-4D97-AF65-F5344CB8AC3E}">
        <p14:creationId xmlns:p14="http://schemas.microsoft.com/office/powerpoint/2010/main" val="35680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 y="314323"/>
            <a:ext cx="7216316" cy="1143000"/>
          </a:xfrm>
        </p:spPr>
        <p:txBody>
          <a:bodyPr/>
          <a:lstStyle/>
          <a:p>
            <a:r>
              <a:rPr lang="en-GB" dirty="0" smtClean="0">
                <a:effectLst>
                  <a:outerShdw blurRad="38100" dist="38100" dir="2700000" algn="tl">
                    <a:srgbClr val="000000">
                      <a:alpha val="43137"/>
                    </a:srgbClr>
                  </a:outerShdw>
                </a:effectLst>
              </a:rPr>
              <a:t>Texts as Models: Viewpoint</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28800"/>
            <a:ext cx="8651304" cy="5092675"/>
          </a:xfrm>
        </p:spPr>
        <p:txBody>
          <a:bodyPr>
            <a:normAutofit/>
          </a:bodyPr>
          <a:lstStyle/>
          <a:p>
            <a:pPr marL="0" indent="0">
              <a:buNone/>
            </a:pPr>
            <a:r>
              <a:rPr lang="en-GB" sz="2000" dirty="0" smtClean="0"/>
              <a:t>Look at Chapter 1: from whose viewpoint is the narrative opening told?</a:t>
            </a:r>
          </a:p>
          <a:p>
            <a:pPr>
              <a:buFont typeface="Wingdings" panose="05000000000000000000" pitchFamily="2" charset="2"/>
              <a:buChar char="q"/>
            </a:pPr>
            <a:r>
              <a:rPr lang="en-GB" sz="1800" dirty="0" err="1" smtClean="0">
                <a:solidFill>
                  <a:srgbClr val="00B050"/>
                </a:solidFill>
              </a:rPr>
              <a:t>Ch</a:t>
            </a:r>
            <a:r>
              <a:rPr lang="en-GB" sz="1800" dirty="0" smtClean="0">
                <a:solidFill>
                  <a:srgbClr val="00B050"/>
                </a:solidFill>
              </a:rPr>
              <a:t> 1 -</a:t>
            </a:r>
            <a:r>
              <a:rPr lang="en-GB" sz="1800" dirty="0" err="1" smtClean="0">
                <a:solidFill>
                  <a:srgbClr val="00B050"/>
                </a:solidFill>
              </a:rPr>
              <a:t>Pennypacker</a:t>
            </a:r>
            <a:r>
              <a:rPr lang="en-GB" sz="1800" dirty="0" smtClean="0">
                <a:solidFill>
                  <a:srgbClr val="00B050"/>
                </a:solidFill>
              </a:rPr>
              <a:t> </a:t>
            </a:r>
            <a:r>
              <a:rPr lang="en-GB" sz="1800" dirty="0">
                <a:solidFill>
                  <a:srgbClr val="00B050"/>
                </a:solidFill>
              </a:rPr>
              <a:t>is all-knowing narrator (see p5) but she chooses </a:t>
            </a:r>
            <a:r>
              <a:rPr lang="en-GB" sz="1800" dirty="0" smtClean="0">
                <a:solidFill>
                  <a:srgbClr val="00B050"/>
                </a:solidFill>
              </a:rPr>
              <a:t>to tell this chapter through </a:t>
            </a:r>
            <a:r>
              <a:rPr lang="en-GB" sz="1800" dirty="0" err="1" smtClean="0">
                <a:solidFill>
                  <a:srgbClr val="00B050"/>
                </a:solidFill>
              </a:rPr>
              <a:t>Pax’s</a:t>
            </a:r>
            <a:r>
              <a:rPr lang="en-GB" sz="1800" dirty="0" smtClean="0">
                <a:solidFill>
                  <a:srgbClr val="00B050"/>
                </a:solidFill>
              </a:rPr>
              <a:t> eyes - we see what </a:t>
            </a:r>
            <a:r>
              <a:rPr lang="en-GB" sz="1800" dirty="0" err="1" smtClean="0">
                <a:solidFill>
                  <a:srgbClr val="00B050"/>
                </a:solidFill>
              </a:rPr>
              <a:t>Pax</a:t>
            </a:r>
            <a:r>
              <a:rPr lang="en-GB" sz="1800" dirty="0" smtClean="0">
                <a:solidFill>
                  <a:srgbClr val="00B050"/>
                </a:solidFill>
              </a:rPr>
              <a:t> is doing and how he is feeling.  </a:t>
            </a:r>
            <a:endParaRPr lang="en-GB" sz="2000" dirty="0" smtClean="0"/>
          </a:p>
          <a:p>
            <a:pPr marL="0" indent="0">
              <a:buNone/>
            </a:pPr>
            <a:endParaRPr lang="en-GB" sz="2000" dirty="0" smtClean="0"/>
          </a:p>
          <a:p>
            <a:pPr marL="0" indent="0">
              <a:buNone/>
            </a:pPr>
            <a:r>
              <a:rPr lang="en-GB" sz="2000" dirty="0" smtClean="0"/>
              <a:t>Look at chapters 2-33:  from whose viewpoint is each chapter told?</a:t>
            </a:r>
          </a:p>
          <a:p>
            <a:pPr>
              <a:buFont typeface="Wingdings" panose="05000000000000000000" pitchFamily="2" charset="2"/>
              <a:buChar char="q"/>
            </a:pPr>
            <a:r>
              <a:rPr lang="en-GB" sz="1800" dirty="0" smtClean="0">
                <a:solidFill>
                  <a:srgbClr val="00B050"/>
                </a:solidFill>
              </a:rPr>
              <a:t>The chapters alternate between Peter and </a:t>
            </a:r>
            <a:r>
              <a:rPr lang="en-GB" sz="1800" dirty="0" err="1" smtClean="0">
                <a:solidFill>
                  <a:srgbClr val="00B050"/>
                </a:solidFill>
              </a:rPr>
              <a:t>Pax</a:t>
            </a:r>
            <a:r>
              <a:rPr lang="en-GB" sz="1800" dirty="0" smtClean="0">
                <a:solidFill>
                  <a:srgbClr val="00B050"/>
                </a:solidFill>
              </a:rPr>
              <a:t> (odd numbers </a:t>
            </a:r>
            <a:r>
              <a:rPr lang="en-GB" sz="1800" dirty="0" err="1" smtClean="0">
                <a:solidFill>
                  <a:srgbClr val="00B050"/>
                </a:solidFill>
              </a:rPr>
              <a:t>Pax</a:t>
            </a:r>
            <a:r>
              <a:rPr lang="en-GB" sz="1800" dirty="0" smtClean="0">
                <a:solidFill>
                  <a:srgbClr val="00B050"/>
                </a:solidFill>
              </a:rPr>
              <a:t>, even numbers Peter)</a:t>
            </a:r>
          </a:p>
          <a:p>
            <a:pPr>
              <a:buFont typeface="Wingdings" panose="05000000000000000000" pitchFamily="2" charset="2"/>
              <a:buChar char="q"/>
            </a:pPr>
            <a:r>
              <a:rPr lang="en-GB" sz="1800" dirty="0" smtClean="0">
                <a:solidFill>
                  <a:srgbClr val="00B050"/>
                </a:solidFill>
              </a:rPr>
              <a:t>Each chapter signals the viewpoint in the first paragraph by using the character name (to help younger readers?) and by using an image at the start of each chapter</a:t>
            </a:r>
          </a:p>
          <a:p>
            <a:pPr marL="0" indent="0">
              <a:buNone/>
            </a:pPr>
            <a:r>
              <a:rPr lang="en-GB" sz="1800" dirty="0">
                <a:solidFill>
                  <a:srgbClr val="00B050"/>
                </a:solidFill>
              </a:rPr>
              <a:t> </a:t>
            </a:r>
            <a:r>
              <a:rPr lang="en-GB" sz="1800" dirty="0" smtClean="0">
                <a:solidFill>
                  <a:srgbClr val="00B050"/>
                </a:solidFill>
              </a:rPr>
              <a:t>           </a:t>
            </a:r>
          </a:p>
          <a:p>
            <a:pPr marL="0" indent="0">
              <a:buNone/>
            </a:pPr>
            <a:endParaRPr lang="en-GB" sz="2000" dirty="0" smtClean="0"/>
          </a:p>
          <a:p>
            <a:pPr marL="0" indent="0">
              <a:buNone/>
            </a:pPr>
            <a:endParaRPr lang="en-GB" sz="2000" dirty="0" smtClean="0"/>
          </a:p>
          <a:p>
            <a:pPr marL="0" indent="0">
              <a:buNone/>
            </a:pPr>
            <a:r>
              <a:rPr lang="en-GB" sz="2000" dirty="0" smtClean="0"/>
              <a:t>Look at chapter 34: from whose viewpoint is the ending told?</a:t>
            </a:r>
          </a:p>
          <a:p>
            <a:pPr>
              <a:buFont typeface="Wingdings" panose="05000000000000000000" pitchFamily="2" charset="2"/>
              <a:buChar char="q"/>
            </a:pPr>
            <a:r>
              <a:rPr lang="en-GB" sz="1800" dirty="0" smtClean="0">
                <a:solidFill>
                  <a:srgbClr val="00B050"/>
                </a:solidFill>
              </a:rPr>
              <a:t>Ch34 is principally from Peter’s perspective, but note the alternation of ‘Peter’ and ‘</a:t>
            </a:r>
            <a:r>
              <a:rPr lang="en-GB" sz="1800" dirty="0" err="1" smtClean="0">
                <a:solidFill>
                  <a:srgbClr val="00B050"/>
                </a:solidFill>
              </a:rPr>
              <a:t>Pax</a:t>
            </a:r>
            <a:r>
              <a:rPr lang="en-GB" sz="1800" dirty="0" smtClean="0">
                <a:solidFill>
                  <a:srgbClr val="00B050"/>
                </a:solidFill>
              </a:rPr>
              <a:t>’ on the final page – we are still seeing two perspectives.</a:t>
            </a:r>
          </a:p>
          <a:p>
            <a:endParaRPr lang="en-GB" sz="20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13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20613" t="25333" r="13154" b="8267"/>
          <a:stretch/>
        </p:blipFill>
        <p:spPr bwMode="auto">
          <a:xfrm>
            <a:off x="2048285" y="4435371"/>
            <a:ext cx="792088" cy="648072"/>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19283" t="8867" r="12501" b="25729"/>
          <a:stretch/>
        </p:blipFill>
        <p:spPr bwMode="auto">
          <a:xfrm>
            <a:off x="3779912" y="4428123"/>
            <a:ext cx="711835" cy="65532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5154973" y="4437112"/>
            <a:ext cx="2088232" cy="646331"/>
          </a:xfrm>
          <a:prstGeom prst="rect">
            <a:avLst/>
          </a:prstGeom>
          <a:solidFill>
            <a:schemeClr val="accent6">
              <a:lumMod val="20000"/>
              <a:lumOff val="80000"/>
            </a:schemeClr>
          </a:solidFill>
          <a:ln>
            <a:solidFill>
              <a:schemeClr val="tx1"/>
            </a:solidFill>
          </a:ln>
        </p:spPr>
        <p:txBody>
          <a:bodyPr wrap="square" rtlCol="0">
            <a:spAutoFit/>
          </a:bodyPr>
          <a:lstStyle/>
          <a:p>
            <a:r>
              <a:rPr lang="en-GB" dirty="0"/>
              <a:t>N</a:t>
            </a:r>
            <a:r>
              <a:rPr lang="en-GB" dirty="0" smtClean="0"/>
              <a:t>oticed by a year 5 child on the project!</a:t>
            </a:r>
            <a:endParaRPr lang="en-GB" dirty="0"/>
          </a:p>
        </p:txBody>
      </p:sp>
    </p:spTree>
    <p:extLst>
      <p:ext uri="{BB962C8B-B14F-4D97-AF65-F5344CB8AC3E}">
        <p14:creationId xmlns:p14="http://schemas.microsoft.com/office/powerpoint/2010/main" val="27761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 y="314323"/>
            <a:ext cx="7216316" cy="1143000"/>
          </a:xfrm>
        </p:spPr>
        <p:txBody>
          <a:bodyPr/>
          <a:lstStyle/>
          <a:p>
            <a:r>
              <a:rPr lang="en-GB" dirty="0" smtClean="0">
                <a:effectLst>
                  <a:outerShdw blurRad="38100" dist="38100" dir="2700000" algn="tl">
                    <a:srgbClr val="000000">
                      <a:alpha val="43137"/>
                    </a:srgbClr>
                  </a:outerShdw>
                </a:effectLst>
              </a:rPr>
              <a:t>Texts as Models: Viewpoint</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00808"/>
            <a:ext cx="8496944" cy="4752528"/>
          </a:xfrm>
        </p:spPr>
        <p:txBody>
          <a:bodyPr>
            <a:normAutofit/>
          </a:bodyPr>
          <a:lstStyle/>
          <a:p>
            <a:pPr marL="0" indent="0">
              <a:lnSpc>
                <a:spcPts val="2600"/>
              </a:lnSpc>
              <a:spcBef>
                <a:spcPts val="0"/>
              </a:spcBef>
              <a:buNone/>
            </a:pPr>
            <a:r>
              <a:rPr lang="en-GB" sz="1800" dirty="0">
                <a:solidFill>
                  <a:srgbClr val="FF0000"/>
                </a:solidFill>
              </a:rPr>
              <a:t>When did you make the choice to tell the story through alternating points of view? Were there certain parts of the story that were best told through Peter’s point of view and others from </a:t>
            </a:r>
            <a:r>
              <a:rPr lang="en-GB" sz="1800" dirty="0" err="1">
                <a:solidFill>
                  <a:srgbClr val="FF0000"/>
                </a:solidFill>
              </a:rPr>
              <a:t>Pax’s</a:t>
            </a:r>
            <a:r>
              <a:rPr lang="en-GB" sz="1800" dirty="0">
                <a:solidFill>
                  <a:srgbClr val="FF0000"/>
                </a:solidFill>
              </a:rPr>
              <a:t> perspective? </a:t>
            </a:r>
            <a:endParaRPr lang="en-GB" sz="1800" dirty="0" smtClean="0">
              <a:solidFill>
                <a:srgbClr val="FF0000"/>
              </a:solidFill>
            </a:endParaRPr>
          </a:p>
          <a:p>
            <a:pPr marL="0" indent="0">
              <a:lnSpc>
                <a:spcPts val="2600"/>
              </a:lnSpc>
              <a:spcBef>
                <a:spcPts val="0"/>
              </a:spcBef>
              <a:buNone/>
            </a:pPr>
            <a:endParaRPr lang="en-GB" sz="1800" dirty="0"/>
          </a:p>
          <a:p>
            <a:pPr marL="0" indent="0">
              <a:lnSpc>
                <a:spcPts val="2600"/>
              </a:lnSpc>
              <a:spcBef>
                <a:spcPts val="0"/>
              </a:spcBef>
              <a:buNone/>
            </a:pPr>
            <a:r>
              <a:rPr lang="en-GB" sz="1800" i="1" dirty="0" smtClean="0">
                <a:solidFill>
                  <a:srgbClr val="00B050"/>
                </a:solidFill>
              </a:rPr>
              <a:t>In </a:t>
            </a:r>
            <a:r>
              <a:rPr lang="en-GB" sz="1800" i="1" dirty="0">
                <a:solidFill>
                  <a:srgbClr val="00B050"/>
                </a:solidFill>
              </a:rPr>
              <a:t>the early drafts, I only had one point of view—the fox’s. Peter’s came later, halfway into the writing, when I realized how much more light I could shed on the whole story if I included a human’s understanding. Once I decided that, I next had to figure out which piece of the story belonged to which character. I made the decisions based on two factors: who had the most insight to share, and whose view was the most moving. The hardest to choose were the first and last chapters—I wrote them each out from both points of view, and only hope I chose the right ones. As a writer, the most rewarding parts of </a:t>
            </a:r>
            <a:r>
              <a:rPr lang="en-GB" sz="1800" i="1" dirty="0" err="1">
                <a:solidFill>
                  <a:srgbClr val="00B050"/>
                </a:solidFill>
              </a:rPr>
              <a:t>Pax</a:t>
            </a:r>
            <a:r>
              <a:rPr lang="en-GB" sz="1800" i="1" dirty="0">
                <a:solidFill>
                  <a:srgbClr val="00B050"/>
                </a:solidFill>
              </a:rPr>
              <a:t> were the events that were told from both Peter’s and </a:t>
            </a:r>
            <a:r>
              <a:rPr lang="en-GB" sz="1800" i="1" dirty="0" err="1">
                <a:solidFill>
                  <a:srgbClr val="00B050"/>
                </a:solidFill>
              </a:rPr>
              <a:t>Pax’s</a:t>
            </a:r>
            <a:r>
              <a:rPr lang="en-GB" sz="1800" i="1" dirty="0">
                <a:solidFill>
                  <a:srgbClr val="00B050"/>
                </a:solidFill>
              </a:rPr>
              <a:t> perspectives— they reminded me how differently we all perceive the same thing.</a:t>
            </a:r>
            <a:endParaRPr lang="en-GB" sz="1800" i="1" dirty="0" smtClean="0">
              <a:solidFill>
                <a:srgbClr val="00B050"/>
              </a:solidFill>
            </a:endParaRPr>
          </a:p>
          <a:p>
            <a:pPr marL="0" indent="0">
              <a:lnSpc>
                <a:spcPts val="2600"/>
              </a:lnSpc>
              <a:spcBef>
                <a:spcPts val="0"/>
              </a:spcBef>
              <a:buNone/>
            </a:pPr>
            <a:r>
              <a:rPr lang="en-GB" sz="1800" u="sng" dirty="0" smtClean="0">
                <a:hlinkClick r:id="rId2"/>
              </a:rPr>
              <a:t>http</a:t>
            </a:r>
            <a:r>
              <a:rPr lang="en-GB" sz="1800" u="sng" dirty="0">
                <a:hlinkClick r:id="rId2"/>
              </a:rPr>
              <a:t>://www.sarapennypacker.com/pennypacker-pax.htm</a:t>
            </a:r>
            <a:endParaRPr lang="en-GB" sz="18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14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4103307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 y="314323"/>
            <a:ext cx="7648364" cy="1143000"/>
          </a:xfrm>
        </p:spPr>
        <p:txBody>
          <a:bodyPr>
            <a:normAutofit fontScale="90000"/>
          </a:bodyPr>
          <a:lstStyle/>
          <a:p>
            <a:r>
              <a:rPr lang="en-GB" dirty="0" smtClean="0">
                <a:effectLst>
                  <a:outerShdw blurRad="38100" dist="38100" dir="2700000" algn="tl">
                    <a:srgbClr val="000000">
                      <a:alpha val="43137"/>
                    </a:srgbClr>
                  </a:outerShdw>
                </a:effectLst>
              </a:rPr>
              <a:t>Texts as Models: Narrative Structure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17624"/>
            <a:ext cx="8229600" cy="4525963"/>
          </a:xfrm>
        </p:spPr>
        <p:txBody>
          <a:bodyPr>
            <a:normAutofit/>
          </a:bodyPr>
          <a:lstStyle/>
          <a:p>
            <a:pPr marL="0" indent="0">
              <a:lnSpc>
                <a:spcPts val="2800"/>
              </a:lnSpc>
              <a:spcBef>
                <a:spcPts val="0"/>
              </a:spcBef>
              <a:spcAft>
                <a:spcPts val="600"/>
              </a:spcAft>
              <a:buNone/>
            </a:pPr>
            <a:r>
              <a:rPr lang="en-GB" sz="2000" dirty="0" smtClean="0"/>
              <a:t>What might you note about the narrative structure of </a:t>
            </a:r>
            <a:r>
              <a:rPr lang="en-GB" sz="2000" i="1" dirty="0" err="1" smtClean="0"/>
              <a:t>Pax</a:t>
            </a:r>
            <a:r>
              <a:rPr lang="en-GB" sz="2000" dirty="0" smtClean="0"/>
              <a:t>?</a:t>
            </a:r>
          </a:p>
          <a:p>
            <a:pPr>
              <a:lnSpc>
                <a:spcPts val="2800"/>
              </a:lnSpc>
              <a:spcBef>
                <a:spcPts val="0"/>
              </a:spcBef>
              <a:spcAft>
                <a:spcPts val="600"/>
              </a:spcAft>
              <a:buFont typeface="Wingdings" panose="05000000000000000000" pitchFamily="2" charset="2"/>
              <a:buChar char="q"/>
            </a:pPr>
            <a:r>
              <a:rPr lang="en-GB" sz="1800" dirty="0" smtClean="0">
                <a:solidFill>
                  <a:srgbClr val="00B050"/>
                </a:solidFill>
              </a:rPr>
              <a:t>Chapter 1 establishes the close relationship between Peter and </a:t>
            </a:r>
            <a:r>
              <a:rPr lang="en-GB" sz="1800" dirty="0" err="1" smtClean="0">
                <a:solidFill>
                  <a:srgbClr val="00B050"/>
                </a:solidFill>
              </a:rPr>
              <a:t>Pax</a:t>
            </a:r>
            <a:r>
              <a:rPr lang="en-GB" sz="1800" dirty="0" smtClean="0">
                <a:solidFill>
                  <a:srgbClr val="00B050"/>
                </a:solidFill>
              </a:rPr>
              <a:t> and sets </a:t>
            </a:r>
            <a:r>
              <a:rPr lang="en-GB" sz="1800" dirty="0">
                <a:solidFill>
                  <a:srgbClr val="00B050"/>
                </a:solidFill>
              </a:rPr>
              <a:t>the narrative </a:t>
            </a:r>
            <a:r>
              <a:rPr lang="en-GB" sz="1800">
                <a:solidFill>
                  <a:srgbClr val="00B050"/>
                </a:solidFill>
              </a:rPr>
              <a:t>problem </a:t>
            </a:r>
            <a:r>
              <a:rPr lang="en-GB" sz="1800">
                <a:solidFill>
                  <a:srgbClr val="00B050"/>
                </a:solidFill>
              </a:rPr>
              <a:t> </a:t>
            </a:r>
            <a:r>
              <a:rPr lang="en-GB" sz="1800" smtClean="0">
                <a:solidFill>
                  <a:srgbClr val="00B050"/>
                </a:solidFill>
              </a:rPr>
              <a:t>– </a:t>
            </a:r>
            <a:r>
              <a:rPr lang="en-GB" sz="1800" dirty="0" smtClean="0">
                <a:solidFill>
                  <a:srgbClr val="00B050"/>
                </a:solidFill>
              </a:rPr>
              <a:t>why is Peter distressed? Why do they leave </a:t>
            </a:r>
            <a:r>
              <a:rPr lang="en-GB" sz="1800" dirty="0" err="1" smtClean="0">
                <a:solidFill>
                  <a:srgbClr val="00B050"/>
                </a:solidFill>
              </a:rPr>
              <a:t>Pax</a:t>
            </a:r>
            <a:r>
              <a:rPr lang="en-GB" sz="1800" dirty="0" smtClean="0">
                <a:solidFill>
                  <a:srgbClr val="00B050"/>
                </a:solidFill>
              </a:rPr>
              <a:t> in the forest? Why are they separated?</a:t>
            </a:r>
          </a:p>
          <a:p>
            <a:pPr>
              <a:lnSpc>
                <a:spcPts val="2800"/>
              </a:lnSpc>
              <a:spcBef>
                <a:spcPts val="0"/>
              </a:spcBef>
              <a:spcAft>
                <a:spcPts val="600"/>
              </a:spcAft>
              <a:buFont typeface="Wingdings" panose="05000000000000000000" pitchFamily="2" charset="2"/>
              <a:buChar char="q"/>
            </a:pPr>
            <a:r>
              <a:rPr lang="en-GB" sz="1800" dirty="0" smtClean="0">
                <a:solidFill>
                  <a:srgbClr val="00B050"/>
                </a:solidFill>
              </a:rPr>
              <a:t>The alternating viewpoints, in alternate chapters, develops two separate but intertwined narratives – Peter’s story and </a:t>
            </a:r>
            <a:r>
              <a:rPr lang="en-GB" sz="1800" dirty="0" err="1" smtClean="0">
                <a:solidFill>
                  <a:srgbClr val="00B050"/>
                </a:solidFill>
              </a:rPr>
              <a:t>Pax’s</a:t>
            </a:r>
            <a:r>
              <a:rPr lang="en-GB" sz="1800" dirty="0" smtClean="0">
                <a:solidFill>
                  <a:srgbClr val="00B050"/>
                </a:solidFill>
              </a:rPr>
              <a:t> story.  These narratives are both external (plot development) and internal (the emotional story).</a:t>
            </a:r>
          </a:p>
          <a:p>
            <a:pPr>
              <a:lnSpc>
                <a:spcPts val="2800"/>
              </a:lnSpc>
              <a:spcBef>
                <a:spcPts val="0"/>
              </a:spcBef>
              <a:spcAft>
                <a:spcPts val="600"/>
              </a:spcAft>
              <a:buFont typeface="Wingdings" panose="05000000000000000000" pitchFamily="2" charset="2"/>
              <a:buChar char="q"/>
            </a:pPr>
            <a:r>
              <a:rPr lang="en-GB" sz="1800" dirty="0" smtClean="0">
                <a:solidFill>
                  <a:srgbClr val="00B050"/>
                </a:solidFill>
              </a:rPr>
              <a:t>The first and last chapter have thematic/verbal links: the setting is the forest in both; </a:t>
            </a:r>
            <a:r>
              <a:rPr lang="en-GB" sz="1800" dirty="0" err="1" smtClean="0">
                <a:solidFill>
                  <a:srgbClr val="00B050"/>
                </a:solidFill>
              </a:rPr>
              <a:t>Pax</a:t>
            </a:r>
            <a:r>
              <a:rPr lang="en-GB" sz="1800" dirty="0" smtClean="0">
                <a:solidFill>
                  <a:srgbClr val="00B050"/>
                </a:solidFill>
              </a:rPr>
              <a:t> licks away Peter’s tears in both; the toy soldier is thrown for </a:t>
            </a:r>
            <a:r>
              <a:rPr lang="en-GB" sz="1800" dirty="0" err="1" smtClean="0">
                <a:solidFill>
                  <a:srgbClr val="00B050"/>
                </a:solidFill>
              </a:rPr>
              <a:t>Pax</a:t>
            </a:r>
            <a:r>
              <a:rPr lang="en-GB" sz="1800" dirty="0" smtClean="0">
                <a:solidFill>
                  <a:srgbClr val="00B050"/>
                </a:solidFill>
              </a:rPr>
              <a:t> in both.  But the reader is invited to think about what has changed for </a:t>
            </a:r>
            <a:r>
              <a:rPr lang="en-GB" sz="1800" dirty="0" err="1" smtClean="0">
                <a:solidFill>
                  <a:srgbClr val="00B050"/>
                </a:solidFill>
              </a:rPr>
              <a:t>Pax</a:t>
            </a:r>
            <a:r>
              <a:rPr lang="en-GB" sz="1800" dirty="0" smtClean="0">
                <a:solidFill>
                  <a:srgbClr val="00B050"/>
                </a:solidFill>
              </a:rPr>
              <a:t> and Peter.</a:t>
            </a:r>
            <a:endParaRPr lang="en-GB" sz="2000" dirty="0" smtClean="0"/>
          </a:p>
          <a:p>
            <a:pPr marL="0" indent="0">
              <a:buNone/>
            </a:pPr>
            <a:endParaRPr lang="en-GB" sz="2000" dirty="0" smtClean="0"/>
          </a:p>
          <a:p>
            <a:endParaRPr lang="en-GB" sz="20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15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32303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 y="-17971"/>
            <a:ext cx="7648364" cy="1143000"/>
          </a:xfrm>
        </p:spPr>
        <p:txBody>
          <a:bodyPr>
            <a:normAutofit fontScale="90000"/>
          </a:bodyPr>
          <a:lstStyle/>
          <a:p>
            <a:r>
              <a:rPr lang="en-GB" dirty="0" smtClean="0">
                <a:effectLst>
                  <a:outerShdw blurRad="38100" dist="38100" dir="2700000" algn="tl">
                    <a:srgbClr val="000000">
                      <a:alpha val="43137"/>
                    </a:srgbClr>
                  </a:outerShdw>
                </a:effectLst>
              </a:rPr>
              <a:t>Texts as Models: Narrative Structure</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16</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406" r="28118"/>
          <a:stretch/>
        </p:blipFill>
        <p:spPr>
          <a:xfrm>
            <a:off x="1556131" y="1598124"/>
            <a:ext cx="2232248" cy="4766314"/>
          </a:xfrm>
          <a:prstGeom prst="rect">
            <a:avLst/>
          </a:prstGeom>
        </p:spPr>
      </p:pic>
      <p:sp>
        <p:nvSpPr>
          <p:cNvPr id="8" name="TextBox 7"/>
          <p:cNvSpPr txBox="1"/>
          <p:nvPr/>
        </p:nvSpPr>
        <p:spPr>
          <a:xfrm>
            <a:off x="755576" y="1228792"/>
            <a:ext cx="3672408" cy="369332"/>
          </a:xfrm>
          <a:prstGeom prst="rect">
            <a:avLst/>
          </a:prstGeom>
          <a:solidFill>
            <a:srgbClr val="D5D5FF"/>
          </a:solidFill>
          <a:ln>
            <a:solidFill>
              <a:schemeClr val="tx1"/>
            </a:solidFill>
          </a:ln>
        </p:spPr>
        <p:txBody>
          <a:bodyPr wrap="square" rtlCol="0">
            <a:spAutoFit/>
          </a:bodyPr>
          <a:lstStyle/>
          <a:p>
            <a:r>
              <a:rPr lang="en-GB" dirty="0" smtClean="0"/>
              <a:t>Opening:  Peter and </a:t>
            </a:r>
            <a:r>
              <a:rPr lang="en-GB" dirty="0" err="1" smtClean="0"/>
              <a:t>Pax</a:t>
            </a:r>
            <a:r>
              <a:rPr lang="en-GB" dirty="0" smtClean="0"/>
              <a:t> are together</a:t>
            </a:r>
            <a:endParaRPr lang="en-GB" dirty="0"/>
          </a:p>
        </p:txBody>
      </p:sp>
      <p:sp>
        <p:nvSpPr>
          <p:cNvPr id="9" name="TextBox 8"/>
          <p:cNvSpPr txBox="1"/>
          <p:nvPr/>
        </p:nvSpPr>
        <p:spPr>
          <a:xfrm>
            <a:off x="755576" y="6179772"/>
            <a:ext cx="3672408" cy="369332"/>
          </a:xfrm>
          <a:prstGeom prst="rect">
            <a:avLst/>
          </a:prstGeom>
          <a:solidFill>
            <a:srgbClr val="D5D5FF"/>
          </a:solidFill>
          <a:ln>
            <a:solidFill>
              <a:schemeClr val="tx1"/>
            </a:solidFill>
          </a:ln>
        </p:spPr>
        <p:txBody>
          <a:bodyPr wrap="square" rtlCol="0">
            <a:spAutoFit/>
          </a:bodyPr>
          <a:lstStyle/>
          <a:p>
            <a:r>
              <a:rPr lang="en-GB" dirty="0" smtClean="0"/>
              <a:t>Close:  Peter and </a:t>
            </a:r>
            <a:r>
              <a:rPr lang="en-GB" dirty="0" err="1" smtClean="0"/>
              <a:t>Pax</a:t>
            </a:r>
            <a:r>
              <a:rPr lang="en-GB" dirty="0" smtClean="0"/>
              <a:t> are together</a:t>
            </a:r>
            <a:endParaRPr lang="en-GB" dirty="0"/>
          </a:p>
        </p:txBody>
      </p:sp>
      <p:sp>
        <p:nvSpPr>
          <p:cNvPr id="10" name="TextBox 9"/>
          <p:cNvSpPr txBox="1"/>
          <p:nvPr/>
        </p:nvSpPr>
        <p:spPr>
          <a:xfrm>
            <a:off x="4716016" y="2564904"/>
            <a:ext cx="2736304" cy="2031325"/>
          </a:xfrm>
          <a:prstGeom prst="rect">
            <a:avLst/>
          </a:prstGeom>
          <a:solidFill>
            <a:srgbClr val="D5D5FF"/>
          </a:solidFill>
          <a:ln>
            <a:solidFill>
              <a:schemeClr val="tx1"/>
            </a:solidFill>
          </a:ln>
        </p:spPr>
        <p:txBody>
          <a:bodyPr wrap="square" rtlCol="0">
            <a:spAutoFit/>
          </a:bodyPr>
          <a:lstStyle/>
          <a:p>
            <a:r>
              <a:rPr lang="en-GB" dirty="0" smtClean="0"/>
              <a:t>Narrative  Development:</a:t>
            </a:r>
          </a:p>
          <a:p>
            <a:r>
              <a:rPr lang="en-GB" dirty="0" smtClean="0"/>
              <a:t>Peter’s story and </a:t>
            </a:r>
            <a:r>
              <a:rPr lang="en-GB" dirty="0" err="1" smtClean="0"/>
              <a:t>Pax’s</a:t>
            </a:r>
            <a:r>
              <a:rPr lang="en-GB" dirty="0" smtClean="0"/>
              <a:t> stories are separate but intertwined:</a:t>
            </a:r>
          </a:p>
          <a:p>
            <a:pPr marL="285750" indent="-285750">
              <a:buFont typeface="Arial" panose="020B0604020202020204" pitchFamily="34" charset="0"/>
              <a:buChar char="•"/>
            </a:pPr>
            <a:r>
              <a:rPr lang="en-GB" dirty="0"/>
              <a:t>t</a:t>
            </a:r>
            <a:r>
              <a:rPr lang="en-GB" dirty="0" smtClean="0"/>
              <a:t>wo journeys;</a:t>
            </a:r>
          </a:p>
          <a:p>
            <a:pPr marL="285750" indent="-285750">
              <a:buFont typeface="Arial" panose="020B0604020202020204" pitchFamily="34" charset="0"/>
              <a:buChar char="•"/>
            </a:pPr>
            <a:r>
              <a:rPr lang="en-GB" dirty="0"/>
              <a:t>n</a:t>
            </a:r>
            <a:r>
              <a:rPr lang="en-GB" dirty="0" smtClean="0"/>
              <a:t>ew friends;</a:t>
            </a:r>
          </a:p>
          <a:p>
            <a:pPr marL="285750" indent="-285750">
              <a:buFont typeface="Arial" panose="020B0604020202020204" pitchFamily="34" charset="0"/>
              <a:buChar char="•"/>
            </a:pPr>
            <a:r>
              <a:rPr lang="en-GB" dirty="0"/>
              <a:t>n</a:t>
            </a:r>
            <a:r>
              <a:rPr lang="en-GB" dirty="0" smtClean="0"/>
              <a:t>ew understandings.</a:t>
            </a:r>
            <a:endParaRPr lang="en-GB" dirty="0"/>
          </a:p>
        </p:txBody>
      </p:sp>
    </p:spTree>
    <p:extLst>
      <p:ext uri="{BB962C8B-B14F-4D97-AF65-F5344CB8AC3E}">
        <p14:creationId xmlns:p14="http://schemas.microsoft.com/office/powerpoint/2010/main" val="343162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 y="314323"/>
            <a:ext cx="7648364" cy="1143000"/>
          </a:xfrm>
        </p:spPr>
        <p:txBody>
          <a:bodyPr>
            <a:normAutofit fontScale="90000"/>
          </a:bodyPr>
          <a:lstStyle/>
          <a:p>
            <a:r>
              <a:rPr lang="en-GB" dirty="0" smtClean="0">
                <a:effectLst>
                  <a:outerShdw blurRad="38100" dist="38100" dir="2700000" algn="tl">
                    <a:srgbClr val="000000">
                      <a:alpha val="43137"/>
                    </a:srgbClr>
                  </a:outerShdw>
                </a:effectLst>
              </a:rPr>
              <a:t>Texts as Models: Narrative Structure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17624"/>
            <a:ext cx="8229600" cy="4735712"/>
          </a:xfrm>
        </p:spPr>
        <p:txBody>
          <a:bodyPr>
            <a:normAutofit/>
          </a:bodyPr>
          <a:lstStyle/>
          <a:p>
            <a:pPr marL="0" indent="0">
              <a:lnSpc>
                <a:spcPts val="3000"/>
              </a:lnSpc>
              <a:spcBef>
                <a:spcPts val="0"/>
              </a:spcBef>
              <a:buNone/>
            </a:pPr>
            <a:r>
              <a:rPr lang="en-US" sz="2000" dirty="0"/>
              <a:t>Once upon a time</a:t>
            </a:r>
            <a:r>
              <a:rPr lang="en-US" sz="2000" dirty="0" smtClean="0"/>
              <a:t>… </a:t>
            </a:r>
            <a:r>
              <a:rPr lang="en-US" sz="2000" i="1" dirty="0" smtClean="0">
                <a:solidFill>
                  <a:srgbClr val="FF0000"/>
                </a:solidFill>
              </a:rPr>
              <a:t>there was a boy called Peter who had a pet fox, </a:t>
            </a:r>
            <a:r>
              <a:rPr lang="en-US" sz="2000" i="1" dirty="0" err="1" smtClean="0">
                <a:solidFill>
                  <a:srgbClr val="FF0000"/>
                </a:solidFill>
              </a:rPr>
              <a:t>Pax</a:t>
            </a:r>
            <a:r>
              <a:rPr lang="en-US" sz="2000" i="1" dirty="0" smtClean="0">
                <a:solidFill>
                  <a:srgbClr val="FF0000"/>
                </a:solidFill>
              </a:rPr>
              <a:t>, that he had looked after since he was a cub.</a:t>
            </a:r>
            <a:endParaRPr lang="en-GB" sz="2000" i="1" dirty="0">
              <a:solidFill>
                <a:srgbClr val="FF0000"/>
              </a:solidFill>
            </a:endParaRPr>
          </a:p>
          <a:p>
            <a:pPr marL="0" indent="0">
              <a:lnSpc>
                <a:spcPts val="3000"/>
              </a:lnSpc>
              <a:spcBef>
                <a:spcPts val="0"/>
              </a:spcBef>
              <a:buNone/>
            </a:pPr>
            <a:r>
              <a:rPr lang="en-US" sz="2000" dirty="0"/>
              <a:t>And every day</a:t>
            </a:r>
            <a:r>
              <a:rPr lang="en-US" sz="2000" dirty="0" smtClean="0"/>
              <a:t>… </a:t>
            </a:r>
            <a:r>
              <a:rPr lang="en-US" sz="2000" i="1" dirty="0" smtClean="0">
                <a:solidFill>
                  <a:srgbClr val="FF0000"/>
                </a:solidFill>
              </a:rPr>
              <a:t>they grew closer as boy and animal</a:t>
            </a:r>
            <a:r>
              <a:rPr lang="en-US" sz="2000" dirty="0" smtClean="0"/>
              <a:t>.</a:t>
            </a:r>
            <a:endParaRPr lang="en-GB" sz="2000" dirty="0"/>
          </a:p>
          <a:p>
            <a:pPr marL="0" indent="0">
              <a:lnSpc>
                <a:spcPts val="3000"/>
              </a:lnSpc>
              <a:spcBef>
                <a:spcPts val="0"/>
              </a:spcBef>
              <a:buNone/>
            </a:pPr>
            <a:r>
              <a:rPr lang="en-US" sz="2000" dirty="0"/>
              <a:t>Until one day</a:t>
            </a:r>
            <a:r>
              <a:rPr lang="en-US" sz="2000" dirty="0" smtClean="0"/>
              <a:t>… </a:t>
            </a:r>
            <a:r>
              <a:rPr lang="en-US" sz="2000" i="1" dirty="0" smtClean="0">
                <a:solidFill>
                  <a:srgbClr val="FF0000"/>
                </a:solidFill>
              </a:rPr>
              <a:t>Peter’s father made him abandon </a:t>
            </a:r>
            <a:r>
              <a:rPr lang="en-US" sz="2000" i="1" dirty="0" err="1" smtClean="0">
                <a:solidFill>
                  <a:srgbClr val="FF0000"/>
                </a:solidFill>
              </a:rPr>
              <a:t>Pax</a:t>
            </a:r>
            <a:r>
              <a:rPr lang="en-US" sz="2000" i="1" dirty="0" smtClean="0">
                <a:solidFill>
                  <a:srgbClr val="FF0000"/>
                </a:solidFill>
              </a:rPr>
              <a:t> in the forest.</a:t>
            </a:r>
            <a:endParaRPr lang="en-GB" sz="2000" i="1" dirty="0">
              <a:solidFill>
                <a:srgbClr val="FF0000"/>
              </a:solidFill>
            </a:endParaRPr>
          </a:p>
          <a:p>
            <a:pPr marL="0" indent="0">
              <a:lnSpc>
                <a:spcPts val="3000"/>
              </a:lnSpc>
              <a:spcBef>
                <a:spcPts val="0"/>
              </a:spcBef>
              <a:buNone/>
            </a:pPr>
            <a:r>
              <a:rPr lang="en-US" sz="2000" dirty="0"/>
              <a:t>And because of that</a:t>
            </a:r>
            <a:r>
              <a:rPr lang="en-US" sz="2000" dirty="0" smtClean="0"/>
              <a:t>… </a:t>
            </a:r>
            <a:r>
              <a:rPr lang="en-US" sz="2000" i="1" dirty="0" smtClean="0">
                <a:solidFill>
                  <a:srgbClr val="FF0000"/>
                </a:solidFill>
              </a:rPr>
              <a:t>Peter ran away from home</a:t>
            </a:r>
            <a:endParaRPr lang="en-GB" sz="2000" i="1" dirty="0">
              <a:solidFill>
                <a:srgbClr val="FF0000"/>
              </a:solidFill>
            </a:endParaRPr>
          </a:p>
          <a:p>
            <a:pPr marL="0" indent="0">
              <a:lnSpc>
                <a:spcPts val="3000"/>
              </a:lnSpc>
              <a:spcBef>
                <a:spcPts val="0"/>
              </a:spcBef>
              <a:buNone/>
            </a:pPr>
            <a:r>
              <a:rPr lang="en-US" sz="2000" dirty="0"/>
              <a:t>And because of that</a:t>
            </a:r>
            <a:r>
              <a:rPr lang="en-US" sz="2000" dirty="0" smtClean="0"/>
              <a:t>…  </a:t>
            </a:r>
            <a:r>
              <a:rPr lang="en-US" sz="2000" i="1" dirty="0" err="1" smtClean="0">
                <a:solidFill>
                  <a:srgbClr val="FF0000"/>
                </a:solidFill>
              </a:rPr>
              <a:t>Pax</a:t>
            </a:r>
            <a:r>
              <a:rPr lang="en-US" sz="2000" i="1" dirty="0" smtClean="0">
                <a:solidFill>
                  <a:srgbClr val="FF0000"/>
                </a:solidFill>
              </a:rPr>
              <a:t> had to live independently in the forest</a:t>
            </a:r>
            <a:endParaRPr lang="en-GB" sz="2000" i="1" dirty="0">
              <a:solidFill>
                <a:srgbClr val="FF0000"/>
              </a:solidFill>
            </a:endParaRPr>
          </a:p>
          <a:p>
            <a:pPr marL="0" indent="0">
              <a:lnSpc>
                <a:spcPts val="3000"/>
              </a:lnSpc>
              <a:spcBef>
                <a:spcPts val="0"/>
              </a:spcBef>
              <a:buNone/>
            </a:pPr>
            <a:r>
              <a:rPr lang="en-US" sz="2000" dirty="0"/>
              <a:t>And because of that</a:t>
            </a:r>
            <a:r>
              <a:rPr lang="en-US" sz="2000" dirty="0" smtClean="0"/>
              <a:t>… </a:t>
            </a:r>
            <a:r>
              <a:rPr lang="en-US" sz="2000" i="1" dirty="0" smtClean="0">
                <a:solidFill>
                  <a:srgbClr val="FF0000"/>
                </a:solidFill>
              </a:rPr>
              <a:t>they made new friends and learned new things</a:t>
            </a:r>
            <a:endParaRPr lang="en-GB" sz="2000" i="1" dirty="0">
              <a:solidFill>
                <a:srgbClr val="FF0000"/>
              </a:solidFill>
            </a:endParaRPr>
          </a:p>
          <a:p>
            <a:pPr marL="0" indent="0">
              <a:lnSpc>
                <a:spcPts val="3000"/>
              </a:lnSpc>
              <a:spcBef>
                <a:spcPts val="0"/>
              </a:spcBef>
              <a:buNone/>
            </a:pPr>
            <a:r>
              <a:rPr lang="en-US" sz="2000" dirty="0"/>
              <a:t>Until finally</a:t>
            </a:r>
            <a:r>
              <a:rPr lang="en-US" sz="2000" dirty="0" smtClean="0"/>
              <a:t>… </a:t>
            </a:r>
            <a:r>
              <a:rPr lang="en-US" sz="2000" i="1" dirty="0" smtClean="0">
                <a:solidFill>
                  <a:srgbClr val="FF0000"/>
                </a:solidFill>
              </a:rPr>
              <a:t>they were reunited in the forest, but Peter knew he had to give </a:t>
            </a:r>
            <a:r>
              <a:rPr lang="en-US" sz="2000" i="1" dirty="0" err="1" smtClean="0">
                <a:solidFill>
                  <a:srgbClr val="FF0000"/>
                </a:solidFill>
              </a:rPr>
              <a:t>Pax</a:t>
            </a:r>
            <a:r>
              <a:rPr lang="en-US" sz="2000" i="1" dirty="0" smtClean="0">
                <a:solidFill>
                  <a:srgbClr val="FF0000"/>
                </a:solidFill>
              </a:rPr>
              <a:t> his liberty</a:t>
            </a:r>
            <a:endParaRPr lang="en-GB" sz="2000" i="1" dirty="0">
              <a:solidFill>
                <a:srgbClr val="FF0000"/>
              </a:solidFill>
            </a:endParaRPr>
          </a:p>
          <a:p>
            <a:pPr marL="0" indent="0">
              <a:lnSpc>
                <a:spcPts val="3000"/>
              </a:lnSpc>
              <a:spcBef>
                <a:spcPts val="0"/>
              </a:spcBef>
              <a:buNone/>
            </a:pPr>
            <a:r>
              <a:rPr lang="en-US" sz="2000" dirty="0"/>
              <a:t>And every day after that</a:t>
            </a:r>
            <a:r>
              <a:rPr lang="en-US" sz="2000" dirty="0" smtClean="0"/>
              <a:t>…  </a:t>
            </a:r>
            <a:r>
              <a:rPr lang="en-US" sz="2000" i="1" dirty="0" smtClean="0">
                <a:solidFill>
                  <a:srgbClr val="FF0000"/>
                </a:solidFill>
              </a:rPr>
              <a:t>Peter remembered </a:t>
            </a:r>
            <a:r>
              <a:rPr lang="en-US" sz="2000" i="1" dirty="0" err="1" smtClean="0">
                <a:solidFill>
                  <a:srgbClr val="FF0000"/>
                </a:solidFill>
              </a:rPr>
              <a:t>Pax</a:t>
            </a:r>
            <a:endParaRPr lang="en-GB" sz="2000" i="1" dirty="0">
              <a:solidFill>
                <a:srgbClr val="FF0000"/>
              </a:solidFill>
            </a:endParaRPr>
          </a:p>
          <a:p>
            <a:pPr marL="0" indent="0">
              <a:lnSpc>
                <a:spcPts val="3000"/>
              </a:lnSpc>
              <a:spcBef>
                <a:spcPts val="0"/>
              </a:spcBef>
              <a:buNone/>
            </a:pPr>
            <a:r>
              <a:rPr lang="en-US" sz="2000" dirty="0"/>
              <a:t>And the moral of this story is</a:t>
            </a:r>
            <a:r>
              <a:rPr lang="en-US" sz="2000" dirty="0" smtClean="0"/>
              <a:t>… </a:t>
            </a:r>
            <a:r>
              <a:rPr lang="en-US" sz="2000" dirty="0" smtClean="0">
                <a:solidFill>
                  <a:srgbClr val="FF0000"/>
                </a:solidFill>
              </a:rPr>
              <a:t>…  …</a:t>
            </a:r>
            <a:endParaRPr lang="en-GB" sz="2000" dirty="0">
              <a:solidFill>
                <a:srgbClr val="FF0000"/>
              </a:solidFill>
            </a:endParaRPr>
          </a:p>
          <a:p>
            <a:pPr marL="0" indent="0">
              <a:buNone/>
            </a:pPr>
            <a:endParaRPr lang="en-GB" sz="2000" dirty="0" smtClean="0"/>
          </a:p>
          <a:p>
            <a:endParaRPr lang="en-GB" sz="20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17</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103602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0" y="314323"/>
            <a:ext cx="7216316" cy="1143000"/>
          </a:xfrm>
        </p:spPr>
        <p:txBody>
          <a:bodyPr/>
          <a:lstStyle/>
          <a:p>
            <a:r>
              <a:rPr lang="en-GB" dirty="0" smtClean="0">
                <a:effectLst>
                  <a:outerShdw blurRad="38100" dist="38100" dir="2700000" algn="tl">
                    <a:srgbClr val="000000">
                      <a:alpha val="43137"/>
                    </a:srgbClr>
                  </a:outerShdw>
                </a:effectLst>
              </a:rPr>
              <a:t>Texts as Models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4"/>
            <a:ext cx="8229600" cy="4281339"/>
          </a:xfrm>
        </p:spPr>
        <p:txBody>
          <a:bodyPr>
            <a:normAutofit/>
          </a:bodyPr>
          <a:lstStyle/>
          <a:p>
            <a:pPr>
              <a:lnSpc>
                <a:spcPts val="2800"/>
              </a:lnSpc>
              <a:spcBef>
                <a:spcPts val="0"/>
              </a:spcBef>
              <a:spcAft>
                <a:spcPts val="600"/>
              </a:spcAft>
              <a:buFont typeface="Wingdings" panose="05000000000000000000" pitchFamily="2" charset="2"/>
              <a:buChar char="q"/>
            </a:pPr>
            <a:r>
              <a:rPr lang="en-GB" sz="2000" dirty="0" smtClean="0"/>
              <a:t>We have looked at </a:t>
            </a:r>
            <a:r>
              <a:rPr lang="en-GB" sz="2000" i="1" dirty="0" err="1" smtClean="0"/>
              <a:t>Pax</a:t>
            </a:r>
            <a:r>
              <a:rPr lang="en-GB" sz="2000" dirty="0" smtClean="0"/>
              <a:t> in terms of </a:t>
            </a:r>
            <a:r>
              <a:rPr lang="en-GB" sz="2000" dirty="0" smtClean="0">
                <a:solidFill>
                  <a:srgbClr val="00B050"/>
                </a:solidFill>
              </a:rPr>
              <a:t>viewpoint</a:t>
            </a:r>
            <a:r>
              <a:rPr lang="en-GB" sz="2000" dirty="0" smtClean="0"/>
              <a:t> and </a:t>
            </a:r>
            <a:r>
              <a:rPr lang="en-GB" sz="2000" dirty="0" smtClean="0">
                <a:solidFill>
                  <a:srgbClr val="00B050"/>
                </a:solidFill>
              </a:rPr>
              <a:t>narrative structure </a:t>
            </a:r>
            <a:r>
              <a:rPr lang="en-GB" sz="2000" dirty="0" smtClean="0"/>
              <a:t>(from Text Level Choices in the Craft of Writing Framework.</a:t>
            </a:r>
          </a:p>
          <a:p>
            <a:pPr>
              <a:lnSpc>
                <a:spcPts val="2800"/>
              </a:lnSpc>
              <a:spcBef>
                <a:spcPts val="0"/>
              </a:spcBef>
              <a:spcAft>
                <a:spcPts val="600"/>
              </a:spcAft>
              <a:buFont typeface="Wingdings" panose="05000000000000000000" pitchFamily="2" charset="2"/>
              <a:buChar char="q"/>
            </a:pPr>
            <a:r>
              <a:rPr lang="en-GB" sz="2000" dirty="0" smtClean="0"/>
              <a:t>Our reading is an adult reading.</a:t>
            </a:r>
          </a:p>
          <a:p>
            <a:pPr>
              <a:lnSpc>
                <a:spcPts val="2800"/>
              </a:lnSpc>
              <a:spcBef>
                <a:spcPts val="0"/>
              </a:spcBef>
              <a:spcAft>
                <a:spcPts val="600"/>
              </a:spcAft>
              <a:buFont typeface="Wingdings" panose="05000000000000000000" pitchFamily="2" charset="2"/>
              <a:buChar char="q"/>
            </a:pPr>
            <a:endParaRPr lang="en-GB" sz="2000" dirty="0" smtClean="0"/>
          </a:p>
          <a:p>
            <a:pPr>
              <a:lnSpc>
                <a:spcPts val="2800"/>
              </a:lnSpc>
              <a:spcBef>
                <a:spcPts val="0"/>
              </a:spcBef>
              <a:spcAft>
                <a:spcPts val="600"/>
              </a:spcAft>
              <a:buFont typeface="Wingdings" panose="05000000000000000000" pitchFamily="2" charset="2"/>
              <a:buChar char="q"/>
            </a:pPr>
            <a:r>
              <a:rPr lang="en-GB" sz="2000" dirty="0" smtClean="0"/>
              <a:t>How could you use </a:t>
            </a:r>
            <a:r>
              <a:rPr lang="en-GB" sz="2000" i="1" dirty="0" err="1" smtClean="0"/>
              <a:t>Pax</a:t>
            </a:r>
            <a:r>
              <a:rPr lang="en-GB" sz="2000" dirty="0" smtClean="0"/>
              <a:t> as a model text to teach about viewpoint in narrative, and/or about narrative structure to meet the learning needs of your class?</a:t>
            </a:r>
            <a:endParaRPr lang="en-GB" sz="2000" dirty="0"/>
          </a:p>
        </p:txBody>
      </p:sp>
      <p:sp>
        <p:nvSpPr>
          <p:cNvPr id="4" name="Slide Number Placeholder 3"/>
          <p:cNvSpPr>
            <a:spLocks noGrp="1"/>
          </p:cNvSpPr>
          <p:nvPr>
            <p:ph type="sldNum" sz="quarter" idx="12"/>
          </p:nvPr>
        </p:nvSpPr>
        <p:spPr/>
        <p:txBody>
          <a:bodyPr/>
          <a:lstStyle/>
          <a:p>
            <a:fld id="{F262E3B4-2AC3-4482-B893-FA0A0D613635}" type="slidenum">
              <a:rPr lang="en-GB" smtClean="0"/>
              <a:t>18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1840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96" y="260648"/>
            <a:ext cx="8229600" cy="1143000"/>
          </a:xfrm>
        </p:spPr>
        <p:txBody>
          <a:bodyPr>
            <a:noAutofit/>
          </a:bodyPr>
          <a:lstStyle/>
          <a:p>
            <a:pPr algn="l"/>
            <a:r>
              <a:rPr lang="en-GB" dirty="0" smtClean="0">
                <a:effectLst>
                  <a:outerShdw blurRad="38100" dist="38100" dir="2700000" algn="tl">
                    <a:srgbClr val="000000">
                      <a:alpha val="43137"/>
                    </a:srgbClr>
                  </a:outerShdw>
                </a:effectLst>
              </a:rPr>
              <a:t>Feedback: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reviewing and revising</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938" y="1772816"/>
            <a:ext cx="6059016" cy="3168352"/>
          </a:xfrm>
          <a:ln>
            <a:solidFill>
              <a:schemeClr val="tx1"/>
            </a:solidFill>
          </a:ln>
        </p:spPr>
        <p:txBody>
          <a:bodyPr>
            <a:normAutofit/>
          </a:bodyPr>
          <a:lstStyle/>
          <a:p>
            <a:r>
              <a:rPr lang="en-GB" sz="2400" dirty="0" smtClean="0">
                <a:solidFill>
                  <a:srgbClr val="FF0000"/>
                </a:solidFill>
              </a:rPr>
              <a:t>Writing </a:t>
            </a:r>
            <a:r>
              <a:rPr lang="en-GB" sz="2400" dirty="0">
                <a:solidFill>
                  <a:srgbClr val="FF0000"/>
                </a:solidFill>
              </a:rPr>
              <a:t>i</a:t>
            </a:r>
            <a:r>
              <a:rPr lang="en-GB" sz="2400" dirty="0" smtClean="0">
                <a:solidFill>
                  <a:srgbClr val="FF0000"/>
                </a:solidFill>
              </a:rPr>
              <a:t>s </a:t>
            </a:r>
            <a:r>
              <a:rPr lang="en-GB" sz="2400" dirty="0">
                <a:solidFill>
                  <a:srgbClr val="FF0000"/>
                </a:solidFill>
              </a:rPr>
              <a:t>meaning making</a:t>
            </a:r>
            <a:r>
              <a:rPr lang="en-GB" sz="2400" dirty="0"/>
              <a:t>: feedback should support this </a:t>
            </a:r>
            <a:endParaRPr lang="en-GB" sz="2400" dirty="0" smtClean="0"/>
          </a:p>
          <a:p>
            <a:r>
              <a:rPr lang="en-GB" sz="2400" dirty="0" smtClean="0"/>
              <a:t>Feedback </a:t>
            </a:r>
            <a:r>
              <a:rPr lang="en-GB" sz="2400" dirty="0"/>
              <a:t>linked to </a:t>
            </a:r>
            <a:r>
              <a:rPr lang="en-GB" sz="2400" dirty="0" smtClean="0"/>
              <a:t>the </a:t>
            </a:r>
            <a:r>
              <a:rPr lang="en-GB" sz="2400" dirty="0" smtClean="0">
                <a:solidFill>
                  <a:srgbClr val="FF0000"/>
                </a:solidFill>
              </a:rPr>
              <a:t>author’s intentions </a:t>
            </a:r>
            <a:r>
              <a:rPr lang="en-GB" sz="2400" dirty="0" smtClean="0"/>
              <a:t>and choices </a:t>
            </a:r>
            <a:endParaRPr lang="en-GB" sz="2400" dirty="0"/>
          </a:p>
          <a:p>
            <a:r>
              <a:rPr lang="en-GB" sz="2400" dirty="0" smtClean="0"/>
              <a:t>The Craft of Writing Framework needs to be </a:t>
            </a:r>
            <a:r>
              <a:rPr lang="en-GB" sz="2400" dirty="0" smtClean="0">
                <a:solidFill>
                  <a:srgbClr val="FF0000"/>
                </a:solidFill>
              </a:rPr>
              <a:t>integrated and profiled </a:t>
            </a:r>
            <a:r>
              <a:rPr lang="en-GB" sz="2400" dirty="0" smtClean="0"/>
              <a:t>enabling </a:t>
            </a:r>
            <a:r>
              <a:rPr lang="en-GB" sz="2400" dirty="0"/>
              <a:t>student </a:t>
            </a:r>
            <a:r>
              <a:rPr lang="en-GB" sz="2400" dirty="0" smtClean="0"/>
              <a:t>self-evaluation and enhancing metacognition </a:t>
            </a:r>
            <a:endParaRPr lang="en-GB" sz="2400" dirty="0"/>
          </a:p>
        </p:txBody>
      </p:sp>
      <p:sp>
        <p:nvSpPr>
          <p:cNvPr id="4" name="Slide Number Placeholder 3"/>
          <p:cNvSpPr>
            <a:spLocks noGrp="1"/>
          </p:cNvSpPr>
          <p:nvPr>
            <p:ph type="sldNum" sz="quarter" idx="12"/>
          </p:nvPr>
        </p:nvSpPr>
        <p:spPr/>
        <p:txBody>
          <a:bodyPr/>
          <a:lstStyle/>
          <a:p>
            <a:fld id="{F262E3B4-2AC3-4482-B893-FA0A0D613635}" type="slidenum">
              <a:rPr lang="en-GB" smtClean="0"/>
              <a:t>19</a:t>
            </a:fld>
            <a:endParaRPr lang="en-GB"/>
          </a:p>
        </p:txBody>
      </p:sp>
      <p:sp>
        <p:nvSpPr>
          <p:cNvPr id="5" name="Content Placeholder 2"/>
          <p:cNvSpPr txBox="1">
            <a:spLocks/>
          </p:cNvSpPr>
          <p:nvPr/>
        </p:nvSpPr>
        <p:spPr>
          <a:xfrm>
            <a:off x="4427984" y="4941168"/>
            <a:ext cx="4824536"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2400" dirty="0" smtClean="0"/>
              <a:t>How:   </a:t>
            </a:r>
          </a:p>
          <a:p>
            <a:pPr algn="ctr"/>
            <a:r>
              <a:rPr lang="en-GB" sz="2400" dirty="0" smtClean="0"/>
              <a:t>When:</a:t>
            </a:r>
          </a:p>
          <a:p>
            <a:pPr algn="ctr"/>
            <a:r>
              <a:rPr lang="en-GB" sz="2400" dirty="0" smtClean="0"/>
              <a:t>On what:</a:t>
            </a:r>
          </a:p>
          <a:p>
            <a:pPr algn="ctr"/>
            <a:r>
              <a:rPr lang="en-GB" sz="2400" dirty="0" smtClean="0"/>
              <a:t>More time to practice:</a:t>
            </a:r>
          </a:p>
          <a:p>
            <a:pPr algn="ctr"/>
            <a:endParaRPr lang="en-GB" dirty="0" smtClean="0">
              <a:solidFill>
                <a:srgbClr val="FF0000"/>
              </a:solidFill>
            </a:endParaRPr>
          </a:p>
          <a:p>
            <a:pPr algn="ctr"/>
            <a:endParaRPr lang="en-GB" dirty="0" smtClean="0"/>
          </a:p>
          <a:p>
            <a:pPr algn="ctr"/>
            <a:endParaRPr lang="en-GB" dirty="0" smtClean="0"/>
          </a:p>
          <a:p>
            <a:pPr marL="0" indent="0" algn="ctr">
              <a:buFont typeface="Arial" panose="020B0604020202020204" pitchFamily="34" charset="0"/>
              <a:buNone/>
            </a:pPr>
            <a:endParaRPr lang="en-GB"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34858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effectLst>
                  <a:outerShdw blurRad="38100" dist="38100" dir="2700000" algn="tl">
                    <a:srgbClr val="000000">
                      <a:alpha val="43137"/>
                    </a:srgbClr>
                  </a:outerShdw>
                </a:effectLst>
              </a:rPr>
              <a:t>Plan for the Morning</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4353347"/>
          </a:xfrm>
        </p:spPr>
        <p:txBody>
          <a:bodyPr>
            <a:normAutofit/>
          </a:bodyPr>
          <a:lstStyle/>
          <a:p>
            <a:pPr>
              <a:lnSpc>
                <a:spcPct val="150000"/>
              </a:lnSpc>
              <a:buFont typeface="Wingdings" panose="05000000000000000000" pitchFamily="2" charset="2"/>
              <a:buChar char="q"/>
            </a:pPr>
            <a:r>
              <a:rPr lang="en-GB" sz="2000" dirty="0" smtClean="0"/>
              <a:t>Key messages from the two CPD days;</a:t>
            </a:r>
          </a:p>
          <a:p>
            <a:pPr>
              <a:lnSpc>
                <a:spcPct val="150000"/>
              </a:lnSpc>
              <a:buFont typeface="Wingdings" panose="05000000000000000000" pitchFamily="2" charset="2"/>
              <a:buChar char="q"/>
            </a:pPr>
            <a:r>
              <a:rPr lang="en-GB" sz="2000" dirty="0" smtClean="0"/>
              <a:t>Challenges and Opportunities in the Classroom;</a:t>
            </a:r>
          </a:p>
          <a:p>
            <a:pPr>
              <a:lnSpc>
                <a:spcPct val="150000"/>
              </a:lnSpc>
              <a:buFont typeface="Wingdings" panose="05000000000000000000" pitchFamily="2" charset="2"/>
              <a:buChar char="q"/>
            </a:pPr>
            <a:r>
              <a:rPr lang="en-GB" sz="2000" dirty="0" smtClean="0"/>
              <a:t>Using texts to model the Craft of Writing Framework;</a:t>
            </a:r>
          </a:p>
          <a:p>
            <a:pPr>
              <a:lnSpc>
                <a:spcPct val="150000"/>
              </a:lnSpc>
              <a:buFont typeface="Wingdings" panose="05000000000000000000" pitchFamily="2" charset="2"/>
              <a:buChar char="q"/>
            </a:pPr>
            <a:r>
              <a:rPr lang="en-GB" sz="2000" dirty="0" smtClean="0"/>
              <a:t>Spotlight on Feedback;</a:t>
            </a:r>
          </a:p>
          <a:p>
            <a:pPr>
              <a:lnSpc>
                <a:spcPct val="150000"/>
              </a:lnSpc>
              <a:buFont typeface="Wingdings" panose="05000000000000000000" pitchFamily="2" charset="2"/>
              <a:buChar char="q"/>
            </a:pPr>
            <a:r>
              <a:rPr lang="en-GB" sz="2000" dirty="0" smtClean="0"/>
              <a:t>Planning Lesson Sequences using the Craft of Writing Framework;</a:t>
            </a:r>
          </a:p>
          <a:p>
            <a:pPr>
              <a:lnSpc>
                <a:spcPct val="150000"/>
              </a:lnSpc>
              <a:buFont typeface="Wingdings" panose="05000000000000000000" pitchFamily="2" charset="2"/>
              <a:buChar char="q"/>
            </a:pPr>
            <a:r>
              <a:rPr lang="en-GB" sz="2000" dirty="0" smtClean="0"/>
              <a:t>My </a:t>
            </a:r>
            <a:r>
              <a:rPr lang="en-GB" sz="2000" dirty="0" err="1" smtClean="0"/>
              <a:t>Arvon</a:t>
            </a:r>
            <a:r>
              <a:rPr lang="en-GB" sz="2000" dirty="0" smtClean="0"/>
              <a:t> autobiography;</a:t>
            </a:r>
          </a:p>
          <a:p>
            <a:pPr>
              <a:lnSpc>
                <a:spcPct val="150000"/>
              </a:lnSpc>
              <a:buFont typeface="Wingdings" panose="05000000000000000000" pitchFamily="2" charset="2"/>
              <a:buChar char="q"/>
            </a:pPr>
            <a:r>
              <a:rPr lang="en-GB" sz="2000" dirty="0" smtClean="0"/>
              <a:t>Gap Task 4.</a:t>
            </a:r>
            <a:endParaRPr lang="en-GB" sz="2000" dirty="0"/>
          </a:p>
        </p:txBody>
      </p:sp>
      <p:sp>
        <p:nvSpPr>
          <p:cNvPr id="4" name="Slide Number Placeholder 3"/>
          <p:cNvSpPr>
            <a:spLocks noGrp="1"/>
          </p:cNvSpPr>
          <p:nvPr>
            <p:ph type="sldNum" sz="quarter" idx="12"/>
          </p:nvPr>
        </p:nvSpPr>
        <p:spPr/>
        <p:txBody>
          <a:bodyPr/>
          <a:lstStyle/>
          <a:p>
            <a:fld id="{F262E3B4-2AC3-4482-B893-FA0A0D613635}" type="slidenum">
              <a:rPr lang="en-GB" smtClean="0"/>
              <a:t>2</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341937"/>
          </a:xfrm>
          <a:prstGeom prst="rect">
            <a:avLst/>
          </a:prstGeom>
        </p:spPr>
      </p:pic>
    </p:spTree>
    <p:extLst>
      <p:ext uri="{BB962C8B-B14F-4D97-AF65-F5344CB8AC3E}">
        <p14:creationId xmlns:p14="http://schemas.microsoft.com/office/powerpoint/2010/main" val="2464649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lstStyle/>
          <a:p>
            <a:pPr algn="l"/>
            <a:r>
              <a:rPr lang="en-GB" dirty="0" smtClean="0"/>
              <a:t>   </a:t>
            </a:r>
            <a:r>
              <a:rPr lang="en-GB" dirty="0" smtClean="0">
                <a:effectLst>
                  <a:outerShdw blurRad="38100" dist="38100" dir="2700000" algn="tl">
                    <a:srgbClr val="000000">
                      <a:alpha val="43137"/>
                    </a:srgbClr>
                  </a:outerShdw>
                </a:effectLst>
              </a:rPr>
              <a:t>Feedback and Evaluation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71600" y="2195513"/>
            <a:ext cx="6048672" cy="1953568"/>
          </a:xfrm>
        </p:spPr>
        <p:txBody>
          <a:bodyPr/>
          <a:lstStyle/>
          <a:p>
            <a:r>
              <a:rPr lang="en-GB" sz="2400" dirty="0" smtClean="0">
                <a:solidFill>
                  <a:srgbClr val="FF0000"/>
                </a:solidFill>
              </a:rPr>
              <a:t>When:   </a:t>
            </a:r>
            <a:r>
              <a:rPr lang="en-GB" sz="2400" dirty="0" smtClean="0"/>
              <a:t>after some genuine drafting, </a:t>
            </a:r>
            <a:r>
              <a:rPr lang="en-GB" sz="2400" b="1" dirty="0" smtClean="0"/>
              <a:t>not</a:t>
            </a:r>
            <a:r>
              <a:rPr lang="en-GB" sz="2400" dirty="0" smtClean="0"/>
              <a:t> after </a:t>
            </a:r>
            <a:r>
              <a:rPr lang="en-GB" sz="2400" i="1" dirty="0" smtClean="0"/>
              <a:t>Just Write</a:t>
            </a:r>
            <a:r>
              <a:rPr lang="en-GB" sz="2400" dirty="0" smtClean="0"/>
              <a:t>, which is within the writing process as creative experiment.</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20</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32656"/>
            <a:ext cx="1162472" cy="1629969"/>
          </a:xfrm>
          <a:prstGeom prst="rect">
            <a:avLst/>
          </a:prstGeom>
        </p:spPr>
      </p:pic>
    </p:spTree>
    <p:extLst>
      <p:ext uri="{BB962C8B-B14F-4D97-AF65-F5344CB8AC3E}">
        <p14:creationId xmlns:p14="http://schemas.microsoft.com/office/powerpoint/2010/main" val="2115685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3530600" y="2924175"/>
            <a:ext cx="2093913" cy="2306638"/>
          </a:xfrm>
          <a:custGeom>
            <a:avLst/>
            <a:gdLst>
              <a:gd name="T0" fmla="*/ 1129970 w 1690"/>
              <a:gd name="T1" fmla="*/ 250237 h 1862"/>
              <a:gd name="T2" fmla="*/ 1159706 w 1690"/>
              <a:gd name="T3" fmla="*/ 180864 h 1862"/>
              <a:gd name="T4" fmla="*/ 1226612 w 1690"/>
              <a:gd name="T5" fmla="*/ 104059 h 1862"/>
              <a:gd name="T6" fmla="*/ 1186964 w 1690"/>
              <a:gd name="T7" fmla="*/ 37164 h 1862"/>
              <a:gd name="T8" fmla="*/ 1025893 w 1690"/>
              <a:gd name="T9" fmla="*/ 0 h 1862"/>
              <a:gd name="T10" fmla="*/ 882169 w 1690"/>
              <a:gd name="T11" fmla="*/ 66895 h 1862"/>
              <a:gd name="T12" fmla="*/ 879691 w 1690"/>
              <a:gd name="T13" fmla="*/ 138745 h 1862"/>
              <a:gd name="T14" fmla="*/ 963943 w 1690"/>
              <a:gd name="T15" fmla="*/ 213073 h 1862"/>
              <a:gd name="T16" fmla="*/ 936685 w 1690"/>
              <a:gd name="T17" fmla="*/ 277490 h 1862"/>
              <a:gd name="T18" fmla="*/ 332052 w 1690"/>
              <a:gd name="T19" fmla="*/ 636741 h 1862"/>
              <a:gd name="T20" fmla="*/ 262668 w 1690"/>
              <a:gd name="T21" fmla="*/ 626831 h 1862"/>
              <a:gd name="T22" fmla="*/ 242844 w 1690"/>
              <a:gd name="T23" fmla="*/ 515339 h 1862"/>
              <a:gd name="T24" fmla="*/ 175938 w 1690"/>
              <a:gd name="T25" fmla="*/ 480653 h 1862"/>
              <a:gd name="T26" fmla="*/ 49560 w 1690"/>
              <a:gd name="T27" fmla="*/ 572324 h 1862"/>
              <a:gd name="T28" fmla="*/ 0 w 1690"/>
              <a:gd name="T29" fmla="*/ 730890 h 1862"/>
              <a:gd name="T30" fmla="*/ 37170 w 1690"/>
              <a:gd name="T31" fmla="*/ 797785 h 1862"/>
              <a:gd name="T32" fmla="*/ 138768 w 1690"/>
              <a:gd name="T33" fmla="*/ 777964 h 1862"/>
              <a:gd name="T34" fmla="*/ 213108 w 1690"/>
              <a:gd name="T35" fmla="*/ 787874 h 1862"/>
              <a:gd name="T36" fmla="*/ 220542 w 1690"/>
              <a:gd name="T37" fmla="*/ 1427093 h 1862"/>
              <a:gd name="T38" fmla="*/ 213108 w 1690"/>
              <a:gd name="T39" fmla="*/ 1531152 h 1862"/>
              <a:gd name="T40" fmla="*/ 128856 w 1690"/>
              <a:gd name="T41" fmla="*/ 1523719 h 1862"/>
              <a:gd name="T42" fmla="*/ 44604 w 1690"/>
              <a:gd name="T43" fmla="*/ 1513809 h 1862"/>
              <a:gd name="T44" fmla="*/ 7434 w 1690"/>
              <a:gd name="T45" fmla="*/ 1612912 h 1862"/>
              <a:gd name="T46" fmla="*/ 74340 w 1690"/>
              <a:gd name="T47" fmla="*/ 1764045 h 1862"/>
              <a:gd name="T48" fmla="*/ 198240 w 1690"/>
              <a:gd name="T49" fmla="*/ 1833418 h 1862"/>
              <a:gd name="T50" fmla="*/ 252756 w 1690"/>
              <a:gd name="T51" fmla="*/ 1786344 h 1862"/>
              <a:gd name="T52" fmla="*/ 280014 w 1690"/>
              <a:gd name="T53" fmla="*/ 1677330 h 1862"/>
              <a:gd name="T54" fmla="*/ 366745 w 1690"/>
              <a:gd name="T55" fmla="*/ 1694673 h 1862"/>
              <a:gd name="T56" fmla="*/ 949075 w 1690"/>
              <a:gd name="T57" fmla="*/ 2036580 h 1862"/>
              <a:gd name="T58" fmla="*/ 961465 w 1690"/>
              <a:gd name="T59" fmla="*/ 2103475 h 1862"/>
              <a:gd name="T60" fmla="*/ 874735 w 1690"/>
              <a:gd name="T61" fmla="*/ 2177803 h 1862"/>
              <a:gd name="T62" fmla="*/ 889603 w 1690"/>
              <a:gd name="T63" fmla="*/ 2252131 h 1862"/>
              <a:gd name="T64" fmla="*/ 1048196 w 1690"/>
              <a:gd name="T65" fmla="*/ 2306638 h 1862"/>
              <a:gd name="T66" fmla="*/ 1196876 w 1690"/>
              <a:gd name="T67" fmla="*/ 2262041 h 1862"/>
              <a:gd name="T68" fmla="*/ 1226612 w 1690"/>
              <a:gd name="T69" fmla="*/ 2187714 h 1862"/>
              <a:gd name="T70" fmla="*/ 1142360 w 1690"/>
              <a:gd name="T71" fmla="*/ 2110908 h 1862"/>
              <a:gd name="T72" fmla="*/ 1137404 w 1690"/>
              <a:gd name="T73" fmla="*/ 2046491 h 1862"/>
              <a:gd name="T74" fmla="*/ 1717256 w 1690"/>
              <a:gd name="T75" fmla="*/ 1709538 h 1862"/>
              <a:gd name="T76" fmla="*/ 1803987 w 1690"/>
              <a:gd name="T77" fmla="*/ 1672374 h 1862"/>
              <a:gd name="T78" fmla="*/ 1838679 w 1690"/>
              <a:gd name="T79" fmla="*/ 1771478 h 1862"/>
              <a:gd name="T80" fmla="*/ 1883283 w 1690"/>
              <a:gd name="T81" fmla="*/ 1833418 h 1862"/>
              <a:gd name="T82" fmla="*/ 1999749 w 1690"/>
              <a:gd name="T83" fmla="*/ 1788821 h 1862"/>
              <a:gd name="T84" fmla="*/ 2081523 w 1690"/>
              <a:gd name="T85" fmla="*/ 1647599 h 1862"/>
              <a:gd name="T86" fmla="*/ 2061699 w 1690"/>
              <a:gd name="T87" fmla="*/ 1526197 h 1862"/>
              <a:gd name="T88" fmla="*/ 1984881 w 1690"/>
              <a:gd name="T89" fmla="*/ 1516286 h 1862"/>
              <a:gd name="T90" fmla="*/ 1883283 w 1690"/>
              <a:gd name="T91" fmla="*/ 1536107 h 1862"/>
              <a:gd name="T92" fmla="*/ 1870893 w 1690"/>
              <a:gd name="T93" fmla="*/ 1441958 h 1862"/>
              <a:gd name="T94" fmla="*/ 1873371 w 1690"/>
              <a:gd name="T95" fmla="*/ 785397 h 1862"/>
              <a:gd name="T96" fmla="*/ 1935321 w 1690"/>
              <a:gd name="T97" fmla="*/ 758143 h 1862"/>
              <a:gd name="T98" fmla="*/ 2041875 w 1690"/>
              <a:gd name="T99" fmla="*/ 792829 h 1862"/>
              <a:gd name="T100" fmla="*/ 2091435 w 1690"/>
              <a:gd name="T101" fmla="*/ 730890 h 1862"/>
              <a:gd name="T102" fmla="*/ 2056743 w 1690"/>
              <a:gd name="T103" fmla="*/ 579756 h 1862"/>
              <a:gd name="T104" fmla="*/ 1927887 w 1690"/>
              <a:gd name="T105" fmla="*/ 468265 h 1862"/>
              <a:gd name="T106" fmla="*/ 1856025 w 1690"/>
              <a:gd name="T107" fmla="*/ 495518 h 1862"/>
              <a:gd name="T108" fmla="*/ 1836201 w 1690"/>
              <a:gd name="T109" fmla="*/ 604532 h 1862"/>
              <a:gd name="T110" fmla="*/ 1774251 w 1690"/>
              <a:gd name="T111" fmla="*/ 631786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5" name="Freeform 3"/>
          <p:cNvSpPr>
            <a:spLocks/>
          </p:cNvSpPr>
          <p:nvPr/>
        </p:nvSpPr>
        <p:spPr bwMode="auto">
          <a:xfrm>
            <a:off x="3576638" y="4929188"/>
            <a:ext cx="2020887" cy="1717675"/>
          </a:xfrm>
          <a:custGeom>
            <a:avLst/>
            <a:gdLst>
              <a:gd name="T0" fmla="*/ 1983738 w 1632"/>
              <a:gd name="T1" fmla="*/ 473414 h 1386"/>
              <a:gd name="T2" fmla="*/ 2010981 w 1632"/>
              <a:gd name="T3" fmla="*/ 446149 h 1386"/>
              <a:gd name="T4" fmla="*/ 2020887 w 1632"/>
              <a:gd name="T5" fmla="*/ 374270 h 1386"/>
              <a:gd name="T6" fmla="*/ 1983738 w 1632"/>
              <a:gd name="T7" fmla="*/ 267690 h 1386"/>
              <a:gd name="T8" fmla="*/ 1944113 w 1632"/>
              <a:gd name="T9" fmla="*/ 213160 h 1386"/>
              <a:gd name="T10" fmla="*/ 1862386 w 1632"/>
              <a:gd name="T11" fmla="*/ 158631 h 1386"/>
              <a:gd name="T12" fmla="*/ 1825237 w 1632"/>
              <a:gd name="T13" fmla="*/ 158631 h 1386"/>
              <a:gd name="T14" fmla="*/ 1788089 w 1632"/>
              <a:gd name="T15" fmla="*/ 183417 h 1386"/>
              <a:gd name="T16" fmla="*/ 1775706 w 1632"/>
              <a:gd name="T17" fmla="*/ 242904 h 1386"/>
              <a:gd name="T18" fmla="*/ 1760846 w 1632"/>
              <a:gd name="T19" fmla="*/ 302390 h 1386"/>
              <a:gd name="T20" fmla="*/ 1733604 w 1632"/>
              <a:gd name="T21" fmla="*/ 322219 h 1386"/>
              <a:gd name="T22" fmla="*/ 1703885 w 1632"/>
              <a:gd name="T23" fmla="*/ 319740 h 1386"/>
              <a:gd name="T24" fmla="*/ 1485946 w 1632"/>
              <a:gd name="T25" fmla="*/ 0 h 1386"/>
              <a:gd name="T26" fmla="*/ 1102077 w 1632"/>
              <a:gd name="T27" fmla="*/ 22307 h 1386"/>
              <a:gd name="T28" fmla="*/ 1069881 w 1632"/>
              <a:gd name="T29" fmla="*/ 59487 h 1386"/>
              <a:gd name="T30" fmla="*/ 1079788 w 1632"/>
              <a:gd name="T31" fmla="*/ 96666 h 1386"/>
              <a:gd name="T32" fmla="*/ 1136749 w 1632"/>
              <a:gd name="T33" fmla="*/ 138802 h 1386"/>
              <a:gd name="T34" fmla="*/ 1168944 w 1632"/>
              <a:gd name="T35" fmla="*/ 180938 h 1386"/>
              <a:gd name="T36" fmla="*/ 1163991 w 1632"/>
              <a:gd name="T37" fmla="*/ 223075 h 1386"/>
              <a:gd name="T38" fmla="*/ 1129319 w 1632"/>
              <a:gd name="T39" fmla="*/ 262732 h 1386"/>
              <a:gd name="T40" fmla="*/ 1015397 w 1632"/>
              <a:gd name="T41" fmla="*/ 299912 h 1386"/>
              <a:gd name="T42" fmla="*/ 938623 w 1632"/>
              <a:gd name="T43" fmla="*/ 294954 h 1386"/>
              <a:gd name="T44" fmla="*/ 842036 w 1632"/>
              <a:gd name="T45" fmla="*/ 255297 h 1386"/>
              <a:gd name="T46" fmla="*/ 814794 w 1632"/>
              <a:gd name="T47" fmla="*/ 210682 h 1386"/>
              <a:gd name="T48" fmla="*/ 817270 w 1632"/>
              <a:gd name="T49" fmla="*/ 171024 h 1386"/>
              <a:gd name="T50" fmla="*/ 861849 w 1632"/>
              <a:gd name="T51" fmla="*/ 128888 h 1386"/>
              <a:gd name="T52" fmla="*/ 906427 w 1632"/>
              <a:gd name="T53" fmla="*/ 86751 h 1386"/>
              <a:gd name="T54" fmla="*/ 908904 w 1632"/>
              <a:gd name="T55" fmla="*/ 49572 h 1386"/>
              <a:gd name="T56" fmla="*/ 851943 w 1632"/>
              <a:gd name="T57" fmla="*/ 9914 h 1386"/>
              <a:gd name="T58" fmla="*/ 307096 w 1632"/>
              <a:gd name="T59" fmla="*/ 332133 h 1386"/>
              <a:gd name="T60" fmla="*/ 299666 w 1632"/>
              <a:gd name="T61" fmla="*/ 416406 h 1386"/>
              <a:gd name="T62" fmla="*/ 326908 w 1632"/>
              <a:gd name="T63" fmla="*/ 441192 h 1386"/>
              <a:gd name="T64" fmla="*/ 381393 w 1632"/>
              <a:gd name="T65" fmla="*/ 436235 h 1386"/>
              <a:gd name="T66" fmla="*/ 445784 w 1632"/>
              <a:gd name="T67" fmla="*/ 406492 h 1386"/>
              <a:gd name="T68" fmla="*/ 482933 w 1632"/>
              <a:gd name="T69" fmla="*/ 416406 h 1386"/>
              <a:gd name="T70" fmla="*/ 515128 w 1632"/>
              <a:gd name="T71" fmla="*/ 456064 h 1386"/>
              <a:gd name="T72" fmla="*/ 512651 w 1632"/>
              <a:gd name="T73" fmla="*/ 545294 h 1386"/>
              <a:gd name="T74" fmla="*/ 482933 w 1632"/>
              <a:gd name="T75" fmla="*/ 622130 h 1386"/>
              <a:gd name="T76" fmla="*/ 408635 w 1632"/>
              <a:gd name="T77" fmla="*/ 706403 h 1386"/>
              <a:gd name="T78" fmla="*/ 341768 w 1632"/>
              <a:gd name="T79" fmla="*/ 733668 h 1386"/>
              <a:gd name="T80" fmla="*/ 304619 w 1632"/>
              <a:gd name="T81" fmla="*/ 726232 h 1386"/>
              <a:gd name="T82" fmla="*/ 274900 w 1632"/>
              <a:gd name="T83" fmla="*/ 689053 h 1386"/>
              <a:gd name="T84" fmla="*/ 267470 w 1632"/>
              <a:gd name="T85" fmla="*/ 607259 h 1386"/>
              <a:gd name="T86" fmla="*/ 235275 w 1632"/>
              <a:gd name="T87" fmla="*/ 570080 h 1386"/>
              <a:gd name="T88" fmla="*/ 200603 w 1632"/>
              <a:gd name="T89" fmla="*/ 572558 h 1386"/>
              <a:gd name="T90" fmla="*/ 4953 w 1632"/>
              <a:gd name="T91" fmla="*/ 852641 h 1386"/>
              <a:gd name="T92" fmla="*/ 1485946 w 1632"/>
              <a:gd name="T93" fmla="*/ 1717675 h 1386"/>
              <a:gd name="T94" fmla="*/ 1805425 w 1632"/>
              <a:gd name="T95" fmla="*/ 555208 h 1386"/>
              <a:gd name="T96" fmla="*/ 1802948 w 1632"/>
              <a:gd name="T97" fmla="*/ 473414 h 1386"/>
              <a:gd name="T98" fmla="*/ 1835144 w 1632"/>
              <a:gd name="T99" fmla="*/ 448628 h 1386"/>
              <a:gd name="T100" fmla="*/ 1879722 w 1632"/>
              <a:gd name="T101" fmla="*/ 451107 h 1386"/>
              <a:gd name="T102" fmla="*/ 1951543 w 1632"/>
              <a:gd name="T103" fmla="*/ 483328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D785D"/>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6" name="Freeform 4"/>
          <p:cNvSpPr>
            <a:spLocks/>
          </p:cNvSpPr>
          <p:nvPr/>
        </p:nvSpPr>
        <p:spPr bwMode="auto">
          <a:xfrm>
            <a:off x="2097088" y="3778250"/>
            <a:ext cx="2001837" cy="2005013"/>
          </a:xfrm>
          <a:custGeom>
            <a:avLst/>
            <a:gdLst>
              <a:gd name="T0" fmla="*/ 1682237 w 1616"/>
              <a:gd name="T1" fmla="*/ 1724956 h 1618"/>
              <a:gd name="T2" fmla="*/ 1729310 w 1616"/>
              <a:gd name="T3" fmla="*/ 1732391 h 1618"/>
              <a:gd name="T4" fmla="*/ 1751607 w 1616"/>
              <a:gd name="T5" fmla="*/ 1799307 h 1618"/>
              <a:gd name="T6" fmla="*/ 1773905 w 1616"/>
              <a:gd name="T7" fmla="*/ 1868702 h 1618"/>
              <a:gd name="T8" fmla="*/ 1823455 w 1616"/>
              <a:gd name="T9" fmla="*/ 1886051 h 1618"/>
              <a:gd name="T10" fmla="*/ 1912646 w 1616"/>
              <a:gd name="T11" fmla="*/ 1838961 h 1618"/>
              <a:gd name="T12" fmla="*/ 1977062 w 1616"/>
              <a:gd name="T13" fmla="*/ 1754696 h 1618"/>
              <a:gd name="T14" fmla="*/ 1999359 w 1616"/>
              <a:gd name="T15" fmla="*/ 1623342 h 1618"/>
              <a:gd name="T16" fmla="*/ 1964674 w 1616"/>
              <a:gd name="T17" fmla="*/ 1568817 h 1618"/>
              <a:gd name="T18" fmla="*/ 1917601 w 1616"/>
              <a:gd name="T19" fmla="*/ 1561382 h 1618"/>
              <a:gd name="T20" fmla="*/ 1833366 w 1616"/>
              <a:gd name="T21" fmla="*/ 1596080 h 1618"/>
              <a:gd name="T22" fmla="*/ 1788770 w 1616"/>
              <a:gd name="T23" fmla="*/ 1578731 h 1618"/>
              <a:gd name="T24" fmla="*/ 1788770 w 1616"/>
              <a:gd name="T25" fmla="*/ 1484552 h 1618"/>
              <a:gd name="T26" fmla="*/ 1811068 w 1616"/>
              <a:gd name="T27" fmla="*/ 859999 h 1618"/>
              <a:gd name="T28" fmla="*/ 1726832 w 1616"/>
              <a:gd name="T29" fmla="*/ 810432 h 1618"/>
              <a:gd name="T30" fmla="*/ 1689669 w 1616"/>
              <a:gd name="T31" fmla="*/ 840172 h 1618"/>
              <a:gd name="T32" fmla="*/ 1677282 w 1616"/>
              <a:gd name="T33" fmla="*/ 931873 h 1618"/>
              <a:gd name="T34" fmla="*/ 1647551 w 1616"/>
              <a:gd name="T35" fmla="*/ 969048 h 1618"/>
              <a:gd name="T36" fmla="*/ 1583136 w 1616"/>
              <a:gd name="T37" fmla="*/ 971527 h 1618"/>
              <a:gd name="T38" fmla="*/ 1481558 w 1616"/>
              <a:gd name="T39" fmla="*/ 887262 h 1618"/>
              <a:gd name="T40" fmla="*/ 1439440 w 1616"/>
              <a:gd name="T41" fmla="*/ 790605 h 1618"/>
              <a:gd name="T42" fmla="*/ 1441917 w 1616"/>
              <a:gd name="T43" fmla="*/ 688991 h 1618"/>
              <a:gd name="T44" fmla="*/ 1484035 w 1616"/>
              <a:gd name="T45" fmla="*/ 654293 h 1618"/>
              <a:gd name="T46" fmla="*/ 1553406 w 1616"/>
              <a:gd name="T47" fmla="*/ 669164 h 1618"/>
              <a:gd name="T48" fmla="*/ 1625254 w 1616"/>
              <a:gd name="T49" fmla="*/ 684034 h 1618"/>
              <a:gd name="T50" fmla="*/ 1654984 w 1616"/>
              <a:gd name="T51" fmla="*/ 646858 h 1618"/>
              <a:gd name="T52" fmla="*/ 1484035 w 1616"/>
              <a:gd name="T53" fmla="*/ 294928 h 1618"/>
              <a:gd name="T54" fmla="*/ 1117362 w 1616"/>
              <a:gd name="T55" fmla="*/ 285014 h 1618"/>
              <a:gd name="T56" fmla="*/ 1109929 w 1616"/>
              <a:gd name="T57" fmla="*/ 280057 h 1618"/>
              <a:gd name="T58" fmla="*/ 1102497 w 1616"/>
              <a:gd name="T59" fmla="*/ 277579 h 1618"/>
              <a:gd name="T60" fmla="*/ 1097542 w 1616"/>
              <a:gd name="T61" fmla="*/ 272622 h 1618"/>
              <a:gd name="T62" fmla="*/ 1090109 w 1616"/>
              <a:gd name="T63" fmla="*/ 267666 h 1618"/>
              <a:gd name="T64" fmla="*/ 1085154 w 1616"/>
              <a:gd name="T65" fmla="*/ 262709 h 1618"/>
              <a:gd name="T66" fmla="*/ 1082677 w 1616"/>
              <a:gd name="T67" fmla="*/ 257752 h 1618"/>
              <a:gd name="T68" fmla="*/ 1080199 w 1616"/>
              <a:gd name="T69" fmla="*/ 255274 h 1618"/>
              <a:gd name="T70" fmla="*/ 1075244 w 1616"/>
              <a:gd name="T71" fmla="*/ 247838 h 1618"/>
              <a:gd name="T72" fmla="*/ 1075244 w 1616"/>
              <a:gd name="T73" fmla="*/ 240403 h 1618"/>
              <a:gd name="T74" fmla="*/ 1075244 w 1616"/>
              <a:gd name="T75" fmla="*/ 240403 h 1618"/>
              <a:gd name="T76" fmla="*/ 1107452 w 1616"/>
              <a:gd name="T77" fmla="*/ 183400 h 1618"/>
              <a:gd name="T78" fmla="*/ 1169390 w 1616"/>
              <a:gd name="T79" fmla="*/ 131354 h 1618"/>
              <a:gd name="T80" fmla="*/ 1169390 w 1616"/>
              <a:gd name="T81" fmla="*/ 79308 h 1618"/>
              <a:gd name="T82" fmla="*/ 1107452 w 1616"/>
              <a:gd name="T83" fmla="*/ 22305 h 1618"/>
              <a:gd name="T84" fmla="*/ 995963 w 1616"/>
              <a:gd name="T85" fmla="*/ 0 h 1618"/>
              <a:gd name="T86" fmla="*/ 859700 w 1616"/>
              <a:gd name="T87" fmla="*/ 37176 h 1618"/>
              <a:gd name="T88" fmla="*/ 820059 w 1616"/>
              <a:gd name="T89" fmla="*/ 91700 h 1618"/>
              <a:gd name="T90" fmla="*/ 827492 w 1616"/>
              <a:gd name="T91" fmla="*/ 141268 h 1618"/>
              <a:gd name="T92" fmla="*/ 901818 w 1616"/>
              <a:gd name="T93" fmla="*/ 195792 h 1618"/>
              <a:gd name="T94" fmla="*/ 916683 w 1616"/>
              <a:gd name="T95" fmla="*/ 240403 h 1618"/>
              <a:gd name="T96" fmla="*/ 916683 w 1616"/>
              <a:gd name="T97" fmla="*/ 240403 h 1618"/>
              <a:gd name="T98" fmla="*/ 916683 w 1616"/>
              <a:gd name="T99" fmla="*/ 250317 h 1618"/>
              <a:gd name="T100" fmla="*/ 914205 w 1616"/>
              <a:gd name="T101" fmla="*/ 255274 h 1618"/>
              <a:gd name="T102" fmla="*/ 909250 w 1616"/>
              <a:gd name="T103" fmla="*/ 260230 h 1618"/>
              <a:gd name="T104" fmla="*/ 906773 w 1616"/>
              <a:gd name="T105" fmla="*/ 262709 h 1618"/>
              <a:gd name="T106" fmla="*/ 899340 w 1616"/>
              <a:gd name="T107" fmla="*/ 270144 h 1618"/>
              <a:gd name="T108" fmla="*/ 894385 w 1616"/>
              <a:gd name="T109" fmla="*/ 272622 h 1618"/>
              <a:gd name="T110" fmla="*/ 886953 w 1616"/>
              <a:gd name="T111" fmla="*/ 277579 h 1618"/>
              <a:gd name="T112" fmla="*/ 881997 w 1616"/>
              <a:gd name="T113" fmla="*/ 280057 h 1618"/>
              <a:gd name="T114" fmla="*/ 874565 w 1616"/>
              <a:gd name="T115" fmla="*/ 285014 h 1618"/>
              <a:gd name="T116" fmla="*/ 0 w 1616"/>
              <a:gd name="T117" fmla="*/ 114749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80EE"/>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7" name="Freeform 5"/>
          <p:cNvSpPr>
            <a:spLocks/>
          </p:cNvSpPr>
          <p:nvPr/>
        </p:nvSpPr>
        <p:spPr bwMode="auto">
          <a:xfrm>
            <a:off x="2097088" y="2360613"/>
            <a:ext cx="1997075" cy="1717675"/>
          </a:xfrm>
          <a:custGeom>
            <a:avLst/>
            <a:gdLst>
              <a:gd name="T0" fmla="*/ 859783 w 1612"/>
              <a:gd name="T1" fmla="*/ 1712718 h 1386"/>
              <a:gd name="T2" fmla="*/ 879605 w 1612"/>
              <a:gd name="T3" fmla="*/ 1705282 h 1386"/>
              <a:gd name="T4" fmla="*/ 884561 w 1612"/>
              <a:gd name="T5" fmla="*/ 1702803 h 1386"/>
              <a:gd name="T6" fmla="*/ 891994 w 1612"/>
              <a:gd name="T7" fmla="*/ 1697846 h 1386"/>
              <a:gd name="T8" fmla="*/ 896949 w 1612"/>
              <a:gd name="T9" fmla="*/ 1695368 h 1386"/>
              <a:gd name="T10" fmla="*/ 904383 w 1612"/>
              <a:gd name="T11" fmla="*/ 1687932 h 1386"/>
              <a:gd name="T12" fmla="*/ 909338 w 1612"/>
              <a:gd name="T13" fmla="*/ 1685453 h 1386"/>
              <a:gd name="T14" fmla="*/ 911816 w 1612"/>
              <a:gd name="T15" fmla="*/ 1678017 h 1386"/>
              <a:gd name="T16" fmla="*/ 914294 w 1612"/>
              <a:gd name="T17" fmla="*/ 1675539 h 1386"/>
              <a:gd name="T18" fmla="*/ 916771 w 1612"/>
              <a:gd name="T19" fmla="*/ 1668103 h 1386"/>
              <a:gd name="T20" fmla="*/ 916771 w 1612"/>
              <a:gd name="T21" fmla="*/ 1663146 h 1386"/>
              <a:gd name="T22" fmla="*/ 887038 w 1612"/>
              <a:gd name="T23" fmla="*/ 1606138 h 1386"/>
              <a:gd name="T24" fmla="*/ 822617 w 1612"/>
              <a:gd name="T25" fmla="*/ 1554087 h 1386"/>
              <a:gd name="T26" fmla="*/ 817661 w 1612"/>
              <a:gd name="T27" fmla="*/ 1526822 h 1386"/>
              <a:gd name="T28" fmla="*/ 837483 w 1612"/>
              <a:gd name="T29" fmla="*/ 1479729 h 1386"/>
              <a:gd name="T30" fmla="*/ 944027 w 1612"/>
              <a:gd name="T31" fmla="*/ 1427678 h 1386"/>
              <a:gd name="T32" fmla="*/ 1048093 w 1612"/>
              <a:gd name="T33" fmla="*/ 1427678 h 1386"/>
              <a:gd name="T34" fmla="*/ 1154636 w 1612"/>
              <a:gd name="T35" fmla="*/ 1479729 h 1386"/>
              <a:gd name="T36" fmla="*/ 1174458 w 1612"/>
              <a:gd name="T37" fmla="*/ 1526822 h 1386"/>
              <a:gd name="T38" fmla="*/ 1169503 w 1612"/>
              <a:gd name="T39" fmla="*/ 1554087 h 1386"/>
              <a:gd name="T40" fmla="*/ 1107559 w 1612"/>
              <a:gd name="T41" fmla="*/ 1606138 h 1386"/>
              <a:gd name="T42" fmla="*/ 1075348 w 1612"/>
              <a:gd name="T43" fmla="*/ 1663146 h 1386"/>
              <a:gd name="T44" fmla="*/ 1075348 w 1612"/>
              <a:gd name="T45" fmla="*/ 1668103 h 1386"/>
              <a:gd name="T46" fmla="*/ 1077826 w 1612"/>
              <a:gd name="T47" fmla="*/ 1675539 h 1386"/>
              <a:gd name="T48" fmla="*/ 1080304 w 1612"/>
              <a:gd name="T49" fmla="*/ 1678017 h 1386"/>
              <a:gd name="T50" fmla="*/ 1085259 w 1612"/>
              <a:gd name="T51" fmla="*/ 1685453 h 1386"/>
              <a:gd name="T52" fmla="*/ 1087737 w 1612"/>
              <a:gd name="T53" fmla="*/ 1687932 h 1386"/>
              <a:gd name="T54" fmla="*/ 1095170 w 1612"/>
              <a:gd name="T55" fmla="*/ 1695368 h 1386"/>
              <a:gd name="T56" fmla="*/ 1100126 w 1612"/>
              <a:gd name="T57" fmla="*/ 1697846 h 1386"/>
              <a:gd name="T58" fmla="*/ 1107559 w 1612"/>
              <a:gd name="T59" fmla="*/ 1702803 h 1386"/>
              <a:gd name="T60" fmla="*/ 1112514 w 1612"/>
              <a:gd name="T61" fmla="*/ 1705282 h 1386"/>
              <a:gd name="T62" fmla="*/ 1132337 w 1612"/>
              <a:gd name="T63" fmla="*/ 1712718 h 1386"/>
              <a:gd name="T64" fmla="*/ 1637800 w 1612"/>
              <a:gd name="T65" fmla="*/ 1452464 h 1386"/>
              <a:gd name="T66" fmla="*/ 1642755 w 1612"/>
              <a:gd name="T67" fmla="*/ 1368191 h 1386"/>
              <a:gd name="T68" fmla="*/ 1603111 w 1612"/>
              <a:gd name="T69" fmla="*/ 1338448 h 1386"/>
              <a:gd name="T70" fmla="*/ 1526300 w 1612"/>
              <a:gd name="T71" fmla="*/ 1368191 h 1386"/>
              <a:gd name="T72" fmla="*/ 1461879 w 1612"/>
              <a:gd name="T73" fmla="*/ 1365713 h 1386"/>
              <a:gd name="T74" fmla="*/ 1429668 w 1612"/>
              <a:gd name="T75" fmla="*/ 1326055 h 1386"/>
              <a:gd name="T76" fmla="*/ 1439579 w 1612"/>
              <a:gd name="T77" fmla="*/ 1207082 h 1386"/>
              <a:gd name="T78" fmla="*/ 1491612 w 1612"/>
              <a:gd name="T79" fmla="*/ 1117852 h 1386"/>
              <a:gd name="T80" fmla="*/ 1588245 w 1612"/>
              <a:gd name="T81" fmla="*/ 1050930 h 1386"/>
              <a:gd name="T82" fmla="*/ 1640277 w 1612"/>
              <a:gd name="T83" fmla="*/ 1058365 h 1386"/>
              <a:gd name="T84" fmla="*/ 1672488 w 1612"/>
              <a:gd name="T85" fmla="*/ 1115373 h 1386"/>
              <a:gd name="T86" fmla="*/ 1687355 w 1612"/>
              <a:gd name="T87" fmla="*/ 1194689 h 1386"/>
              <a:gd name="T88" fmla="*/ 1731955 w 1612"/>
              <a:gd name="T89" fmla="*/ 1214518 h 1386"/>
              <a:gd name="T90" fmla="*/ 1979731 w 1612"/>
              <a:gd name="T91" fmla="*/ 862555 h 1386"/>
              <a:gd name="T92" fmla="*/ 1774077 w 1612"/>
              <a:gd name="T93" fmla="*/ 473414 h 1386"/>
              <a:gd name="T94" fmla="*/ 1791421 w 1612"/>
              <a:gd name="T95" fmla="*/ 423842 h 1386"/>
              <a:gd name="T96" fmla="*/ 1858320 w 1612"/>
              <a:gd name="T97" fmla="*/ 421363 h 1386"/>
              <a:gd name="T98" fmla="*/ 1935131 w 1612"/>
              <a:gd name="T99" fmla="*/ 451107 h 1386"/>
              <a:gd name="T100" fmla="*/ 1977253 w 1612"/>
              <a:gd name="T101" fmla="*/ 428799 h 1386"/>
              <a:gd name="T102" fmla="*/ 1997075 w 1612"/>
              <a:gd name="T103" fmla="*/ 366834 h 1386"/>
              <a:gd name="T104" fmla="*/ 1959909 w 1612"/>
              <a:gd name="T105" fmla="*/ 245382 h 1386"/>
              <a:gd name="T106" fmla="*/ 1858320 w 1612"/>
              <a:gd name="T107" fmla="*/ 143759 h 1386"/>
              <a:gd name="T108" fmla="*/ 1793899 w 1612"/>
              <a:gd name="T109" fmla="*/ 136323 h 1386"/>
              <a:gd name="T110" fmla="*/ 1754254 w 1612"/>
              <a:gd name="T111" fmla="*/ 171024 h 1386"/>
              <a:gd name="T112" fmla="*/ 1749299 w 1612"/>
              <a:gd name="T113" fmla="*/ 225553 h 1386"/>
              <a:gd name="T114" fmla="*/ 1724521 w 1612"/>
              <a:gd name="T115" fmla="*/ 289997 h 1386"/>
              <a:gd name="T116" fmla="*/ 1684877 w 1612"/>
              <a:gd name="T117" fmla="*/ 297433 h 1386"/>
              <a:gd name="T118" fmla="*/ 495552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FF99CC"/>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78" name="Freeform 6"/>
          <p:cNvSpPr>
            <a:spLocks/>
          </p:cNvSpPr>
          <p:nvPr/>
        </p:nvSpPr>
        <p:spPr bwMode="auto">
          <a:xfrm>
            <a:off x="5064125" y="4071938"/>
            <a:ext cx="1981200" cy="1711325"/>
          </a:xfrm>
          <a:custGeom>
            <a:avLst/>
            <a:gdLst>
              <a:gd name="T0" fmla="*/ 1124331 w 1600"/>
              <a:gd name="T1" fmla="*/ 4953 h 1382"/>
              <a:gd name="T2" fmla="*/ 1104519 w 1600"/>
              <a:gd name="T3" fmla="*/ 12383 h 1382"/>
              <a:gd name="T4" fmla="*/ 1094613 w 1600"/>
              <a:gd name="T5" fmla="*/ 17336 h 1382"/>
              <a:gd name="T6" fmla="*/ 1084707 w 1600"/>
              <a:gd name="T7" fmla="*/ 22289 h 1382"/>
              <a:gd name="T8" fmla="*/ 1077278 w 1600"/>
              <a:gd name="T9" fmla="*/ 27243 h 1382"/>
              <a:gd name="T10" fmla="*/ 1067372 w 1600"/>
              <a:gd name="T11" fmla="*/ 34672 h 1382"/>
              <a:gd name="T12" fmla="*/ 1062419 w 1600"/>
              <a:gd name="T13" fmla="*/ 42102 h 1382"/>
              <a:gd name="T14" fmla="*/ 1059942 w 1600"/>
              <a:gd name="T15" fmla="*/ 49532 h 1382"/>
              <a:gd name="T16" fmla="*/ 1057466 w 1600"/>
              <a:gd name="T17" fmla="*/ 56962 h 1382"/>
              <a:gd name="T18" fmla="*/ 1059942 w 1600"/>
              <a:gd name="T19" fmla="*/ 71821 h 1382"/>
              <a:gd name="T20" fmla="*/ 1059942 w 1600"/>
              <a:gd name="T21" fmla="*/ 79251 h 1382"/>
              <a:gd name="T22" fmla="*/ 1072325 w 1600"/>
              <a:gd name="T23" fmla="*/ 101540 h 1382"/>
              <a:gd name="T24" fmla="*/ 1121855 w 1600"/>
              <a:gd name="T25" fmla="*/ 136213 h 1382"/>
              <a:gd name="T26" fmla="*/ 1131761 w 1600"/>
              <a:gd name="T27" fmla="*/ 141166 h 1382"/>
              <a:gd name="T28" fmla="*/ 1144143 w 1600"/>
              <a:gd name="T29" fmla="*/ 153549 h 1382"/>
              <a:gd name="T30" fmla="*/ 1149096 w 1600"/>
              <a:gd name="T31" fmla="*/ 160978 h 1382"/>
              <a:gd name="T32" fmla="*/ 1156526 w 1600"/>
              <a:gd name="T33" fmla="*/ 180791 h 1382"/>
              <a:gd name="T34" fmla="*/ 1156526 w 1600"/>
              <a:gd name="T35" fmla="*/ 193174 h 1382"/>
              <a:gd name="T36" fmla="*/ 1126808 w 1600"/>
              <a:gd name="T37" fmla="*/ 252612 h 1382"/>
              <a:gd name="T38" fmla="*/ 978218 w 1600"/>
              <a:gd name="T39" fmla="*/ 297191 h 1382"/>
              <a:gd name="T40" fmla="*/ 842010 w 1600"/>
              <a:gd name="T41" fmla="*/ 260042 h 1382"/>
              <a:gd name="T42" fmla="*/ 799910 w 1600"/>
              <a:gd name="T43" fmla="*/ 193174 h 1382"/>
              <a:gd name="T44" fmla="*/ 802386 w 1600"/>
              <a:gd name="T45" fmla="*/ 183268 h 1382"/>
              <a:gd name="T46" fmla="*/ 804863 w 1600"/>
              <a:gd name="T47" fmla="*/ 170885 h 1382"/>
              <a:gd name="T48" fmla="*/ 812292 w 1600"/>
              <a:gd name="T49" fmla="*/ 153549 h 1382"/>
              <a:gd name="T50" fmla="*/ 819722 w 1600"/>
              <a:gd name="T51" fmla="*/ 146119 h 1382"/>
              <a:gd name="T52" fmla="*/ 832104 w 1600"/>
              <a:gd name="T53" fmla="*/ 136213 h 1382"/>
              <a:gd name="T54" fmla="*/ 869252 w 1600"/>
              <a:gd name="T55" fmla="*/ 113923 h 1382"/>
              <a:gd name="T56" fmla="*/ 896493 w 1600"/>
              <a:gd name="T57" fmla="*/ 79251 h 1382"/>
              <a:gd name="T58" fmla="*/ 898970 w 1600"/>
              <a:gd name="T59" fmla="*/ 71821 h 1382"/>
              <a:gd name="T60" fmla="*/ 898970 w 1600"/>
              <a:gd name="T61" fmla="*/ 56962 h 1382"/>
              <a:gd name="T62" fmla="*/ 898970 w 1600"/>
              <a:gd name="T63" fmla="*/ 49532 h 1382"/>
              <a:gd name="T64" fmla="*/ 894017 w 1600"/>
              <a:gd name="T65" fmla="*/ 42102 h 1382"/>
              <a:gd name="T66" fmla="*/ 889064 w 1600"/>
              <a:gd name="T67" fmla="*/ 34672 h 1382"/>
              <a:gd name="T68" fmla="*/ 879158 w 1600"/>
              <a:gd name="T69" fmla="*/ 27243 h 1382"/>
              <a:gd name="T70" fmla="*/ 871728 w 1600"/>
              <a:gd name="T71" fmla="*/ 22289 h 1382"/>
              <a:gd name="T72" fmla="*/ 861822 w 1600"/>
              <a:gd name="T73" fmla="*/ 17336 h 1382"/>
              <a:gd name="T74" fmla="*/ 851916 w 1600"/>
              <a:gd name="T75" fmla="*/ 12383 h 1382"/>
              <a:gd name="T76" fmla="*/ 834581 w 1600"/>
              <a:gd name="T77" fmla="*/ 4953 h 1382"/>
              <a:gd name="T78" fmla="*/ 497777 w 1600"/>
              <a:gd name="T79" fmla="*/ 2477 h 1382"/>
              <a:gd name="T80" fmla="*/ 324422 w 1600"/>
              <a:gd name="T81" fmla="*/ 371489 h 1382"/>
              <a:gd name="T82" fmla="*/ 373952 w 1600"/>
              <a:gd name="T83" fmla="*/ 398731 h 1382"/>
              <a:gd name="T84" fmla="*/ 470535 w 1600"/>
              <a:gd name="T85" fmla="*/ 361582 h 1382"/>
              <a:gd name="T86" fmla="*/ 525018 w 1600"/>
              <a:gd name="T87" fmla="*/ 388825 h 1382"/>
              <a:gd name="T88" fmla="*/ 537401 w 1600"/>
              <a:gd name="T89" fmla="*/ 500272 h 1382"/>
              <a:gd name="T90" fmla="*/ 475488 w 1600"/>
              <a:gd name="T91" fmla="*/ 619148 h 1382"/>
              <a:gd name="T92" fmla="*/ 366522 w 1600"/>
              <a:gd name="T93" fmla="*/ 688493 h 1382"/>
              <a:gd name="T94" fmla="*/ 307086 w 1600"/>
              <a:gd name="T95" fmla="*/ 661250 h 1382"/>
              <a:gd name="T96" fmla="*/ 289751 w 1600"/>
              <a:gd name="T97" fmla="*/ 562186 h 1382"/>
              <a:gd name="T98" fmla="*/ 250127 w 1600"/>
              <a:gd name="T99" fmla="*/ 522561 h 1382"/>
              <a:gd name="T100" fmla="*/ 4953 w 1600"/>
              <a:gd name="T101" fmla="*/ 854424 h 1382"/>
              <a:gd name="T102" fmla="*/ 180785 w 1600"/>
              <a:gd name="T103" fmla="*/ 1151615 h 1382"/>
              <a:gd name="T104" fmla="*/ 245174 w 1600"/>
              <a:gd name="T105" fmla="*/ 1181334 h 1382"/>
              <a:gd name="T106" fmla="*/ 282321 w 1600"/>
              <a:gd name="T107" fmla="*/ 1141709 h 1382"/>
              <a:gd name="T108" fmla="*/ 299657 w 1600"/>
              <a:gd name="T109" fmla="*/ 1042645 h 1382"/>
              <a:gd name="T110" fmla="*/ 354140 w 1600"/>
              <a:gd name="T111" fmla="*/ 1015403 h 1382"/>
              <a:gd name="T112" fmla="*/ 460629 w 1600"/>
              <a:gd name="T113" fmla="*/ 1072364 h 1382"/>
              <a:gd name="T114" fmla="*/ 525018 w 1600"/>
              <a:gd name="T115" fmla="*/ 1173905 h 1382"/>
              <a:gd name="T116" fmla="*/ 529971 w 1600"/>
              <a:gd name="T117" fmla="*/ 1305164 h 1382"/>
              <a:gd name="T118" fmla="*/ 465582 w 1600"/>
              <a:gd name="T119" fmla="*/ 1342313 h 1382"/>
              <a:gd name="T120" fmla="*/ 381381 w 1600"/>
              <a:gd name="T121" fmla="*/ 1307641 h 1382"/>
              <a:gd name="T122" fmla="*/ 326898 w 1600"/>
              <a:gd name="T123" fmla="*/ 1322500 h 1382"/>
              <a:gd name="T124" fmla="*/ 497777 w 1600"/>
              <a:gd name="T125" fmla="*/ 1711325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CCFFCC"/>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79" name="Freeform 7"/>
          <p:cNvSpPr>
            <a:spLocks/>
          </p:cNvSpPr>
          <p:nvPr/>
        </p:nvSpPr>
        <p:spPr bwMode="auto">
          <a:xfrm>
            <a:off x="3621418" y="1495018"/>
            <a:ext cx="2027237" cy="1717675"/>
          </a:xfrm>
          <a:custGeom>
            <a:avLst/>
            <a:gdLst>
              <a:gd name="T0" fmla="*/ 245350 w 1636"/>
              <a:gd name="T1" fmla="*/ 1122809 h 1386"/>
              <a:gd name="T2" fmla="*/ 265176 w 1636"/>
              <a:gd name="T3" fmla="*/ 1075716 h 1386"/>
              <a:gd name="T4" fmla="*/ 265176 w 1636"/>
              <a:gd name="T5" fmla="*/ 1033579 h 1386"/>
              <a:gd name="T6" fmla="*/ 287481 w 1636"/>
              <a:gd name="T7" fmla="*/ 991443 h 1386"/>
              <a:gd name="T8" fmla="*/ 322177 w 1636"/>
              <a:gd name="T9" fmla="*/ 974093 h 1386"/>
              <a:gd name="T10" fmla="*/ 374221 w 1636"/>
              <a:gd name="T11" fmla="*/ 984007 h 1386"/>
              <a:gd name="T12" fmla="*/ 463439 w 1636"/>
              <a:gd name="T13" fmla="*/ 1065801 h 1386"/>
              <a:gd name="T14" fmla="*/ 503092 w 1636"/>
              <a:gd name="T15" fmla="*/ 1145117 h 1386"/>
              <a:gd name="T16" fmla="*/ 513005 w 1636"/>
              <a:gd name="T17" fmla="*/ 1216996 h 1386"/>
              <a:gd name="T18" fmla="*/ 500614 w 1636"/>
              <a:gd name="T19" fmla="*/ 1278961 h 1386"/>
              <a:gd name="T20" fmla="*/ 475831 w 1636"/>
              <a:gd name="T21" fmla="*/ 1301269 h 1386"/>
              <a:gd name="T22" fmla="*/ 428743 w 1636"/>
              <a:gd name="T23" fmla="*/ 1311183 h 1386"/>
              <a:gd name="T24" fmla="*/ 354395 w 1636"/>
              <a:gd name="T25" fmla="*/ 1274004 h 1386"/>
              <a:gd name="T26" fmla="*/ 307307 w 1636"/>
              <a:gd name="T27" fmla="*/ 1283919 h 1386"/>
              <a:gd name="T28" fmla="*/ 292438 w 1636"/>
              <a:gd name="T29" fmla="*/ 1311183 h 1386"/>
              <a:gd name="T30" fmla="*/ 297394 w 1636"/>
              <a:gd name="T31" fmla="*/ 1365713 h 1386"/>
              <a:gd name="T32" fmla="*/ 495657 w 1636"/>
              <a:gd name="T33" fmla="*/ 1712718 h 1386"/>
              <a:gd name="T34" fmla="*/ 822791 w 1636"/>
              <a:gd name="T35" fmla="*/ 1717675 h 1386"/>
              <a:gd name="T36" fmla="*/ 899617 w 1636"/>
              <a:gd name="T37" fmla="*/ 1680496 h 1386"/>
              <a:gd name="T38" fmla="*/ 909531 w 1636"/>
              <a:gd name="T39" fmla="*/ 1643317 h 1386"/>
              <a:gd name="T40" fmla="*/ 879791 w 1636"/>
              <a:gd name="T41" fmla="*/ 1598702 h 1386"/>
              <a:gd name="T42" fmla="*/ 820312 w 1636"/>
              <a:gd name="T43" fmla="*/ 1556566 h 1386"/>
              <a:gd name="T44" fmla="*/ 810399 w 1636"/>
              <a:gd name="T45" fmla="*/ 1521865 h 1386"/>
              <a:gd name="T46" fmla="*/ 830225 w 1636"/>
              <a:gd name="T47" fmla="*/ 1472293 h 1386"/>
              <a:gd name="T48" fmla="*/ 907052 w 1636"/>
              <a:gd name="T49" fmla="*/ 1430157 h 1386"/>
              <a:gd name="T50" fmla="*/ 988836 w 1636"/>
              <a:gd name="T51" fmla="*/ 1417763 h 1386"/>
              <a:gd name="T52" fmla="*/ 1100358 w 1636"/>
              <a:gd name="T53" fmla="*/ 1440071 h 1386"/>
              <a:gd name="T54" fmla="*/ 1157359 w 1636"/>
              <a:gd name="T55" fmla="*/ 1484686 h 1386"/>
              <a:gd name="T56" fmla="*/ 1167272 w 1636"/>
              <a:gd name="T57" fmla="*/ 1521865 h 1386"/>
              <a:gd name="T58" fmla="*/ 1152402 w 1636"/>
              <a:gd name="T59" fmla="*/ 1566480 h 1386"/>
              <a:gd name="T60" fmla="*/ 1083010 w 1636"/>
              <a:gd name="T61" fmla="*/ 1613573 h 1386"/>
              <a:gd name="T62" fmla="*/ 1068141 w 1636"/>
              <a:gd name="T63" fmla="*/ 1658188 h 1386"/>
              <a:gd name="T64" fmla="*/ 1087967 w 1636"/>
              <a:gd name="T65" fmla="*/ 1687932 h 1386"/>
              <a:gd name="T66" fmla="*/ 1479536 w 1636"/>
              <a:gd name="T67" fmla="*/ 1717675 h 1386"/>
              <a:gd name="T68" fmla="*/ 1489449 w 1636"/>
              <a:gd name="T69" fmla="*/ 1707761 h 1386"/>
              <a:gd name="T70" fmla="*/ 1660451 w 1636"/>
              <a:gd name="T71" fmla="*/ 1410328 h 1386"/>
              <a:gd name="T72" fmla="*/ 1727365 w 1636"/>
              <a:gd name="T73" fmla="*/ 1368191 h 1386"/>
              <a:gd name="T74" fmla="*/ 1759582 w 1636"/>
              <a:gd name="T75" fmla="*/ 1380584 h 1386"/>
              <a:gd name="T76" fmla="*/ 1781887 w 1636"/>
              <a:gd name="T77" fmla="*/ 1427678 h 1386"/>
              <a:gd name="T78" fmla="*/ 1789322 w 1636"/>
              <a:gd name="T79" fmla="*/ 1499558 h 1386"/>
              <a:gd name="T80" fmla="*/ 1816583 w 1636"/>
              <a:gd name="T81" fmla="*/ 1526822 h 1386"/>
              <a:gd name="T82" fmla="*/ 1866148 w 1636"/>
              <a:gd name="T83" fmla="*/ 1534258 h 1386"/>
              <a:gd name="T84" fmla="*/ 1942975 w 1636"/>
              <a:gd name="T85" fmla="*/ 1489643 h 1386"/>
              <a:gd name="T86" fmla="*/ 1995019 w 1636"/>
              <a:gd name="T87" fmla="*/ 1425199 h 1386"/>
              <a:gd name="T88" fmla="*/ 2022280 w 1636"/>
              <a:gd name="T89" fmla="*/ 1355798 h 1386"/>
              <a:gd name="T90" fmla="*/ 2024759 w 1636"/>
              <a:gd name="T91" fmla="*/ 1271526 h 1386"/>
              <a:gd name="T92" fmla="*/ 1990063 w 1636"/>
              <a:gd name="T93" fmla="*/ 1226911 h 1386"/>
              <a:gd name="T94" fmla="*/ 1945454 w 1636"/>
              <a:gd name="T95" fmla="*/ 1219475 h 1386"/>
              <a:gd name="T96" fmla="*/ 1871105 w 1636"/>
              <a:gd name="T97" fmla="*/ 1254175 h 1386"/>
              <a:gd name="T98" fmla="*/ 1824018 w 1636"/>
              <a:gd name="T99" fmla="*/ 1244261 h 1386"/>
              <a:gd name="T100" fmla="*/ 1806670 w 1636"/>
              <a:gd name="T101" fmla="*/ 1216996 h 1386"/>
              <a:gd name="T102" fmla="*/ 1814105 w 1636"/>
              <a:gd name="T103" fmla="*/ 1147595 h 1386"/>
              <a:gd name="T104" fmla="*/ 1960323 w 1636"/>
              <a:gd name="T105" fmla="*/ 827855 h 1386"/>
              <a:gd name="T106" fmla="*/ 399004 w 1636"/>
              <a:gd name="T107" fmla="*/ 163588 h 1386"/>
              <a:gd name="T108" fmla="*/ 163567 w 1636"/>
              <a:gd name="T109" fmla="*/ 1117852 h 1386"/>
              <a:gd name="T110" fmla="*/ 218089 w 1636"/>
              <a:gd name="T111" fmla="*/ 1140159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chemeClr val="accent3">
              <a:lumMod val="60000"/>
              <a:lumOff val="40000"/>
            </a:schemeClr>
          </a:solidFill>
          <a:ln w="38100" cap="flat" cmpd="sng">
            <a:solidFill>
              <a:srgbClr val="5F5F5F"/>
            </a:solidFill>
            <a:prstDash val="solid"/>
            <a:round/>
            <a:headEnd type="none" w="med" len="med"/>
            <a:tailEnd type="none" w="med" len="med"/>
          </a:ln>
          <a:effectLst/>
          <a:extLst/>
        </p:spPr>
        <p:txBody>
          <a:bodyPr/>
          <a:lstStyle/>
          <a:p>
            <a:endParaRPr lang="en-GB"/>
          </a:p>
        </p:txBody>
      </p:sp>
      <p:sp>
        <p:nvSpPr>
          <p:cNvPr id="3080" name="Freeform 8"/>
          <p:cNvSpPr>
            <a:spLocks/>
          </p:cNvSpPr>
          <p:nvPr/>
        </p:nvSpPr>
        <p:spPr bwMode="auto">
          <a:xfrm>
            <a:off x="5064125" y="2360613"/>
            <a:ext cx="1981200" cy="2011362"/>
          </a:xfrm>
          <a:custGeom>
            <a:avLst/>
            <a:gdLst>
              <a:gd name="T0" fmla="*/ 324422 w 1600"/>
              <a:gd name="T1" fmla="*/ 322016 h 1624"/>
              <a:gd name="T2" fmla="*/ 354140 w 1600"/>
              <a:gd name="T3" fmla="*/ 391373 h 1624"/>
              <a:gd name="T4" fmla="*/ 463106 w 1600"/>
              <a:gd name="T5" fmla="*/ 359172 h 1624"/>
              <a:gd name="T6" fmla="*/ 525018 w 1600"/>
              <a:gd name="T7" fmla="*/ 378988 h 1624"/>
              <a:gd name="T8" fmla="*/ 532448 w 1600"/>
              <a:gd name="T9" fmla="*/ 527611 h 1624"/>
              <a:gd name="T10" fmla="*/ 455676 w 1600"/>
              <a:gd name="T11" fmla="*/ 648986 h 1624"/>
              <a:gd name="T12" fmla="*/ 339281 w 1600"/>
              <a:gd name="T13" fmla="*/ 691096 h 1624"/>
              <a:gd name="T14" fmla="*/ 294704 w 1600"/>
              <a:gd name="T15" fmla="*/ 629170 h 1624"/>
              <a:gd name="T16" fmla="*/ 260033 w 1600"/>
              <a:gd name="T17" fmla="*/ 532565 h 1624"/>
              <a:gd name="T18" fmla="*/ 173355 w 1600"/>
              <a:gd name="T19" fmla="*/ 569721 h 1624"/>
              <a:gd name="T20" fmla="*/ 173355 w 1600"/>
              <a:gd name="T21" fmla="*/ 1156781 h 1624"/>
              <a:gd name="T22" fmla="*/ 264986 w 1600"/>
              <a:gd name="T23" fmla="*/ 1198891 h 1624"/>
              <a:gd name="T24" fmla="*/ 299657 w 1600"/>
              <a:gd name="T25" fmla="*/ 1122102 h 1624"/>
              <a:gd name="T26" fmla="*/ 331851 w 1600"/>
              <a:gd name="T27" fmla="*/ 1045314 h 1624"/>
              <a:gd name="T28" fmla="*/ 435864 w 1600"/>
              <a:gd name="T29" fmla="*/ 1062653 h 1624"/>
              <a:gd name="T30" fmla="*/ 534924 w 1600"/>
              <a:gd name="T31" fmla="*/ 1193937 h 1624"/>
              <a:gd name="T32" fmla="*/ 532448 w 1600"/>
              <a:gd name="T33" fmla="*/ 1335128 h 1624"/>
              <a:gd name="T34" fmla="*/ 465582 w 1600"/>
              <a:gd name="T35" fmla="*/ 1362376 h 1624"/>
              <a:gd name="T36" fmla="*/ 356616 w 1600"/>
              <a:gd name="T37" fmla="*/ 1330174 h 1624"/>
              <a:gd name="T38" fmla="*/ 329375 w 1600"/>
              <a:gd name="T39" fmla="*/ 1406963 h 1624"/>
              <a:gd name="T40" fmla="*/ 827151 w 1600"/>
              <a:gd name="T41" fmla="*/ 1716593 h 1624"/>
              <a:gd name="T42" fmla="*/ 849440 w 1600"/>
              <a:gd name="T43" fmla="*/ 1724025 h 1624"/>
              <a:gd name="T44" fmla="*/ 861822 w 1600"/>
              <a:gd name="T45" fmla="*/ 1731456 h 1624"/>
              <a:gd name="T46" fmla="*/ 871728 w 1600"/>
              <a:gd name="T47" fmla="*/ 1736410 h 1624"/>
              <a:gd name="T48" fmla="*/ 884111 w 1600"/>
              <a:gd name="T49" fmla="*/ 1746318 h 1624"/>
              <a:gd name="T50" fmla="*/ 891540 w 1600"/>
              <a:gd name="T51" fmla="*/ 1751272 h 1624"/>
              <a:gd name="T52" fmla="*/ 896493 w 1600"/>
              <a:gd name="T53" fmla="*/ 1761180 h 1624"/>
              <a:gd name="T54" fmla="*/ 898970 w 1600"/>
              <a:gd name="T55" fmla="*/ 1771088 h 1624"/>
              <a:gd name="T56" fmla="*/ 898970 w 1600"/>
              <a:gd name="T57" fmla="*/ 1778520 h 1624"/>
              <a:gd name="T58" fmla="*/ 896493 w 1600"/>
              <a:gd name="T59" fmla="*/ 1793382 h 1624"/>
              <a:gd name="T60" fmla="*/ 871728 w 1600"/>
              <a:gd name="T61" fmla="*/ 1828061 h 1624"/>
              <a:gd name="T62" fmla="*/ 832104 w 1600"/>
              <a:gd name="T63" fmla="*/ 1850354 h 1624"/>
              <a:gd name="T64" fmla="*/ 817245 w 1600"/>
              <a:gd name="T65" fmla="*/ 1862739 h 1624"/>
              <a:gd name="T66" fmla="*/ 807339 w 1600"/>
              <a:gd name="T67" fmla="*/ 1875124 h 1624"/>
              <a:gd name="T68" fmla="*/ 802386 w 1600"/>
              <a:gd name="T69" fmla="*/ 1894941 h 1624"/>
              <a:gd name="T70" fmla="*/ 804863 w 1600"/>
              <a:gd name="T71" fmla="*/ 1934574 h 1624"/>
              <a:gd name="T72" fmla="*/ 926211 w 1600"/>
              <a:gd name="T73" fmla="*/ 2006408 h 1624"/>
              <a:gd name="T74" fmla="*/ 1089660 w 1600"/>
              <a:gd name="T75" fmla="*/ 1989069 h 1624"/>
              <a:gd name="T76" fmla="*/ 1156526 w 1600"/>
              <a:gd name="T77" fmla="*/ 1907326 h 1624"/>
              <a:gd name="T78" fmla="*/ 1154049 w 1600"/>
              <a:gd name="T79" fmla="*/ 1885033 h 1624"/>
              <a:gd name="T80" fmla="*/ 1144143 w 1600"/>
              <a:gd name="T81" fmla="*/ 1867693 h 1624"/>
              <a:gd name="T82" fmla="*/ 1136714 w 1600"/>
              <a:gd name="T83" fmla="*/ 1860262 h 1624"/>
              <a:gd name="T84" fmla="*/ 1121855 w 1600"/>
              <a:gd name="T85" fmla="*/ 1850354 h 1624"/>
              <a:gd name="T86" fmla="*/ 1067372 w 1600"/>
              <a:gd name="T87" fmla="*/ 1808244 h 1624"/>
              <a:gd name="T88" fmla="*/ 1059942 w 1600"/>
              <a:gd name="T89" fmla="*/ 1793382 h 1624"/>
              <a:gd name="T90" fmla="*/ 1057466 w 1600"/>
              <a:gd name="T91" fmla="*/ 1780997 h 1624"/>
              <a:gd name="T92" fmla="*/ 1057466 w 1600"/>
              <a:gd name="T93" fmla="*/ 1771088 h 1624"/>
              <a:gd name="T94" fmla="*/ 1059942 w 1600"/>
              <a:gd name="T95" fmla="*/ 1761180 h 1624"/>
              <a:gd name="T96" fmla="*/ 1064895 w 1600"/>
              <a:gd name="T97" fmla="*/ 1753749 h 1624"/>
              <a:gd name="T98" fmla="*/ 1072325 w 1600"/>
              <a:gd name="T99" fmla="*/ 1746318 h 1624"/>
              <a:gd name="T100" fmla="*/ 1082231 w 1600"/>
              <a:gd name="T101" fmla="*/ 1736410 h 1624"/>
              <a:gd name="T102" fmla="*/ 1094613 w 1600"/>
              <a:gd name="T103" fmla="*/ 1731456 h 1624"/>
              <a:gd name="T104" fmla="*/ 1104519 w 1600"/>
              <a:gd name="T105" fmla="*/ 1726502 h 1624"/>
              <a:gd name="T106" fmla="*/ 1129284 w 1600"/>
              <a:gd name="T107" fmla="*/ 1716593 h 1624"/>
              <a:gd name="T108" fmla="*/ 1485900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BD9BD"/>
          </a:solidFill>
          <a:ln w="38100" cap="flat" cmpd="sng">
            <a:solidFill>
              <a:srgbClr val="5F5F5F"/>
            </a:solidFill>
            <a:prstDash val="dash"/>
            <a:round/>
            <a:headEnd type="none" w="med" len="med"/>
            <a:tailEnd type="none" w="med" len="med"/>
          </a:ln>
          <a:effectLst/>
          <a:extLst/>
        </p:spPr>
        <p:txBody>
          <a:bodyPr/>
          <a:lstStyle/>
          <a:p>
            <a:endParaRPr lang="en-GB"/>
          </a:p>
        </p:txBody>
      </p:sp>
      <p:sp>
        <p:nvSpPr>
          <p:cNvPr id="3081" name="Text Box 9"/>
          <p:cNvSpPr txBox="1">
            <a:spLocks noChangeArrowheads="1"/>
          </p:cNvSpPr>
          <p:nvPr/>
        </p:nvSpPr>
        <p:spPr bwMode="auto">
          <a:xfrm>
            <a:off x="3910152" y="2030691"/>
            <a:ext cx="1274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Language</a:t>
            </a:r>
          </a:p>
          <a:p>
            <a:pPr eaLnBrk="1" hangingPunct="1"/>
            <a:r>
              <a:rPr lang="en-GB" altLang="en-US" b="1" dirty="0" smtClean="0">
                <a:solidFill>
                  <a:srgbClr val="000000"/>
                </a:solidFill>
              </a:rPr>
              <a:t> Choices</a:t>
            </a:r>
            <a:endParaRPr lang="en-GB" altLang="en-US" b="1" dirty="0">
              <a:solidFill>
                <a:srgbClr val="000000"/>
              </a:solidFill>
            </a:endParaRPr>
          </a:p>
        </p:txBody>
      </p:sp>
      <p:sp>
        <p:nvSpPr>
          <p:cNvPr id="3083" name="Text Box 11"/>
          <p:cNvSpPr txBox="1">
            <a:spLocks noChangeArrowheads="1"/>
          </p:cNvSpPr>
          <p:nvPr/>
        </p:nvSpPr>
        <p:spPr bwMode="auto">
          <a:xfrm>
            <a:off x="5553075" y="47323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b="1" dirty="0">
              <a:solidFill>
                <a:srgbClr val="000000"/>
              </a:solidFill>
            </a:endParaRPr>
          </a:p>
        </p:txBody>
      </p:sp>
      <p:sp>
        <p:nvSpPr>
          <p:cNvPr id="3084" name="Text Box 12"/>
          <p:cNvSpPr txBox="1">
            <a:spLocks noChangeArrowheads="1"/>
          </p:cNvSpPr>
          <p:nvPr/>
        </p:nvSpPr>
        <p:spPr bwMode="auto">
          <a:xfrm>
            <a:off x="5482945" y="290895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a:t>
            </a:r>
            <a:endParaRPr lang="en-GB" altLang="en-US" b="1" dirty="0">
              <a:solidFill>
                <a:srgbClr val="000000"/>
              </a:solidFill>
            </a:endParaRPr>
          </a:p>
        </p:txBody>
      </p:sp>
      <p:sp>
        <p:nvSpPr>
          <p:cNvPr id="3085" name="Text Box 13"/>
          <p:cNvSpPr txBox="1">
            <a:spLocks noChangeArrowheads="1"/>
          </p:cNvSpPr>
          <p:nvPr/>
        </p:nvSpPr>
        <p:spPr bwMode="auto">
          <a:xfrm>
            <a:off x="2418419" y="4606022"/>
            <a:ext cx="1167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smtClean="0">
                <a:solidFill>
                  <a:srgbClr val="000000"/>
                </a:solidFill>
              </a:rPr>
              <a:t>  Writing</a:t>
            </a:r>
          </a:p>
          <a:p>
            <a:pPr eaLnBrk="1" hangingPunct="1"/>
            <a:r>
              <a:rPr lang="en-GB" altLang="en-US" b="1" dirty="0" smtClean="0">
                <a:solidFill>
                  <a:srgbClr val="000000"/>
                </a:solidFill>
              </a:rPr>
              <a:t> process</a:t>
            </a:r>
            <a:endParaRPr lang="en-GB" altLang="en-US" b="1" dirty="0">
              <a:solidFill>
                <a:srgbClr val="000000"/>
              </a:solidFill>
            </a:endParaRPr>
          </a:p>
        </p:txBody>
      </p:sp>
      <p:sp>
        <p:nvSpPr>
          <p:cNvPr id="3086" name="Text Box 14"/>
          <p:cNvSpPr txBox="1">
            <a:spLocks noChangeArrowheads="1"/>
          </p:cNvSpPr>
          <p:nvPr/>
        </p:nvSpPr>
        <p:spPr bwMode="auto">
          <a:xfrm>
            <a:off x="3816702" y="5693117"/>
            <a:ext cx="1736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b="1" dirty="0" smtClean="0">
                <a:solidFill>
                  <a:srgbClr val="000000"/>
                </a:solidFill>
              </a:rPr>
              <a:t>Reader-writer </a:t>
            </a:r>
          </a:p>
          <a:p>
            <a:pPr algn="ctr"/>
            <a:r>
              <a:rPr lang="en-GB" altLang="en-US" b="1" dirty="0" smtClean="0">
                <a:solidFill>
                  <a:srgbClr val="000000"/>
                </a:solidFill>
              </a:rPr>
              <a:t>relationship</a:t>
            </a:r>
            <a:endParaRPr lang="en-GB" altLang="en-US" b="1" dirty="0">
              <a:solidFill>
                <a:srgbClr val="000000"/>
              </a:solidFill>
            </a:endParaRPr>
          </a:p>
        </p:txBody>
      </p:sp>
      <p:sp>
        <p:nvSpPr>
          <p:cNvPr id="3087" name="Text Box 15"/>
          <p:cNvSpPr txBox="1">
            <a:spLocks noChangeArrowheads="1"/>
          </p:cNvSpPr>
          <p:nvPr/>
        </p:nvSpPr>
        <p:spPr bwMode="auto">
          <a:xfrm>
            <a:off x="3848964" y="3755944"/>
            <a:ext cx="1476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smtClean="0">
                <a:solidFill>
                  <a:srgbClr val="000000"/>
                </a:solidFill>
              </a:rPr>
              <a:t>Being an author</a:t>
            </a:r>
            <a:endParaRPr lang="en-GB" altLang="en-US" b="1" dirty="0">
              <a:solidFill>
                <a:srgbClr val="000000"/>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98760"/>
            <a:ext cx="1077838" cy="1309365"/>
          </a:xfrm>
          <a:prstGeom prst="rect">
            <a:avLst/>
          </a:prstGeom>
        </p:spPr>
      </p:pic>
      <p:sp>
        <p:nvSpPr>
          <p:cNvPr id="3" name="Slide Number Placeholder 2"/>
          <p:cNvSpPr>
            <a:spLocks noGrp="1"/>
          </p:cNvSpPr>
          <p:nvPr>
            <p:ph type="sldNum" sz="quarter" idx="12"/>
          </p:nvPr>
        </p:nvSpPr>
        <p:spPr/>
        <p:txBody>
          <a:bodyPr/>
          <a:lstStyle/>
          <a:p>
            <a:fld id="{F262E3B4-2AC3-4482-B893-FA0A0D613635}" type="slidenum">
              <a:rPr lang="en-GB" smtClean="0"/>
              <a:t>21</a:t>
            </a:fld>
            <a:endParaRPr lang="en-GB"/>
          </a:p>
        </p:txBody>
      </p:sp>
      <p:sp>
        <p:nvSpPr>
          <p:cNvPr id="4" name="TextBox 3"/>
          <p:cNvSpPr txBox="1"/>
          <p:nvPr/>
        </p:nvSpPr>
        <p:spPr>
          <a:xfrm>
            <a:off x="2418419" y="2908952"/>
            <a:ext cx="1289485" cy="646331"/>
          </a:xfrm>
          <a:prstGeom prst="rect">
            <a:avLst/>
          </a:prstGeom>
          <a:noFill/>
        </p:spPr>
        <p:txBody>
          <a:bodyPr wrap="square" rtlCol="0">
            <a:spAutoFit/>
          </a:bodyPr>
          <a:lstStyle/>
          <a:p>
            <a:r>
              <a:rPr lang="en-GB" b="1" dirty="0" smtClean="0"/>
              <a:t>Text-Level choices </a:t>
            </a:r>
            <a:endParaRPr lang="en-GB" b="1" dirty="0"/>
          </a:p>
        </p:txBody>
      </p:sp>
      <p:sp>
        <p:nvSpPr>
          <p:cNvPr id="20" name="Title 1"/>
          <p:cNvSpPr>
            <a:spLocks noGrp="1"/>
          </p:cNvSpPr>
          <p:nvPr>
            <p:ph type="title"/>
          </p:nvPr>
        </p:nvSpPr>
        <p:spPr>
          <a:xfrm>
            <a:off x="107503" y="305139"/>
            <a:ext cx="7311119" cy="1143000"/>
          </a:xfrm>
        </p:spPr>
        <p:txBody>
          <a:bodyPr/>
          <a:lstStyle/>
          <a:p>
            <a:pPr algn="l"/>
            <a:r>
              <a:rPr lang="en-GB" dirty="0" smtClean="0"/>
              <a:t>  </a:t>
            </a:r>
            <a:r>
              <a:rPr lang="en-GB" dirty="0" smtClean="0">
                <a:effectLst>
                  <a:outerShdw blurRad="38100" dist="38100" dir="2700000" algn="tl">
                    <a:srgbClr val="000000">
                      <a:alpha val="43137"/>
                    </a:srgbClr>
                  </a:outerShdw>
                </a:effectLst>
              </a:rPr>
              <a:t>Feedback and Evaluation </a:t>
            </a:r>
            <a:endParaRPr lang="en-GB" dirty="0">
              <a:effectLst>
                <a:outerShdw blurRad="38100" dist="38100" dir="2700000" algn="tl">
                  <a:srgbClr val="000000">
                    <a:alpha val="43137"/>
                  </a:srgbClr>
                </a:outerShdw>
              </a:effectLst>
            </a:endParaRPr>
          </a:p>
        </p:txBody>
      </p:sp>
      <p:sp>
        <p:nvSpPr>
          <p:cNvPr id="5" name="TextBox 4"/>
          <p:cNvSpPr txBox="1"/>
          <p:nvPr/>
        </p:nvSpPr>
        <p:spPr>
          <a:xfrm>
            <a:off x="395535" y="2030691"/>
            <a:ext cx="2022883" cy="584775"/>
          </a:xfrm>
          <a:prstGeom prst="rect">
            <a:avLst/>
          </a:prstGeom>
          <a:noFill/>
        </p:spPr>
        <p:txBody>
          <a:bodyPr wrap="square" rtlCol="0">
            <a:spAutoFit/>
          </a:bodyPr>
          <a:lstStyle/>
          <a:p>
            <a:r>
              <a:rPr lang="en-GB" sz="3200" dirty="0" smtClean="0">
                <a:solidFill>
                  <a:srgbClr val="FF0000"/>
                </a:solidFill>
              </a:rPr>
              <a:t>On what? </a:t>
            </a:r>
            <a:endParaRPr lang="en-GB" sz="3200" dirty="0">
              <a:solidFill>
                <a:srgbClr val="FF0000"/>
              </a:solidFill>
            </a:endParaRPr>
          </a:p>
        </p:txBody>
      </p:sp>
    </p:spTree>
    <p:extLst>
      <p:ext uri="{BB962C8B-B14F-4D97-AF65-F5344CB8AC3E}">
        <p14:creationId xmlns:p14="http://schemas.microsoft.com/office/powerpoint/2010/main" val="1315453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576140"/>
            <a:ext cx="8229600" cy="1143000"/>
          </a:xfrm>
        </p:spPr>
        <p:txBody>
          <a:bodyPr>
            <a:normAutofit fontScale="90000"/>
          </a:bodyPr>
          <a:lstStyle/>
          <a:p>
            <a:r>
              <a:rPr lang="en-GB" dirty="0" smtClean="0">
                <a:effectLst>
                  <a:outerShdw blurRad="38100" dist="38100" dir="2700000" algn="tl">
                    <a:srgbClr val="000000">
                      <a:alpha val="43137"/>
                    </a:srgbClr>
                  </a:outerShdw>
                </a:effectLst>
              </a:rPr>
              <a:t>Focused </a:t>
            </a:r>
            <a:r>
              <a:rPr lang="en-GB" i="1" dirty="0" smtClean="0">
                <a:effectLst>
                  <a:outerShdw blurRad="38100" dist="38100" dir="2700000" algn="tl">
                    <a:srgbClr val="000000">
                      <a:alpha val="43137"/>
                    </a:srgbClr>
                  </a:outerShdw>
                </a:effectLst>
              </a:rPr>
              <a:t>Craft of Writing Framework</a:t>
            </a:r>
            <a:r>
              <a:rPr lang="en-GB" dirty="0" smtClean="0">
                <a:effectLst>
                  <a:outerShdw blurRad="38100" dist="38100" dir="2700000" algn="tl">
                    <a:srgbClr val="000000">
                      <a:alpha val="43137"/>
                    </a:srgbClr>
                  </a:outerShdw>
                </a:effectLst>
              </a:rPr>
              <a:t>  feedback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492897"/>
            <a:ext cx="8229600" cy="3240360"/>
          </a:xfrm>
        </p:spPr>
        <p:txBody>
          <a:bodyPr>
            <a:normAutofit/>
          </a:bodyPr>
          <a:lstStyle/>
          <a:p>
            <a:pPr>
              <a:lnSpc>
                <a:spcPct val="150000"/>
              </a:lnSpc>
              <a:spcBef>
                <a:spcPts val="0"/>
              </a:spcBef>
              <a:buFont typeface="Wingdings" panose="05000000000000000000" pitchFamily="2" charset="2"/>
              <a:buChar char="q"/>
            </a:pPr>
            <a:r>
              <a:rPr lang="en-GB" sz="2000" dirty="0" smtClean="0"/>
              <a:t>Select a short piece of your own writing</a:t>
            </a:r>
          </a:p>
          <a:p>
            <a:pPr>
              <a:lnSpc>
                <a:spcPct val="150000"/>
              </a:lnSpc>
              <a:spcBef>
                <a:spcPts val="0"/>
              </a:spcBef>
              <a:buFont typeface="Wingdings" panose="05000000000000000000" pitchFamily="2" charset="2"/>
              <a:buChar char="q"/>
            </a:pPr>
            <a:r>
              <a:rPr lang="en-GB" sz="2000" dirty="0" smtClean="0"/>
              <a:t>Pass it your partner</a:t>
            </a:r>
          </a:p>
          <a:p>
            <a:pPr>
              <a:lnSpc>
                <a:spcPct val="150000"/>
              </a:lnSpc>
              <a:spcBef>
                <a:spcPts val="0"/>
              </a:spcBef>
              <a:buFont typeface="Wingdings" panose="05000000000000000000" pitchFamily="2" charset="2"/>
              <a:buChar char="q"/>
            </a:pPr>
            <a:r>
              <a:rPr lang="en-GB" sz="2000" dirty="0" smtClean="0"/>
              <a:t>Offer each other focused feedback, on ONE or more aspect of the Craft of Writing Framework, following a check on what they, as the author, were trying to achieve.</a:t>
            </a:r>
          </a:p>
        </p:txBody>
      </p:sp>
      <p:sp>
        <p:nvSpPr>
          <p:cNvPr id="4" name="Slide Number Placeholder 3"/>
          <p:cNvSpPr>
            <a:spLocks noGrp="1"/>
          </p:cNvSpPr>
          <p:nvPr>
            <p:ph type="sldNum" sz="quarter" idx="12"/>
          </p:nvPr>
        </p:nvSpPr>
        <p:spPr/>
        <p:txBody>
          <a:bodyPr/>
          <a:lstStyle/>
          <a:p>
            <a:fld id="{F262E3B4-2AC3-4482-B893-FA0A0D613635}" type="slidenum">
              <a:rPr lang="en-GB" smtClean="0"/>
              <a:t>22</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32656"/>
            <a:ext cx="1162472" cy="1629969"/>
          </a:xfrm>
          <a:prstGeom prst="rect">
            <a:avLst/>
          </a:prstGeom>
        </p:spPr>
      </p:pic>
    </p:spTree>
    <p:extLst>
      <p:ext uri="{BB962C8B-B14F-4D97-AF65-F5344CB8AC3E}">
        <p14:creationId xmlns:p14="http://schemas.microsoft.com/office/powerpoint/2010/main" val="348107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normAutofit/>
          </a:bodyPr>
          <a:lstStyle/>
          <a:p>
            <a:pPr>
              <a:lnSpc>
                <a:spcPct val="150000"/>
              </a:lnSpc>
              <a:buFont typeface="Wingdings" panose="05000000000000000000" pitchFamily="2" charset="2"/>
              <a:buChar char="q"/>
            </a:pPr>
            <a:r>
              <a:rPr lang="en-GB" sz="2000" dirty="0" smtClean="0"/>
              <a:t>Select a short piece of your children’s writing</a:t>
            </a:r>
          </a:p>
          <a:p>
            <a:pPr>
              <a:lnSpc>
                <a:spcPct val="150000"/>
              </a:lnSpc>
              <a:buFont typeface="Wingdings" panose="05000000000000000000" pitchFamily="2" charset="2"/>
              <a:buChar char="q"/>
            </a:pPr>
            <a:r>
              <a:rPr lang="en-GB" sz="2000" dirty="0" smtClean="0"/>
              <a:t>Pass it your partner, explain the authorial intention</a:t>
            </a:r>
          </a:p>
          <a:p>
            <a:pPr>
              <a:lnSpc>
                <a:spcPct val="150000"/>
              </a:lnSpc>
              <a:buFont typeface="Wingdings" panose="05000000000000000000" pitchFamily="2" charset="2"/>
              <a:buChar char="q"/>
            </a:pPr>
            <a:r>
              <a:rPr lang="en-GB" sz="2000" dirty="0" smtClean="0"/>
              <a:t>Using the post-it notes offer child focused feedback, on ONE or more aspects of the Craft of Writing Framework</a:t>
            </a:r>
          </a:p>
          <a:p>
            <a:endParaRPr lang="en-GB" sz="2400" dirty="0" smtClean="0"/>
          </a:p>
          <a:p>
            <a:endParaRPr lang="en-GB" sz="2400" dirty="0"/>
          </a:p>
          <a:p>
            <a:pPr marL="0" indent="0">
              <a:buNone/>
            </a:pPr>
            <a:r>
              <a:rPr lang="en-GB" sz="2400" dirty="0" smtClean="0"/>
              <a:t>NB could be connected to the lesson objective.</a:t>
            </a:r>
            <a:endParaRPr lang="en-GB" sz="2400" dirty="0"/>
          </a:p>
        </p:txBody>
      </p:sp>
      <p:sp>
        <p:nvSpPr>
          <p:cNvPr id="4" name="Slide Number Placeholder 3"/>
          <p:cNvSpPr>
            <a:spLocks noGrp="1"/>
          </p:cNvSpPr>
          <p:nvPr>
            <p:ph type="sldNum" sz="quarter" idx="12"/>
          </p:nvPr>
        </p:nvSpPr>
        <p:spPr/>
        <p:txBody>
          <a:bodyPr/>
          <a:lstStyle/>
          <a:p>
            <a:fld id="{F262E3B4-2AC3-4482-B893-FA0A0D613635}" type="slidenum">
              <a:rPr lang="en-GB" smtClean="0"/>
              <a:t>23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32656"/>
            <a:ext cx="1162472" cy="1629969"/>
          </a:xfrm>
          <a:prstGeom prst="rect">
            <a:avLst/>
          </a:prstGeom>
        </p:spPr>
      </p:pic>
      <p:sp>
        <p:nvSpPr>
          <p:cNvPr id="6" name="Title 1"/>
          <p:cNvSpPr txBox="1">
            <a:spLocks/>
          </p:cNvSpPr>
          <p:nvPr/>
        </p:nvSpPr>
        <p:spPr>
          <a:xfrm>
            <a:off x="-180528" y="33265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effectLst>
                  <a:outerShdw blurRad="38100" dist="38100" dir="2700000" algn="tl">
                    <a:srgbClr val="000000">
                      <a:alpha val="43137"/>
                    </a:srgbClr>
                  </a:outerShdw>
                </a:effectLst>
              </a:rPr>
              <a:t>Focused </a:t>
            </a:r>
            <a:r>
              <a:rPr lang="en-GB" i="1" dirty="0" smtClean="0">
                <a:effectLst>
                  <a:outerShdw blurRad="38100" dist="38100" dir="2700000" algn="tl">
                    <a:srgbClr val="000000">
                      <a:alpha val="43137"/>
                    </a:srgbClr>
                  </a:outerShdw>
                </a:effectLst>
              </a:rPr>
              <a:t>Craft of Writing Framework</a:t>
            </a:r>
            <a:r>
              <a:rPr lang="en-GB" dirty="0" smtClean="0">
                <a:effectLst>
                  <a:outerShdw blurRad="38100" dist="38100" dir="2700000" algn="tl">
                    <a:srgbClr val="000000">
                      <a:alpha val="43137"/>
                    </a:srgbClr>
                  </a:outerShdw>
                </a:effectLst>
              </a:rPr>
              <a:t>  feedback </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10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692696"/>
            <a:ext cx="8229600" cy="1143000"/>
          </a:xfrm>
        </p:spPr>
        <p:txBody>
          <a:bodyPr>
            <a:normAutofit fontScale="90000"/>
          </a:bodyPr>
          <a:lstStyle/>
          <a:p>
            <a:r>
              <a:rPr lang="en-GB" dirty="0" smtClean="0">
                <a:effectLst>
                  <a:outerShdw blurRad="38100" dist="38100" dir="2700000" algn="tl">
                    <a:srgbClr val="000000">
                      <a:alpha val="43137"/>
                    </a:srgbClr>
                  </a:outerShdw>
                </a:effectLst>
              </a:rPr>
              <a:t>  Planning with the Craft of Writing     Framework </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95512"/>
            <a:ext cx="8229600" cy="4525963"/>
          </a:xfrm>
        </p:spPr>
        <p:txBody>
          <a:bodyPr/>
          <a:lstStyle/>
          <a:p>
            <a:pPr>
              <a:lnSpc>
                <a:spcPts val="3000"/>
              </a:lnSpc>
              <a:spcBef>
                <a:spcPts val="0"/>
              </a:spcBef>
              <a:spcAft>
                <a:spcPts val="600"/>
              </a:spcAft>
              <a:buFont typeface="Wingdings" panose="05000000000000000000" pitchFamily="2" charset="2"/>
              <a:buChar char="q"/>
            </a:pPr>
            <a:r>
              <a:rPr lang="en-GB" sz="2000" dirty="0" smtClean="0"/>
              <a:t>A sequence of 3 lessons within a longer unit of work;</a:t>
            </a:r>
          </a:p>
          <a:p>
            <a:pPr>
              <a:lnSpc>
                <a:spcPts val="3000"/>
              </a:lnSpc>
              <a:spcBef>
                <a:spcPts val="0"/>
              </a:spcBef>
              <a:spcAft>
                <a:spcPts val="600"/>
              </a:spcAft>
              <a:buFont typeface="Wingdings" panose="05000000000000000000" pitchFamily="2" charset="2"/>
              <a:buChar char="q"/>
            </a:pPr>
            <a:r>
              <a:rPr lang="en-GB" sz="2000" dirty="0" smtClean="0"/>
              <a:t>Keep what you do in line with how your school requires you to plan;</a:t>
            </a:r>
          </a:p>
          <a:p>
            <a:pPr>
              <a:lnSpc>
                <a:spcPts val="3000"/>
              </a:lnSpc>
              <a:spcBef>
                <a:spcPts val="0"/>
              </a:spcBef>
              <a:spcAft>
                <a:spcPts val="600"/>
              </a:spcAft>
              <a:buFont typeface="Wingdings" panose="05000000000000000000" pitchFamily="2" charset="2"/>
              <a:buChar char="q"/>
            </a:pPr>
            <a:r>
              <a:rPr lang="en-GB" sz="2000" dirty="0" smtClean="0"/>
              <a:t>Use the </a:t>
            </a:r>
            <a:r>
              <a:rPr lang="en-GB" sz="2000" i="1" dirty="0" smtClean="0"/>
              <a:t>Craft of Writing Framework </a:t>
            </a:r>
            <a:r>
              <a:rPr lang="en-GB" sz="2000" dirty="0" smtClean="0"/>
              <a:t>to shape and inform your decision-making about planning for learning;</a:t>
            </a:r>
          </a:p>
          <a:p>
            <a:pPr>
              <a:lnSpc>
                <a:spcPts val="3000"/>
              </a:lnSpc>
              <a:spcBef>
                <a:spcPts val="0"/>
              </a:spcBef>
              <a:spcAft>
                <a:spcPts val="600"/>
              </a:spcAft>
              <a:buFont typeface="Wingdings" panose="05000000000000000000" pitchFamily="2" charset="2"/>
              <a:buChar char="q"/>
            </a:pPr>
            <a:r>
              <a:rPr lang="en-GB" sz="2000" dirty="0" smtClean="0"/>
              <a:t>Link the learning objective to something in the </a:t>
            </a:r>
            <a:r>
              <a:rPr lang="en-GB" sz="2000" i="1" dirty="0" smtClean="0"/>
              <a:t>Craft of </a:t>
            </a:r>
            <a:r>
              <a:rPr lang="en-GB" sz="2000" i="1" dirty="0"/>
              <a:t>W</a:t>
            </a:r>
            <a:r>
              <a:rPr lang="en-GB" sz="2000" i="1" dirty="0" smtClean="0"/>
              <a:t>riting Framework</a:t>
            </a:r>
            <a:r>
              <a:rPr lang="en-GB" sz="2000" dirty="0" smtClean="0"/>
              <a:t>;</a:t>
            </a:r>
          </a:p>
          <a:p>
            <a:pPr>
              <a:lnSpc>
                <a:spcPts val="3000"/>
              </a:lnSpc>
              <a:spcBef>
                <a:spcPts val="0"/>
              </a:spcBef>
              <a:spcAft>
                <a:spcPts val="600"/>
              </a:spcAft>
              <a:buFont typeface="Wingdings" panose="05000000000000000000" pitchFamily="2" charset="2"/>
              <a:buChar char="q"/>
            </a:pPr>
            <a:r>
              <a:rPr lang="en-GB" sz="2000" dirty="0" smtClean="0"/>
              <a:t>Plan in how you will provide feedback.</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24</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332656"/>
            <a:ext cx="1162472" cy="1629969"/>
          </a:xfrm>
          <a:prstGeom prst="rect">
            <a:avLst/>
          </a:prstGeom>
        </p:spPr>
      </p:pic>
    </p:spTree>
    <p:extLst>
      <p:ext uri="{BB962C8B-B14F-4D97-AF65-F5344CB8AC3E}">
        <p14:creationId xmlns:p14="http://schemas.microsoft.com/office/powerpoint/2010/main" val="3154190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651304" cy="1143000"/>
          </a:xfrm>
        </p:spPr>
        <p:txBody>
          <a:bodyPr/>
          <a:lstStyle/>
          <a:p>
            <a:r>
              <a:rPr lang="en-GB" dirty="0" smtClean="0">
                <a:effectLst>
                  <a:outerShdw blurRad="38100" dist="38100" dir="2700000" algn="tl">
                    <a:srgbClr val="000000">
                      <a:alpha val="43137"/>
                    </a:srgbClr>
                  </a:outerShdw>
                </a:effectLst>
              </a:rPr>
              <a:t>My Arvon Autobiography</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i="1" dirty="0"/>
              <a:t>R</a:t>
            </a:r>
            <a:r>
              <a:rPr lang="en-GB" i="1" dirty="0" smtClean="0"/>
              <a:t>eflecting </a:t>
            </a:r>
            <a:r>
              <a:rPr lang="en-GB" i="1" dirty="0"/>
              <a:t>on what you have learned about being a writer and a teacher of writing through this project</a:t>
            </a:r>
            <a:r>
              <a:rPr lang="en-GB" dirty="0"/>
              <a:t> thus </a:t>
            </a:r>
            <a:r>
              <a:rPr lang="en-GB" dirty="0" smtClean="0"/>
              <a:t>far</a:t>
            </a:r>
            <a:r>
              <a:rPr lang="en-GB" dirty="0" smtClean="0">
                <a:solidFill>
                  <a:srgbClr val="FF0000"/>
                </a:solidFill>
              </a:rPr>
              <a:t>. FOCUS ON PEDAGOGY</a:t>
            </a:r>
            <a:endParaRPr lang="en-GB" dirty="0">
              <a:solidFill>
                <a:srgbClr val="FF0000"/>
              </a:solidFill>
            </a:endParaRPr>
          </a:p>
          <a:p>
            <a:endParaRPr lang="en-GB" dirty="0"/>
          </a:p>
          <a:p>
            <a:pPr marL="514350" lvl="0" indent="-514350">
              <a:buFont typeface="+mj-lt"/>
              <a:buAutoNum type="arabicPeriod"/>
            </a:pPr>
            <a:r>
              <a:rPr lang="en-GB" dirty="0"/>
              <a:t>What have you learned about being a writer?</a:t>
            </a:r>
          </a:p>
          <a:p>
            <a:pPr marL="514350" indent="-514350">
              <a:buFont typeface="+mj-lt"/>
              <a:buAutoNum type="arabicPeriod"/>
            </a:pPr>
            <a:endParaRPr lang="en-GB" dirty="0"/>
          </a:p>
          <a:p>
            <a:pPr marL="514350" lvl="0" indent="-514350">
              <a:buFont typeface="+mj-lt"/>
              <a:buAutoNum type="arabicPeriod"/>
            </a:pPr>
            <a:r>
              <a:rPr lang="en-GB" dirty="0"/>
              <a:t>How has being a writer changed your thinking about teaching writing? </a:t>
            </a:r>
          </a:p>
          <a:p>
            <a:pPr marL="514350" indent="-514350">
              <a:buFont typeface="+mj-lt"/>
              <a:buAutoNum type="arabicPeriod"/>
            </a:pPr>
            <a:endParaRPr lang="en-GB" dirty="0"/>
          </a:p>
          <a:p>
            <a:pPr marL="514350" lvl="0" indent="-514350">
              <a:buFont typeface="+mj-lt"/>
              <a:buAutoNum type="arabicPeriod"/>
            </a:pPr>
            <a:r>
              <a:rPr lang="en-GB" dirty="0"/>
              <a:t>What principles of teaching writing have you developed?  </a:t>
            </a:r>
          </a:p>
          <a:p>
            <a:pPr marL="514350" indent="-514350">
              <a:buFont typeface="+mj-lt"/>
              <a:buAutoNum type="arabicPeriod"/>
            </a:pPr>
            <a:endParaRPr lang="en-GB" dirty="0"/>
          </a:p>
          <a:p>
            <a:pPr marL="514350" lvl="0" indent="-514350">
              <a:buFont typeface="+mj-lt"/>
              <a:buAutoNum type="arabicPeriod"/>
            </a:pPr>
            <a:r>
              <a:rPr lang="en-GB" dirty="0"/>
              <a:t>What has changed in your classroom practice as a consequence? </a:t>
            </a:r>
          </a:p>
          <a:p>
            <a:pPr marL="514350" indent="-514350">
              <a:buFont typeface="+mj-lt"/>
              <a:buAutoNum type="arabicPeriod"/>
            </a:pPr>
            <a:endParaRPr lang="en-GB" dirty="0"/>
          </a:p>
          <a:p>
            <a:pPr marL="514350" lvl="0" indent="-514350">
              <a:buFont typeface="+mj-lt"/>
              <a:buAutoNum type="arabicPeriod"/>
            </a:pPr>
            <a:r>
              <a:rPr lang="en-GB" dirty="0"/>
              <a:t>What are the things that remain challenging?</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254365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13" y="212279"/>
            <a:ext cx="8229600" cy="1143000"/>
          </a:xfrm>
        </p:spPr>
        <p:txBody>
          <a:bodyPr>
            <a:normAutofit fontScale="90000"/>
          </a:bodyPr>
          <a:lstStyle/>
          <a:p>
            <a:r>
              <a:rPr lang="en-US" cap="all" dirty="0"/>
              <a:t>Gap Task 4: </a:t>
            </a:r>
            <a:r>
              <a:rPr lang="en-US" cap="all" dirty="0" smtClean="0"/>
              <a:t>January-May</a:t>
            </a:r>
            <a:r>
              <a:rPr lang="en-GB" b="1" cap="all" dirty="0"/>
              <a:t/>
            </a:r>
            <a:br>
              <a:rPr lang="en-GB" b="1" cap="all" dirty="0"/>
            </a:br>
            <a:endParaRPr lang="en-GB" dirty="0"/>
          </a:p>
        </p:txBody>
      </p:sp>
      <p:sp>
        <p:nvSpPr>
          <p:cNvPr id="3" name="Content Placeholder 2"/>
          <p:cNvSpPr>
            <a:spLocks noGrp="1"/>
          </p:cNvSpPr>
          <p:nvPr>
            <p:ph idx="1"/>
          </p:nvPr>
        </p:nvSpPr>
        <p:spPr>
          <a:xfrm>
            <a:off x="174013" y="1355280"/>
            <a:ext cx="8800819" cy="5366196"/>
          </a:xfrm>
        </p:spPr>
        <p:txBody>
          <a:bodyPr>
            <a:normAutofit fontScale="47500" lnSpcReduction="20000"/>
          </a:bodyPr>
          <a:lstStyle/>
          <a:p>
            <a:pPr marL="0" indent="0">
              <a:lnSpc>
                <a:spcPts val="2000"/>
              </a:lnSpc>
              <a:spcBef>
                <a:spcPts val="0"/>
              </a:spcBef>
              <a:spcAft>
                <a:spcPts val="300"/>
              </a:spcAft>
              <a:buNone/>
            </a:pPr>
            <a:r>
              <a:rPr lang="en-GB" sz="3400" dirty="0" smtClean="0"/>
              <a:t>We </a:t>
            </a:r>
            <a:r>
              <a:rPr lang="en-GB" sz="3400" dirty="0"/>
              <a:t>would like you to:</a:t>
            </a:r>
          </a:p>
          <a:p>
            <a:pPr marL="0" lvl="0" indent="0">
              <a:lnSpc>
                <a:spcPts val="2000"/>
              </a:lnSpc>
              <a:spcBef>
                <a:spcPts val="0"/>
              </a:spcBef>
              <a:spcAft>
                <a:spcPts val="300"/>
              </a:spcAft>
              <a:buNone/>
            </a:pPr>
            <a:r>
              <a:rPr lang="en-GB" sz="3400" b="1" dirty="0" smtClean="0"/>
              <a:t>1. a) Embed </a:t>
            </a:r>
            <a:r>
              <a:rPr lang="en-GB" sz="3400" b="1" dirty="0"/>
              <a:t>the Craft of Writing within your normal teaching</a:t>
            </a:r>
            <a:r>
              <a:rPr lang="en-GB" sz="3400" dirty="0"/>
              <a:t> OR </a:t>
            </a:r>
            <a:r>
              <a:rPr lang="en-GB" sz="3400" b="1" dirty="0"/>
              <a:t>Commit at least one session a week</a:t>
            </a:r>
            <a:r>
              <a:rPr lang="en-GB" sz="3400" dirty="0"/>
              <a:t>  </a:t>
            </a:r>
            <a:r>
              <a:rPr lang="en-GB" sz="3400" dirty="0" smtClean="0"/>
              <a:t>     </a:t>
            </a:r>
            <a:r>
              <a:rPr lang="en-GB" sz="3400" b="1" dirty="0" smtClean="0"/>
              <a:t>OR </a:t>
            </a:r>
            <a:r>
              <a:rPr lang="en-GB" sz="3400" b="1" dirty="0"/>
              <a:t>three dedicated 3 week (min) units of work. </a:t>
            </a:r>
            <a:r>
              <a:rPr lang="en-GB" sz="3400" dirty="0"/>
              <a:t>Whichever </a:t>
            </a:r>
            <a:r>
              <a:rPr lang="en-GB" sz="3400" dirty="0" smtClean="0"/>
              <a:t>you </a:t>
            </a:r>
            <a:r>
              <a:rPr lang="en-GB" sz="3400" dirty="0"/>
              <a:t>select in response to your local circumstance make explicit use of the pedagogical principles and Craft of Writing Framework. </a:t>
            </a:r>
            <a:r>
              <a:rPr lang="en-GB" sz="3400" dirty="0" smtClean="0"/>
              <a:t>Ensure one of these units has a real purpose and audience.</a:t>
            </a:r>
          </a:p>
          <a:p>
            <a:pPr marL="0" lvl="0" indent="0">
              <a:lnSpc>
                <a:spcPts val="2000"/>
              </a:lnSpc>
              <a:spcBef>
                <a:spcPts val="0"/>
              </a:spcBef>
              <a:spcAft>
                <a:spcPts val="300"/>
              </a:spcAft>
              <a:buNone/>
            </a:pPr>
            <a:r>
              <a:rPr lang="en-GB" sz="3400" b="1" dirty="0" smtClean="0"/>
              <a:t>    b) Create </a:t>
            </a:r>
            <a:r>
              <a:rPr lang="en-GB" sz="3400" b="1" dirty="0"/>
              <a:t>Displays /Working Walls </a:t>
            </a:r>
            <a:r>
              <a:rPr lang="en-GB" sz="3400" dirty="0"/>
              <a:t>that are used regularly as a resource to help you teach using the Craft of Writing Framework and to help children become writers and learn about writing. Take photographs of these and included in your </a:t>
            </a:r>
            <a:r>
              <a:rPr lang="en-US" sz="3400" dirty="0"/>
              <a:t>Arvon to the Classroom b</a:t>
            </a:r>
            <a:r>
              <a:rPr lang="en-GB" sz="3400" dirty="0" err="1"/>
              <a:t>ook</a:t>
            </a:r>
            <a:r>
              <a:rPr lang="en-GB" sz="3400" dirty="0"/>
              <a:t>. </a:t>
            </a:r>
            <a:endParaRPr lang="en-GB" sz="3400" dirty="0" smtClean="0"/>
          </a:p>
          <a:p>
            <a:pPr marL="0" lvl="0" indent="0">
              <a:lnSpc>
                <a:spcPts val="2000"/>
              </a:lnSpc>
              <a:spcBef>
                <a:spcPts val="0"/>
              </a:spcBef>
              <a:spcAft>
                <a:spcPts val="300"/>
              </a:spcAft>
              <a:buNone/>
            </a:pPr>
            <a:r>
              <a:rPr lang="en-GB" sz="3400" b="1" dirty="0"/>
              <a:t> </a:t>
            </a:r>
            <a:r>
              <a:rPr lang="en-GB" sz="3400" b="1" dirty="0" smtClean="0"/>
              <a:t>   c) Make </a:t>
            </a:r>
            <a:r>
              <a:rPr lang="en-US" sz="3400" b="1" dirty="0"/>
              <a:t>a Weekly Diary entry in your </a:t>
            </a:r>
            <a:r>
              <a:rPr lang="en-US" sz="3400" dirty="0"/>
              <a:t>From Arvon to the Classroom book</a:t>
            </a:r>
            <a:r>
              <a:rPr lang="en-US" sz="3400" b="1" dirty="0"/>
              <a:t> </a:t>
            </a:r>
            <a:r>
              <a:rPr lang="en-GB" sz="3400" dirty="0">
                <a:solidFill>
                  <a:srgbClr val="FF0000"/>
                </a:solidFill>
              </a:rPr>
              <a:t>(at least 6 full reflections) </a:t>
            </a:r>
            <a:r>
              <a:rPr lang="en-US" sz="3400" dirty="0"/>
              <a:t>reflecting on this work. Use the Framework to r</a:t>
            </a:r>
            <a:r>
              <a:rPr lang="en-US" sz="3400" b="1" dirty="0"/>
              <a:t>eflect on how</a:t>
            </a:r>
            <a:r>
              <a:rPr lang="en-GB" sz="3400" b="1" dirty="0"/>
              <a:t> </a:t>
            </a:r>
            <a:r>
              <a:rPr lang="en-US" sz="3400" b="1" dirty="0"/>
              <a:t>you managed to integrate the pedagogical principles and </a:t>
            </a:r>
            <a:r>
              <a:rPr lang="en-US" sz="3400" dirty="0"/>
              <a:t>how the class responded.</a:t>
            </a:r>
            <a:endParaRPr lang="en-GB" sz="3400" dirty="0"/>
          </a:p>
          <a:p>
            <a:pPr marL="0" indent="0">
              <a:lnSpc>
                <a:spcPts val="2000"/>
              </a:lnSpc>
              <a:spcBef>
                <a:spcPts val="0"/>
              </a:spcBef>
              <a:spcAft>
                <a:spcPts val="600"/>
              </a:spcAft>
              <a:buNone/>
            </a:pPr>
            <a:r>
              <a:rPr lang="en-GB" sz="3400" dirty="0" smtClean="0"/>
              <a:t>2</a:t>
            </a:r>
            <a:r>
              <a:rPr lang="en-GB" sz="3400" dirty="0"/>
              <a:t>. Select </a:t>
            </a:r>
            <a:r>
              <a:rPr lang="en-US" sz="3400" dirty="0"/>
              <a:t>three children</a:t>
            </a:r>
            <a:r>
              <a:rPr lang="en-GB" sz="3400" dirty="0"/>
              <a:t> </a:t>
            </a:r>
            <a:r>
              <a:rPr lang="en-US" sz="3400" dirty="0"/>
              <a:t>of differing abilities and with different relationships to writing. </a:t>
            </a:r>
            <a:r>
              <a:rPr lang="en-US" sz="3400" b="1" dirty="0"/>
              <a:t>Reflect on how they each</a:t>
            </a:r>
            <a:r>
              <a:rPr lang="en-GB" sz="3400" b="1" dirty="0"/>
              <a:t> </a:t>
            </a:r>
            <a:r>
              <a:rPr lang="en-US" sz="3400" b="1" dirty="0"/>
              <a:t>responded to the unit, the half term or the embedded work and include an example of their writing</a:t>
            </a:r>
            <a:r>
              <a:rPr lang="en-US" sz="3400" dirty="0"/>
              <a:t> each time.</a:t>
            </a:r>
            <a:endParaRPr lang="en-GB" sz="3400" dirty="0"/>
          </a:p>
          <a:p>
            <a:pPr marL="0" indent="0">
              <a:lnSpc>
                <a:spcPts val="2000"/>
              </a:lnSpc>
              <a:spcBef>
                <a:spcPts val="0"/>
              </a:spcBef>
              <a:spcAft>
                <a:spcPts val="300"/>
              </a:spcAft>
              <a:buNone/>
            </a:pPr>
            <a:r>
              <a:rPr lang="en-GB" sz="3400" dirty="0" smtClean="0"/>
              <a:t>3</a:t>
            </a:r>
            <a:r>
              <a:rPr lang="en-GB" sz="3400" dirty="0"/>
              <a:t>. </a:t>
            </a:r>
            <a:r>
              <a:rPr lang="en-US" sz="3400" b="1" dirty="0"/>
              <a:t>Write a concluding reflection</a:t>
            </a:r>
            <a:r>
              <a:rPr lang="en-US" sz="3400" dirty="0"/>
              <a:t> at the end of each half term (i.e. 3 February/ April/May )or at the end of the three units or at the end of each half term series of weekly sessions .</a:t>
            </a:r>
            <a:endParaRPr lang="en-GB" sz="3400" dirty="0"/>
          </a:p>
          <a:p>
            <a:pPr lvl="0" fontAlgn="base">
              <a:lnSpc>
                <a:spcPts val="2000"/>
              </a:lnSpc>
              <a:spcBef>
                <a:spcPts val="0"/>
              </a:spcBef>
              <a:spcAft>
                <a:spcPts val="300"/>
              </a:spcAft>
            </a:pPr>
            <a:r>
              <a:rPr lang="en-US" sz="3400" dirty="0">
                <a:effectLst>
                  <a:outerShdw sx="0" sy="0">
                    <a:srgbClr val="000000"/>
                  </a:outerShdw>
                </a:effectLst>
              </a:rPr>
              <a:t>what worked well in terms of children’s learning and why</a:t>
            </a:r>
            <a:endParaRPr lang="en-GB" sz="3400" dirty="0">
              <a:effectLst>
                <a:outerShdw sx="0" sy="0">
                  <a:srgbClr val="000000"/>
                </a:outerShdw>
              </a:effectLst>
            </a:endParaRPr>
          </a:p>
          <a:p>
            <a:pPr lvl="0" fontAlgn="base">
              <a:lnSpc>
                <a:spcPts val="2000"/>
              </a:lnSpc>
              <a:spcBef>
                <a:spcPts val="0"/>
              </a:spcBef>
              <a:spcAft>
                <a:spcPts val="300"/>
              </a:spcAft>
            </a:pPr>
            <a:r>
              <a:rPr lang="en-US" sz="3400" dirty="0">
                <a:effectLst>
                  <a:outerShdw sx="0" sy="0">
                    <a:srgbClr val="000000"/>
                  </a:outerShdw>
                </a:effectLst>
              </a:rPr>
              <a:t>where the challenges were and why</a:t>
            </a:r>
            <a:endParaRPr lang="en-GB" sz="3400" dirty="0">
              <a:effectLst>
                <a:outerShdw sx="0" sy="0">
                  <a:srgbClr val="000000"/>
                </a:outerShdw>
              </a:effectLst>
            </a:endParaRPr>
          </a:p>
          <a:p>
            <a:pPr marL="0" indent="0">
              <a:lnSpc>
                <a:spcPts val="2000"/>
              </a:lnSpc>
              <a:spcBef>
                <a:spcPts val="0"/>
              </a:spcBef>
              <a:spcAft>
                <a:spcPts val="600"/>
              </a:spcAft>
              <a:buNone/>
            </a:pPr>
            <a:r>
              <a:rPr lang="en-GB" sz="3400" dirty="0" smtClean="0"/>
              <a:t>4</a:t>
            </a:r>
            <a:r>
              <a:rPr lang="en-GB" sz="3400" dirty="0"/>
              <a:t>. </a:t>
            </a:r>
            <a:r>
              <a:rPr lang="en-GB" sz="3400" b="1" dirty="0"/>
              <a:t>Be </a:t>
            </a:r>
            <a:r>
              <a:rPr lang="en-GB" sz="3400" b="1" dirty="0" smtClean="0"/>
              <a:t>ready </a:t>
            </a:r>
            <a:r>
              <a:rPr lang="en-GB" sz="3400" b="1" dirty="0"/>
              <a:t>to discuss </a:t>
            </a:r>
            <a:r>
              <a:rPr lang="en-GB" sz="3400" b="1" dirty="0" smtClean="0"/>
              <a:t>this </a:t>
            </a:r>
            <a:r>
              <a:rPr lang="en-GB" sz="3400" dirty="0" smtClean="0"/>
              <a:t>with </a:t>
            </a:r>
            <a:r>
              <a:rPr lang="en-GB" sz="3400" dirty="0"/>
              <a:t>one of the </a:t>
            </a:r>
            <a:r>
              <a:rPr lang="en-GB" sz="3400" dirty="0" smtClean="0"/>
              <a:t>research </a:t>
            </a:r>
            <a:r>
              <a:rPr lang="en-GB" sz="3400" dirty="0"/>
              <a:t>team in a phone conversation or visit</a:t>
            </a:r>
            <a:r>
              <a:rPr lang="en-GB" sz="3400" dirty="0" smtClean="0"/>
              <a:t>.</a:t>
            </a:r>
            <a:endParaRPr lang="en-GB" sz="3400" dirty="0"/>
          </a:p>
        </p:txBody>
      </p:sp>
      <p:sp>
        <p:nvSpPr>
          <p:cNvPr id="4" name="Slide Number Placeholder 3"/>
          <p:cNvSpPr>
            <a:spLocks noGrp="1"/>
          </p:cNvSpPr>
          <p:nvPr>
            <p:ph type="sldNum" sz="quarter" idx="12"/>
          </p:nvPr>
        </p:nvSpPr>
        <p:spPr/>
        <p:txBody>
          <a:bodyPr/>
          <a:lstStyle/>
          <a:p>
            <a:fld id="{F262E3B4-2AC3-4482-B893-FA0A0D613635}" type="slidenum">
              <a:rPr lang="en-GB" smtClean="0"/>
              <a:t>26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1404675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Project Website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GB" sz="2400" u="sng" dirty="0">
                <a:hlinkClick r:id="rId2"/>
              </a:rPr>
              <a:t>http://socialsciences.exeter.ac.uk/education/research/centres/centreforresearchinwriting/projects/craftofwriting/</a:t>
            </a:r>
            <a:r>
              <a:rPr lang="en-GB" sz="2400" dirty="0"/>
              <a:t> </a:t>
            </a:r>
          </a:p>
          <a:p>
            <a:endParaRPr lang="en-GB" sz="2400" dirty="0" smtClean="0"/>
          </a:p>
          <a:p>
            <a:pPr marL="0" indent="0">
              <a:buNone/>
            </a:pPr>
            <a:r>
              <a:rPr lang="en-GB" sz="2400" dirty="0" smtClean="0"/>
              <a:t>‘</a:t>
            </a:r>
            <a:r>
              <a:rPr lang="en-GB" sz="2400" dirty="0"/>
              <a:t>Resources for Intervention Teachers’</a:t>
            </a:r>
          </a:p>
          <a:p>
            <a:pPr marL="0" indent="0">
              <a:buNone/>
            </a:pPr>
            <a:endParaRPr lang="en-GB" sz="2400" dirty="0"/>
          </a:p>
          <a:p>
            <a:pPr marL="0" indent="0">
              <a:buNone/>
            </a:pPr>
            <a:r>
              <a:rPr lang="en-GB" sz="2400" dirty="0"/>
              <a:t>Username: </a:t>
            </a:r>
            <a:r>
              <a:rPr lang="en-GB" sz="2400" dirty="0" err="1"/>
              <a:t>Arvon</a:t>
            </a:r>
            <a:endParaRPr lang="en-GB" sz="2400" dirty="0"/>
          </a:p>
          <a:p>
            <a:pPr marL="0" indent="0">
              <a:buNone/>
            </a:pPr>
            <a:r>
              <a:rPr lang="en-GB" sz="2400" dirty="0"/>
              <a:t>Password: </a:t>
            </a:r>
            <a:r>
              <a:rPr lang="en-GB" sz="2400" dirty="0" err="1" smtClean="0"/>
              <a:t>TedHughes</a:t>
            </a:r>
            <a:endParaRPr lang="en-GB" sz="2400" dirty="0" smtClean="0"/>
          </a:p>
          <a:p>
            <a:pPr marL="0" indent="0">
              <a:buNone/>
            </a:pPr>
            <a:endParaRPr lang="en-GB" sz="2400" dirty="0" smtClean="0"/>
          </a:p>
          <a:p>
            <a:pPr marL="0" indent="0">
              <a:buNone/>
            </a:pPr>
            <a:r>
              <a:rPr lang="en-GB" sz="2400" dirty="0" smtClean="0"/>
              <a:t>Email the moderation criteria lists: </a:t>
            </a:r>
            <a:endParaRPr lang="en-GB" sz="2400" dirty="0" smtClean="0"/>
          </a:p>
          <a:p>
            <a:pPr marL="0" indent="0">
              <a:buNone/>
            </a:pPr>
            <a:r>
              <a:rPr lang="en-GB" sz="2400" dirty="0" smtClean="0">
                <a:hlinkClick r:id="rId3"/>
              </a:rPr>
              <a:t>d.a.myhill@exeter.ac.uk</a:t>
            </a:r>
            <a:endParaRPr lang="en-GB" sz="2400" dirty="0" smtClean="0"/>
          </a:p>
          <a:p>
            <a:pPr marL="0" indent="0">
              <a:buNone/>
            </a:pPr>
            <a:r>
              <a:rPr lang="en-GB" sz="2400" dirty="0" smtClean="0">
                <a:hlinkClick r:id="rId4"/>
              </a:rPr>
              <a:t>teresa.cremin@open.ac.uk</a:t>
            </a:r>
            <a:endParaRPr lang="en-GB" sz="2400" dirty="0" smtClean="0"/>
          </a:p>
          <a:p>
            <a:pPr marL="0" indent="0">
              <a:buNone/>
            </a:pPr>
            <a:endParaRPr lang="en-GB" sz="2400" dirty="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27</a:t>
            </a:fld>
            <a:endParaRPr lang="en-GB"/>
          </a:p>
        </p:txBody>
      </p:sp>
    </p:spTree>
    <p:extLst>
      <p:ext uri="{BB962C8B-B14F-4D97-AF65-F5344CB8AC3E}">
        <p14:creationId xmlns:p14="http://schemas.microsoft.com/office/powerpoint/2010/main" val="2010853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1143000"/>
          </a:xfrm>
        </p:spPr>
        <p:txBody>
          <a:bodyPr>
            <a:normAutofit fontScale="90000"/>
          </a:bodyPr>
          <a:lstStyle/>
          <a:p>
            <a:r>
              <a:rPr lang="en-GB" dirty="0" smtClean="0"/>
              <a:t>Au revoir to </a:t>
            </a:r>
            <a:r>
              <a:rPr lang="en-GB" dirty="0" err="1" smtClean="0"/>
              <a:t>Lumb</a:t>
            </a:r>
            <a:r>
              <a:rPr lang="en-GB" dirty="0" smtClean="0"/>
              <a:t> Bank but not to the Craft of Writing</a:t>
            </a:r>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28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264" y="2852936"/>
            <a:ext cx="1162472" cy="1629969"/>
          </a:xfrm>
          <a:prstGeom prst="rect">
            <a:avLst/>
          </a:prstGeom>
        </p:spPr>
      </p:pic>
      <p:pic>
        <p:nvPicPr>
          <p:cNvPr id="1026" name="Picture 2" descr="C:\Users\tmc242\OneDrive - The Open University\New\EEF RSA\Lumb bank\IMG_6562 (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060848"/>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0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Craft of Writing on the side!</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pPr marL="0" indent="0" algn="ctr">
              <a:buNone/>
            </a:pPr>
            <a:endParaRPr lang="en-GB" sz="2000" dirty="0" smtClean="0"/>
          </a:p>
          <a:p>
            <a:pPr marL="0" indent="0" algn="ctr">
              <a:buNone/>
            </a:pPr>
            <a:r>
              <a:rPr lang="en-GB" sz="2000" dirty="0" smtClean="0"/>
              <a:t>Embedding the </a:t>
            </a:r>
            <a:r>
              <a:rPr lang="en-GB" sz="2000" dirty="0" err="1" smtClean="0"/>
              <a:t>Arvon</a:t>
            </a:r>
            <a:r>
              <a:rPr lang="en-GB" sz="2000" dirty="0" smtClean="0"/>
              <a:t> experience and the Craft of Writing into your mainstream teaching of writing</a:t>
            </a: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5" y="1772816"/>
            <a:ext cx="1372315" cy="1584176"/>
          </a:xfrm>
          <a:prstGeom prst="rect">
            <a:avLst/>
          </a:prstGeom>
        </p:spPr>
      </p:pic>
    </p:spTree>
    <p:extLst>
      <p:ext uri="{BB962C8B-B14F-4D97-AF65-F5344CB8AC3E}">
        <p14:creationId xmlns:p14="http://schemas.microsoft.com/office/powerpoint/2010/main" val="280697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82" y="116632"/>
            <a:ext cx="8229600" cy="1143000"/>
          </a:xfrm>
        </p:spPr>
        <p:txBody>
          <a:bodyPr/>
          <a:lstStyle/>
          <a:p>
            <a:pPr algn="l"/>
            <a:r>
              <a:rPr lang="en-GB" dirty="0" smtClean="0">
                <a:effectLst>
                  <a:outerShdw blurRad="38100" dist="38100" dir="2700000" algn="tl">
                    <a:srgbClr val="000000">
                      <a:alpha val="43137"/>
                    </a:srgbClr>
                  </a:outerShdw>
                </a:effectLst>
              </a:rPr>
              <a:t>Pedagogical Principles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363272" cy="5112568"/>
          </a:xfrm>
        </p:spPr>
        <p:txBody>
          <a:bodyPr>
            <a:normAutofit fontScale="70000" lnSpcReduction="20000"/>
          </a:bodyPr>
          <a:lstStyle/>
          <a:p>
            <a:pPr marL="0" indent="0">
              <a:lnSpc>
                <a:spcPts val="2400"/>
              </a:lnSpc>
              <a:spcBef>
                <a:spcPts val="0"/>
              </a:spcBef>
              <a:spcAft>
                <a:spcPts val="600"/>
              </a:spcAft>
              <a:buNone/>
            </a:pPr>
            <a:r>
              <a:rPr lang="en-GB" sz="2600" dirty="0" smtClean="0"/>
              <a:t>These </a:t>
            </a:r>
            <a:r>
              <a:rPr lang="en-GB" sz="2600" dirty="0"/>
              <a:t>principles have been developed by drawing on both the values underpinning </a:t>
            </a:r>
            <a:r>
              <a:rPr lang="en-GB" sz="2600" dirty="0" err="1"/>
              <a:t>Arvon</a:t>
            </a:r>
            <a:r>
              <a:rPr lang="en-GB" sz="2600" dirty="0"/>
              <a:t> and research about what makes effective teaching of writing:</a:t>
            </a:r>
          </a:p>
          <a:p>
            <a:pPr>
              <a:lnSpc>
                <a:spcPts val="2400"/>
              </a:lnSpc>
              <a:spcBef>
                <a:spcPts val="0"/>
              </a:spcBef>
              <a:spcAft>
                <a:spcPts val="600"/>
              </a:spcAft>
            </a:pPr>
            <a:endParaRPr lang="en-GB" sz="2600" dirty="0"/>
          </a:p>
          <a:p>
            <a:pPr lvl="0">
              <a:lnSpc>
                <a:spcPts val="2400"/>
              </a:lnSpc>
              <a:spcBef>
                <a:spcPts val="0"/>
              </a:spcBef>
              <a:spcAft>
                <a:spcPts val="600"/>
              </a:spcAft>
              <a:buFont typeface="Wingdings" panose="05000000000000000000" pitchFamily="2" charset="2"/>
              <a:buChar char="q"/>
            </a:pPr>
            <a:r>
              <a:rPr lang="en-GB" sz="2600" dirty="0"/>
              <a:t>Create </a:t>
            </a:r>
            <a:r>
              <a:rPr lang="en-GB" sz="2600" b="1" dirty="0"/>
              <a:t>inclusive classrooms</a:t>
            </a:r>
            <a:r>
              <a:rPr lang="en-GB" sz="2600" dirty="0"/>
              <a:t> where children are given time and space to write, opportunities to write without being assessed, and to take risks and be experimental;</a:t>
            </a:r>
          </a:p>
          <a:p>
            <a:pPr lvl="0">
              <a:lnSpc>
                <a:spcPts val="2400"/>
              </a:lnSpc>
              <a:spcBef>
                <a:spcPts val="0"/>
              </a:spcBef>
              <a:spcAft>
                <a:spcPts val="600"/>
              </a:spcAft>
              <a:buFont typeface="Wingdings" panose="05000000000000000000" pitchFamily="2" charset="2"/>
              <a:buChar char="q"/>
            </a:pPr>
            <a:r>
              <a:rPr lang="en-GB" sz="2600" dirty="0"/>
              <a:t>Offer inspiring opportunities and </a:t>
            </a:r>
            <a:r>
              <a:rPr lang="en-GB" sz="2600" b="1" dirty="0"/>
              <a:t> </a:t>
            </a:r>
            <a:r>
              <a:rPr lang="en-GB" sz="2600" dirty="0"/>
              <a:t>starting points for writing, including writing from the heart and writing from experience so that children experience </a:t>
            </a:r>
            <a:r>
              <a:rPr lang="en-GB" sz="2600" b="1" dirty="0">
                <a:solidFill>
                  <a:srgbClr val="00B0F0"/>
                </a:solidFill>
              </a:rPr>
              <a:t>being an author;</a:t>
            </a:r>
            <a:endParaRPr lang="en-GB" sz="2600" dirty="0">
              <a:solidFill>
                <a:srgbClr val="00B0F0"/>
              </a:solidFill>
            </a:endParaRPr>
          </a:p>
          <a:p>
            <a:pPr lvl="0">
              <a:lnSpc>
                <a:spcPts val="2400"/>
              </a:lnSpc>
              <a:spcBef>
                <a:spcPts val="0"/>
              </a:spcBef>
              <a:spcAft>
                <a:spcPts val="600"/>
              </a:spcAft>
              <a:buFont typeface="Wingdings" panose="05000000000000000000" pitchFamily="2" charset="2"/>
              <a:buChar char="q"/>
            </a:pPr>
            <a:r>
              <a:rPr lang="en-GB" sz="2600" dirty="0"/>
              <a:t>Support young writers in understanding and managing </a:t>
            </a:r>
            <a:r>
              <a:rPr lang="en-GB" sz="2600" b="1" dirty="0">
                <a:solidFill>
                  <a:srgbClr val="7030A0"/>
                </a:solidFill>
              </a:rPr>
              <a:t>the writing process </a:t>
            </a:r>
            <a:r>
              <a:rPr lang="en-GB" sz="2600" dirty="0"/>
              <a:t>and being aware of the </a:t>
            </a:r>
            <a:r>
              <a:rPr lang="en-GB" sz="2600" b="1" dirty="0">
                <a:solidFill>
                  <a:srgbClr val="FF0000"/>
                </a:solidFill>
              </a:rPr>
              <a:t>reader-writer relationship</a:t>
            </a:r>
            <a:r>
              <a:rPr lang="en-GB" sz="2600" dirty="0"/>
              <a:t>;</a:t>
            </a:r>
          </a:p>
          <a:p>
            <a:pPr lvl="0">
              <a:lnSpc>
                <a:spcPts val="2400"/>
              </a:lnSpc>
              <a:spcBef>
                <a:spcPts val="0"/>
              </a:spcBef>
              <a:spcAft>
                <a:spcPts val="600"/>
              </a:spcAft>
              <a:buFont typeface="Wingdings" panose="05000000000000000000" pitchFamily="2" charset="2"/>
              <a:buChar char="q"/>
            </a:pPr>
            <a:r>
              <a:rPr lang="en-GB" sz="2600" dirty="0"/>
              <a:t>Explicitly teach the</a:t>
            </a:r>
            <a:r>
              <a:rPr lang="en-GB" sz="2600" b="1" dirty="0"/>
              <a:t> </a:t>
            </a:r>
            <a:r>
              <a:rPr lang="en-GB" sz="2600" b="1" dirty="0">
                <a:solidFill>
                  <a:srgbClr val="00B050"/>
                </a:solidFill>
              </a:rPr>
              <a:t>language</a:t>
            </a:r>
            <a:r>
              <a:rPr lang="en-GB" sz="2600" b="1" dirty="0"/>
              <a:t> and </a:t>
            </a:r>
            <a:r>
              <a:rPr lang="en-GB" sz="2600" b="1" dirty="0">
                <a:solidFill>
                  <a:srgbClr val="FF99CC"/>
                </a:solidFill>
              </a:rPr>
              <a:t>textual choices</a:t>
            </a:r>
            <a:r>
              <a:rPr lang="en-GB" sz="2600" dirty="0">
                <a:solidFill>
                  <a:srgbClr val="FF99CC"/>
                </a:solidFill>
              </a:rPr>
              <a:t> </a:t>
            </a:r>
            <a:r>
              <a:rPr lang="en-GB" sz="2600" dirty="0"/>
              <a:t>students can make in their writing;</a:t>
            </a:r>
          </a:p>
          <a:p>
            <a:pPr lvl="0">
              <a:lnSpc>
                <a:spcPts val="2400"/>
              </a:lnSpc>
              <a:spcBef>
                <a:spcPts val="0"/>
              </a:spcBef>
              <a:spcAft>
                <a:spcPts val="600"/>
              </a:spcAft>
              <a:buFont typeface="Wingdings" panose="05000000000000000000" pitchFamily="2" charset="2"/>
              <a:buChar char="q"/>
            </a:pPr>
            <a:r>
              <a:rPr lang="en-GB" sz="2600" dirty="0"/>
              <a:t>Create </a:t>
            </a:r>
            <a:r>
              <a:rPr lang="en-GB" sz="2600" b="1" dirty="0"/>
              <a:t>a community of writers</a:t>
            </a:r>
            <a:r>
              <a:rPr lang="en-GB" sz="2600" dirty="0"/>
              <a:t> where writing is shared, critiqued and celebrated, where feedback is purposeful.</a:t>
            </a: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4</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9372"/>
            <a:ext cx="1008112" cy="1413532"/>
          </a:xfrm>
          <a:prstGeom prst="rect">
            <a:avLst/>
          </a:prstGeom>
        </p:spPr>
      </p:pic>
    </p:spTree>
    <p:extLst>
      <p:ext uri="{BB962C8B-B14F-4D97-AF65-F5344CB8AC3E}">
        <p14:creationId xmlns:p14="http://schemas.microsoft.com/office/powerpoint/2010/main" val="38687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596336" cy="1143000"/>
          </a:xfrm>
        </p:spPr>
        <p:txBody>
          <a:bodyPr/>
          <a:lstStyle/>
          <a:p>
            <a:r>
              <a:rPr lang="en-GB" dirty="0" smtClean="0"/>
              <a:t>Key Messages from CPD Day 1</a:t>
            </a:r>
            <a:endParaRPr lang="en-GB" dirty="0"/>
          </a:p>
        </p:txBody>
      </p:sp>
      <p:sp>
        <p:nvSpPr>
          <p:cNvPr id="3" name="Content Placeholder 2"/>
          <p:cNvSpPr>
            <a:spLocks noGrp="1"/>
          </p:cNvSpPr>
          <p:nvPr>
            <p:ph idx="1"/>
          </p:nvPr>
        </p:nvSpPr>
        <p:spPr>
          <a:xfrm>
            <a:off x="323528" y="1916832"/>
            <a:ext cx="8229600" cy="4525963"/>
          </a:xfrm>
        </p:spPr>
        <p:txBody>
          <a:bodyPr>
            <a:normAutofit/>
          </a:bodyPr>
          <a:lstStyle/>
          <a:p>
            <a:pPr>
              <a:lnSpc>
                <a:spcPts val="2800"/>
              </a:lnSpc>
              <a:spcBef>
                <a:spcPts val="0"/>
              </a:spcBef>
              <a:buFont typeface="Wingdings" panose="05000000000000000000" pitchFamily="2" charset="2"/>
              <a:buChar char="q"/>
            </a:pPr>
            <a:r>
              <a:rPr lang="en-GB" sz="1800" dirty="0"/>
              <a:t>The introduction of </a:t>
            </a:r>
            <a:r>
              <a:rPr lang="en-GB" sz="1800" dirty="0" smtClean="0"/>
              <a:t>the Craft </a:t>
            </a:r>
            <a:r>
              <a:rPr lang="en-GB" sz="1800" dirty="0"/>
              <a:t>of Writing </a:t>
            </a:r>
            <a:r>
              <a:rPr lang="en-GB" sz="1800" dirty="0" smtClean="0"/>
              <a:t>Framework, its provenance from </a:t>
            </a:r>
            <a:r>
              <a:rPr lang="en-GB" sz="1800" i="1" dirty="0" smtClean="0"/>
              <a:t>Teachers as Writers </a:t>
            </a:r>
            <a:r>
              <a:rPr lang="en-GB" sz="1800" dirty="0" smtClean="0"/>
              <a:t>and its use within this project.</a:t>
            </a:r>
          </a:p>
          <a:p>
            <a:pPr>
              <a:lnSpc>
                <a:spcPts val="2800"/>
              </a:lnSpc>
              <a:spcBef>
                <a:spcPts val="0"/>
              </a:spcBef>
              <a:buFont typeface="Wingdings" panose="05000000000000000000" pitchFamily="2" charset="2"/>
              <a:buChar char="q"/>
            </a:pPr>
            <a:endParaRPr lang="en-GB" sz="1800" dirty="0" smtClean="0"/>
          </a:p>
          <a:p>
            <a:pPr>
              <a:lnSpc>
                <a:spcPts val="2800"/>
              </a:lnSpc>
              <a:spcBef>
                <a:spcPts val="0"/>
              </a:spcBef>
              <a:buFont typeface="Wingdings" panose="05000000000000000000" pitchFamily="2" charset="2"/>
              <a:buChar char="q"/>
            </a:pPr>
            <a:r>
              <a:rPr lang="en-GB" sz="1800" dirty="0" smtClean="0"/>
              <a:t>The introduction of three strands: </a:t>
            </a:r>
            <a:r>
              <a:rPr lang="en-GB" sz="1800" i="1" dirty="0" smtClean="0"/>
              <a:t>writing process</a:t>
            </a:r>
            <a:r>
              <a:rPr lang="en-GB" sz="1800" dirty="0" smtClean="0"/>
              <a:t>, </a:t>
            </a:r>
            <a:r>
              <a:rPr lang="en-GB" sz="1800" i="1" dirty="0" smtClean="0"/>
              <a:t>being an author </a:t>
            </a:r>
            <a:r>
              <a:rPr lang="en-GB" sz="1800" dirty="0" smtClean="0"/>
              <a:t>and </a:t>
            </a:r>
            <a:r>
              <a:rPr lang="en-GB" sz="1800" i="1" dirty="0" smtClean="0"/>
              <a:t>language-level choices. </a:t>
            </a:r>
          </a:p>
          <a:p>
            <a:pPr>
              <a:lnSpc>
                <a:spcPts val="2800"/>
              </a:lnSpc>
              <a:spcBef>
                <a:spcPts val="0"/>
              </a:spcBef>
              <a:buFont typeface="Wingdings" panose="05000000000000000000" pitchFamily="2" charset="2"/>
              <a:buChar char="q"/>
            </a:pPr>
            <a:endParaRPr lang="en-GB" sz="1800" i="1" dirty="0"/>
          </a:p>
          <a:p>
            <a:pPr>
              <a:lnSpc>
                <a:spcPts val="2800"/>
              </a:lnSpc>
              <a:spcBef>
                <a:spcPts val="0"/>
              </a:spcBef>
              <a:buFont typeface="Wingdings" panose="05000000000000000000" pitchFamily="2" charset="2"/>
              <a:buChar char="q"/>
            </a:pPr>
            <a:r>
              <a:rPr lang="en-GB" sz="1800" i="1" dirty="0" smtClean="0"/>
              <a:t>The </a:t>
            </a:r>
            <a:r>
              <a:rPr lang="en-GB" sz="1800" dirty="0" smtClean="0"/>
              <a:t>importance of reading critically and employing the </a:t>
            </a:r>
            <a:r>
              <a:rPr lang="en-GB" sz="1800" dirty="0"/>
              <a:t>Craft of Writing </a:t>
            </a:r>
            <a:r>
              <a:rPr lang="en-GB" sz="1800" dirty="0" smtClean="0"/>
              <a:t>Framework in text study, using texts as models to enable  reading to feed writing.</a:t>
            </a:r>
          </a:p>
          <a:p>
            <a:pPr>
              <a:lnSpc>
                <a:spcPts val="2800"/>
              </a:lnSpc>
              <a:spcBef>
                <a:spcPts val="0"/>
              </a:spcBef>
              <a:buFont typeface="Wingdings" panose="05000000000000000000" pitchFamily="2" charset="2"/>
              <a:buChar char="q"/>
            </a:pPr>
            <a:endParaRPr lang="en-GB" sz="1800" dirty="0"/>
          </a:p>
          <a:p>
            <a:pPr>
              <a:lnSpc>
                <a:spcPts val="2800"/>
              </a:lnSpc>
              <a:spcBef>
                <a:spcPts val="0"/>
              </a:spcBef>
              <a:buFont typeface="Wingdings" panose="05000000000000000000" pitchFamily="2" charset="2"/>
              <a:buChar char="q"/>
            </a:pPr>
            <a:r>
              <a:rPr lang="en-GB" sz="1800" dirty="0" smtClean="0"/>
              <a:t>The importance of continuing to apply learning from Arvon in the classroom and using the</a:t>
            </a:r>
            <a:r>
              <a:rPr lang="en-GB" sz="1800" dirty="0"/>
              <a:t> Craft of Writing </a:t>
            </a:r>
            <a:r>
              <a:rPr lang="en-GB" sz="1800" dirty="0" smtClean="0"/>
              <a:t>Framework.</a:t>
            </a:r>
            <a:endParaRPr lang="en-GB" sz="1800" i="1" dirty="0" smtClean="0"/>
          </a:p>
          <a:p>
            <a:pPr>
              <a:lnSpc>
                <a:spcPts val="2800"/>
              </a:lnSpc>
              <a:spcBef>
                <a:spcPts val="0"/>
              </a:spcBef>
              <a:buFont typeface="Wingdings" panose="05000000000000000000" pitchFamily="2" charset="2"/>
              <a:buChar char="q"/>
            </a:pPr>
            <a:endParaRPr lang="en-GB" i="1" dirty="0"/>
          </a:p>
        </p:txBody>
      </p:sp>
      <p:sp>
        <p:nvSpPr>
          <p:cNvPr id="4" name="Slide Number Placeholder 3"/>
          <p:cNvSpPr>
            <a:spLocks noGrp="1"/>
          </p:cNvSpPr>
          <p:nvPr>
            <p:ph type="sldNum" sz="quarter" idx="12"/>
          </p:nvPr>
        </p:nvSpPr>
        <p:spPr/>
        <p:txBody>
          <a:bodyPr/>
          <a:lstStyle/>
          <a:p>
            <a:fld id="{F262E3B4-2AC3-4482-B893-FA0A0D613635}" type="slidenum">
              <a:rPr lang="en-GB" smtClean="0"/>
              <a:t>5</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Tree>
    <p:extLst>
      <p:ext uri="{BB962C8B-B14F-4D97-AF65-F5344CB8AC3E}">
        <p14:creationId xmlns:p14="http://schemas.microsoft.com/office/powerpoint/2010/main" val="4660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7308304" cy="1143000"/>
          </a:xfrm>
        </p:spPr>
        <p:txBody>
          <a:bodyPr/>
          <a:lstStyle/>
          <a:p>
            <a:r>
              <a:rPr lang="en-GB" dirty="0" smtClean="0"/>
              <a:t>Key Messages from CPD Day 2</a:t>
            </a:r>
            <a:endParaRPr lang="en-GB" dirty="0"/>
          </a:p>
        </p:txBody>
      </p:sp>
      <p:sp>
        <p:nvSpPr>
          <p:cNvPr id="3" name="Content Placeholder 2"/>
          <p:cNvSpPr>
            <a:spLocks noGrp="1"/>
          </p:cNvSpPr>
          <p:nvPr>
            <p:ph idx="1"/>
          </p:nvPr>
        </p:nvSpPr>
        <p:spPr>
          <a:xfrm>
            <a:off x="179512" y="1772816"/>
            <a:ext cx="8712968" cy="4360737"/>
          </a:xfrm>
        </p:spPr>
        <p:txBody>
          <a:bodyPr>
            <a:normAutofit/>
          </a:bodyPr>
          <a:lstStyle/>
          <a:p>
            <a:pPr>
              <a:lnSpc>
                <a:spcPts val="2800"/>
              </a:lnSpc>
              <a:spcBef>
                <a:spcPts val="0"/>
              </a:spcBef>
              <a:buFont typeface="Wingdings" panose="05000000000000000000" pitchFamily="2" charset="2"/>
              <a:buChar char="q"/>
            </a:pPr>
            <a:r>
              <a:rPr lang="en-GB" sz="1800" dirty="0" smtClean="0"/>
              <a:t>The introduction of two new strands from the Craft of Writing Framework:</a:t>
            </a:r>
          </a:p>
          <a:p>
            <a:pPr marL="0" indent="0">
              <a:lnSpc>
                <a:spcPts val="2800"/>
              </a:lnSpc>
              <a:spcBef>
                <a:spcPts val="0"/>
              </a:spcBef>
              <a:buNone/>
            </a:pPr>
            <a:r>
              <a:rPr lang="en-GB" sz="1800" dirty="0" smtClean="0"/>
              <a:t>      </a:t>
            </a:r>
            <a:r>
              <a:rPr lang="en-GB" sz="1800" i="1" dirty="0" smtClean="0"/>
              <a:t>Text Level Choices</a:t>
            </a:r>
            <a:r>
              <a:rPr lang="en-GB" sz="1800" dirty="0" smtClean="0"/>
              <a:t>; and </a:t>
            </a:r>
            <a:r>
              <a:rPr lang="en-GB" sz="1800" i="1" dirty="0" smtClean="0"/>
              <a:t>Reader-Writer Relationship</a:t>
            </a:r>
            <a:r>
              <a:rPr lang="en-GB" sz="1800" dirty="0" smtClean="0"/>
              <a:t>;</a:t>
            </a:r>
          </a:p>
          <a:p>
            <a:pPr>
              <a:lnSpc>
                <a:spcPts val="2800"/>
              </a:lnSpc>
              <a:spcBef>
                <a:spcPts val="0"/>
              </a:spcBef>
              <a:buFont typeface="Wingdings" panose="05000000000000000000" pitchFamily="2" charset="2"/>
              <a:buChar char="q"/>
            </a:pPr>
            <a:endParaRPr lang="en-GB" sz="1800" dirty="0" smtClean="0"/>
          </a:p>
          <a:p>
            <a:pPr>
              <a:lnSpc>
                <a:spcPts val="2800"/>
              </a:lnSpc>
              <a:spcBef>
                <a:spcPts val="0"/>
              </a:spcBef>
              <a:buFont typeface="Wingdings" panose="05000000000000000000" pitchFamily="2" charset="2"/>
              <a:buChar char="q"/>
            </a:pPr>
            <a:r>
              <a:rPr lang="en-GB" sz="1800" dirty="0" smtClean="0"/>
              <a:t>The importance of giving critical feedback to writers:</a:t>
            </a:r>
          </a:p>
          <a:p>
            <a:pPr lvl="1">
              <a:lnSpc>
                <a:spcPts val="2800"/>
              </a:lnSpc>
              <a:spcBef>
                <a:spcPts val="0"/>
              </a:spcBef>
              <a:buFont typeface="Wingdings" panose="05000000000000000000" pitchFamily="2" charset="2"/>
              <a:buChar char="Ø"/>
            </a:pPr>
            <a:r>
              <a:rPr lang="en-GB" sz="1800" dirty="0" smtClean="0"/>
              <a:t>to generate </a:t>
            </a:r>
            <a:r>
              <a:rPr lang="en-GB" sz="1800" dirty="0"/>
              <a:t>a shared vocabulary and language to talk about writing;</a:t>
            </a:r>
          </a:p>
          <a:p>
            <a:pPr lvl="1">
              <a:lnSpc>
                <a:spcPts val="2800"/>
              </a:lnSpc>
              <a:spcBef>
                <a:spcPts val="0"/>
              </a:spcBef>
              <a:buFont typeface="Wingdings" panose="05000000000000000000" pitchFamily="2" charset="2"/>
              <a:buChar char="Ø"/>
            </a:pPr>
            <a:r>
              <a:rPr lang="en-GB" sz="1800" dirty="0"/>
              <a:t>t</a:t>
            </a:r>
            <a:r>
              <a:rPr lang="en-GB" sz="1800" dirty="0" smtClean="0"/>
              <a:t>o help revision skills - </a:t>
            </a:r>
            <a:r>
              <a:rPr lang="en-GB" sz="1800" dirty="0"/>
              <a:t>It is hard to revise writing if you have no real sense of how to judge what you have written, or how to change what you have </a:t>
            </a:r>
            <a:r>
              <a:rPr lang="en-GB" sz="1800" dirty="0" smtClean="0"/>
              <a:t>written;</a:t>
            </a:r>
          </a:p>
          <a:p>
            <a:pPr lvl="1">
              <a:lnSpc>
                <a:spcPts val="2800"/>
              </a:lnSpc>
              <a:spcBef>
                <a:spcPts val="0"/>
              </a:spcBef>
              <a:buFont typeface="Wingdings" panose="05000000000000000000" pitchFamily="2" charset="2"/>
              <a:buChar char="Ø"/>
            </a:pPr>
            <a:r>
              <a:rPr lang="en-GB" sz="1800" dirty="0" smtClean="0"/>
              <a:t>The value of the Craft of Writing Framework in supporting feedback conversations.</a:t>
            </a:r>
            <a:endParaRPr lang="en-GB" sz="1800" dirty="0"/>
          </a:p>
          <a:p>
            <a:pPr>
              <a:lnSpc>
                <a:spcPts val="2800"/>
              </a:lnSpc>
              <a:spcBef>
                <a:spcPts val="0"/>
              </a:spcBef>
              <a:buFont typeface="Wingdings" panose="05000000000000000000" pitchFamily="2" charset="2"/>
              <a:buChar char="q"/>
            </a:pPr>
            <a:endParaRPr lang="en-GB" sz="1800" dirty="0" smtClean="0"/>
          </a:p>
          <a:p>
            <a:pPr>
              <a:lnSpc>
                <a:spcPts val="2800"/>
              </a:lnSpc>
              <a:spcBef>
                <a:spcPts val="0"/>
              </a:spcBef>
              <a:buFont typeface="Wingdings" panose="05000000000000000000" pitchFamily="2" charset="2"/>
              <a:buChar char="q"/>
            </a:pPr>
            <a:r>
              <a:rPr lang="en-GB" sz="1800" dirty="0" smtClean="0"/>
              <a:t>The importance of sustained efforts to take learning from Arvon to the classroom, and to use the Craft of Writing Framework to inform planning and teaching.</a:t>
            </a:r>
          </a:p>
          <a:p>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F262E3B4-2AC3-4482-B893-FA0A0D613635}" type="slidenum">
              <a:rPr lang="en-GB" smtClean="0"/>
              <a:t>6</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16633"/>
            <a:ext cx="1181169" cy="1656184"/>
          </a:xfrm>
          <a:prstGeom prst="rect">
            <a:avLst/>
          </a:prstGeom>
        </p:spPr>
      </p:pic>
    </p:spTree>
    <p:extLst>
      <p:ext uri="{BB962C8B-B14F-4D97-AF65-F5344CB8AC3E}">
        <p14:creationId xmlns:p14="http://schemas.microsoft.com/office/powerpoint/2010/main" val="104454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800"/>
            <a:ext cx="7020272" cy="1143000"/>
          </a:xfrm>
        </p:spPr>
        <p:txBody>
          <a:bodyPr/>
          <a:lstStyle/>
          <a:p>
            <a:r>
              <a:rPr lang="en-GB" dirty="0" smtClean="0"/>
              <a:t>Craft of Writing Framework</a:t>
            </a:r>
            <a:endParaRPr lang="en-GB" dirty="0"/>
          </a:p>
        </p:txBody>
      </p:sp>
      <p:sp>
        <p:nvSpPr>
          <p:cNvPr id="3" name="Content Placeholder 2"/>
          <p:cNvSpPr>
            <a:spLocks noGrp="1"/>
          </p:cNvSpPr>
          <p:nvPr>
            <p:ph idx="1"/>
          </p:nvPr>
        </p:nvSpPr>
        <p:spPr>
          <a:xfrm>
            <a:off x="155575" y="1830387"/>
            <a:ext cx="6275040" cy="4525963"/>
          </a:xfrm>
          <a:ln>
            <a:solidFill>
              <a:schemeClr val="tx1"/>
            </a:solidFill>
          </a:ln>
        </p:spPr>
        <p:txBody>
          <a:bodyPr>
            <a:normAutofit fontScale="92500"/>
          </a:bodyPr>
          <a:lstStyle/>
          <a:p>
            <a:pPr marL="514350" lvl="0" indent="-514350">
              <a:lnSpc>
                <a:spcPts val="3200"/>
              </a:lnSpc>
              <a:spcBef>
                <a:spcPts val="0"/>
              </a:spcBef>
              <a:spcAft>
                <a:spcPts val="1200"/>
              </a:spcAft>
              <a:buFont typeface="+mj-lt"/>
              <a:buAutoNum type="arabicPeriod"/>
            </a:pPr>
            <a:r>
              <a:rPr lang="en-GB" sz="2600" dirty="0">
                <a:solidFill>
                  <a:srgbClr val="FF0000"/>
                </a:solidFill>
              </a:rPr>
              <a:t>One point of learning </a:t>
            </a:r>
            <a:r>
              <a:rPr lang="en-GB" sz="2600" dirty="0" smtClean="0">
                <a:solidFill>
                  <a:srgbClr val="FF0000"/>
                </a:solidFill>
              </a:rPr>
              <a:t>you </a:t>
            </a:r>
            <a:r>
              <a:rPr lang="en-GB" sz="2600" dirty="0">
                <a:solidFill>
                  <a:srgbClr val="FF0000"/>
                </a:solidFill>
              </a:rPr>
              <a:t>find challenging to understand or to implement from the Craft of Writing </a:t>
            </a:r>
            <a:r>
              <a:rPr lang="en-GB" sz="2600" dirty="0" smtClean="0">
                <a:solidFill>
                  <a:srgbClr val="FF0000"/>
                </a:solidFill>
              </a:rPr>
              <a:t>Framework. </a:t>
            </a:r>
            <a:endParaRPr lang="en-GB" sz="2600" dirty="0">
              <a:solidFill>
                <a:srgbClr val="FF0000"/>
              </a:solidFill>
            </a:endParaRPr>
          </a:p>
          <a:p>
            <a:pPr marL="514350" lvl="0" indent="-514350">
              <a:lnSpc>
                <a:spcPts val="3200"/>
              </a:lnSpc>
              <a:spcBef>
                <a:spcPts val="0"/>
              </a:spcBef>
              <a:spcAft>
                <a:spcPts val="1200"/>
              </a:spcAft>
              <a:buFont typeface="+mj-lt"/>
              <a:buAutoNum type="arabicPeriod"/>
            </a:pPr>
            <a:r>
              <a:rPr lang="en-GB" sz="2600" dirty="0">
                <a:solidFill>
                  <a:schemeClr val="accent6">
                    <a:lumMod val="75000"/>
                  </a:schemeClr>
                </a:solidFill>
              </a:rPr>
              <a:t>One point of learning </a:t>
            </a:r>
            <a:r>
              <a:rPr lang="en-GB" sz="2600" dirty="0" smtClean="0">
                <a:solidFill>
                  <a:schemeClr val="accent6">
                    <a:lumMod val="75000"/>
                  </a:schemeClr>
                </a:solidFill>
              </a:rPr>
              <a:t>you </a:t>
            </a:r>
            <a:r>
              <a:rPr lang="en-GB" sz="2600" dirty="0">
                <a:solidFill>
                  <a:schemeClr val="accent6">
                    <a:lumMod val="75000"/>
                  </a:schemeClr>
                </a:solidFill>
              </a:rPr>
              <a:t>still feel unsure/unclear about in the Craft of Writing </a:t>
            </a:r>
            <a:r>
              <a:rPr lang="en-GB" sz="2600" dirty="0" smtClean="0">
                <a:solidFill>
                  <a:schemeClr val="accent6">
                    <a:lumMod val="75000"/>
                  </a:schemeClr>
                </a:solidFill>
              </a:rPr>
              <a:t>Framework</a:t>
            </a:r>
            <a:r>
              <a:rPr lang="en-GB" sz="2600" dirty="0"/>
              <a:t>.</a:t>
            </a:r>
          </a:p>
          <a:p>
            <a:pPr marL="514350" lvl="0" indent="-514350">
              <a:lnSpc>
                <a:spcPts val="3200"/>
              </a:lnSpc>
              <a:spcBef>
                <a:spcPts val="0"/>
              </a:spcBef>
              <a:spcAft>
                <a:spcPts val="1200"/>
              </a:spcAft>
              <a:buFont typeface="+mj-lt"/>
              <a:buAutoNum type="arabicPeriod"/>
            </a:pPr>
            <a:r>
              <a:rPr lang="en-GB" sz="2600" dirty="0">
                <a:solidFill>
                  <a:srgbClr val="00B050"/>
                </a:solidFill>
              </a:rPr>
              <a:t>One point of learning </a:t>
            </a:r>
            <a:r>
              <a:rPr lang="en-GB" sz="2600" dirty="0" smtClean="0">
                <a:solidFill>
                  <a:srgbClr val="00B050"/>
                </a:solidFill>
              </a:rPr>
              <a:t>you </a:t>
            </a:r>
            <a:r>
              <a:rPr lang="en-GB" sz="2600" dirty="0">
                <a:solidFill>
                  <a:srgbClr val="00B050"/>
                </a:solidFill>
              </a:rPr>
              <a:t>have taken and used successfully in practice from the Craft of Writing Framework.</a:t>
            </a:r>
            <a:r>
              <a:rPr lang="en-GB" sz="2600" dirty="0" smtClean="0">
                <a:solidFill>
                  <a:srgbClr val="00B050"/>
                </a:solidFill>
              </a:rPr>
              <a:t> </a:t>
            </a:r>
            <a:endParaRPr lang="en-GB" sz="2600" dirty="0">
              <a:solidFill>
                <a:srgbClr val="00B050"/>
              </a:solidFill>
            </a:endParaRPr>
          </a:p>
          <a:p>
            <a:endParaRPr lang="en-GB" dirty="0"/>
          </a:p>
        </p:txBody>
      </p:sp>
      <p:sp>
        <p:nvSpPr>
          <p:cNvPr id="4" name="Slide Number Placeholder 3"/>
          <p:cNvSpPr>
            <a:spLocks noGrp="1"/>
          </p:cNvSpPr>
          <p:nvPr>
            <p:ph type="sldNum" sz="quarter" idx="12"/>
          </p:nvPr>
        </p:nvSpPr>
        <p:spPr/>
        <p:txBody>
          <a:bodyPr/>
          <a:lstStyle/>
          <a:p>
            <a:fld id="{F262E3B4-2AC3-4482-B893-FA0A0D613635}" type="slidenum">
              <a:rPr lang="en-GB" smtClean="0"/>
              <a:t>7</a:t>
            </a:fld>
            <a:endParaRPr lang="en-GB"/>
          </a:p>
        </p:txBody>
      </p:sp>
      <p:sp>
        <p:nvSpPr>
          <p:cNvPr id="6" name="AutoShape 2" descr="Image result for image of traffic l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image of traffic ligh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790" y="2398580"/>
            <a:ext cx="1440160" cy="34025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60337"/>
            <a:ext cx="1182819" cy="1658499"/>
          </a:xfrm>
          <a:prstGeom prst="rect">
            <a:avLst/>
          </a:prstGeom>
        </p:spPr>
      </p:pic>
    </p:spTree>
    <p:extLst>
      <p:ext uri="{BB962C8B-B14F-4D97-AF65-F5344CB8AC3E}">
        <p14:creationId xmlns:p14="http://schemas.microsoft.com/office/powerpoint/2010/main" val="289064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GB" dirty="0"/>
              <a:t>Problems and possible solutions </a:t>
            </a:r>
            <a:br>
              <a:rPr lang="en-GB" dirty="0"/>
            </a:br>
            <a:endParaRPr lang="en-GB" dirty="0"/>
          </a:p>
        </p:txBody>
      </p:sp>
      <p:sp>
        <p:nvSpPr>
          <p:cNvPr id="3" name="Content Placeholder 2"/>
          <p:cNvSpPr>
            <a:spLocks noGrp="1"/>
          </p:cNvSpPr>
          <p:nvPr>
            <p:ph idx="1"/>
          </p:nvPr>
        </p:nvSpPr>
        <p:spPr>
          <a:xfrm>
            <a:off x="467544" y="1484784"/>
            <a:ext cx="6120680" cy="4525963"/>
          </a:xfrm>
        </p:spPr>
        <p:txBody>
          <a:bodyPr/>
          <a:lstStyle/>
          <a:p>
            <a:pPr marL="0" indent="0" algn="ctr">
              <a:buNone/>
            </a:pPr>
            <a:endParaRPr lang="en-GB" sz="2800" b="1" dirty="0" smtClean="0">
              <a:solidFill>
                <a:srgbClr val="FF0000"/>
              </a:solidFill>
            </a:endParaRPr>
          </a:p>
          <a:p>
            <a:pPr marL="0" indent="0" algn="ctr">
              <a:buNone/>
            </a:pPr>
            <a:r>
              <a:rPr lang="en-GB" sz="2800" b="1" dirty="0" smtClean="0">
                <a:solidFill>
                  <a:srgbClr val="FF0000"/>
                </a:solidFill>
              </a:rPr>
              <a:t>Craft Knowledge:</a:t>
            </a:r>
            <a:r>
              <a:rPr lang="en-GB" sz="2800" dirty="0" smtClean="0">
                <a:solidFill>
                  <a:srgbClr val="FF0000"/>
                </a:solidFill>
              </a:rPr>
              <a:t> </a:t>
            </a:r>
          </a:p>
          <a:p>
            <a:pPr marL="0" indent="0">
              <a:buNone/>
            </a:pPr>
            <a:r>
              <a:rPr lang="en-GB" sz="2800" dirty="0" smtClean="0">
                <a:solidFill>
                  <a:srgbClr val="FF0000"/>
                </a:solidFill>
              </a:rPr>
              <a:t>The knowledge on which writers draw in order to shape language and make choices that fulfil their authorial intentions and their awareness of how they manage the process of composing text</a:t>
            </a:r>
            <a:r>
              <a:rPr lang="en-GB" dirty="0" smtClean="0">
                <a:solidFill>
                  <a:srgbClr val="FF0000"/>
                </a:solidFill>
              </a:rPr>
              <a:t>.</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F262E3B4-2AC3-4482-B893-FA0A0D613635}" type="slidenum">
              <a:rPr lang="en-GB" smtClean="0"/>
              <a:t>8</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790" y="2398580"/>
            <a:ext cx="1440160" cy="3402576"/>
          </a:xfrm>
          <a:prstGeom prst="rect">
            <a:avLst/>
          </a:prstGeom>
        </p:spPr>
      </p:pic>
    </p:spTree>
    <p:extLst>
      <p:ext uri="{BB962C8B-B14F-4D97-AF65-F5344CB8AC3E}">
        <p14:creationId xmlns:p14="http://schemas.microsoft.com/office/powerpoint/2010/main" val="2631756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536032"/>
          </a:xfrm>
          <a:solidFill>
            <a:srgbClr val="EFF9FF"/>
          </a:solidFill>
          <a:ln>
            <a:solidFill>
              <a:schemeClr val="tx1"/>
            </a:solidFill>
          </a:ln>
        </p:spPr>
        <p:txBody>
          <a:bodyPr/>
          <a:lstStyle/>
          <a:p>
            <a:pPr marL="0" indent="0">
              <a:lnSpc>
                <a:spcPts val="3000"/>
              </a:lnSpc>
              <a:spcBef>
                <a:spcPts val="0"/>
              </a:spcBef>
              <a:buNone/>
            </a:pPr>
            <a:r>
              <a:rPr lang="en-GB" sz="1800" dirty="0" smtClean="0"/>
              <a:t>Beyond the footsteps of the greatest explorers and up past the reach of the trustiest maps there lies a kingdom called </a:t>
            </a:r>
            <a:r>
              <a:rPr lang="en-GB" sz="1800" dirty="0" err="1" smtClean="0"/>
              <a:t>Erkenwald</a:t>
            </a:r>
            <a:r>
              <a:rPr lang="en-GB" sz="1800" dirty="0" smtClean="0"/>
              <a:t>.</a:t>
            </a:r>
          </a:p>
          <a:p>
            <a:pPr marL="0" indent="0">
              <a:lnSpc>
                <a:spcPts val="3000"/>
              </a:lnSpc>
              <a:spcBef>
                <a:spcPts val="0"/>
              </a:spcBef>
              <a:buNone/>
            </a:pPr>
            <a:endParaRPr lang="en-GB" sz="1800" dirty="0" smtClean="0"/>
          </a:p>
          <a:p>
            <a:pPr marL="0" indent="0">
              <a:lnSpc>
                <a:spcPts val="3000"/>
              </a:lnSpc>
              <a:spcBef>
                <a:spcPts val="0"/>
              </a:spcBef>
              <a:buNone/>
            </a:pPr>
            <a:r>
              <a:rPr lang="en-GB" sz="1800" dirty="0" smtClean="0"/>
              <a:t>Here, the sun still shines at midnight in the summer, glinting off the icebergs in the north and slipping between the snow-capped Never Cliffs in the west.  But it does not rise at all in the long, cold winters. Then, the nights bleed on and on and the darkness is so thick you cannot see your hands in front of your face.</a:t>
            </a:r>
          </a:p>
          <a:p>
            <a:pPr marL="0" indent="0">
              <a:lnSpc>
                <a:spcPts val="3000"/>
              </a:lnSpc>
              <a:spcBef>
                <a:spcPts val="0"/>
              </a:spcBef>
              <a:buNone/>
            </a:pPr>
            <a:endParaRPr lang="en-GB" sz="1800" dirty="0"/>
          </a:p>
          <a:p>
            <a:pPr marL="0" indent="0">
              <a:lnSpc>
                <a:spcPts val="3000"/>
              </a:lnSpc>
              <a:spcBef>
                <a:spcPts val="0"/>
              </a:spcBef>
              <a:buNone/>
            </a:pPr>
            <a:r>
              <a:rPr lang="en-GB" sz="1800" dirty="0" smtClean="0"/>
              <a:t>                 From the opening of </a:t>
            </a:r>
            <a:r>
              <a:rPr lang="en-GB" sz="1800" i="1" dirty="0" smtClean="0"/>
              <a:t>Sky Song </a:t>
            </a:r>
            <a:r>
              <a:rPr lang="en-GB" sz="1800" dirty="0" smtClean="0"/>
              <a:t>by Abi Elphinstone</a:t>
            </a:r>
            <a:endParaRPr lang="en-GB" sz="1800" dirty="0"/>
          </a:p>
        </p:txBody>
      </p:sp>
      <p:sp>
        <p:nvSpPr>
          <p:cNvPr id="4" name="Rectangular Callout 3"/>
          <p:cNvSpPr/>
          <p:nvPr/>
        </p:nvSpPr>
        <p:spPr>
          <a:xfrm>
            <a:off x="323528" y="5784267"/>
            <a:ext cx="2376264" cy="936104"/>
          </a:xfrm>
          <a:prstGeom prst="wedgeRectCallout">
            <a:avLst>
              <a:gd name="adj1" fmla="val 99241"/>
              <a:gd name="adj2" fmla="val -576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Can you visualise this country – in summer and in winter?</a:t>
            </a:r>
            <a:endParaRPr lang="en-GB" sz="2000" dirty="0">
              <a:solidFill>
                <a:schemeClr val="tx1"/>
              </a:solidFill>
            </a:endParaRPr>
          </a:p>
        </p:txBody>
      </p:sp>
      <p:sp>
        <p:nvSpPr>
          <p:cNvPr id="2" name="Slide Number Placeholder 1"/>
          <p:cNvSpPr>
            <a:spLocks noGrp="1"/>
          </p:cNvSpPr>
          <p:nvPr>
            <p:ph type="sldNum" sz="quarter" idx="11"/>
          </p:nvPr>
        </p:nvSpPr>
        <p:spPr/>
        <p:txBody>
          <a:bodyPr/>
          <a:lstStyle/>
          <a:p>
            <a:fld id="{132371F7-CEE0-4AF0-87BE-4D51F1612E4F}" type="slidenum">
              <a:rPr lang="en-US" smtClean="0"/>
              <a:pPr/>
              <a:t>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70839"/>
            <a:ext cx="1162472" cy="1629969"/>
          </a:xfrm>
          <a:prstGeom prst="rect">
            <a:avLst/>
          </a:prstGeom>
        </p:spPr>
      </p:pic>
      <p:sp>
        <p:nvSpPr>
          <p:cNvPr id="6" name="TextBox 5"/>
          <p:cNvSpPr txBox="1"/>
          <p:nvPr/>
        </p:nvSpPr>
        <p:spPr>
          <a:xfrm>
            <a:off x="457200" y="394454"/>
            <a:ext cx="7175648" cy="1446550"/>
          </a:xfrm>
          <a:prstGeom prst="rect">
            <a:avLst/>
          </a:prstGeom>
          <a:noFill/>
        </p:spPr>
        <p:txBody>
          <a:bodyPr wrap="square" rtlCol="0">
            <a:spAutoFit/>
          </a:bodyPr>
          <a:lstStyle/>
          <a:p>
            <a:r>
              <a:rPr lang="en-GB" sz="4400" dirty="0" smtClean="0">
                <a:effectLst>
                  <a:outerShdw blurRad="38100" dist="38100" dir="2700000" algn="tl">
                    <a:srgbClr val="000000">
                      <a:alpha val="43137"/>
                    </a:srgbClr>
                  </a:outerShdw>
                </a:effectLst>
              </a:rPr>
              <a:t>Texts as Models: Creating a Setting</a:t>
            </a:r>
            <a:endParaRPr lang="en-GB" sz="4400" dirty="0">
              <a:effectLst>
                <a:outerShdw blurRad="38100" dist="38100" dir="2700000" algn="tl">
                  <a:srgbClr val="000000">
                    <a:alpha val="43137"/>
                  </a:srgbClr>
                </a:outerShdw>
              </a:effectLst>
            </a:endParaRPr>
          </a:p>
        </p:txBody>
      </p:sp>
      <p:sp>
        <p:nvSpPr>
          <p:cNvPr id="7" name="Rectangular Callout 6"/>
          <p:cNvSpPr/>
          <p:nvPr/>
        </p:nvSpPr>
        <p:spPr>
          <a:xfrm>
            <a:off x="5364088" y="5784267"/>
            <a:ext cx="3384376" cy="936104"/>
          </a:xfrm>
          <a:prstGeom prst="wedgeRectCallout">
            <a:avLst>
              <a:gd name="adj1" fmla="val -49524"/>
              <a:gd name="adj2" fmla="val -233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What feedback might you give Abi Elphinstone on how well she has created a setting?</a:t>
            </a:r>
            <a:endParaRPr lang="en-GB" sz="2000" dirty="0">
              <a:solidFill>
                <a:schemeClr val="tx1"/>
              </a:solidFill>
            </a:endParaRPr>
          </a:p>
        </p:txBody>
      </p:sp>
    </p:spTree>
    <p:extLst>
      <p:ext uri="{BB962C8B-B14F-4D97-AF65-F5344CB8AC3E}">
        <p14:creationId xmlns:p14="http://schemas.microsoft.com/office/powerpoint/2010/main" val="750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4549</TotalTime>
  <Words>2333</Words>
  <Application>Microsoft Office PowerPoint</Application>
  <PresentationFormat>On-screen Show (4:3)</PresentationFormat>
  <Paragraphs>230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From Arvon to the classroom workshop</vt:lpstr>
      <vt:lpstr>Plan for the Morning</vt:lpstr>
      <vt:lpstr>Not Craft of Writing on the side!</vt:lpstr>
      <vt:lpstr>Pedagogical Principles</vt:lpstr>
      <vt:lpstr>Key Messages from CPD Day 1</vt:lpstr>
      <vt:lpstr>Key Messages from CPD Day 2</vt:lpstr>
      <vt:lpstr>Craft of Writing Framework</vt:lpstr>
      <vt:lpstr>Problems and possible solutions  </vt:lpstr>
      <vt:lpstr>PowerPoint Presentation</vt:lpstr>
      <vt:lpstr>PowerPoint Presentation</vt:lpstr>
      <vt:lpstr>PowerPoint Presentation</vt:lpstr>
      <vt:lpstr>PowerPoint Presentation</vt:lpstr>
      <vt:lpstr>Texts as Models: Viewpoint</vt:lpstr>
      <vt:lpstr>Texts as Models: Viewpoint</vt:lpstr>
      <vt:lpstr>Texts as Models: Narrative Structure</vt:lpstr>
      <vt:lpstr>Texts as Models: Narrative Structure</vt:lpstr>
      <vt:lpstr>Texts as Models: Narrative Structure</vt:lpstr>
      <vt:lpstr>Texts as Models</vt:lpstr>
      <vt:lpstr>Feedback:  reviewing and revising</vt:lpstr>
      <vt:lpstr>   Feedback and Evaluation </vt:lpstr>
      <vt:lpstr>  Feedback and Evaluation </vt:lpstr>
      <vt:lpstr>Focused Craft of Writing Framework  feedback </vt:lpstr>
      <vt:lpstr>PowerPoint Presentation</vt:lpstr>
      <vt:lpstr>  Planning with the Craft of Writing     Framework </vt:lpstr>
      <vt:lpstr>My Arvon Autobiography</vt:lpstr>
      <vt:lpstr>Gap Task 4: January-May </vt:lpstr>
      <vt:lpstr>Project Website</vt:lpstr>
      <vt:lpstr>Au revoir to Lumb Bank but not to the Craft of Writing</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logos and names of team</dc:title>
  <dc:creator>T.M.Cremin</dc:creator>
  <cp:lastModifiedBy>Teresa.Cremin</cp:lastModifiedBy>
  <cp:revision>282</cp:revision>
  <cp:lastPrinted>2015-10-21T11:36:42Z</cp:lastPrinted>
  <dcterms:created xsi:type="dcterms:W3CDTF">2015-10-18T18:11:52Z</dcterms:created>
  <dcterms:modified xsi:type="dcterms:W3CDTF">2019-01-31T22:09:05Z</dcterms:modified>
</cp:coreProperties>
</file>