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61" r:id="rId2"/>
    <p:sldId id="292" r:id="rId3"/>
    <p:sldId id="291" r:id="rId4"/>
    <p:sldId id="296" r:id="rId5"/>
    <p:sldId id="280" r:id="rId6"/>
    <p:sldId id="293" r:id="rId7"/>
    <p:sldId id="281" r:id="rId8"/>
    <p:sldId id="282" r:id="rId9"/>
    <p:sldId id="290" r:id="rId10"/>
    <p:sldId id="283" r:id="rId11"/>
    <p:sldId id="295" r:id="rId12"/>
    <p:sldId id="289" r:id="rId13"/>
    <p:sldId id="303" r:id="rId14"/>
    <p:sldId id="302" r:id="rId15"/>
    <p:sldId id="286" r:id="rId16"/>
    <p:sldId id="287" r:id="rId17"/>
    <p:sldId id="300" r:id="rId18"/>
    <p:sldId id="298" r:id="rId19"/>
    <p:sldId id="299" r:id="rId20"/>
    <p:sldId id="297" r:id="rId21"/>
    <p:sldId id="288" r:id="rId22"/>
    <p:sldId id="301" r:id="rId23"/>
    <p:sldId id="27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8537"/>
    <a:srgbClr val="DCFDD7"/>
    <a:srgbClr val="CCFF99"/>
    <a:srgbClr val="FF3300"/>
    <a:srgbClr val="FFFF99"/>
    <a:srgbClr val="C1FFC1"/>
    <a:srgbClr val="006600"/>
    <a:srgbClr val="AFFFA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99" autoAdjust="0"/>
    <p:restoredTop sz="94653" autoAdjust="0"/>
  </p:normalViewPr>
  <p:slideViewPr>
    <p:cSldViewPr>
      <p:cViewPr varScale="1">
        <p:scale>
          <a:sx n="202" d="100"/>
          <a:sy n="202" d="100"/>
        </p:scale>
        <p:origin x="2832"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BE8AEF-28D5-4B72-96C8-53D9B383F5F6}" type="datetimeFigureOut">
              <a:rPr lang="en-GB" smtClean="0"/>
              <a:t>17/01/2017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63C617-012E-4877-B837-78E2B6FD2D96}" type="slidenum">
              <a:rPr lang="en-GB" smtClean="0"/>
              <a:t>‹#›</a:t>
            </a:fld>
            <a:endParaRPr lang="en-GB"/>
          </a:p>
        </p:txBody>
      </p:sp>
    </p:spTree>
    <p:extLst>
      <p:ext uri="{BB962C8B-B14F-4D97-AF65-F5344CB8AC3E}">
        <p14:creationId xmlns:p14="http://schemas.microsoft.com/office/powerpoint/2010/main" val="1247079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E1AC3E6-1C50-47F0-9DC5-1F43889F2B94}" type="datetime1">
              <a:rPr lang="en-GB" smtClean="0"/>
              <a:t>17/01/2017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3303459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D16CAD-6963-42B4-B21B-9860F5482362}" type="datetime1">
              <a:rPr lang="en-GB" smtClean="0"/>
              <a:t>17/01/2017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135873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3B89F2-8187-4EEC-87DC-B85525F87E11}" type="datetime1">
              <a:rPr lang="en-GB" smtClean="0"/>
              <a:t>17/01/2017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828336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5FF7C3-6587-460A-AD60-C083ECF8BA1A}" type="datetime1">
              <a:rPr lang="en-GB" smtClean="0"/>
              <a:t>17/01/2017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2099536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FF5BAB-ECF8-440F-9EC6-6BACFCDFD039}" type="datetime1">
              <a:rPr lang="en-GB" smtClean="0"/>
              <a:t>17/01/2017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2432336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E34E5A4-7670-4AB3-A61A-6E265FFD6383}" type="datetime1">
              <a:rPr lang="en-GB" smtClean="0"/>
              <a:t>17/01/2017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278240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5E4302-9BA4-4690-B315-35114166B8A7}" type="datetime1">
              <a:rPr lang="en-GB" smtClean="0"/>
              <a:t>17/01/2017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43672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C8F44A7-9AEC-4C41-AF50-D8D17944C83C}" type="datetime1">
              <a:rPr lang="en-GB" smtClean="0"/>
              <a:t>17/01/2017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33792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6964C-389F-4464-A082-2A756A763775}" type="datetime1">
              <a:rPr lang="en-GB" smtClean="0"/>
              <a:t>17/01/2017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2623051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0C5552-7D81-44F7-BB00-130EBDE035CB}" type="datetime1">
              <a:rPr lang="en-GB" smtClean="0"/>
              <a:t>17/01/2017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3927881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C33AA4-E9F5-4C3C-A0EC-DEC2AF53D946}" type="datetime1">
              <a:rPr lang="en-GB" smtClean="0"/>
              <a:t>17/01/2017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1E94AE-4AE0-4832-80AE-5EEDEDF46D93}" type="slidenum">
              <a:rPr lang="en-GB" smtClean="0"/>
              <a:t>‹#›</a:t>
            </a:fld>
            <a:endParaRPr lang="en-GB"/>
          </a:p>
        </p:txBody>
      </p:sp>
    </p:spTree>
    <p:extLst>
      <p:ext uri="{BB962C8B-B14F-4D97-AF65-F5344CB8AC3E}">
        <p14:creationId xmlns:p14="http://schemas.microsoft.com/office/powerpoint/2010/main" val="2367316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CFDD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BE90F1-9362-4D1D-96AB-9C77B52AC238}" type="datetime1">
              <a:rPr lang="en-GB" smtClean="0"/>
              <a:t>17/01/2017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E94AE-4AE0-4832-80AE-5EEDEDF46D93}" type="slidenum">
              <a:rPr lang="en-GB" smtClean="0"/>
              <a:t>‹#›</a:t>
            </a:fld>
            <a:endParaRPr lang="en-GB"/>
          </a:p>
        </p:txBody>
      </p:sp>
    </p:spTree>
    <p:extLst>
      <p:ext uri="{BB962C8B-B14F-4D97-AF65-F5344CB8AC3E}">
        <p14:creationId xmlns:p14="http://schemas.microsoft.com/office/powerpoint/2010/main" val="811857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google.com/url?sa=i&amp;rct=j&amp;q=&amp;esrc=s&amp;frm=1&amp;source=images&amp;cd=&amp;cad=rja&amp;uact=8&amp;docid=bNe5IzzIsRxZIM&amp;tbnid=MNANFZDQGFi0TM:&amp;ved=0CAcQjRw&amp;url=http://www.fanpop.com/clubs/merlin-on-bbc/picks/results/1141654/2x02-once-future-queen-favorite-character&amp;ei=JW8uVIuTCcXcaonRgsAJ&amp;bvm=bv.76802529,d.d2s&amp;psig=AFQjCNFGEdTBGVG1O2N57lpMs0uxUgw56A&amp;ust=1412415556976635" TargetMode="External"/><Relationship Id="rId3"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6600" i="1" dirty="0" smtClean="0">
                <a:effectLst>
                  <a:outerShdw blurRad="38100" dist="38100" dir="2700000" algn="tl">
                    <a:srgbClr val="000000">
                      <a:alpha val="43137"/>
                    </a:srgbClr>
                  </a:outerShdw>
                </a:effectLst>
              </a:rPr>
              <a:t>Word-Weavers!</a:t>
            </a:r>
            <a:endParaRPr lang="en-GB" sz="6600" i="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n-GB" dirty="0" smtClean="0">
                <a:solidFill>
                  <a:schemeClr val="tx1"/>
                </a:solidFill>
              </a:rPr>
              <a:t>Every Word Counts!</a:t>
            </a:r>
            <a:endParaRPr lang="en-GB" dirty="0">
              <a:solidFill>
                <a:schemeClr val="tx1"/>
              </a:solidFill>
            </a:endParaRPr>
          </a:p>
        </p:txBody>
      </p:sp>
    </p:spTree>
    <p:extLst>
      <p:ext uri="{BB962C8B-B14F-4D97-AF65-F5344CB8AC3E}">
        <p14:creationId xmlns:p14="http://schemas.microsoft.com/office/powerpoint/2010/main" val="1366787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51E94AE-4AE0-4832-80AE-5EEDEDF46D93}" type="slidenum">
              <a:rPr lang="en-GB" smtClean="0"/>
              <a:t>10</a:t>
            </a:fld>
            <a:endParaRPr lang="en-GB" dirty="0"/>
          </a:p>
        </p:txBody>
      </p:sp>
      <p:pic>
        <p:nvPicPr>
          <p:cNvPr id="3" name="Picture 2" descr="https://encrypted-tbn1.gstatic.com/images?q=tbn:ANd9GcR4_Eq4PuVDjMMrgP5OOY0CrDrV8E9rG2N0U8S7p9PvMeFIwgB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126141"/>
            <a:ext cx="3987281" cy="560711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355976" y="548680"/>
            <a:ext cx="4464496" cy="5516895"/>
          </a:xfrm>
          <a:prstGeom prst="rect">
            <a:avLst/>
          </a:prstGeom>
          <a:noFill/>
        </p:spPr>
        <p:txBody>
          <a:bodyPr wrap="square" rtlCol="0">
            <a:spAutoFit/>
          </a:bodyPr>
          <a:lstStyle/>
          <a:p>
            <a:r>
              <a:rPr lang="en-GB" sz="2000" dirty="0" smtClean="0"/>
              <a:t>Examples of Noun Phrases</a:t>
            </a:r>
          </a:p>
          <a:p>
            <a:endParaRPr lang="en-GB" sz="2000" dirty="0"/>
          </a:p>
          <a:p>
            <a:pPr>
              <a:spcBef>
                <a:spcPts val="300"/>
              </a:spcBef>
            </a:pPr>
            <a:r>
              <a:rPr lang="en-GB" sz="2000" dirty="0" smtClean="0"/>
              <a:t>… her </a:t>
            </a:r>
            <a:r>
              <a:rPr lang="en-GB" sz="2000" b="1" dirty="0">
                <a:solidFill>
                  <a:srgbClr val="FF0000"/>
                </a:solidFill>
              </a:rPr>
              <a:t>fingers</a:t>
            </a:r>
            <a:r>
              <a:rPr lang="en-GB" sz="2000" dirty="0"/>
              <a:t>, long, white and dancing</a:t>
            </a:r>
            <a:r>
              <a:rPr lang="en-GB" sz="2000" dirty="0" smtClean="0">
                <a:solidFill>
                  <a:srgbClr val="0070C0"/>
                </a:solidFill>
              </a:rPr>
              <a:t>, …</a:t>
            </a:r>
            <a:endParaRPr lang="en-GB" sz="2000" dirty="0">
              <a:solidFill>
                <a:srgbClr val="0070C0"/>
              </a:solidFill>
            </a:endParaRPr>
          </a:p>
          <a:p>
            <a:pPr>
              <a:spcBef>
                <a:spcPts val="300"/>
              </a:spcBef>
            </a:pPr>
            <a:r>
              <a:rPr lang="en-GB" sz="2000" dirty="0" smtClean="0"/>
              <a:t>… her </a:t>
            </a:r>
            <a:r>
              <a:rPr lang="en-GB" sz="2000" b="1" dirty="0">
                <a:solidFill>
                  <a:srgbClr val="FF0000"/>
                </a:solidFill>
              </a:rPr>
              <a:t>eyes</a:t>
            </a:r>
            <a:r>
              <a:rPr lang="en-GB" sz="2000" dirty="0"/>
              <a:t>, wide and intense</a:t>
            </a:r>
            <a:r>
              <a:rPr lang="en-GB" sz="2000" dirty="0" smtClean="0"/>
              <a:t>, …</a:t>
            </a:r>
            <a:endParaRPr lang="en-GB" sz="2000" dirty="0"/>
          </a:p>
          <a:p>
            <a:pPr>
              <a:spcBef>
                <a:spcPts val="300"/>
              </a:spcBef>
            </a:pPr>
            <a:r>
              <a:rPr lang="en-GB" sz="2000" dirty="0" smtClean="0"/>
              <a:t>… a </a:t>
            </a:r>
            <a:r>
              <a:rPr lang="en-GB" sz="2000" b="1" dirty="0">
                <a:solidFill>
                  <a:srgbClr val="FF0000"/>
                </a:solidFill>
              </a:rPr>
              <a:t>lady, </a:t>
            </a:r>
            <a:r>
              <a:rPr lang="en-GB" sz="2000" dirty="0"/>
              <a:t>dark-haired and beautiful</a:t>
            </a:r>
            <a:r>
              <a:rPr lang="en-GB" sz="2000" dirty="0" smtClean="0">
                <a:solidFill>
                  <a:srgbClr val="0070C0"/>
                </a:solidFill>
              </a:rPr>
              <a:t>, …</a:t>
            </a:r>
          </a:p>
          <a:p>
            <a:pPr>
              <a:spcBef>
                <a:spcPts val="300"/>
              </a:spcBef>
            </a:pPr>
            <a:r>
              <a:rPr lang="en-GB" sz="2000" dirty="0" smtClean="0"/>
              <a:t>… the </a:t>
            </a:r>
            <a:r>
              <a:rPr lang="en-GB" sz="2000" b="1" dirty="0">
                <a:solidFill>
                  <a:srgbClr val="FF0000"/>
                </a:solidFill>
              </a:rPr>
              <a:t>hood</a:t>
            </a:r>
            <a:r>
              <a:rPr lang="en-GB" sz="2000" dirty="0"/>
              <a:t> of his dark cloak, </a:t>
            </a:r>
            <a:r>
              <a:rPr lang="en-GB" sz="2000" dirty="0" smtClean="0"/>
              <a:t>…</a:t>
            </a:r>
          </a:p>
          <a:p>
            <a:pPr>
              <a:spcBef>
                <a:spcPts val="300"/>
              </a:spcBef>
            </a:pPr>
            <a:r>
              <a:rPr lang="en-GB" sz="2000" dirty="0" smtClean="0"/>
              <a:t>… his </a:t>
            </a:r>
            <a:r>
              <a:rPr lang="en-GB" sz="2000" b="1" dirty="0">
                <a:solidFill>
                  <a:srgbClr val="FF0000"/>
                </a:solidFill>
              </a:rPr>
              <a:t>face</a:t>
            </a:r>
            <a:r>
              <a:rPr lang="en-GB" sz="2000" dirty="0"/>
              <a:t>, parchment-silver and etched with </a:t>
            </a:r>
            <a:r>
              <a:rPr lang="en-GB" sz="2000" dirty="0" smtClean="0"/>
              <a:t>age …</a:t>
            </a:r>
            <a:endParaRPr lang="en-GB" sz="2000" dirty="0">
              <a:solidFill>
                <a:srgbClr val="0070C0"/>
              </a:solidFill>
            </a:endParaRPr>
          </a:p>
          <a:p>
            <a:endParaRPr lang="en-GB" sz="2000" dirty="0" smtClean="0"/>
          </a:p>
          <a:p>
            <a:endParaRPr lang="en-GB" dirty="0"/>
          </a:p>
          <a:p>
            <a:endParaRPr lang="en-GB" dirty="0" smtClean="0"/>
          </a:p>
          <a:p>
            <a:endParaRPr lang="en-GB" dirty="0"/>
          </a:p>
          <a:p>
            <a:pPr algn="ctr">
              <a:lnSpc>
                <a:spcPts val="2800"/>
              </a:lnSpc>
            </a:pPr>
            <a:r>
              <a:rPr lang="en-GB" sz="2000" dirty="0" smtClean="0"/>
              <a:t>CREATE YOUR OWN NOUN PHRASE TO DESCRIBE THIS CHARACTER AND PAINT A PICTURE OF HIM IN WORDS</a:t>
            </a:r>
            <a:endParaRPr lang="en-GB" sz="2000" dirty="0"/>
          </a:p>
          <a:p>
            <a:endParaRPr lang="en-GB" dirty="0" smtClean="0"/>
          </a:p>
          <a:p>
            <a:endParaRPr lang="en-GB" dirty="0"/>
          </a:p>
        </p:txBody>
      </p:sp>
    </p:spTree>
    <p:extLst>
      <p:ext uri="{BB962C8B-B14F-4D97-AF65-F5344CB8AC3E}">
        <p14:creationId xmlns:p14="http://schemas.microsoft.com/office/powerpoint/2010/main" val="37977580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3</a:t>
            </a:r>
            <a:endParaRPr lang="en-GB" dirty="0"/>
          </a:p>
        </p:txBody>
      </p:sp>
      <p:sp>
        <p:nvSpPr>
          <p:cNvPr id="3" name="Text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251E94AE-4AE0-4832-80AE-5EEDEDF46D93}" type="slidenum">
              <a:rPr lang="en-GB" smtClean="0"/>
              <a:t>11</a:t>
            </a:fld>
            <a:endParaRPr lang="en-GB"/>
          </a:p>
        </p:txBody>
      </p:sp>
    </p:spTree>
    <p:extLst>
      <p:ext uri="{BB962C8B-B14F-4D97-AF65-F5344CB8AC3E}">
        <p14:creationId xmlns:p14="http://schemas.microsoft.com/office/powerpoint/2010/main" val="4191192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24724" y="1522824"/>
            <a:ext cx="6766560" cy="4282440"/>
          </a:xfrm>
          <a:prstGeom prst="rect">
            <a:avLst/>
          </a:prstGeom>
        </p:spPr>
      </p:pic>
      <p:sp>
        <p:nvSpPr>
          <p:cNvPr id="3" name="TextBox 2"/>
          <p:cNvSpPr txBox="1"/>
          <p:nvPr/>
        </p:nvSpPr>
        <p:spPr>
          <a:xfrm>
            <a:off x="539552" y="260648"/>
            <a:ext cx="8136904" cy="1107996"/>
          </a:xfrm>
          <a:prstGeom prst="rect">
            <a:avLst/>
          </a:prstGeom>
          <a:noFill/>
        </p:spPr>
        <p:txBody>
          <a:bodyPr wrap="square" rtlCol="0">
            <a:spAutoFit/>
          </a:bodyPr>
          <a:lstStyle/>
          <a:p>
            <a:pPr algn="ctr"/>
            <a:r>
              <a:rPr lang="en-GB" sz="6600" dirty="0" smtClean="0">
                <a:effectLst>
                  <a:outerShdw blurRad="38100" dist="38100" dir="2700000" algn="tl">
                    <a:srgbClr val="000000">
                      <a:alpha val="43137"/>
                    </a:srgbClr>
                  </a:outerShdw>
                </a:effectLst>
              </a:rPr>
              <a:t>The Story Mountain</a:t>
            </a:r>
            <a:endParaRPr lang="en-GB" sz="6600" dirty="0">
              <a:effectLst>
                <a:outerShdw blurRad="38100" dist="38100" dir="2700000" algn="tl">
                  <a:srgbClr val="000000">
                    <a:alpha val="43137"/>
                  </a:srgbClr>
                </a:outerShdw>
              </a:effectLst>
            </a:endParaRPr>
          </a:p>
        </p:txBody>
      </p:sp>
      <p:sp>
        <p:nvSpPr>
          <p:cNvPr id="4" name="TextBox 3"/>
          <p:cNvSpPr txBox="1"/>
          <p:nvPr/>
        </p:nvSpPr>
        <p:spPr>
          <a:xfrm>
            <a:off x="323528" y="5445224"/>
            <a:ext cx="2448272" cy="1015663"/>
          </a:xfrm>
          <a:prstGeom prst="rect">
            <a:avLst/>
          </a:prstGeom>
          <a:solidFill>
            <a:srgbClr val="CCFF99"/>
          </a:solidFill>
          <a:ln>
            <a:solidFill>
              <a:schemeClr val="tx1"/>
            </a:solidFill>
          </a:ln>
        </p:spPr>
        <p:txBody>
          <a:bodyPr wrap="square" rtlCol="0">
            <a:spAutoFit/>
          </a:bodyPr>
          <a:lstStyle/>
          <a:p>
            <a:pPr algn="ctr"/>
            <a:r>
              <a:rPr lang="en-GB" sz="2000" dirty="0" smtClean="0"/>
              <a:t>New Year’s Eve at Camelot: gathered for a feast </a:t>
            </a:r>
            <a:endParaRPr lang="en-GB" sz="2000" dirty="0"/>
          </a:p>
        </p:txBody>
      </p:sp>
      <p:sp>
        <p:nvSpPr>
          <p:cNvPr id="5" name="TextBox 4"/>
          <p:cNvSpPr txBox="1"/>
          <p:nvPr/>
        </p:nvSpPr>
        <p:spPr>
          <a:xfrm>
            <a:off x="539552" y="2204864"/>
            <a:ext cx="2420652" cy="1015663"/>
          </a:xfrm>
          <a:prstGeom prst="rect">
            <a:avLst/>
          </a:prstGeom>
          <a:solidFill>
            <a:srgbClr val="CCFF99"/>
          </a:solidFill>
          <a:ln>
            <a:solidFill>
              <a:schemeClr val="tx1"/>
            </a:solidFill>
          </a:ln>
        </p:spPr>
        <p:txBody>
          <a:bodyPr wrap="square" rtlCol="0">
            <a:spAutoFit/>
          </a:bodyPr>
          <a:lstStyle/>
          <a:p>
            <a:pPr algn="ctr"/>
            <a:r>
              <a:rPr lang="en-GB" sz="2000" dirty="0" smtClean="0"/>
              <a:t>A strange green man charges into the hall on his horse</a:t>
            </a:r>
            <a:endParaRPr lang="en-GB" sz="2000" dirty="0"/>
          </a:p>
        </p:txBody>
      </p:sp>
      <p:sp>
        <p:nvSpPr>
          <p:cNvPr id="6" name="TextBox 5"/>
          <p:cNvSpPr txBox="1"/>
          <p:nvPr/>
        </p:nvSpPr>
        <p:spPr>
          <a:xfrm>
            <a:off x="5148064" y="1355177"/>
            <a:ext cx="1656184" cy="400110"/>
          </a:xfrm>
          <a:prstGeom prst="rect">
            <a:avLst/>
          </a:prstGeom>
          <a:solidFill>
            <a:srgbClr val="CCFF99"/>
          </a:solidFill>
          <a:ln>
            <a:solidFill>
              <a:schemeClr val="tx1"/>
            </a:solidFill>
          </a:ln>
        </p:spPr>
        <p:txBody>
          <a:bodyPr wrap="square" rtlCol="0">
            <a:spAutoFit/>
          </a:bodyPr>
          <a:lstStyle/>
          <a:p>
            <a:pPr algn="ctr"/>
            <a:r>
              <a:rPr lang="en-GB" sz="2000" b="1" dirty="0" smtClean="0">
                <a:solidFill>
                  <a:srgbClr val="993300"/>
                </a:solidFill>
              </a:rPr>
              <a:t>CLIMAX???</a:t>
            </a:r>
            <a:endParaRPr lang="en-GB" sz="2000" b="1" dirty="0">
              <a:solidFill>
                <a:srgbClr val="993300"/>
              </a:solidFill>
            </a:endParaRPr>
          </a:p>
        </p:txBody>
      </p:sp>
      <p:sp>
        <p:nvSpPr>
          <p:cNvPr id="7" name="TextBox 6"/>
          <p:cNvSpPr txBox="1"/>
          <p:nvPr/>
        </p:nvSpPr>
        <p:spPr>
          <a:xfrm>
            <a:off x="7092280" y="2780928"/>
            <a:ext cx="1944216" cy="400110"/>
          </a:xfrm>
          <a:prstGeom prst="rect">
            <a:avLst/>
          </a:prstGeom>
          <a:solidFill>
            <a:srgbClr val="CCFF99"/>
          </a:solidFill>
          <a:ln>
            <a:solidFill>
              <a:schemeClr val="tx1"/>
            </a:solidFill>
          </a:ln>
        </p:spPr>
        <p:txBody>
          <a:bodyPr wrap="square" rtlCol="0">
            <a:spAutoFit/>
          </a:bodyPr>
          <a:lstStyle/>
          <a:p>
            <a:pPr algn="ctr"/>
            <a:r>
              <a:rPr lang="en-GB" sz="2000" b="1" dirty="0" smtClean="0">
                <a:solidFill>
                  <a:srgbClr val="993300"/>
                </a:solidFill>
              </a:rPr>
              <a:t>RESOLUTION???</a:t>
            </a:r>
            <a:endParaRPr lang="en-GB" sz="2000" b="1" dirty="0">
              <a:solidFill>
                <a:srgbClr val="993300"/>
              </a:solidFill>
            </a:endParaRPr>
          </a:p>
        </p:txBody>
      </p:sp>
      <p:sp>
        <p:nvSpPr>
          <p:cNvPr id="8" name="TextBox 7"/>
          <p:cNvSpPr txBox="1"/>
          <p:nvPr/>
        </p:nvSpPr>
        <p:spPr>
          <a:xfrm>
            <a:off x="7380312" y="5704430"/>
            <a:ext cx="1656184" cy="400110"/>
          </a:xfrm>
          <a:prstGeom prst="rect">
            <a:avLst/>
          </a:prstGeom>
          <a:solidFill>
            <a:srgbClr val="CCFF99"/>
          </a:solidFill>
          <a:ln>
            <a:solidFill>
              <a:schemeClr val="tx1"/>
            </a:solidFill>
          </a:ln>
        </p:spPr>
        <p:txBody>
          <a:bodyPr wrap="square" rtlCol="0">
            <a:spAutoFit/>
          </a:bodyPr>
          <a:lstStyle/>
          <a:p>
            <a:pPr algn="ctr"/>
            <a:r>
              <a:rPr lang="en-GB" sz="2000" b="1" dirty="0" smtClean="0">
                <a:solidFill>
                  <a:srgbClr val="993300"/>
                </a:solidFill>
              </a:rPr>
              <a:t>ENDING???</a:t>
            </a:r>
            <a:endParaRPr lang="en-GB" sz="2000" b="1" dirty="0">
              <a:solidFill>
                <a:srgbClr val="993300"/>
              </a:solidFill>
            </a:endParaRPr>
          </a:p>
        </p:txBody>
      </p:sp>
      <p:sp>
        <p:nvSpPr>
          <p:cNvPr id="9" name="Slide Number Placeholder 8"/>
          <p:cNvSpPr>
            <a:spLocks noGrp="1"/>
          </p:cNvSpPr>
          <p:nvPr>
            <p:ph type="sldNum" sz="quarter" idx="12"/>
          </p:nvPr>
        </p:nvSpPr>
        <p:spPr/>
        <p:txBody>
          <a:bodyPr/>
          <a:lstStyle/>
          <a:p>
            <a:fld id="{251E94AE-4AE0-4832-80AE-5EEDEDF46D93}" type="slidenum">
              <a:rPr lang="en-GB" smtClean="0"/>
              <a:t>12</a:t>
            </a:fld>
            <a:endParaRPr lang="en-GB"/>
          </a:p>
        </p:txBody>
      </p:sp>
    </p:spTree>
    <p:extLst>
      <p:ext uri="{BB962C8B-B14F-4D97-AF65-F5344CB8AC3E}">
        <p14:creationId xmlns:p14="http://schemas.microsoft.com/office/powerpoint/2010/main" val="2549949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fontScale="90000"/>
          </a:bodyPr>
          <a:lstStyle/>
          <a:p>
            <a:r>
              <a:rPr lang="en-GB" dirty="0">
                <a:effectLst>
                  <a:outerShdw blurRad="38100" dist="38100" dir="2700000" algn="tl">
                    <a:srgbClr val="000000">
                      <a:alpha val="43137"/>
                    </a:srgbClr>
                  </a:outerShdw>
                </a:effectLst>
              </a:rPr>
              <a:t>Show, not </a:t>
            </a:r>
            <a:r>
              <a:rPr lang="en-GB" dirty="0" smtClean="0">
                <a:effectLst>
                  <a:outerShdw blurRad="38100" dist="38100" dir="2700000" algn="tl">
                    <a:srgbClr val="000000">
                      <a:alpha val="43137"/>
                    </a:srgbClr>
                  </a:outerShdw>
                </a:effectLst>
              </a:rPr>
              <a:t>Tell: make your reader infer</a:t>
            </a:r>
            <a:endParaRPr lang="en-GB" dirty="0"/>
          </a:p>
        </p:txBody>
      </p:sp>
      <p:sp>
        <p:nvSpPr>
          <p:cNvPr id="3" name="Content Placeholder 2"/>
          <p:cNvSpPr>
            <a:spLocks noGrp="1"/>
          </p:cNvSpPr>
          <p:nvPr>
            <p:ph idx="1"/>
          </p:nvPr>
        </p:nvSpPr>
        <p:spPr>
          <a:xfrm>
            <a:off x="251520" y="1484784"/>
            <a:ext cx="8640960" cy="1800200"/>
          </a:xfrm>
          <a:solidFill>
            <a:schemeClr val="bg1"/>
          </a:solidFill>
          <a:ln>
            <a:solidFill>
              <a:schemeClr val="tx1"/>
            </a:solidFill>
          </a:ln>
        </p:spPr>
        <p:txBody>
          <a:bodyPr>
            <a:normAutofit/>
          </a:bodyPr>
          <a:lstStyle/>
          <a:p>
            <a:pPr marL="0" indent="0">
              <a:lnSpc>
                <a:spcPts val="2200"/>
              </a:lnSpc>
              <a:spcBef>
                <a:spcPts val="0"/>
              </a:spcBef>
              <a:spcAft>
                <a:spcPts val="600"/>
              </a:spcAft>
              <a:buNone/>
            </a:pPr>
            <a:r>
              <a:rPr lang="en-GB" sz="1800" dirty="0" smtClean="0"/>
              <a:t>When we describe characters for our readers, sometimes we </a:t>
            </a:r>
            <a:r>
              <a:rPr lang="en-GB" sz="1800" b="1" dirty="0" smtClean="0">
                <a:solidFill>
                  <a:srgbClr val="FF0000"/>
                </a:solidFill>
              </a:rPr>
              <a:t>tell</a:t>
            </a:r>
            <a:r>
              <a:rPr lang="en-GB" sz="1800" dirty="0" smtClean="0"/>
              <a:t> them directly about the character: here’s Roald Dahl’s description of Mr and Mrs Wormwood’s house:-</a:t>
            </a:r>
          </a:p>
          <a:p>
            <a:pPr marL="358775" indent="0">
              <a:lnSpc>
                <a:spcPts val="2200"/>
              </a:lnSpc>
              <a:spcBef>
                <a:spcPts val="0"/>
              </a:spcBef>
              <a:spcAft>
                <a:spcPts val="600"/>
              </a:spcAft>
              <a:buNone/>
            </a:pPr>
            <a:r>
              <a:rPr lang="en-GB" sz="1800" i="1" dirty="0" smtClean="0">
                <a:solidFill>
                  <a:srgbClr val="378537"/>
                </a:solidFill>
              </a:rPr>
              <a:t>‘Matilda’s parents owned quite a nice house with three bedrooms upstairs, while on the ground floor there was dining-room and a living-room and a kitchen’</a:t>
            </a:r>
          </a:p>
          <a:p>
            <a:pPr marL="0" indent="0">
              <a:lnSpc>
                <a:spcPts val="2200"/>
              </a:lnSpc>
              <a:spcBef>
                <a:spcPts val="0"/>
              </a:spcBef>
              <a:spcAft>
                <a:spcPts val="600"/>
              </a:spcAft>
              <a:buNone/>
            </a:pPr>
            <a:r>
              <a:rPr lang="en-GB" sz="1800" dirty="0" smtClean="0"/>
              <a:t>This gives us precise information about their house.</a:t>
            </a:r>
          </a:p>
        </p:txBody>
      </p:sp>
      <p:sp>
        <p:nvSpPr>
          <p:cNvPr id="4" name="Slide Number Placeholder 3"/>
          <p:cNvSpPr>
            <a:spLocks noGrp="1"/>
          </p:cNvSpPr>
          <p:nvPr>
            <p:ph type="sldNum" sz="quarter" idx="12"/>
          </p:nvPr>
        </p:nvSpPr>
        <p:spPr/>
        <p:txBody>
          <a:bodyPr/>
          <a:lstStyle/>
          <a:p>
            <a:fld id="{251E94AE-4AE0-4832-80AE-5EEDEDF46D93}" type="slidenum">
              <a:rPr lang="en-GB" smtClean="0"/>
              <a:t>13</a:t>
            </a:fld>
            <a:endParaRPr lang="en-GB"/>
          </a:p>
        </p:txBody>
      </p:sp>
      <p:sp>
        <p:nvSpPr>
          <p:cNvPr id="5" name="Rectangle 4"/>
          <p:cNvSpPr/>
          <p:nvPr/>
        </p:nvSpPr>
        <p:spPr>
          <a:xfrm>
            <a:off x="251520" y="3551430"/>
            <a:ext cx="8640960" cy="2503249"/>
          </a:xfrm>
          <a:prstGeom prst="rect">
            <a:avLst/>
          </a:prstGeom>
          <a:solidFill>
            <a:schemeClr val="bg1"/>
          </a:solidFill>
          <a:ln>
            <a:solidFill>
              <a:schemeClr val="tx1"/>
            </a:solidFill>
          </a:ln>
        </p:spPr>
        <p:txBody>
          <a:bodyPr wrap="square">
            <a:spAutoFit/>
          </a:bodyPr>
          <a:lstStyle/>
          <a:p>
            <a:pPr>
              <a:lnSpc>
                <a:spcPts val="2200"/>
              </a:lnSpc>
              <a:spcBef>
                <a:spcPts val="0"/>
              </a:spcBef>
              <a:spcAft>
                <a:spcPts val="600"/>
              </a:spcAft>
            </a:pPr>
            <a:r>
              <a:rPr lang="en-GB" dirty="0"/>
              <a:t>But good writers also make the readers </a:t>
            </a:r>
            <a:r>
              <a:rPr lang="en-GB" b="1" dirty="0">
                <a:solidFill>
                  <a:srgbClr val="FF0000"/>
                </a:solidFill>
              </a:rPr>
              <a:t>think about, or infer</a:t>
            </a:r>
            <a:r>
              <a:rPr lang="en-GB" dirty="0"/>
              <a:t>, what characters are like from a description:</a:t>
            </a:r>
          </a:p>
          <a:p>
            <a:pPr marL="358775" indent="0">
              <a:lnSpc>
                <a:spcPts val="2200"/>
              </a:lnSpc>
              <a:spcBef>
                <a:spcPts val="0"/>
              </a:spcBef>
              <a:spcAft>
                <a:spcPts val="600"/>
              </a:spcAft>
              <a:buNone/>
            </a:pPr>
            <a:r>
              <a:rPr lang="en-GB" i="1" dirty="0">
                <a:solidFill>
                  <a:srgbClr val="378537"/>
                </a:solidFill>
              </a:rPr>
              <a:t>‘Mr Wormwood was a small ratty-looking man whose front teeth stuck out underneath a thin ratty moustache.’</a:t>
            </a:r>
          </a:p>
          <a:p>
            <a:pPr>
              <a:lnSpc>
                <a:spcPts val="2200"/>
              </a:lnSpc>
              <a:spcBef>
                <a:spcPts val="0"/>
              </a:spcBef>
              <a:spcAft>
                <a:spcPts val="600"/>
              </a:spcAft>
              <a:buNone/>
            </a:pPr>
            <a:r>
              <a:rPr lang="en-GB" dirty="0"/>
              <a:t>This description is not just information about what Matilda’s dad looks like: by showing us what he looks like, Dahl also makes us think, or infer, about what kind of man he is.  What kind of a man is ‘</a:t>
            </a:r>
            <a:r>
              <a:rPr lang="en-GB" i="1" dirty="0"/>
              <a:t>ratty-looking</a:t>
            </a:r>
            <a:r>
              <a:rPr lang="en-GB" dirty="0"/>
              <a:t>’?  What do we think about rats as creatures? How different it would have been if Dahl had described him as ‘</a:t>
            </a:r>
            <a:r>
              <a:rPr lang="en-GB" i="1" dirty="0"/>
              <a:t>a cuddly bear-like man’? </a:t>
            </a:r>
          </a:p>
        </p:txBody>
      </p:sp>
    </p:spTree>
    <p:extLst>
      <p:ext uri="{BB962C8B-B14F-4D97-AF65-F5344CB8AC3E}">
        <p14:creationId xmlns:p14="http://schemas.microsoft.com/office/powerpoint/2010/main" val="383151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fontScale="90000"/>
          </a:bodyPr>
          <a:lstStyle/>
          <a:p>
            <a:r>
              <a:rPr lang="en-GB" dirty="0">
                <a:effectLst>
                  <a:outerShdw blurRad="38100" dist="38100" dir="2700000" algn="tl">
                    <a:srgbClr val="000000">
                      <a:alpha val="43137"/>
                    </a:srgbClr>
                  </a:outerShdw>
                </a:effectLst>
              </a:rPr>
              <a:t>Show, not </a:t>
            </a:r>
            <a:r>
              <a:rPr lang="en-GB" dirty="0" smtClean="0">
                <a:effectLst>
                  <a:outerShdw blurRad="38100" dist="38100" dir="2700000" algn="tl">
                    <a:srgbClr val="000000">
                      <a:alpha val="43137"/>
                    </a:srgbClr>
                  </a:outerShdw>
                </a:effectLst>
              </a:rPr>
              <a:t>Tell: make your reader infer</a:t>
            </a:r>
            <a:endParaRPr lang="en-GB" dirty="0"/>
          </a:p>
        </p:txBody>
      </p:sp>
      <p:sp>
        <p:nvSpPr>
          <p:cNvPr id="3" name="Content Placeholder 2"/>
          <p:cNvSpPr>
            <a:spLocks noGrp="1"/>
          </p:cNvSpPr>
          <p:nvPr>
            <p:ph idx="1"/>
          </p:nvPr>
        </p:nvSpPr>
        <p:spPr>
          <a:xfrm>
            <a:off x="213576" y="2132856"/>
            <a:ext cx="8640960" cy="2592288"/>
          </a:xfrm>
          <a:solidFill>
            <a:schemeClr val="bg1"/>
          </a:solidFill>
          <a:ln>
            <a:solidFill>
              <a:schemeClr val="tx1"/>
            </a:solidFill>
          </a:ln>
        </p:spPr>
        <p:txBody>
          <a:bodyPr>
            <a:normAutofit/>
          </a:bodyPr>
          <a:lstStyle/>
          <a:p>
            <a:pPr marL="0" indent="0">
              <a:lnSpc>
                <a:spcPts val="2600"/>
              </a:lnSpc>
              <a:spcBef>
                <a:spcPts val="0"/>
              </a:spcBef>
              <a:spcAft>
                <a:spcPts val="600"/>
              </a:spcAft>
              <a:buNone/>
            </a:pPr>
            <a:r>
              <a:rPr lang="en-GB" sz="1800" dirty="0" smtClean="0"/>
              <a:t>Show not tell: Dahl doesn’t tell us that Mr Wormwood is a nasty little man, he </a:t>
            </a:r>
            <a:r>
              <a:rPr lang="en-GB" sz="1800" u="sng" dirty="0" smtClean="0"/>
              <a:t>tells</a:t>
            </a:r>
            <a:r>
              <a:rPr lang="en-GB" sz="1800" dirty="0" smtClean="0"/>
              <a:t> us he is ‘ratty-looking’ and so </a:t>
            </a:r>
            <a:r>
              <a:rPr lang="en-GB" sz="1800" u="sng" dirty="0" smtClean="0"/>
              <a:t>shows </a:t>
            </a:r>
            <a:r>
              <a:rPr lang="en-GB" sz="1800" dirty="0" smtClean="0"/>
              <a:t>us he is a nasty little man.  We have to work this out for ourselves (or infer this).</a:t>
            </a:r>
          </a:p>
          <a:p>
            <a:pPr marL="0" indent="0">
              <a:lnSpc>
                <a:spcPts val="2600"/>
              </a:lnSpc>
              <a:spcBef>
                <a:spcPts val="0"/>
              </a:spcBef>
              <a:spcAft>
                <a:spcPts val="600"/>
              </a:spcAft>
              <a:buNone/>
            </a:pPr>
            <a:endParaRPr lang="en-GB" sz="1800" dirty="0"/>
          </a:p>
          <a:p>
            <a:pPr marL="0" indent="0">
              <a:lnSpc>
                <a:spcPts val="2600"/>
              </a:lnSpc>
              <a:spcBef>
                <a:spcPts val="0"/>
              </a:spcBef>
              <a:spcAft>
                <a:spcPts val="600"/>
              </a:spcAft>
              <a:buNone/>
            </a:pPr>
            <a:r>
              <a:rPr lang="en-GB" sz="1800" dirty="0" smtClean="0"/>
              <a:t>When we write, sometimes we do tell our readers about characters, but good writers also make the reader infer what the character is like.</a:t>
            </a:r>
          </a:p>
        </p:txBody>
      </p:sp>
      <p:sp>
        <p:nvSpPr>
          <p:cNvPr id="4" name="Slide Number Placeholder 3"/>
          <p:cNvSpPr>
            <a:spLocks noGrp="1"/>
          </p:cNvSpPr>
          <p:nvPr>
            <p:ph type="sldNum" sz="quarter" idx="12"/>
          </p:nvPr>
        </p:nvSpPr>
        <p:spPr/>
        <p:txBody>
          <a:bodyPr/>
          <a:lstStyle/>
          <a:p>
            <a:fld id="{251E94AE-4AE0-4832-80AE-5EEDEDF46D93}" type="slidenum">
              <a:rPr lang="en-GB" smtClean="0"/>
              <a:t>14</a:t>
            </a:fld>
            <a:endParaRPr lang="en-GB"/>
          </a:p>
        </p:txBody>
      </p:sp>
    </p:spTree>
    <p:extLst>
      <p:ext uri="{BB962C8B-B14F-4D97-AF65-F5344CB8AC3E}">
        <p14:creationId xmlns:p14="http://schemas.microsoft.com/office/powerpoint/2010/main" val="86782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r>
              <a:rPr lang="en-GB" dirty="0" smtClean="0">
                <a:effectLst>
                  <a:outerShdw blurRad="38100" dist="38100" dir="2700000" algn="tl">
                    <a:srgbClr val="000000">
                      <a:alpha val="43137"/>
                    </a:srgbClr>
                  </a:outerShdw>
                </a:effectLst>
              </a:rPr>
              <a:t>Show, not Tell</a:t>
            </a:r>
            <a:endParaRPr lang="en-GB"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9512" y="2780928"/>
            <a:ext cx="8712968" cy="3888432"/>
          </a:xfrm>
          <a:solidFill>
            <a:schemeClr val="bg1"/>
          </a:solidFill>
          <a:ln>
            <a:solidFill>
              <a:schemeClr val="tx1"/>
            </a:solidFill>
          </a:ln>
        </p:spPr>
        <p:txBody>
          <a:bodyPr>
            <a:noAutofit/>
          </a:bodyPr>
          <a:lstStyle/>
          <a:p>
            <a:pPr marL="0" indent="0" algn="just">
              <a:lnSpc>
                <a:spcPts val="3000"/>
              </a:lnSpc>
              <a:spcBef>
                <a:spcPts val="0"/>
              </a:spcBef>
              <a:buNone/>
            </a:pPr>
            <a:r>
              <a:rPr lang="en-GB" sz="2000" dirty="0" smtClean="0"/>
              <a:t>At that moment, from outside in the courtyard, came the clatter of horses’ hooves on the cobbles.  The doors of the hall flew open, and before I had time to call for them to be closed, a giant of a man rode in on a towering warhorse that pawed the ground, sides lathered up, tossing its fine head, snorting its fury.  The man swept the hall with terrible eyes, wolfish eyes that froze the courage in a man’s veins, eyes you could not hold with your own.  But it was not the man’s eyes that amazed us most, it was not his size either  -  and I tell you I’d never in my life set eyes on a bigger man – no. It was the colour of him. Green, the man was green from head to foot.</a:t>
            </a:r>
          </a:p>
          <a:p>
            <a:pPr marL="0" indent="0" algn="just">
              <a:lnSpc>
                <a:spcPts val="3000"/>
              </a:lnSpc>
              <a:spcBef>
                <a:spcPts val="0"/>
              </a:spcBef>
              <a:buNone/>
            </a:pPr>
            <a:r>
              <a:rPr lang="en-GB" sz="2000" dirty="0" smtClean="0"/>
              <a:t>                                   </a:t>
            </a:r>
            <a:r>
              <a:rPr lang="en-GB" sz="2000" i="1" dirty="0" smtClean="0"/>
              <a:t>Arthur, High King of Britain </a:t>
            </a:r>
            <a:r>
              <a:rPr lang="en-GB" sz="2000" dirty="0" smtClean="0"/>
              <a:t>by Michael </a:t>
            </a:r>
            <a:r>
              <a:rPr lang="en-GB" sz="2000" dirty="0" err="1" smtClean="0"/>
              <a:t>Morpurgo</a:t>
            </a:r>
            <a:endParaRPr lang="en-GB" sz="2000" dirty="0"/>
          </a:p>
        </p:txBody>
      </p:sp>
      <p:sp>
        <p:nvSpPr>
          <p:cNvPr id="5" name="TextBox 4"/>
          <p:cNvSpPr txBox="1"/>
          <p:nvPr/>
        </p:nvSpPr>
        <p:spPr>
          <a:xfrm>
            <a:off x="179512" y="1124744"/>
            <a:ext cx="2592288" cy="1200329"/>
          </a:xfrm>
          <a:prstGeom prst="rect">
            <a:avLst/>
          </a:prstGeom>
          <a:solidFill>
            <a:srgbClr val="FF3300"/>
          </a:solidFill>
          <a:ln>
            <a:solidFill>
              <a:schemeClr val="tx1"/>
            </a:solidFill>
          </a:ln>
        </p:spPr>
        <p:txBody>
          <a:bodyPr wrap="square" rtlCol="0">
            <a:spAutoFit/>
          </a:bodyPr>
          <a:lstStyle/>
          <a:p>
            <a:pPr algn="ctr"/>
            <a:r>
              <a:rPr lang="en-GB" dirty="0" smtClean="0"/>
              <a:t>What does the physical description of the man and his horse suggest about his character?</a:t>
            </a:r>
            <a:endParaRPr lang="en-GB" dirty="0"/>
          </a:p>
        </p:txBody>
      </p:sp>
      <p:sp>
        <p:nvSpPr>
          <p:cNvPr id="6" name="TextBox 5"/>
          <p:cNvSpPr txBox="1"/>
          <p:nvPr/>
        </p:nvSpPr>
        <p:spPr>
          <a:xfrm>
            <a:off x="5940152" y="1052736"/>
            <a:ext cx="2664296" cy="1200329"/>
          </a:xfrm>
          <a:prstGeom prst="rect">
            <a:avLst/>
          </a:prstGeom>
          <a:solidFill>
            <a:srgbClr val="92D050"/>
          </a:solidFill>
          <a:ln>
            <a:solidFill>
              <a:schemeClr val="tx1"/>
            </a:solidFill>
          </a:ln>
        </p:spPr>
        <p:txBody>
          <a:bodyPr wrap="square" rtlCol="0">
            <a:spAutoFit/>
          </a:bodyPr>
          <a:lstStyle/>
          <a:p>
            <a:pPr algn="ctr"/>
            <a:r>
              <a:rPr lang="en-GB" dirty="0" smtClean="0"/>
              <a:t>What does the description of how the man arrives suggest about his character?</a:t>
            </a:r>
            <a:endParaRPr lang="en-GB" dirty="0"/>
          </a:p>
        </p:txBody>
      </p:sp>
      <p:sp>
        <p:nvSpPr>
          <p:cNvPr id="7" name="TextBox 6"/>
          <p:cNvSpPr txBox="1"/>
          <p:nvPr/>
        </p:nvSpPr>
        <p:spPr>
          <a:xfrm>
            <a:off x="3203848" y="1556792"/>
            <a:ext cx="2376264" cy="923330"/>
          </a:xfrm>
          <a:prstGeom prst="rect">
            <a:avLst/>
          </a:prstGeom>
          <a:solidFill>
            <a:srgbClr val="6699FF"/>
          </a:solidFill>
          <a:ln>
            <a:solidFill>
              <a:schemeClr val="tx1"/>
            </a:solidFill>
          </a:ln>
        </p:spPr>
        <p:txBody>
          <a:bodyPr wrap="square" rtlCol="0">
            <a:spAutoFit/>
          </a:bodyPr>
          <a:lstStyle/>
          <a:p>
            <a:pPr algn="ctr"/>
            <a:r>
              <a:rPr lang="en-GB" dirty="0" smtClean="0"/>
              <a:t>What might a reader think about a man who is completely green?</a:t>
            </a:r>
            <a:endParaRPr lang="en-GB" dirty="0"/>
          </a:p>
        </p:txBody>
      </p:sp>
      <p:sp>
        <p:nvSpPr>
          <p:cNvPr id="4" name="Slide Number Placeholder 3"/>
          <p:cNvSpPr>
            <a:spLocks noGrp="1"/>
          </p:cNvSpPr>
          <p:nvPr>
            <p:ph type="sldNum" sz="quarter" idx="12"/>
          </p:nvPr>
        </p:nvSpPr>
        <p:spPr/>
        <p:txBody>
          <a:bodyPr/>
          <a:lstStyle/>
          <a:p>
            <a:fld id="{251E94AE-4AE0-4832-80AE-5EEDEDF46D93}" type="slidenum">
              <a:rPr lang="en-GB" smtClean="0"/>
              <a:t>15</a:t>
            </a:fld>
            <a:endParaRPr lang="en-GB"/>
          </a:p>
        </p:txBody>
      </p:sp>
    </p:spTree>
    <p:extLst>
      <p:ext uri="{BB962C8B-B14F-4D97-AF65-F5344CB8AC3E}">
        <p14:creationId xmlns:p14="http://schemas.microsoft.com/office/powerpoint/2010/main" val="33786772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lstStyle/>
          <a:p>
            <a:r>
              <a:rPr lang="en-GB" dirty="0" smtClean="0"/>
              <a:t>Show, not Tell: </a:t>
            </a:r>
            <a:r>
              <a:rPr lang="en-GB" dirty="0"/>
              <a:t>through noun phrases</a:t>
            </a:r>
          </a:p>
        </p:txBody>
      </p:sp>
      <p:sp>
        <p:nvSpPr>
          <p:cNvPr id="3" name="Content Placeholder 2"/>
          <p:cNvSpPr>
            <a:spLocks noGrp="1"/>
          </p:cNvSpPr>
          <p:nvPr>
            <p:ph idx="1"/>
          </p:nvPr>
        </p:nvSpPr>
        <p:spPr>
          <a:xfrm>
            <a:off x="467544" y="1484784"/>
            <a:ext cx="8229600" cy="4392488"/>
          </a:xfrm>
          <a:solidFill>
            <a:schemeClr val="bg1"/>
          </a:solidFill>
          <a:ln>
            <a:solidFill>
              <a:schemeClr val="tx1"/>
            </a:solidFill>
          </a:ln>
        </p:spPr>
        <p:txBody>
          <a:bodyPr>
            <a:normAutofit/>
          </a:bodyPr>
          <a:lstStyle/>
          <a:p>
            <a:pPr marL="0" indent="0" algn="just">
              <a:lnSpc>
                <a:spcPct val="150000"/>
              </a:lnSpc>
              <a:spcBef>
                <a:spcPts val="0"/>
              </a:spcBef>
              <a:buNone/>
            </a:pPr>
            <a:r>
              <a:rPr lang="en-GB" sz="2000" dirty="0" smtClean="0"/>
              <a:t>At that moment, from outside in the courtyard, came </a:t>
            </a:r>
            <a:r>
              <a:rPr lang="en-GB" sz="2000" i="1" u="sng" dirty="0" smtClean="0">
                <a:solidFill>
                  <a:srgbClr val="7030A0"/>
                </a:solidFill>
              </a:rPr>
              <a:t>the </a:t>
            </a:r>
            <a:r>
              <a:rPr lang="en-GB" sz="2000" b="1" i="1" u="sng" dirty="0" smtClean="0">
                <a:solidFill>
                  <a:srgbClr val="FF3300"/>
                </a:solidFill>
              </a:rPr>
              <a:t>clatter</a:t>
            </a:r>
            <a:r>
              <a:rPr lang="en-GB" sz="2000" i="1" u="sng" dirty="0" smtClean="0">
                <a:solidFill>
                  <a:srgbClr val="7030A0"/>
                </a:solidFill>
              </a:rPr>
              <a:t> of horses’ hooves on the cobbles</a:t>
            </a:r>
            <a:r>
              <a:rPr lang="en-GB" sz="2000" dirty="0" smtClean="0"/>
              <a:t>.  The doors of the hall flew open, and before I had time to call for them to be closed, </a:t>
            </a:r>
            <a:r>
              <a:rPr lang="en-GB" sz="2000" i="1" dirty="0" smtClean="0"/>
              <a:t>a giant of a man </a:t>
            </a:r>
            <a:r>
              <a:rPr lang="en-GB" sz="2000" dirty="0" smtClean="0"/>
              <a:t>rode in on </a:t>
            </a:r>
            <a:r>
              <a:rPr lang="en-GB" sz="2000" i="1" dirty="0" smtClean="0"/>
              <a:t>a towering warhorse that pawed the ground, sides lathered up, tossing its fine head, snorting its fury. </a:t>
            </a:r>
            <a:r>
              <a:rPr lang="en-GB" sz="2000" dirty="0" smtClean="0"/>
              <a:t> The man swept the hall with </a:t>
            </a:r>
            <a:r>
              <a:rPr lang="en-GB" sz="2000" i="1" dirty="0" smtClean="0"/>
              <a:t>terrible eyes, wolfish eyes that froze the courage in a man’s veins, eyes you could not hold with your own</a:t>
            </a:r>
            <a:r>
              <a:rPr lang="en-GB" sz="2000" dirty="0" smtClean="0"/>
              <a:t>.  But it was not the man’s eyes that amazed us most, it was not his size either  -  and I tell you I’d never in my life set eyes on </a:t>
            </a:r>
            <a:r>
              <a:rPr lang="en-GB" sz="2000" i="1" dirty="0" smtClean="0"/>
              <a:t>a bigger man </a:t>
            </a:r>
            <a:r>
              <a:rPr lang="en-GB" sz="2000" dirty="0" smtClean="0"/>
              <a:t>– no. It was </a:t>
            </a:r>
            <a:r>
              <a:rPr lang="en-GB" sz="2000" i="1" dirty="0" smtClean="0"/>
              <a:t>the colour of him. </a:t>
            </a:r>
            <a:r>
              <a:rPr lang="en-GB" sz="2000" dirty="0" smtClean="0"/>
              <a:t>Green, the man was green from head to foot.</a:t>
            </a:r>
          </a:p>
          <a:p>
            <a:pPr marL="0" indent="0" algn="just">
              <a:lnSpc>
                <a:spcPts val="3000"/>
              </a:lnSpc>
              <a:spcBef>
                <a:spcPts val="0"/>
              </a:spcBef>
              <a:buNone/>
            </a:pPr>
            <a:endParaRPr lang="en-GB" sz="2000" dirty="0" smtClean="0"/>
          </a:p>
          <a:p>
            <a:pPr marL="0" indent="0" algn="just">
              <a:lnSpc>
                <a:spcPts val="3000"/>
              </a:lnSpc>
              <a:spcBef>
                <a:spcPts val="0"/>
              </a:spcBef>
              <a:buNone/>
            </a:pPr>
            <a:endParaRPr lang="en-GB" sz="1800" dirty="0"/>
          </a:p>
        </p:txBody>
      </p:sp>
      <p:sp>
        <p:nvSpPr>
          <p:cNvPr id="5" name="Slide Number Placeholder 4"/>
          <p:cNvSpPr>
            <a:spLocks noGrp="1"/>
          </p:cNvSpPr>
          <p:nvPr>
            <p:ph type="sldNum" sz="quarter" idx="12"/>
          </p:nvPr>
        </p:nvSpPr>
        <p:spPr/>
        <p:txBody>
          <a:bodyPr/>
          <a:lstStyle/>
          <a:p>
            <a:fld id="{251E94AE-4AE0-4832-80AE-5EEDEDF46D93}" type="slidenum">
              <a:rPr lang="en-GB" smtClean="0"/>
              <a:t>16</a:t>
            </a:fld>
            <a:endParaRPr lang="en-GB"/>
          </a:p>
        </p:txBody>
      </p:sp>
    </p:spTree>
    <p:extLst>
      <p:ext uri="{BB962C8B-B14F-4D97-AF65-F5344CB8AC3E}">
        <p14:creationId xmlns:p14="http://schemas.microsoft.com/office/powerpoint/2010/main" val="2312470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lstStyle/>
          <a:p>
            <a:r>
              <a:rPr lang="en-GB" dirty="0" smtClean="0"/>
              <a:t>Show, not Tell: </a:t>
            </a:r>
            <a:r>
              <a:rPr lang="en-GB" dirty="0"/>
              <a:t>through noun phrases</a:t>
            </a:r>
          </a:p>
        </p:txBody>
      </p:sp>
      <p:sp>
        <p:nvSpPr>
          <p:cNvPr id="3" name="Content Placeholder 2"/>
          <p:cNvSpPr>
            <a:spLocks noGrp="1"/>
          </p:cNvSpPr>
          <p:nvPr>
            <p:ph idx="1"/>
          </p:nvPr>
        </p:nvSpPr>
        <p:spPr>
          <a:xfrm>
            <a:off x="467544" y="1484784"/>
            <a:ext cx="8229600" cy="4392488"/>
          </a:xfrm>
          <a:solidFill>
            <a:schemeClr val="bg1"/>
          </a:solidFill>
          <a:ln>
            <a:solidFill>
              <a:schemeClr val="tx1"/>
            </a:solidFill>
          </a:ln>
        </p:spPr>
        <p:txBody>
          <a:bodyPr>
            <a:normAutofit/>
          </a:bodyPr>
          <a:lstStyle/>
          <a:p>
            <a:pPr marL="0" indent="0" algn="just">
              <a:lnSpc>
                <a:spcPct val="150000"/>
              </a:lnSpc>
              <a:spcBef>
                <a:spcPts val="0"/>
              </a:spcBef>
              <a:buNone/>
            </a:pPr>
            <a:r>
              <a:rPr lang="en-GB" sz="2000" dirty="0" smtClean="0"/>
              <a:t>At that moment, from outside in the courtyard, came </a:t>
            </a:r>
            <a:r>
              <a:rPr lang="en-GB" sz="2000" i="1" u="sng" dirty="0" smtClean="0">
                <a:solidFill>
                  <a:srgbClr val="7030A0"/>
                </a:solidFill>
              </a:rPr>
              <a:t>the </a:t>
            </a:r>
            <a:r>
              <a:rPr lang="en-GB" sz="2000" b="1" i="1" u="sng" dirty="0" smtClean="0">
                <a:solidFill>
                  <a:srgbClr val="FF3300"/>
                </a:solidFill>
              </a:rPr>
              <a:t>clatter</a:t>
            </a:r>
            <a:r>
              <a:rPr lang="en-GB" sz="2000" i="1" u="sng" dirty="0" smtClean="0">
                <a:solidFill>
                  <a:srgbClr val="7030A0"/>
                </a:solidFill>
              </a:rPr>
              <a:t> of horses’ hooves on the cobbles</a:t>
            </a:r>
            <a:r>
              <a:rPr lang="en-GB" sz="2000" dirty="0" smtClean="0"/>
              <a:t>.  The doors of the hall flew open, and before I had time to call for them to be closed, </a:t>
            </a:r>
            <a:r>
              <a:rPr lang="en-GB" sz="2000" i="1" u="sng" dirty="0" smtClean="0">
                <a:solidFill>
                  <a:srgbClr val="7030A0"/>
                </a:solidFill>
              </a:rPr>
              <a:t>a </a:t>
            </a:r>
            <a:r>
              <a:rPr lang="en-GB" sz="2000" b="1" i="1" u="sng" dirty="0" smtClean="0">
                <a:solidFill>
                  <a:srgbClr val="FF3300"/>
                </a:solidFill>
              </a:rPr>
              <a:t>giant </a:t>
            </a:r>
            <a:r>
              <a:rPr lang="en-GB" sz="2000" i="1" u="sng" dirty="0" smtClean="0">
                <a:solidFill>
                  <a:srgbClr val="7030A0"/>
                </a:solidFill>
              </a:rPr>
              <a:t>of a man </a:t>
            </a:r>
            <a:r>
              <a:rPr lang="en-GB" sz="2000" dirty="0" smtClean="0"/>
              <a:t>rode in on </a:t>
            </a:r>
            <a:r>
              <a:rPr lang="en-GB" sz="2000" i="1" u="sng" dirty="0" smtClean="0">
                <a:solidFill>
                  <a:srgbClr val="7030A0"/>
                </a:solidFill>
              </a:rPr>
              <a:t>a towering </a:t>
            </a:r>
            <a:r>
              <a:rPr lang="en-GB" sz="2000" b="1" i="1" u="sng" dirty="0" smtClean="0">
                <a:solidFill>
                  <a:srgbClr val="FF3300"/>
                </a:solidFill>
              </a:rPr>
              <a:t>warhorse</a:t>
            </a:r>
            <a:r>
              <a:rPr lang="en-GB" sz="2000" i="1" u="sng" dirty="0" smtClean="0">
                <a:solidFill>
                  <a:srgbClr val="7030A0"/>
                </a:solidFill>
              </a:rPr>
              <a:t> that pawed the ground, sides lathered up, tossing its fine head, snorting its fury.</a:t>
            </a:r>
            <a:r>
              <a:rPr lang="en-GB" sz="2000" i="1" dirty="0" smtClean="0">
                <a:solidFill>
                  <a:srgbClr val="7030A0"/>
                </a:solidFill>
              </a:rPr>
              <a:t> </a:t>
            </a:r>
            <a:r>
              <a:rPr lang="en-GB" sz="2000" dirty="0" smtClean="0"/>
              <a:t> The man swept the hall with </a:t>
            </a:r>
            <a:r>
              <a:rPr lang="en-GB" sz="2000" i="1" u="sng" dirty="0" smtClean="0">
                <a:solidFill>
                  <a:srgbClr val="7030A0"/>
                </a:solidFill>
              </a:rPr>
              <a:t>terrible </a:t>
            </a:r>
            <a:r>
              <a:rPr lang="en-GB" sz="2000" b="1" i="1" u="sng" dirty="0" smtClean="0">
                <a:solidFill>
                  <a:srgbClr val="FF3300"/>
                </a:solidFill>
              </a:rPr>
              <a:t>eyes</a:t>
            </a:r>
            <a:r>
              <a:rPr lang="en-GB" sz="2000" i="1" u="sng" dirty="0" smtClean="0">
                <a:solidFill>
                  <a:srgbClr val="7030A0"/>
                </a:solidFill>
              </a:rPr>
              <a:t>, wolfish eyes that froze the courage in a man’s veins, eyes you could not hold with your own</a:t>
            </a:r>
            <a:r>
              <a:rPr lang="en-GB" sz="2000" dirty="0" smtClean="0"/>
              <a:t>.  But it was not the man’s eyes that amazed us most, it was not his size either  -  and I tell you I’d never in my life set eyes on </a:t>
            </a:r>
            <a:r>
              <a:rPr lang="en-GB" sz="2000" i="1" u="sng" dirty="0" smtClean="0">
                <a:solidFill>
                  <a:srgbClr val="7030A0"/>
                </a:solidFill>
              </a:rPr>
              <a:t>a bigger man </a:t>
            </a:r>
            <a:r>
              <a:rPr lang="en-GB" sz="2000" dirty="0" smtClean="0"/>
              <a:t>– no. It was </a:t>
            </a:r>
            <a:r>
              <a:rPr lang="en-GB" sz="2000" i="1" u="sng" dirty="0" smtClean="0">
                <a:solidFill>
                  <a:schemeClr val="accent4">
                    <a:lumMod val="75000"/>
                  </a:schemeClr>
                </a:solidFill>
              </a:rPr>
              <a:t>the colour of him. </a:t>
            </a:r>
            <a:r>
              <a:rPr lang="en-GB" sz="2000" dirty="0" smtClean="0"/>
              <a:t>Green, the man was green from head to foot.</a:t>
            </a:r>
          </a:p>
          <a:p>
            <a:pPr marL="0" indent="0" algn="just">
              <a:lnSpc>
                <a:spcPts val="3000"/>
              </a:lnSpc>
              <a:spcBef>
                <a:spcPts val="0"/>
              </a:spcBef>
              <a:buNone/>
            </a:pPr>
            <a:endParaRPr lang="en-GB" sz="2000" dirty="0" smtClean="0"/>
          </a:p>
          <a:p>
            <a:pPr marL="0" indent="0" algn="just">
              <a:lnSpc>
                <a:spcPts val="3000"/>
              </a:lnSpc>
              <a:spcBef>
                <a:spcPts val="0"/>
              </a:spcBef>
              <a:buNone/>
            </a:pPr>
            <a:endParaRPr lang="en-GB" sz="1800" dirty="0"/>
          </a:p>
        </p:txBody>
      </p:sp>
      <p:sp>
        <p:nvSpPr>
          <p:cNvPr id="5" name="Slide Number Placeholder 4"/>
          <p:cNvSpPr>
            <a:spLocks noGrp="1"/>
          </p:cNvSpPr>
          <p:nvPr>
            <p:ph type="sldNum" sz="quarter" idx="12"/>
          </p:nvPr>
        </p:nvSpPr>
        <p:spPr/>
        <p:txBody>
          <a:bodyPr/>
          <a:lstStyle/>
          <a:p>
            <a:fld id="{251E94AE-4AE0-4832-80AE-5EEDEDF46D93}" type="slidenum">
              <a:rPr lang="en-GB" smtClean="0"/>
              <a:t>17</a:t>
            </a:fld>
            <a:endParaRPr lang="en-GB"/>
          </a:p>
        </p:txBody>
      </p:sp>
    </p:spTree>
    <p:extLst>
      <p:ext uri="{BB962C8B-B14F-4D97-AF65-F5344CB8AC3E}">
        <p14:creationId xmlns:p14="http://schemas.microsoft.com/office/powerpoint/2010/main" val="15367515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lstStyle/>
          <a:p>
            <a:r>
              <a:rPr lang="en-GB" dirty="0" smtClean="0"/>
              <a:t>Show, not Tell: </a:t>
            </a:r>
            <a:r>
              <a:rPr lang="en-GB" dirty="0"/>
              <a:t>through noun phrases</a:t>
            </a:r>
          </a:p>
        </p:txBody>
      </p:sp>
      <p:sp>
        <p:nvSpPr>
          <p:cNvPr id="3" name="Content Placeholder 2"/>
          <p:cNvSpPr>
            <a:spLocks noGrp="1"/>
          </p:cNvSpPr>
          <p:nvPr>
            <p:ph idx="1"/>
          </p:nvPr>
        </p:nvSpPr>
        <p:spPr>
          <a:xfrm>
            <a:off x="179512" y="1412776"/>
            <a:ext cx="8517632" cy="3384375"/>
          </a:xfrm>
          <a:solidFill>
            <a:schemeClr val="bg1"/>
          </a:solidFill>
          <a:ln>
            <a:solidFill>
              <a:schemeClr val="tx1"/>
            </a:solidFill>
          </a:ln>
        </p:spPr>
        <p:txBody>
          <a:bodyPr>
            <a:noAutofit/>
          </a:bodyPr>
          <a:lstStyle/>
          <a:p>
            <a:pPr marL="0" indent="0" algn="just">
              <a:lnSpc>
                <a:spcPts val="2800"/>
              </a:lnSpc>
              <a:spcBef>
                <a:spcPts val="0"/>
              </a:spcBef>
              <a:spcAft>
                <a:spcPts val="600"/>
              </a:spcAft>
              <a:buNone/>
            </a:pPr>
            <a:r>
              <a:rPr lang="en-GB" sz="2000" dirty="0" smtClean="0"/>
              <a:t>… </a:t>
            </a:r>
            <a:r>
              <a:rPr lang="en-GB" sz="2000" i="1" dirty="0" smtClean="0">
                <a:solidFill>
                  <a:srgbClr val="7030A0"/>
                </a:solidFill>
              </a:rPr>
              <a:t>the </a:t>
            </a:r>
            <a:r>
              <a:rPr lang="en-GB" sz="2000" b="1" i="1" dirty="0" smtClean="0">
                <a:solidFill>
                  <a:srgbClr val="FF3300"/>
                </a:solidFill>
              </a:rPr>
              <a:t>clatter</a:t>
            </a:r>
            <a:r>
              <a:rPr lang="en-GB" sz="2000" i="1" dirty="0" smtClean="0">
                <a:solidFill>
                  <a:srgbClr val="7030A0"/>
                </a:solidFill>
              </a:rPr>
              <a:t> of horses’ hooves on the cobbles …</a:t>
            </a:r>
            <a:r>
              <a:rPr lang="en-GB" sz="2000" dirty="0" smtClean="0"/>
              <a:t>. </a:t>
            </a:r>
          </a:p>
          <a:p>
            <a:pPr marL="0" indent="0" algn="just">
              <a:lnSpc>
                <a:spcPts val="2800"/>
              </a:lnSpc>
              <a:spcBef>
                <a:spcPts val="0"/>
              </a:spcBef>
              <a:spcAft>
                <a:spcPts val="600"/>
              </a:spcAft>
              <a:buNone/>
            </a:pPr>
            <a:r>
              <a:rPr lang="en-GB" sz="2000" i="1" dirty="0" smtClean="0">
                <a:solidFill>
                  <a:srgbClr val="7030A0"/>
                </a:solidFill>
              </a:rPr>
              <a:t>… a </a:t>
            </a:r>
            <a:r>
              <a:rPr lang="en-GB" sz="2000" i="1" dirty="0">
                <a:solidFill>
                  <a:srgbClr val="7030A0"/>
                </a:solidFill>
              </a:rPr>
              <a:t>towering </a:t>
            </a:r>
            <a:r>
              <a:rPr lang="en-GB" sz="2000" b="1" i="1" dirty="0">
                <a:solidFill>
                  <a:srgbClr val="FF3300"/>
                </a:solidFill>
              </a:rPr>
              <a:t>warhorse</a:t>
            </a:r>
            <a:r>
              <a:rPr lang="en-GB" sz="2000" i="1" dirty="0">
                <a:solidFill>
                  <a:srgbClr val="7030A0"/>
                </a:solidFill>
              </a:rPr>
              <a:t> that pawed the ground, sides lathered up, tossing its fine </a:t>
            </a:r>
            <a:r>
              <a:rPr lang="en-GB" sz="2000" i="1" dirty="0" smtClean="0">
                <a:solidFill>
                  <a:srgbClr val="7030A0"/>
                </a:solidFill>
              </a:rPr>
              <a:t> head</a:t>
            </a:r>
            <a:r>
              <a:rPr lang="en-GB" sz="2000" i="1" dirty="0">
                <a:solidFill>
                  <a:srgbClr val="7030A0"/>
                </a:solidFill>
              </a:rPr>
              <a:t>, snorting its </a:t>
            </a:r>
            <a:r>
              <a:rPr lang="en-GB" sz="2000" i="1" dirty="0" smtClean="0">
                <a:solidFill>
                  <a:srgbClr val="7030A0"/>
                </a:solidFill>
              </a:rPr>
              <a:t>fury …</a:t>
            </a:r>
          </a:p>
          <a:p>
            <a:pPr marL="0" indent="0" algn="just">
              <a:lnSpc>
                <a:spcPts val="2800"/>
              </a:lnSpc>
              <a:spcBef>
                <a:spcPts val="0"/>
              </a:spcBef>
              <a:spcAft>
                <a:spcPts val="600"/>
              </a:spcAft>
              <a:buNone/>
            </a:pPr>
            <a:r>
              <a:rPr lang="en-GB" sz="2000" i="1" dirty="0" smtClean="0">
                <a:solidFill>
                  <a:srgbClr val="7030A0"/>
                </a:solidFill>
              </a:rPr>
              <a:t>… a </a:t>
            </a:r>
            <a:r>
              <a:rPr lang="en-GB" sz="2000" b="1" i="1" dirty="0" smtClean="0">
                <a:solidFill>
                  <a:srgbClr val="FF3300"/>
                </a:solidFill>
              </a:rPr>
              <a:t>giant </a:t>
            </a:r>
            <a:r>
              <a:rPr lang="en-GB" sz="2000" i="1" dirty="0" smtClean="0">
                <a:solidFill>
                  <a:srgbClr val="7030A0"/>
                </a:solidFill>
              </a:rPr>
              <a:t>of a man… </a:t>
            </a:r>
            <a:r>
              <a:rPr lang="en-GB" sz="2000" dirty="0" smtClean="0"/>
              <a:t> </a:t>
            </a:r>
          </a:p>
          <a:p>
            <a:pPr marL="0" indent="0" algn="just">
              <a:lnSpc>
                <a:spcPts val="2800"/>
              </a:lnSpc>
              <a:spcBef>
                <a:spcPts val="0"/>
              </a:spcBef>
              <a:spcAft>
                <a:spcPts val="600"/>
              </a:spcAft>
              <a:buNone/>
            </a:pPr>
            <a:r>
              <a:rPr lang="en-GB" sz="2000" i="1" dirty="0" smtClean="0">
                <a:solidFill>
                  <a:srgbClr val="7030A0"/>
                </a:solidFill>
              </a:rPr>
              <a:t>… terrible </a:t>
            </a:r>
            <a:r>
              <a:rPr lang="en-GB" sz="2000" b="1" i="1" dirty="0" smtClean="0">
                <a:solidFill>
                  <a:srgbClr val="FF3300"/>
                </a:solidFill>
              </a:rPr>
              <a:t>eyes</a:t>
            </a:r>
            <a:r>
              <a:rPr lang="en-GB" sz="2000" i="1" dirty="0" smtClean="0">
                <a:solidFill>
                  <a:srgbClr val="7030A0"/>
                </a:solidFill>
              </a:rPr>
              <a:t>, wolfish eyes that froze the courage in a man’s veins, eyes you could not hold with your own</a:t>
            </a:r>
            <a:r>
              <a:rPr lang="en-GB" sz="2000" dirty="0" smtClean="0"/>
              <a:t>…</a:t>
            </a:r>
          </a:p>
          <a:p>
            <a:pPr marL="0" indent="0" algn="just">
              <a:lnSpc>
                <a:spcPts val="2800"/>
              </a:lnSpc>
              <a:spcBef>
                <a:spcPts val="0"/>
              </a:spcBef>
              <a:spcAft>
                <a:spcPts val="600"/>
              </a:spcAft>
              <a:buNone/>
            </a:pPr>
            <a:r>
              <a:rPr lang="en-GB" sz="2000" i="1" dirty="0" smtClean="0">
                <a:solidFill>
                  <a:srgbClr val="7030A0"/>
                </a:solidFill>
              </a:rPr>
              <a:t>… a bigger </a:t>
            </a:r>
            <a:r>
              <a:rPr lang="en-GB" sz="2000" b="1" i="1" dirty="0" smtClean="0">
                <a:solidFill>
                  <a:srgbClr val="FF3300"/>
                </a:solidFill>
              </a:rPr>
              <a:t>man</a:t>
            </a:r>
            <a:r>
              <a:rPr lang="en-GB" sz="2000" i="1" dirty="0" smtClean="0">
                <a:solidFill>
                  <a:srgbClr val="7030A0"/>
                </a:solidFill>
              </a:rPr>
              <a:t> …</a:t>
            </a:r>
          </a:p>
          <a:p>
            <a:pPr marL="0" indent="0" algn="just">
              <a:lnSpc>
                <a:spcPts val="2800"/>
              </a:lnSpc>
              <a:spcBef>
                <a:spcPts val="0"/>
              </a:spcBef>
              <a:spcAft>
                <a:spcPts val="600"/>
              </a:spcAft>
              <a:buNone/>
            </a:pPr>
            <a:r>
              <a:rPr lang="en-GB" sz="2000" i="1" dirty="0" smtClean="0">
                <a:solidFill>
                  <a:schemeClr val="accent4">
                    <a:lumMod val="75000"/>
                  </a:schemeClr>
                </a:solidFill>
              </a:rPr>
              <a:t>… the </a:t>
            </a:r>
            <a:r>
              <a:rPr lang="en-GB" sz="2000" b="1" i="1" dirty="0" smtClean="0">
                <a:solidFill>
                  <a:srgbClr val="FF3300"/>
                </a:solidFill>
              </a:rPr>
              <a:t>colour</a:t>
            </a:r>
            <a:r>
              <a:rPr lang="en-GB" sz="2000" i="1" dirty="0" smtClean="0">
                <a:solidFill>
                  <a:schemeClr val="accent4">
                    <a:lumMod val="75000"/>
                  </a:schemeClr>
                </a:solidFill>
              </a:rPr>
              <a:t> of him…</a:t>
            </a:r>
            <a:endParaRPr lang="en-GB" sz="2000" dirty="0" smtClean="0"/>
          </a:p>
        </p:txBody>
      </p:sp>
      <p:sp>
        <p:nvSpPr>
          <p:cNvPr id="4" name="TextBox 3"/>
          <p:cNvSpPr txBox="1"/>
          <p:nvPr/>
        </p:nvSpPr>
        <p:spPr>
          <a:xfrm>
            <a:off x="179512" y="4797152"/>
            <a:ext cx="8712968" cy="1938992"/>
          </a:xfrm>
          <a:prstGeom prst="rect">
            <a:avLst/>
          </a:prstGeom>
          <a:noFill/>
        </p:spPr>
        <p:txBody>
          <a:bodyPr wrap="square" rtlCol="0">
            <a:spAutoFit/>
          </a:bodyPr>
          <a:lstStyle/>
          <a:p>
            <a:r>
              <a:rPr lang="en-GB" dirty="0" smtClean="0"/>
              <a:t>M</a:t>
            </a:r>
            <a:r>
              <a:rPr lang="en-GB" sz="2000" dirty="0" smtClean="0"/>
              <a:t>ichael </a:t>
            </a:r>
            <a:r>
              <a:rPr lang="en-GB" sz="2000" dirty="0" err="1" smtClean="0"/>
              <a:t>Morpurgo</a:t>
            </a:r>
            <a:r>
              <a:rPr lang="en-GB" sz="2000" dirty="0" smtClean="0"/>
              <a:t> shows us through his noun phrases that:</a:t>
            </a:r>
          </a:p>
          <a:p>
            <a:pPr marL="285750" indent="-285750">
              <a:buFont typeface="Arial" pitchFamily="34" charset="0"/>
              <a:buChar char="•"/>
            </a:pPr>
            <a:r>
              <a:rPr lang="en-GB" sz="2000" dirty="0" smtClean="0"/>
              <a:t>He is </a:t>
            </a:r>
            <a:r>
              <a:rPr lang="en-GB" sz="2000" i="1" dirty="0" smtClean="0"/>
              <a:t>a giant of a man</a:t>
            </a:r>
            <a:r>
              <a:rPr lang="en-GB" sz="2000" dirty="0" smtClean="0"/>
              <a:t> – so he is likely to be strong, possibly fierce;</a:t>
            </a:r>
          </a:p>
          <a:p>
            <a:pPr marL="285750" indent="-285750">
              <a:buFont typeface="Arial" pitchFamily="34" charset="0"/>
              <a:buChar char="•"/>
            </a:pPr>
            <a:r>
              <a:rPr lang="en-GB" sz="2000" dirty="0" smtClean="0"/>
              <a:t>His horse is </a:t>
            </a:r>
            <a:r>
              <a:rPr lang="en-GB" sz="2000" i="1" dirty="0" smtClean="0"/>
              <a:t>towering</a:t>
            </a:r>
            <a:r>
              <a:rPr lang="en-GB" sz="2000" dirty="0" smtClean="0"/>
              <a:t> and it is a </a:t>
            </a:r>
            <a:r>
              <a:rPr lang="en-GB" sz="2000" i="1" dirty="0" smtClean="0"/>
              <a:t>warhorse</a:t>
            </a:r>
            <a:r>
              <a:rPr lang="en-GB" sz="2000" dirty="0" smtClean="0"/>
              <a:t> so he must be a fighting man;</a:t>
            </a:r>
          </a:p>
          <a:p>
            <a:pPr marL="285750" indent="-285750">
              <a:buFont typeface="Arial" pitchFamily="34" charset="0"/>
              <a:buChar char="•"/>
            </a:pPr>
            <a:r>
              <a:rPr lang="en-GB" sz="2000" dirty="0" smtClean="0"/>
              <a:t>The man has </a:t>
            </a:r>
            <a:r>
              <a:rPr lang="en-GB" sz="2000" i="1" dirty="0" smtClean="0"/>
              <a:t>terrible</a:t>
            </a:r>
            <a:r>
              <a:rPr lang="en-GB" sz="2000" dirty="0" smtClean="0"/>
              <a:t> eyes, like a wolf’s (</a:t>
            </a:r>
            <a:r>
              <a:rPr lang="en-GB" sz="2000" i="1" dirty="0" smtClean="0"/>
              <a:t>wolfish</a:t>
            </a:r>
            <a:r>
              <a:rPr lang="en-GB" sz="2000" dirty="0" smtClean="0"/>
              <a:t> ), and it makes the other knights frightened (</a:t>
            </a:r>
            <a:r>
              <a:rPr lang="en-GB" sz="2000" i="1" dirty="0" smtClean="0"/>
              <a:t>froze the courage in a mans veins) </a:t>
            </a:r>
            <a:r>
              <a:rPr lang="en-GB" sz="2000" dirty="0" smtClean="0"/>
              <a:t>so he might be evil or nasty</a:t>
            </a:r>
          </a:p>
          <a:p>
            <a:pPr marL="285750" indent="-285750">
              <a:buFont typeface="Arial" pitchFamily="34" charset="0"/>
              <a:buChar char="•"/>
            </a:pPr>
            <a:r>
              <a:rPr lang="en-GB" sz="2000" dirty="0" smtClean="0"/>
              <a:t>The man is a strange colour (green) – what kind of man is green?</a:t>
            </a:r>
          </a:p>
        </p:txBody>
      </p:sp>
      <p:sp>
        <p:nvSpPr>
          <p:cNvPr id="5" name="Slide Number Placeholder 4"/>
          <p:cNvSpPr>
            <a:spLocks noGrp="1"/>
          </p:cNvSpPr>
          <p:nvPr>
            <p:ph type="sldNum" sz="quarter" idx="12"/>
          </p:nvPr>
        </p:nvSpPr>
        <p:spPr/>
        <p:txBody>
          <a:bodyPr/>
          <a:lstStyle/>
          <a:p>
            <a:fld id="{251E94AE-4AE0-4832-80AE-5EEDEDF46D93}" type="slidenum">
              <a:rPr lang="en-GB" smtClean="0"/>
              <a:t>18</a:t>
            </a:fld>
            <a:endParaRPr lang="en-GB"/>
          </a:p>
        </p:txBody>
      </p:sp>
    </p:spTree>
    <p:extLst>
      <p:ext uri="{BB962C8B-B14F-4D97-AF65-F5344CB8AC3E}">
        <p14:creationId xmlns:p14="http://schemas.microsoft.com/office/powerpoint/2010/main" val="394753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lstStyle/>
          <a:p>
            <a:r>
              <a:rPr lang="en-GB" dirty="0" smtClean="0"/>
              <a:t>Show, not Tell: </a:t>
            </a:r>
            <a:r>
              <a:rPr lang="en-GB" dirty="0"/>
              <a:t>through noun phrases</a:t>
            </a:r>
          </a:p>
        </p:txBody>
      </p:sp>
      <p:sp>
        <p:nvSpPr>
          <p:cNvPr id="4" name="TextBox 3"/>
          <p:cNvSpPr txBox="1"/>
          <p:nvPr/>
        </p:nvSpPr>
        <p:spPr>
          <a:xfrm>
            <a:off x="251520" y="1556792"/>
            <a:ext cx="8712968" cy="3831818"/>
          </a:xfrm>
          <a:prstGeom prst="rect">
            <a:avLst/>
          </a:prstGeom>
          <a:solidFill>
            <a:schemeClr val="bg1"/>
          </a:solidFill>
          <a:ln>
            <a:solidFill>
              <a:schemeClr val="tx1"/>
            </a:solidFill>
          </a:ln>
        </p:spPr>
        <p:txBody>
          <a:bodyPr wrap="square" rtlCol="0">
            <a:spAutoFit/>
          </a:bodyPr>
          <a:lstStyle/>
          <a:p>
            <a:pPr>
              <a:lnSpc>
                <a:spcPts val="3000"/>
              </a:lnSpc>
            </a:pPr>
            <a:r>
              <a:rPr lang="en-GB" sz="2000" dirty="0" smtClean="0"/>
              <a:t>Michael </a:t>
            </a:r>
            <a:r>
              <a:rPr lang="en-GB" sz="2000" dirty="0" err="1" smtClean="0"/>
              <a:t>Morpurgo</a:t>
            </a:r>
            <a:r>
              <a:rPr lang="en-GB" sz="2000" dirty="0" smtClean="0"/>
              <a:t> could have </a:t>
            </a:r>
            <a:r>
              <a:rPr lang="en-GB" sz="2000" b="1" dirty="0" smtClean="0">
                <a:solidFill>
                  <a:srgbClr val="378537"/>
                </a:solidFill>
              </a:rPr>
              <a:t>told</a:t>
            </a:r>
            <a:r>
              <a:rPr lang="en-GB" sz="2000" dirty="0" smtClean="0"/>
              <a:t> us about the Green Knight by writing:</a:t>
            </a:r>
          </a:p>
          <a:p>
            <a:pPr>
              <a:lnSpc>
                <a:spcPts val="3000"/>
              </a:lnSpc>
            </a:pPr>
            <a:r>
              <a:rPr lang="en-GB" sz="2000" i="1" dirty="0" smtClean="0"/>
              <a:t>The Green Knight was a huge man who was very powerful and intimidating,  and who was ready to fight , and he had a horse that was very fierce and threatening</a:t>
            </a:r>
            <a:r>
              <a:rPr lang="en-GB" sz="2000" dirty="0" smtClean="0"/>
              <a:t>.</a:t>
            </a:r>
          </a:p>
          <a:p>
            <a:pPr>
              <a:lnSpc>
                <a:spcPts val="3000"/>
              </a:lnSpc>
            </a:pPr>
            <a:endParaRPr lang="en-GB" sz="2000" dirty="0" smtClean="0"/>
          </a:p>
          <a:p>
            <a:pPr>
              <a:lnSpc>
                <a:spcPts val="3000"/>
              </a:lnSpc>
            </a:pPr>
            <a:r>
              <a:rPr lang="en-GB" sz="2000" dirty="0" smtClean="0"/>
              <a:t>Instead he </a:t>
            </a:r>
            <a:r>
              <a:rPr lang="en-GB" sz="2000" b="1" dirty="0" smtClean="0">
                <a:solidFill>
                  <a:srgbClr val="378537"/>
                </a:solidFill>
              </a:rPr>
              <a:t>shows</a:t>
            </a:r>
            <a:r>
              <a:rPr lang="en-GB" sz="2000" dirty="0" smtClean="0"/>
              <a:t> us what the Green Knight is like by writing: </a:t>
            </a:r>
          </a:p>
          <a:p>
            <a:pPr>
              <a:lnSpc>
                <a:spcPts val="3000"/>
              </a:lnSpc>
            </a:pPr>
            <a:r>
              <a:rPr lang="en-GB" sz="2000" i="1" u="sng" dirty="0">
                <a:solidFill>
                  <a:srgbClr val="7030A0"/>
                </a:solidFill>
              </a:rPr>
              <a:t>a </a:t>
            </a:r>
            <a:r>
              <a:rPr lang="en-GB" sz="2000" b="1" i="1" u="sng" dirty="0">
                <a:solidFill>
                  <a:srgbClr val="FF3300"/>
                </a:solidFill>
              </a:rPr>
              <a:t>giant </a:t>
            </a:r>
            <a:r>
              <a:rPr lang="en-GB" sz="2000" i="1" u="sng" dirty="0">
                <a:solidFill>
                  <a:srgbClr val="7030A0"/>
                </a:solidFill>
              </a:rPr>
              <a:t>of a man </a:t>
            </a:r>
            <a:r>
              <a:rPr lang="en-GB" sz="2000" dirty="0"/>
              <a:t>rode in on </a:t>
            </a:r>
            <a:r>
              <a:rPr lang="en-GB" sz="2000" i="1" u="sng" dirty="0">
                <a:solidFill>
                  <a:srgbClr val="7030A0"/>
                </a:solidFill>
              </a:rPr>
              <a:t>a towering </a:t>
            </a:r>
            <a:r>
              <a:rPr lang="en-GB" sz="2000" b="1" i="1" u="sng" dirty="0">
                <a:solidFill>
                  <a:srgbClr val="FF3300"/>
                </a:solidFill>
              </a:rPr>
              <a:t>warhorse</a:t>
            </a:r>
            <a:r>
              <a:rPr lang="en-GB" sz="2000" i="1" u="sng" dirty="0">
                <a:solidFill>
                  <a:srgbClr val="7030A0"/>
                </a:solidFill>
              </a:rPr>
              <a:t> that pawed the ground, sides lathered up, tossing its fine head, snorting its fury.</a:t>
            </a:r>
            <a:r>
              <a:rPr lang="en-GB" sz="2000" i="1" dirty="0">
                <a:solidFill>
                  <a:srgbClr val="7030A0"/>
                </a:solidFill>
              </a:rPr>
              <a:t> </a:t>
            </a:r>
            <a:r>
              <a:rPr lang="en-GB" sz="2000" dirty="0"/>
              <a:t> The man swept the hall with </a:t>
            </a:r>
            <a:r>
              <a:rPr lang="en-GB" sz="2000" i="1" u="sng" dirty="0">
                <a:solidFill>
                  <a:srgbClr val="7030A0"/>
                </a:solidFill>
              </a:rPr>
              <a:t>terrible </a:t>
            </a:r>
            <a:r>
              <a:rPr lang="en-GB" sz="2000" b="1" i="1" u="sng" dirty="0">
                <a:solidFill>
                  <a:srgbClr val="FF3300"/>
                </a:solidFill>
              </a:rPr>
              <a:t>eyes</a:t>
            </a:r>
            <a:r>
              <a:rPr lang="en-GB" sz="2000" i="1" u="sng" dirty="0">
                <a:solidFill>
                  <a:srgbClr val="7030A0"/>
                </a:solidFill>
              </a:rPr>
              <a:t>, wolfish eyes that froze the courage in a man’s veins, eyes you could not hold with your own</a:t>
            </a:r>
            <a:r>
              <a:rPr lang="en-GB" sz="2000" dirty="0"/>
              <a:t>.</a:t>
            </a:r>
          </a:p>
          <a:p>
            <a:endParaRPr lang="en-GB" dirty="0"/>
          </a:p>
        </p:txBody>
      </p:sp>
      <p:sp>
        <p:nvSpPr>
          <p:cNvPr id="5" name="Slide Number Placeholder 4"/>
          <p:cNvSpPr>
            <a:spLocks noGrp="1"/>
          </p:cNvSpPr>
          <p:nvPr>
            <p:ph type="sldNum" sz="quarter" idx="12"/>
          </p:nvPr>
        </p:nvSpPr>
        <p:spPr/>
        <p:txBody>
          <a:bodyPr/>
          <a:lstStyle/>
          <a:p>
            <a:fld id="{251E94AE-4AE0-4832-80AE-5EEDEDF46D93}" type="slidenum">
              <a:rPr lang="en-GB" smtClean="0"/>
              <a:t>19</a:t>
            </a:fld>
            <a:endParaRPr lang="en-GB"/>
          </a:p>
        </p:txBody>
      </p:sp>
      <p:sp>
        <p:nvSpPr>
          <p:cNvPr id="7" name="TextBox 6"/>
          <p:cNvSpPr txBox="1"/>
          <p:nvPr/>
        </p:nvSpPr>
        <p:spPr>
          <a:xfrm>
            <a:off x="251520" y="5877272"/>
            <a:ext cx="8568952" cy="707886"/>
          </a:xfrm>
          <a:prstGeom prst="rect">
            <a:avLst/>
          </a:prstGeom>
          <a:solidFill>
            <a:schemeClr val="bg1"/>
          </a:solidFill>
          <a:ln>
            <a:solidFill>
              <a:schemeClr val="tx1"/>
            </a:solidFill>
          </a:ln>
        </p:spPr>
        <p:txBody>
          <a:bodyPr wrap="square" rtlCol="0">
            <a:spAutoFit/>
          </a:bodyPr>
          <a:lstStyle/>
          <a:p>
            <a:r>
              <a:rPr lang="en-GB" sz="2000" dirty="0" smtClean="0"/>
              <a:t>He shows us the character of the Knight by describing what he looks like; he doesn’t tell us.  We have to </a:t>
            </a:r>
            <a:r>
              <a:rPr lang="en-GB" sz="2000" i="1" dirty="0" smtClean="0"/>
              <a:t>infer</a:t>
            </a:r>
            <a:r>
              <a:rPr lang="en-GB" sz="2000" dirty="0" smtClean="0"/>
              <a:t> what the character is like.</a:t>
            </a:r>
            <a:endParaRPr lang="en-GB" sz="2000" dirty="0"/>
          </a:p>
        </p:txBody>
      </p:sp>
    </p:spTree>
    <p:extLst>
      <p:ext uri="{BB962C8B-B14F-4D97-AF65-F5344CB8AC3E}">
        <p14:creationId xmlns:p14="http://schemas.microsoft.com/office/powerpoint/2010/main" val="1686338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1</a:t>
            </a:r>
            <a:endParaRPr lang="en-GB" dirty="0"/>
          </a:p>
        </p:txBody>
      </p:sp>
      <p:sp>
        <p:nvSpPr>
          <p:cNvPr id="3" name="Text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2"/>
          </p:nvPr>
        </p:nvSpPr>
        <p:spPr/>
        <p:txBody>
          <a:bodyPr/>
          <a:lstStyle/>
          <a:p>
            <a:fld id="{251E94AE-4AE0-4832-80AE-5EEDEDF46D93}" type="slidenum">
              <a:rPr lang="en-GB" smtClean="0"/>
              <a:t>2</a:t>
            </a:fld>
            <a:endParaRPr lang="en-GB" dirty="0"/>
          </a:p>
        </p:txBody>
      </p:sp>
    </p:spTree>
    <p:extLst>
      <p:ext uri="{BB962C8B-B14F-4D97-AF65-F5344CB8AC3E}">
        <p14:creationId xmlns:p14="http://schemas.microsoft.com/office/powerpoint/2010/main" val="2595942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4</a:t>
            </a:r>
            <a:endParaRPr lang="en-GB" dirty="0"/>
          </a:p>
        </p:txBody>
      </p:sp>
      <p:sp>
        <p:nvSpPr>
          <p:cNvPr id="3" name="Text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251E94AE-4AE0-4832-80AE-5EEDEDF46D93}" type="slidenum">
              <a:rPr lang="en-GB" smtClean="0"/>
              <a:t>20</a:t>
            </a:fld>
            <a:endParaRPr lang="en-GB"/>
          </a:p>
        </p:txBody>
      </p:sp>
    </p:spTree>
    <p:extLst>
      <p:ext uri="{BB962C8B-B14F-4D97-AF65-F5344CB8AC3E}">
        <p14:creationId xmlns:p14="http://schemas.microsoft.com/office/powerpoint/2010/main" val="2364342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143000"/>
          </a:xfrm>
        </p:spPr>
        <p:txBody>
          <a:bodyPr>
            <a:normAutofit/>
          </a:bodyPr>
          <a:lstStyle/>
          <a:p>
            <a:r>
              <a:rPr lang="en-GB" dirty="0" smtClean="0"/>
              <a:t>Show, not Tell: through verb choices</a:t>
            </a:r>
            <a:endParaRPr lang="en-GB" dirty="0"/>
          </a:p>
        </p:txBody>
      </p:sp>
      <p:sp>
        <p:nvSpPr>
          <p:cNvPr id="3" name="Content Placeholder 2"/>
          <p:cNvSpPr>
            <a:spLocks noGrp="1"/>
          </p:cNvSpPr>
          <p:nvPr>
            <p:ph idx="1"/>
          </p:nvPr>
        </p:nvSpPr>
        <p:spPr>
          <a:xfrm>
            <a:off x="457200" y="1600200"/>
            <a:ext cx="8229600" cy="4565104"/>
          </a:xfrm>
          <a:solidFill>
            <a:schemeClr val="bg1"/>
          </a:solidFill>
          <a:ln>
            <a:solidFill>
              <a:schemeClr val="tx1"/>
            </a:solidFill>
          </a:ln>
        </p:spPr>
        <p:txBody>
          <a:bodyPr>
            <a:normAutofit/>
          </a:bodyPr>
          <a:lstStyle/>
          <a:p>
            <a:pPr marL="0" indent="0" algn="just">
              <a:lnSpc>
                <a:spcPct val="150000"/>
              </a:lnSpc>
              <a:spcBef>
                <a:spcPts val="0"/>
              </a:spcBef>
              <a:buNone/>
            </a:pPr>
            <a:r>
              <a:rPr lang="en-GB" sz="2000" dirty="0" smtClean="0"/>
              <a:t>At that moment, from outside in the courtyard, came the clatter of horses’ hooves on the cobbles.  The doors of the hall flew open, and before I had time to call for them to be closed, a giant of a man rode in on a towering warhorse that pawed the ground, sides lathered up, tossing its fine head, snorting its fury.  The man swept the hall with terrible eyes, wolfish eyes that froze the courage in a man’s veins, eyes you could not hold with your own.  But it was not the man’s eyes that amazed us most, it was not his size either  -  and I tell you I’d never in my life set eyes on a bigger man – no. It was the colour of him. Green, the man was green from head to foot.</a:t>
            </a:r>
          </a:p>
        </p:txBody>
      </p:sp>
      <p:sp>
        <p:nvSpPr>
          <p:cNvPr id="5" name="Slide Number Placeholder 4"/>
          <p:cNvSpPr>
            <a:spLocks noGrp="1"/>
          </p:cNvSpPr>
          <p:nvPr>
            <p:ph type="sldNum" sz="quarter" idx="12"/>
          </p:nvPr>
        </p:nvSpPr>
        <p:spPr/>
        <p:txBody>
          <a:bodyPr/>
          <a:lstStyle/>
          <a:p>
            <a:fld id="{251E94AE-4AE0-4832-80AE-5EEDEDF46D93}" type="slidenum">
              <a:rPr lang="en-GB" smtClean="0"/>
              <a:t>21</a:t>
            </a:fld>
            <a:endParaRPr lang="en-GB"/>
          </a:p>
        </p:txBody>
      </p:sp>
    </p:spTree>
    <p:extLst>
      <p:ext uri="{BB962C8B-B14F-4D97-AF65-F5344CB8AC3E}">
        <p14:creationId xmlns:p14="http://schemas.microsoft.com/office/powerpoint/2010/main" val="150605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143000"/>
          </a:xfrm>
        </p:spPr>
        <p:txBody>
          <a:bodyPr>
            <a:normAutofit/>
          </a:bodyPr>
          <a:lstStyle/>
          <a:p>
            <a:r>
              <a:rPr lang="en-GB" dirty="0" smtClean="0"/>
              <a:t>Show, not Tell: through verb choices</a:t>
            </a:r>
            <a:endParaRPr lang="en-GB" dirty="0"/>
          </a:p>
        </p:txBody>
      </p:sp>
      <p:sp>
        <p:nvSpPr>
          <p:cNvPr id="3" name="Content Placeholder 2"/>
          <p:cNvSpPr>
            <a:spLocks noGrp="1"/>
          </p:cNvSpPr>
          <p:nvPr>
            <p:ph idx="1"/>
          </p:nvPr>
        </p:nvSpPr>
        <p:spPr>
          <a:xfrm>
            <a:off x="457200" y="1600200"/>
            <a:ext cx="8363272" cy="3268960"/>
          </a:xfrm>
          <a:solidFill>
            <a:schemeClr val="bg1"/>
          </a:solidFill>
          <a:ln>
            <a:solidFill>
              <a:schemeClr val="tx1"/>
            </a:solidFill>
          </a:ln>
        </p:spPr>
        <p:txBody>
          <a:bodyPr>
            <a:noAutofit/>
          </a:bodyPr>
          <a:lstStyle/>
          <a:p>
            <a:pPr marL="0" indent="0" algn="just">
              <a:lnSpc>
                <a:spcPts val="2800"/>
              </a:lnSpc>
              <a:spcBef>
                <a:spcPts val="0"/>
              </a:spcBef>
              <a:buNone/>
            </a:pPr>
            <a:r>
              <a:rPr lang="en-GB" sz="1800" dirty="0" smtClean="0"/>
              <a:t>At that moment, from outside in the courtyard, came the clatter of horses’ hooves on the cobbles.  The doors of the hall </a:t>
            </a:r>
            <a:r>
              <a:rPr lang="en-GB" sz="1800" b="1" dirty="0" smtClean="0">
                <a:solidFill>
                  <a:srgbClr val="00B050"/>
                </a:solidFill>
              </a:rPr>
              <a:t>flew</a:t>
            </a:r>
            <a:r>
              <a:rPr lang="en-GB" sz="1800" dirty="0" smtClean="0"/>
              <a:t> open, and before I had time to call for them to be closed, a giant of a man </a:t>
            </a:r>
            <a:r>
              <a:rPr lang="en-GB" sz="1800" b="1" dirty="0" smtClean="0">
                <a:solidFill>
                  <a:srgbClr val="00B050"/>
                </a:solidFill>
              </a:rPr>
              <a:t>rode</a:t>
            </a:r>
            <a:r>
              <a:rPr lang="en-GB" sz="1800" dirty="0" smtClean="0"/>
              <a:t> in on a towering warhorse that </a:t>
            </a:r>
            <a:r>
              <a:rPr lang="en-GB" sz="1800" b="1" dirty="0" smtClean="0">
                <a:solidFill>
                  <a:srgbClr val="00B050"/>
                </a:solidFill>
              </a:rPr>
              <a:t>pawed</a:t>
            </a:r>
            <a:r>
              <a:rPr lang="en-GB" sz="1800" b="1" dirty="0" smtClean="0">
                <a:solidFill>
                  <a:srgbClr val="7030A0"/>
                </a:solidFill>
              </a:rPr>
              <a:t> </a:t>
            </a:r>
            <a:r>
              <a:rPr lang="en-GB" sz="1800" dirty="0" smtClean="0"/>
              <a:t>the ground, sides lathered up, </a:t>
            </a:r>
            <a:r>
              <a:rPr lang="en-GB" sz="1800" b="1" dirty="0" smtClean="0">
                <a:solidFill>
                  <a:srgbClr val="00B050"/>
                </a:solidFill>
              </a:rPr>
              <a:t>tossing</a:t>
            </a:r>
            <a:r>
              <a:rPr lang="en-GB" sz="1800" dirty="0" smtClean="0"/>
              <a:t> its fine head, </a:t>
            </a:r>
            <a:r>
              <a:rPr lang="en-GB" sz="1800" b="1" dirty="0" smtClean="0">
                <a:solidFill>
                  <a:srgbClr val="00B050"/>
                </a:solidFill>
              </a:rPr>
              <a:t>snorting</a:t>
            </a:r>
            <a:r>
              <a:rPr lang="en-GB" sz="1800" dirty="0" smtClean="0"/>
              <a:t> its fury.  The man </a:t>
            </a:r>
            <a:r>
              <a:rPr lang="en-GB" sz="1800" b="1" dirty="0" smtClean="0">
                <a:solidFill>
                  <a:srgbClr val="00B050"/>
                </a:solidFill>
              </a:rPr>
              <a:t>swept</a:t>
            </a:r>
            <a:r>
              <a:rPr lang="en-GB" sz="1800" dirty="0" smtClean="0"/>
              <a:t> the hall with terrible eyes, wolfish eyes that </a:t>
            </a:r>
            <a:r>
              <a:rPr lang="en-GB" sz="1800" b="1" dirty="0" smtClean="0">
                <a:solidFill>
                  <a:srgbClr val="00B050"/>
                </a:solidFill>
              </a:rPr>
              <a:t>froze</a:t>
            </a:r>
            <a:r>
              <a:rPr lang="en-GB" sz="1800" dirty="0" smtClean="0"/>
              <a:t> the courage in a man’s veins, eyes you could not hold with your own.  But it was not the man’s eyes that amazed us most, it was not his size either  -  and I tell you I’d never in my life set eyes on a bigger man – no. It was the colour of him. Green, the man was green from head to foot</a:t>
            </a:r>
            <a:r>
              <a:rPr lang="en-GB" sz="2000" dirty="0" smtClean="0"/>
              <a:t>.</a:t>
            </a:r>
          </a:p>
        </p:txBody>
      </p:sp>
      <p:sp>
        <p:nvSpPr>
          <p:cNvPr id="4" name="Rectangle 3"/>
          <p:cNvSpPr/>
          <p:nvPr/>
        </p:nvSpPr>
        <p:spPr>
          <a:xfrm>
            <a:off x="467544" y="4869160"/>
            <a:ext cx="8208912" cy="1703030"/>
          </a:xfrm>
          <a:prstGeom prst="rect">
            <a:avLst/>
          </a:prstGeom>
        </p:spPr>
        <p:txBody>
          <a:bodyPr wrap="square">
            <a:spAutoFit/>
          </a:bodyPr>
          <a:lstStyle/>
          <a:p>
            <a:pPr>
              <a:lnSpc>
                <a:spcPts val="2600"/>
              </a:lnSpc>
            </a:pPr>
            <a:r>
              <a:rPr lang="en-GB" dirty="0"/>
              <a:t>Michael </a:t>
            </a:r>
            <a:r>
              <a:rPr lang="en-GB" dirty="0" err="1"/>
              <a:t>Morpurgo</a:t>
            </a:r>
            <a:r>
              <a:rPr lang="en-GB" dirty="0"/>
              <a:t> shows us through his </a:t>
            </a:r>
            <a:r>
              <a:rPr lang="en-GB" dirty="0" smtClean="0"/>
              <a:t>verb choices that</a:t>
            </a:r>
            <a:r>
              <a:rPr lang="en-GB" dirty="0"/>
              <a:t>:</a:t>
            </a:r>
          </a:p>
          <a:p>
            <a:pPr marL="285750" indent="-285750">
              <a:lnSpc>
                <a:spcPts val="2600"/>
              </a:lnSpc>
              <a:buFont typeface="Arial" pitchFamily="34" charset="0"/>
              <a:buChar char="•"/>
            </a:pPr>
            <a:r>
              <a:rPr lang="en-GB" dirty="0" smtClean="0"/>
              <a:t>The man’s actions are fast and decisive (</a:t>
            </a:r>
            <a:r>
              <a:rPr lang="en-GB" i="1" dirty="0" smtClean="0"/>
              <a:t>flew; rode; swept</a:t>
            </a:r>
            <a:r>
              <a:rPr lang="en-GB" dirty="0" smtClean="0"/>
              <a:t>) so he seems a powerful, confident man</a:t>
            </a:r>
          </a:p>
          <a:p>
            <a:pPr marL="285750" indent="-285750">
              <a:lnSpc>
                <a:spcPts val="2600"/>
              </a:lnSpc>
              <a:buFont typeface="Arial" pitchFamily="34" charset="0"/>
              <a:buChar char="•"/>
            </a:pPr>
            <a:r>
              <a:rPr lang="en-GB" dirty="0" smtClean="0"/>
              <a:t>The horse seems aggressive (</a:t>
            </a:r>
            <a:r>
              <a:rPr lang="en-GB" i="1" dirty="0" smtClean="0"/>
              <a:t>pawed; tossing; snorting</a:t>
            </a:r>
            <a:r>
              <a:rPr lang="en-GB" dirty="0" smtClean="0"/>
              <a:t>) and ready to fight</a:t>
            </a:r>
          </a:p>
          <a:p>
            <a:pPr marL="285750" indent="-285750">
              <a:buFont typeface="Arial" pitchFamily="34" charset="0"/>
              <a:buChar char="•"/>
            </a:pPr>
            <a:endParaRPr lang="en-GB" dirty="0"/>
          </a:p>
        </p:txBody>
      </p:sp>
      <p:sp>
        <p:nvSpPr>
          <p:cNvPr id="5" name="Slide Number Placeholder 4"/>
          <p:cNvSpPr>
            <a:spLocks noGrp="1"/>
          </p:cNvSpPr>
          <p:nvPr>
            <p:ph type="sldNum" sz="quarter" idx="12"/>
          </p:nvPr>
        </p:nvSpPr>
        <p:spPr/>
        <p:txBody>
          <a:bodyPr/>
          <a:lstStyle/>
          <a:p>
            <a:fld id="{251E94AE-4AE0-4832-80AE-5EEDEDF46D93}" type="slidenum">
              <a:rPr lang="en-GB" smtClean="0"/>
              <a:t>22</a:t>
            </a:fld>
            <a:endParaRPr lang="en-GB"/>
          </a:p>
        </p:txBody>
      </p:sp>
    </p:spTree>
    <p:extLst>
      <p:ext uri="{BB962C8B-B14F-4D97-AF65-F5344CB8AC3E}">
        <p14:creationId xmlns:p14="http://schemas.microsoft.com/office/powerpoint/2010/main" val="22955587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Word-Weavers: Key Learning</a:t>
            </a:r>
            <a:endParaRPr lang="en-GB" dirty="0"/>
          </a:p>
        </p:txBody>
      </p:sp>
      <p:sp>
        <p:nvSpPr>
          <p:cNvPr id="3" name="Content Placeholder 2"/>
          <p:cNvSpPr>
            <a:spLocks noGrp="1"/>
          </p:cNvSpPr>
          <p:nvPr>
            <p:ph idx="1"/>
          </p:nvPr>
        </p:nvSpPr>
        <p:spPr>
          <a:xfrm>
            <a:off x="179512" y="1844824"/>
            <a:ext cx="8856984" cy="4281339"/>
          </a:xfrm>
        </p:spPr>
        <p:txBody>
          <a:bodyPr>
            <a:normAutofit/>
          </a:bodyPr>
          <a:lstStyle/>
          <a:p>
            <a:pPr>
              <a:lnSpc>
                <a:spcPts val="3000"/>
              </a:lnSpc>
              <a:spcBef>
                <a:spcPts val="600"/>
              </a:spcBef>
            </a:pPr>
            <a:r>
              <a:rPr lang="en-GB" sz="2200" dirty="0" smtClean="0"/>
              <a:t>Choose nouns and adjectives carefully to paint character pictures</a:t>
            </a:r>
          </a:p>
          <a:p>
            <a:pPr>
              <a:lnSpc>
                <a:spcPts val="3000"/>
              </a:lnSpc>
              <a:spcBef>
                <a:spcPts val="600"/>
              </a:spcBef>
            </a:pPr>
            <a:r>
              <a:rPr lang="en-GB" sz="2200" dirty="0" smtClean="0"/>
              <a:t>Use noun phrases to create visual descriptions of characters</a:t>
            </a:r>
          </a:p>
          <a:p>
            <a:pPr>
              <a:lnSpc>
                <a:spcPts val="3000"/>
              </a:lnSpc>
              <a:spcBef>
                <a:spcPts val="600"/>
              </a:spcBef>
            </a:pPr>
            <a:r>
              <a:rPr lang="en-GB" sz="2200" dirty="0" smtClean="0"/>
              <a:t>Consider adding more description after a noun to give more detail</a:t>
            </a:r>
          </a:p>
          <a:p>
            <a:pPr>
              <a:lnSpc>
                <a:spcPts val="3000"/>
              </a:lnSpc>
              <a:spcBef>
                <a:spcPts val="600"/>
              </a:spcBef>
            </a:pPr>
            <a:r>
              <a:rPr lang="en-GB" sz="2200" dirty="0" smtClean="0"/>
              <a:t>‘Show not tell’ when describing characters – make your reader infer</a:t>
            </a:r>
          </a:p>
          <a:p>
            <a:pPr>
              <a:lnSpc>
                <a:spcPts val="3000"/>
              </a:lnSpc>
              <a:spcBef>
                <a:spcPts val="600"/>
              </a:spcBef>
            </a:pPr>
            <a:r>
              <a:rPr lang="en-GB" sz="2200" dirty="0" smtClean="0"/>
              <a:t>Well-chosen verbs can suggest what characters are like by showing what they do</a:t>
            </a:r>
            <a:endParaRPr lang="en-GB" sz="2200" dirty="0"/>
          </a:p>
        </p:txBody>
      </p:sp>
      <p:sp>
        <p:nvSpPr>
          <p:cNvPr id="4" name="Slide Number Placeholder 3"/>
          <p:cNvSpPr>
            <a:spLocks noGrp="1"/>
          </p:cNvSpPr>
          <p:nvPr>
            <p:ph type="sldNum" sz="quarter" idx="12"/>
          </p:nvPr>
        </p:nvSpPr>
        <p:spPr/>
        <p:txBody>
          <a:bodyPr/>
          <a:lstStyle/>
          <a:p>
            <a:fld id="{251E94AE-4AE0-4832-80AE-5EEDEDF46D93}" type="slidenum">
              <a:rPr lang="en-GB" smtClean="0"/>
              <a:t>23</a:t>
            </a:fld>
            <a:endParaRPr lang="en-GB"/>
          </a:p>
        </p:txBody>
      </p:sp>
    </p:spTree>
    <p:extLst>
      <p:ext uri="{BB962C8B-B14F-4D97-AF65-F5344CB8AC3E}">
        <p14:creationId xmlns:p14="http://schemas.microsoft.com/office/powerpoint/2010/main" val="39243796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Describing Characters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0805182"/>
              </p:ext>
            </p:extLst>
          </p:nvPr>
        </p:nvGraphicFramePr>
        <p:xfrm>
          <a:off x="0" y="1600200"/>
          <a:ext cx="9036496" cy="3840480"/>
        </p:xfrm>
        <a:graphic>
          <a:graphicData uri="http://schemas.openxmlformats.org/drawingml/2006/table">
            <a:tbl>
              <a:tblPr firstRow="1" bandRow="1">
                <a:tableStyleId>{F5AB1C69-6EDB-4FF4-983F-18BD219EF322}</a:tableStyleId>
              </a:tblPr>
              <a:tblGrid>
                <a:gridCol w="1556469"/>
                <a:gridCol w="7480027"/>
              </a:tblGrid>
              <a:tr h="370840">
                <a:tc gridSpan="2">
                  <a:txBody>
                    <a:bodyPr/>
                    <a:lstStyle/>
                    <a:p>
                      <a:pPr algn="ctr">
                        <a:lnSpc>
                          <a:spcPct val="150000"/>
                        </a:lnSpc>
                        <a:spcBef>
                          <a:spcPts val="600"/>
                        </a:spcBef>
                        <a:spcAft>
                          <a:spcPts val="0"/>
                        </a:spcAft>
                      </a:pPr>
                      <a:r>
                        <a:rPr lang="en-GB" sz="2000" dirty="0" smtClean="0">
                          <a:effectLst/>
                        </a:rPr>
                        <a:t>NOUNS WHICH DESCRIBE</a:t>
                      </a:r>
                      <a:r>
                        <a:rPr lang="en-GB" sz="2000" baseline="0" dirty="0" smtClean="0">
                          <a:effectLst/>
                        </a:rPr>
                        <a:t> THE CHARACTER’S APPEARANCE</a:t>
                      </a:r>
                      <a:endParaRPr lang="en-GB" sz="2000" dirty="0">
                        <a:effectLst/>
                        <a:latin typeface="+mn-lt"/>
                        <a:ea typeface="Calibri"/>
                        <a:cs typeface="Arial" pitchFamily="34" charset="0"/>
                      </a:endParaRPr>
                    </a:p>
                  </a:txBody>
                  <a:tcPr/>
                </a:tc>
                <a:tc hMerge="1">
                  <a:txBody>
                    <a:bodyPr/>
                    <a:lstStyle/>
                    <a:p>
                      <a:pPr algn="ctr">
                        <a:lnSpc>
                          <a:spcPct val="150000"/>
                        </a:lnSpc>
                        <a:spcBef>
                          <a:spcPts val="600"/>
                        </a:spcBef>
                        <a:spcAft>
                          <a:spcPts val="0"/>
                        </a:spcAft>
                      </a:pPr>
                      <a:endParaRPr lang="en-GB" sz="2000" dirty="0">
                        <a:effectLst/>
                        <a:latin typeface="+mn-lt"/>
                        <a:ea typeface="Calibri"/>
                        <a:cs typeface="Arial" pitchFamily="34" charset="0"/>
                      </a:endParaRPr>
                    </a:p>
                  </a:txBody>
                  <a:tcPr marL="68580" marR="68580" marT="0" marB="0"/>
                </a:tc>
              </a:tr>
              <a:tr h="370840">
                <a:tc>
                  <a:txBody>
                    <a:bodyPr/>
                    <a:lstStyle/>
                    <a:p>
                      <a:pPr>
                        <a:lnSpc>
                          <a:spcPct val="150000"/>
                        </a:lnSpc>
                        <a:spcBef>
                          <a:spcPts val="600"/>
                        </a:spcBef>
                      </a:pPr>
                      <a:r>
                        <a:rPr lang="en-GB" sz="2000" smtClean="0"/>
                        <a:t>MORGANA</a:t>
                      </a:r>
                      <a:endParaRPr lang="en-GB" sz="2000" dirty="0" smtClean="0"/>
                    </a:p>
                    <a:p>
                      <a:pPr>
                        <a:lnSpc>
                          <a:spcPct val="150000"/>
                        </a:lnSpc>
                        <a:spcBef>
                          <a:spcPts val="600"/>
                        </a:spcBef>
                      </a:pPr>
                      <a:endParaRPr lang="en-GB" sz="2000" dirty="0" smtClean="0"/>
                    </a:p>
                  </a:txBody>
                  <a:tcPr/>
                </a:tc>
                <a:tc>
                  <a:txBody>
                    <a:bodyPr/>
                    <a:lstStyle/>
                    <a:p>
                      <a:pPr algn="just">
                        <a:lnSpc>
                          <a:spcPct val="150000"/>
                        </a:lnSpc>
                        <a:spcBef>
                          <a:spcPts val="600"/>
                        </a:spcBef>
                        <a:spcAft>
                          <a:spcPts val="0"/>
                        </a:spcAft>
                      </a:pPr>
                      <a:r>
                        <a:rPr lang="en-GB" sz="2200" kern="1200" dirty="0" smtClean="0">
                          <a:effectLst/>
                        </a:rPr>
                        <a:t>a </a:t>
                      </a:r>
                      <a:r>
                        <a:rPr lang="en-GB" sz="2200" b="1" u="sng" kern="1200" dirty="0" smtClean="0">
                          <a:solidFill>
                            <a:srgbClr val="FF0000"/>
                          </a:solidFill>
                          <a:effectLst/>
                        </a:rPr>
                        <a:t>lady</a:t>
                      </a:r>
                      <a:r>
                        <a:rPr lang="en-GB" sz="2200" kern="1200" dirty="0" smtClean="0">
                          <a:effectLst/>
                        </a:rPr>
                        <a:t>, </a:t>
                      </a:r>
                      <a:r>
                        <a:rPr lang="en-GB" sz="2200" kern="1200" dirty="0" smtClean="0">
                          <a:solidFill>
                            <a:schemeClr val="tx1"/>
                          </a:solidFill>
                          <a:effectLst/>
                        </a:rPr>
                        <a:t>dark-haired and beautiful, wearing a </a:t>
                      </a:r>
                      <a:r>
                        <a:rPr lang="en-GB" sz="2200" b="1" u="sng" kern="1200" dirty="0" smtClean="0">
                          <a:solidFill>
                            <a:srgbClr val="FF0000"/>
                          </a:solidFill>
                          <a:effectLst/>
                        </a:rPr>
                        <a:t>gown </a:t>
                      </a:r>
                      <a:r>
                        <a:rPr lang="en-GB" sz="2200" kern="1200" dirty="0" smtClean="0">
                          <a:solidFill>
                            <a:schemeClr val="tx1"/>
                          </a:solidFill>
                          <a:effectLst/>
                        </a:rPr>
                        <a:t>of wine-red. </a:t>
                      </a:r>
                      <a:r>
                        <a:rPr lang="en-GB" sz="2200" dirty="0">
                          <a:effectLst/>
                        </a:rPr>
                        <a:t> </a:t>
                      </a:r>
                      <a:endParaRPr lang="en-GB" sz="2200" dirty="0" smtClean="0">
                        <a:effectLst/>
                      </a:endParaRPr>
                    </a:p>
                    <a:p>
                      <a:pPr algn="just">
                        <a:lnSpc>
                          <a:spcPct val="150000"/>
                        </a:lnSpc>
                        <a:spcBef>
                          <a:spcPts val="600"/>
                        </a:spcBef>
                        <a:spcAft>
                          <a:spcPts val="0"/>
                        </a:spcAft>
                      </a:pPr>
                      <a:r>
                        <a:rPr lang="en-GB" sz="2200" kern="1200" dirty="0" smtClean="0">
                          <a:effectLst/>
                        </a:rPr>
                        <a:t>her </a:t>
                      </a:r>
                      <a:r>
                        <a:rPr lang="en-GB" sz="2200" kern="1200" dirty="0" smtClean="0">
                          <a:solidFill>
                            <a:schemeClr val="tx1"/>
                          </a:solidFill>
                          <a:effectLst/>
                        </a:rPr>
                        <a:t>long</a:t>
                      </a:r>
                      <a:r>
                        <a:rPr lang="en-GB" sz="2200" kern="1200" dirty="0" smtClean="0">
                          <a:effectLst/>
                        </a:rPr>
                        <a:t> </a:t>
                      </a:r>
                      <a:r>
                        <a:rPr lang="en-GB" sz="2200" b="1" u="sng" kern="1200" dirty="0" smtClean="0">
                          <a:solidFill>
                            <a:srgbClr val="FF0000"/>
                          </a:solidFill>
                          <a:effectLst/>
                        </a:rPr>
                        <a:t>fingers</a:t>
                      </a:r>
                      <a:r>
                        <a:rPr lang="en-GB" sz="2200" kern="1200" dirty="0" smtClean="0">
                          <a:effectLst/>
                        </a:rPr>
                        <a:t> </a:t>
                      </a:r>
                      <a:r>
                        <a:rPr lang="en-GB" sz="2200" kern="1200" dirty="0" smtClean="0">
                          <a:solidFill>
                            <a:schemeClr val="tx1"/>
                          </a:solidFill>
                          <a:effectLst/>
                        </a:rPr>
                        <a:t>extended</a:t>
                      </a:r>
                      <a:r>
                        <a:rPr lang="en-GB" sz="2200" kern="1200" dirty="0" smtClean="0">
                          <a:effectLst/>
                        </a:rPr>
                        <a:t>, and her </a:t>
                      </a:r>
                      <a:r>
                        <a:rPr lang="en-GB" sz="2200" b="1" u="sng" kern="1200" dirty="0" smtClean="0">
                          <a:solidFill>
                            <a:srgbClr val="FF0000"/>
                          </a:solidFill>
                          <a:effectLst/>
                        </a:rPr>
                        <a:t>eyes,</a:t>
                      </a:r>
                      <a:r>
                        <a:rPr lang="en-GB" sz="2200" kern="1200" dirty="0" smtClean="0">
                          <a:effectLst/>
                        </a:rPr>
                        <a:t> </a:t>
                      </a:r>
                      <a:r>
                        <a:rPr lang="en-GB" sz="2200" kern="1200" dirty="0" smtClean="0">
                          <a:solidFill>
                            <a:schemeClr val="tx1"/>
                          </a:solidFill>
                          <a:effectLst/>
                        </a:rPr>
                        <a:t>wide and intense</a:t>
                      </a:r>
                      <a:r>
                        <a:rPr lang="en-GB" sz="2200" kern="1200" dirty="0" smtClean="0">
                          <a:solidFill>
                            <a:srgbClr val="0070C0"/>
                          </a:solidFill>
                          <a:effectLst/>
                        </a:rPr>
                        <a:t>. </a:t>
                      </a:r>
                      <a:endParaRPr lang="en-GB" sz="2200" dirty="0">
                        <a:solidFill>
                          <a:srgbClr val="0070C0"/>
                        </a:solidFill>
                        <a:effectLst/>
                        <a:latin typeface="Calibri"/>
                        <a:ea typeface="Calibri"/>
                        <a:cs typeface="Times New Roman"/>
                      </a:endParaRPr>
                    </a:p>
                  </a:txBody>
                  <a:tcPr marL="68580" marR="68580" marT="0" marB="0"/>
                </a:tc>
              </a:tr>
              <a:tr h="370840">
                <a:tc>
                  <a:txBody>
                    <a:bodyPr/>
                    <a:lstStyle/>
                    <a:p>
                      <a:pPr>
                        <a:lnSpc>
                          <a:spcPct val="150000"/>
                        </a:lnSpc>
                        <a:spcBef>
                          <a:spcPts val="600"/>
                        </a:spcBef>
                      </a:pPr>
                      <a:r>
                        <a:rPr lang="en-GB" sz="2000" dirty="0" smtClean="0"/>
                        <a:t>GUINEVERE</a:t>
                      </a:r>
                    </a:p>
                  </a:txBody>
                  <a:tcPr/>
                </a:tc>
                <a:tc>
                  <a:txBody>
                    <a:bodyPr/>
                    <a:lstStyle/>
                    <a:p>
                      <a:pPr algn="just">
                        <a:lnSpc>
                          <a:spcPct val="150000"/>
                        </a:lnSpc>
                        <a:spcBef>
                          <a:spcPts val="600"/>
                        </a:spcBef>
                        <a:spcAft>
                          <a:spcPts val="0"/>
                        </a:spcAft>
                      </a:pPr>
                      <a:r>
                        <a:rPr lang="en-GB" sz="2200" kern="1200" dirty="0" smtClean="0">
                          <a:effectLst/>
                        </a:rPr>
                        <a:t>her </a:t>
                      </a:r>
                      <a:r>
                        <a:rPr lang="en-GB" sz="2200" b="1" u="sng" kern="1200" dirty="0" smtClean="0">
                          <a:solidFill>
                            <a:srgbClr val="FF0000"/>
                          </a:solidFill>
                          <a:effectLst/>
                        </a:rPr>
                        <a:t>fingers</a:t>
                      </a:r>
                      <a:r>
                        <a:rPr lang="en-GB" sz="2200" kern="1200" dirty="0" smtClean="0">
                          <a:effectLst/>
                        </a:rPr>
                        <a:t>, </a:t>
                      </a:r>
                      <a:r>
                        <a:rPr lang="en-GB" sz="2200" kern="1200" dirty="0" smtClean="0">
                          <a:solidFill>
                            <a:schemeClr val="tx1"/>
                          </a:solidFill>
                          <a:effectLst/>
                        </a:rPr>
                        <a:t>long, white and dancing,</a:t>
                      </a:r>
                      <a:r>
                        <a:rPr lang="en-GB" sz="2200" dirty="0">
                          <a:solidFill>
                            <a:schemeClr val="tx1"/>
                          </a:solidFill>
                          <a:effectLst/>
                        </a:rPr>
                        <a:t> </a:t>
                      </a:r>
                      <a:endParaRPr lang="en-GB" sz="2200" dirty="0">
                        <a:solidFill>
                          <a:schemeClr val="tx1"/>
                        </a:solidFill>
                        <a:effectLst/>
                        <a:latin typeface="Calibri"/>
                        <a:ea typeface="Calibri"/>
                        <a:cs typeface="Times New Roman"/>
                      </a:endParaRPr>
                    </a:p>
                  </a:txBody>
                  <a:tcPr marL="68580" marR="68580" marT="0" marB="0"/>
                </a:tc>
              </a:tr>
              <a:tr h="370840">
                <a:tc>
                  <a:txBody>
                    <a:bodyPr/>
                    <a:lstStyle/>
                    <a:p>
                      <a:pPr>
                        <a:lnSpc>
                          <a:spcPct val="150000"/>
                        </a:lnSpc>
                        <a:spcBef>
                          <a:spcPts val="600"/>
                        </a:spcBef>
                      </a:pPr>
                      <a:r>
                        <a:rPr lang="en-GB" sz="2000" dirty="0" smtClean="0"/>
                        <a:t>MERLIN</a:t>
                      </a:r>
                    </a:p>
                    <a:p>
                      <a:pPr>
                        <a:lnSpc>
                          <a:spcPct val="150000"/>
                        </a:lnSpc>
                        <a:spcBef>
                          <a:spcPts val="600"/>
                        </a:spcBef>
                      </a:pPr>
                      <a:endParaRPr lang="en-GB" sz="2000" dirty="0" smtClean="0"/>
                    </a:p>
                    <a:p>
                      <a:pPr>
                        <a:lnSpc>
                          <a:spcPct val="150000"/>
                        </a:lnSpc>
                        <a:spcBef>
                          <a:spcPts val="600"/>
                        </a:spcBef>
                      </a:pPr>
                      <a:endParaRPr lang="en-GB" sz="2000" dirty="0"/>
                    </a:p>
                  </a:txBody>
                  <a:tcPr/>
                </a:tc>
                <a:tc>
                  <a:txBody>
                    <a:bodyPr/>
                    <a:lstStyle/>
                    <a:p>
                      <a:pPr algn="just">
                        <a:lnSpc>
                          <a:spcPct val="150000"/>
                        </a:lnSpc>
                        <a:spcBef>
                          <a:spcPts val="600"/>
                        </a:spcBef>
                        <a:spcAft>
                          <a:spcPts val="0"/>
                        </a:spcAft>
                      </a:pPr>
                      <a:r>
                        <a:rPr lang="en-GB" sz="2200" kern="1200" dirty="0" smtClean="0">
                          <a:effectLst/>
                        </a:rPr>
                        <a:t>the </a:t>
                      </a:r>
                      <a:r>
                        <a:rPr lang="en-GB" sz="2200" b="1" u="sng" kern="1200" dirty="0" smtClean="0">
                          <a:solidFill>
                            <a:srgbClr val="FF0000"/>
                          </a:solidFill>
                          <a:effectLst/>
                        </a:rPr>
                        <a:t>hood</a:t>
                      </a:r>
                      <a:r>
                        <a:rPr lang="en-GB" sz="2200" kern="1200" dirty="0" smtClean="0">
                          <a:effectLst/>
                        </a:rPr>
                        <a:t> of his </a:t>
                      </a:r>
                      <a:r>
                        <a:rPr lang="en-GB" sz="2200" kern="1200" dirty="0" smtClean="0">
                          <a:solidFill>
                            <a:schemeClr val="tx1"/>
                          </a:solidFill>
                          <a:effectLst/>
                        </a:rPr>
                        <a:t>dark </a:t>
                      </a:r>
                      <a:r>
                        <a:rPr lang="en-GB" sz="2200" b="1" u="sng" kern="1200" dirty="0" smtClean="0">
                          <a:solidFill>
                            <a:srgbClr val="FF0000"/>
                          </a:solidFill>
                          <a:effectLst/>
                        </a:rPr>
                        <a:t>cloak</a:t>
                      </a:r>
                    </a:p>
                    <a:p>
                      <a:pPr algn="just">
                        <a:lnSpc>
                          <a:spcPct val="150000"/>
                        </a:lnSpc>
                        <a:spcBef>
                          <a:spcPts val="600"/>
                        </a:spcBef>
                        <a:spcAft>
                          <a:spcPts val="0"/>
                        </a:spcAft>
                      </a:pPr>
                      <a:r>
                        <a:rPr lang="en-GB" sz="2200" kern="1200" dirty="0" smtClean="0">
                          <a:effectLst/>
                        </a:rPr>
                        <a:t>his </a:t>
                      </a:r>
                      <a:r>
                        <a:rPr lang="en-GB" sz="2200" b="1" u="sng" kern="1200" dirty="0" smtClean="0">
                          <a:solidFill>
                            <a:srgbClr val="FF0000"/>
                          </a:solidFill>
                          <a:effectLst/>
                        </a:rPr>
                        <a:t>face</a:t>
                      </a:r>
                      <a:r>
                        <a:rPr lang="en-GB" sz="2200" kern="1200" dirty="0" smtClean="0">
                          <a:effectLst/>
                        </a:rPr>
                        <a:t> was </a:t>
                      </a:r>
                      <a:r>
                        <a:rPr lang="en-GB" sz="2200" kern="1200" dirty="0" smtClean="0">
                          <a:solidFill>
                            <a:schemeClr val="tx1"/>
                          </a:solidFill>
                          <a:effectLst/>
                        </a:rPr>
                        <a:t>parchment-silver </a:t>
                      </a:r>
                    </a:p>
                    <a:p>
                      <a:pPr marL="0" marR="0" indent="0" algn="just" defTabSz="914400" rtl="0" eaLnBrk="1" fontAlgn="auto" latinLnBrk="0" hangingPunct="1">
                        <a:lnSpc>
                          <a:spcPct val="150000"/>
                        </a:lnSpc>
                        <a:spcBef>
                          <a:spcPts val="600"/>
                        </a:spcBef>
                        <a:spcAft>
                          <a:spcPts val="0"/>
                        </a:spcAft>
                        <a:buClrTx/>
                        <a:buSzTx/>
                        <a:buFontTx/>
                        <a:buNone/>
                        <a:tabLst/>
                        <a:defRPr/>
                      </a:pPr>
                      <a:r>
                        <a:rPr lang="en-GB" sz="2200" kern="1200" dirty="0" smtClean="0">
                          <a:effectLst/>
                        </a:rPr>
                        <a:t>His </a:t>
                      </a:r>
                      <a:r>
                        <a:rPr lang="en-GB" sz="2200" b="1" u="sng" kern="1200" dirty="0" smtClean="0">
                          <a:solidFill>
                            <a:srgbClr val="FF0000"/>
                          </a:solidFill>
                          <a:effectLst/>
                        </a:rPr>
                        <a:t>hair</a:t>
                      </a:r>
                      <a:r>
                        <a:rPr lang="en-GB" sz="2200" kern="1200" dirty="0" smtClean="0">
                          <a:effectLst/>
                        </a:rPr>
                        <a:t> was </a:t>
                      </a:r>
                      <a:r>
                        <a:rPr lang="en-GB" sz="2200" kern="1200" dirty="0" smtClean="0">
                          <a:solidFill>
                            <a:schemeClr val="tx1"/>
                          </a:solidFill>
                          <a:effectLst/>
                        </a:rPr>
                        <a:t>long to his </a:t>
                      </a:r>
                      <a:r>
                        <a:rPr lang="en-GB" sz="2200" b="1" u="sng" kern="1200" dirty="0" smtClean="0">
                          <a:solidFill>
                            <a:srgbClr val="FF0000"/>
                          </a:solidFill>
                          <a:effectLst/>
                        </a:rPr>
                        <a:t>shoulders</a:t>
                      </a:r>
                      <a:r>
                        <a:rPr lang="en-GB" sz="2200" kern="1200" dirty="0" smtClean="0">
                          <a:solidFill>
                            <a:schemeClr val="tx1"/>
                          </a:solidFill>
                          <a:effectLst/>
                        </a:rPr>
                        <a:t> and shone silver in the sun.</a:t>
                      </a:r>
                      <a:endParaRPr lang="en-GB" sz="2200" kern="1200" dirty="0" smtClean="0">
                        <a:solidFill>
                          <a:schemeClr val="tx1"/>
                        </a:solidFill>
                        <a:effectLst/>
                        <a:latin typeface="+mn-lt"/>
                        <a:ea typeface="+mn-ea"/>
                        <a:cs typeface="+mn-cs"/>
                      </a:endParaRPr>
                    </a:p>
                  </a:txBody>
                  <a:tcPr marL="68580" marR="68580" marT="0" marB="0"/>
                </a:tc>
              </a:tr>
            </a:tbl>
          </a:graphicData>
        </a:graphic>
      </p:graphicFrame>
      <p:sp>
        <p:nvSpPr>
          <p:cNvPr id="3" name="Slide Number Placeholder 2"/>
          <p:cNvSpPr>
            <a:spLocks noGrp="1"/>
          </p:cNvSpPr>
          <p:nvPr>
            <p:ph type="sldNum" sz="quarter" idx="12"/>
          </p:nvPr>
        </p:nvSpPr>
        <p:spPr/>
        <p:txBody>
          <a:bodyPr/>
          <a:lstStyle/>
          <a:p>
            <a:fld id="{251E94AE-4AE0-4832-80AE-5EEDEDF46D93}" type="slidenum">
              <a:rPr lang="en-GB" smtClean="0"/>
              <a:t>3</a:t>
            </a:fld>
            <a:endParaRPr lang="en-GB" dirty="0"/>
          </a:p>
        </p:txBody>
      </p:sp>
    </p:spTree>
    <p:extLst>
      <p:ext uri="{BB962C8B-B14F-4D97-AF65-F5344CB8AC3E}">
        <p14:creationId xmlns:p14="http://schemas.microsoft.com/office/powerpoint/2010/main" val="2910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Describing Characters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218084"/>
              </p:ext>
            </p:extLst>
          </p:nvPr>
        </p:nvGraphicFramePr>
        <p:xfrm>
          <a:off x="0" y="1600200"/>
          <a:ext cx="9036496" cy="3840480"/>
        </p:xfrm>
        <a:graphic>
          <a:graphicData uri="http://schemas.openxmlformats.org/drawingml/2006/table">
            <a:tbl>
              <a:tblPr firstRow="1" bandRow="1">
                <a:tableStyleId>{F5AB1C69-6EDB-4FF4-983F-18BD219EF322}</a:tableStyleId>
              </a:tblPr>
              <a:tblGrid>
                <a:gridCol w="1556469"/>
                <a:gridCol w="7480027"/>
              </a:tblGrid>
              <a:tr h="370840">
                <a:tc gridSpan="2">
                  <a:txBody>
                    <a:bodyPr/>
                    <a:lstStyle/>
                    <a:p>
                      <a:pPr algn="ctr">
                        <a:lnSpc>
                          <a:spcPct val="150000"/>
                        </a:lnSpc>
                        <a:spcBef>
                          <a:spcPts val="600"/>
                        </a:spcBef>
                        <a:spcAft>
                          <a:spcPts val="0"/>
                        </a:spcAft>
                      </a:pPr>
                      <a:r>
                        <a:rPr lang="en-GB" sz="2000" dirty="0" smtClean="0">
                          <a:effectLst/>
                        </a:rPr>
                        <a:t>ADJECTIVES  WHICH</a:t>
                      </a:r>
                      <a:r>
                        <a:rPr lang="en-GB" sz="2000" baseline="0" dirty="0" smtClean="0">
                          <a:effectLst/>
                        </a:rPr>
                        <a:t> DESCRIBE THE CHARACTER’S APPEARANCE</a:t>
                      </a:r>
                      <a:endParaRPr lang="en-GB" sz="2000" dirty="0">
                        <a:effectLst/>
                        <a:latin typeface="+mn-lt"/>
                        <a:ea typeface="Calibri"/>
                        <a:cs typeface="Arial" pitchFamily="34" charset="0"/>
                      </a:endParaRPr>
                    </a:p>
                  </a:txBody>
                  <a:tcPr/>
                </a:tc>
                <a:tc hMerge="1">
                  <a:txBody>
                    <a:bodyPr/>
                    <a:lstStyle/>
                    <a:p>
                      <a:pPr algn="ctr">
                        <a:lnSpc>
                          <a:spcPct val="150000"/>
                        </a:lnSpc>
                        <a:spcBef>
                          <a:spcPts val="600"/>
                        </a:spcBef>
                        <a:spcAft>
                          <a:spcPts val="0"/>
                        </a:spcAft>
                      </a:pPr>
                      <a:endParaRPr lang="en-GB" sz="2000" dirty="0">
                        <a:effectLst/>
                        <a:latin typeface="+mn-lt"/>
                        <a:ea typeface="Calibri"/>
                        <a:cs typeface="Arial" pitchFamily="34" charset="0"/>
                      </a:endParaRPr>
                    </a:p>
                  </a:txBody>
                  <a:tcPr marL="68580" marR="68580" marT="0" marB="0"/>
                </a:tc>
              </a:tr>
              <a:tr h="370840">
                <a:tc>
                  <a:txBody>
                    <a:bodyPr/>
                    <a:lstStyle/>
                    <a:p>
                      <a:pPr>
                        <a:lnSpc>
                          <a:spcPct val="150000"/>
                        </a:lnSpc>
                        <a:spcBef>
                          <a:spcPts val="600"/>
                        </a:spcBef>
                      </a:pPr>
                      <a:r>
                        <a:rPr lang="en-GB" sz="2000" dirty="0" smtClean="0"/>
                        <a:t>NIMUEH</a:t>
                      </a:r>
                    </a:p>
                    <a:p>
                      <a:pPr>
                        <a:lnSpc>
                          <a:spcPct val="150000"/>
                        </a:lnSpc>
                        <a:spcBef>
                          <a:spcPts val="600"/>
                        </a:spcBef>
                      </a:pPr>
                      <a:endParaRPr lang="en-GB" sz="2000" dirty="0" smtClean="0"/>
                    </a:p>
                  </a:txBody>
                  <a:tcPr/>
                </a:tc>
                <a:tc>
                  <a:txBody>
                    <a:bodyPr/>
                    <a:lstStyle/>
                    <a:p>
                      <a:pPr algn="just">
                        <a:lnSpc>
                          <a:spcPct val="150000"/>
                        </a:lnSpc>
                        <a:spcBef>
                          <a:spcPts val="600"/>
                        </a:spcBef>
                        <a:spcAft>
                          <a:spcPts val="0"/>
                        </a:spcAft>
                      </a:pPr>
                      <a:r>
                        <a:rPr lang="en-GB" sz="2200" kern="1200" dirty="0" smtClean="0">
                          <a:effectLst/>
                        </a:rPr>
                        <a:t>a </a:t>
                      </a:r>
                      <a:r>
                        <a:rPr lang="en-GB" sz="2200" b="1" u="sng" kern="1200" dirty="0" smtClean="0">
                          <a:solidFill>
                            <a:srgbClr val="FF0000"/>
                          </a:solidFill>
                          <a:effectLst/>
                        </a:rPr>
                        <a:t>lady</a:t>
                      </a:r>
                      <a:r>
                        <a:rPr lang="en-GB" sz="2200" kern="1200" dirty="0" smtClean="0">
                          <a:effectLst/>
                        </a:rPr>
                        <a:t>, </a:t>
                      </a:r>
                      <a:r>
                        <a:rPr lang="en-GB" sz="2200" kern="1200" dirty="0" smtClean="0">
                          <a:solidFill>
                            <a:srgbClr val="0070C0"/>
                          </a:solidFill>
                          <a:effectLst/>
                        </a:rPr>
                        <a:t>dark-haired</a:t>
                      </a:r>
                      <a:r>
                        <a:rPr lang="en-GB" sz="2200" kern="1200" dirty="0" smtClean="0">
                          <a:effectLst/>
                        </a:rPr>
                        <a:t> and</a:t>
                      </a:r>
                      <a:r>
                        <a:rPr lang="en-GB" sz="2200" kern="1200" dirty="0" smtClean="0">
                          <a:solidFill>
                            <a:srgbClr val="0070C0"/>
                          </a:solidFill>
                          <a:effectLst/>
                        </a:rPr>
                        <a:t> beautiful</a:t>
                      </a:r>
                      <a:r>
                        <a:rPr lang="en-GB" sz="2200" kern="1200" dirty="0" smtClean="0">
                          <a:effectLst/>
                        </a:rPr>
                        <a:t>, wearing a gown of </a:t>
                      </a:r>
                      <a:r>
                        <a:rPr lang="en-GB" sz="2200" kern="1200" dirty="0" smtClean="0">
                          <a:solidFill>
                            <a:srgbClr val="0070C0"/>
                          </a:solidFill>
                          <a:effectLst/>
                        </a:rPr>
                        <a:t>wine-red</a:t>
                      </a:r>
                      <a:r>
                        <a:rPr lang="en-GB" sz="2200" kern="1200" dirty="0" smtClean="0">
                          <a:effectLst/>
                        </a:rPr>
                        <a:t>. </a:t>
                      </a:r>
                      <a:r>
                        <a:rPr lang="en-GB" sz="2200" dirty="0">
                          <a:effectLst/>
                        </a:rPr>
                        <a:t> </a:t>
                      </a:r>
                      <a:endParaRPr lang="en-GB" sz="2200" dirty="0" smtClean="0">
                        <a:effectLst/>
                      </a:endParaRPr>
                    </a:p>
                    <a:p>
                      <a:pPr algn="just">
                        <a:lnSpc>
                          <a:spcPct val="150000"/>
                        </a:lnSpc>
                        <a:spcBef>
                          <a:spcPts val="600"/>
                        </a:spcBef>
                        <a:spcAft>
                          <a:spcPts val="0"/>
                        </a:spcAft>
                      </a:pPr>
                      <a:r>
                        <a:rPr lang="en-GB" sz="2200" kern="1200" dirty="0" smtClean="0">
                          <a:effectLst/>
                        </a:rPr>
                        <a:t>her </a:t>
                      </a:r>
                      <a:r>
                        <a:rPr lang="en-GB" sz="2200" kern="1200" dirty="0" smtClean="0">
                          <a:solidFill>
                            <a:srgbClr val="0070C0"/>
                          </a:solidFill>
                          <a:effectLst/>
                        </a:rPr>
                        <a:t>long</a:t>
                      </a:r>
                      <a:r>
                        <a:rPr lang="en-GB" sz="2200" kern="1200" dirty="0" smtClean="0">
                          <a:effectLst/>
                        </a:rPr>
                        <a:t> </a:t>
                      </a:r>
                      <a:r>
                        <a:rPr lang="en-GB" sz="2200" b="1" u="sng" kern="1200" dirty="0" smtClean="0">
                          <a:solidFill>
                            <a:srgbClr val="FF0000"/>
                          </a:solidFill>
                          <a:effectLst/>
                        </a:rPr>
                        <a:t>fingers</a:t>
                      </a:r>
                      <a:r>
                        <a:rPr lang="en-GB" sz="2200" kern="1200" dirty="0" smtClean="0">
                          <a:effectLst/>
                        </a:rPr>
                        <a:t> </a:t>
                      </a:r>
                      <a:r>
                        <a:rPr lang="en-GB" sz="2200" kern="1200" dirty="0" smtClean="0">
                          <a:solidFill>
                            <a:srgbClr val="0070C0"/>
                          </a:solidFill>
                          <a:effectLst/>
                        </a:rPr>
                        <a:t>extended</a:t>
                      </a:r>
                      <a:r>
                        <a:rPr lang="en-GB" sz="2200" kern="1200" dirty="0" smtClean="0">
                          <a:effectLst/>
                        </a:rPr>
                        <a:t>, and her </a:t>
                      </a:r>
                      <a:r>
                        <a:rPr lang="en-GB" sz="2200" b="1" u="sng" kern="1200" dirty="0" smtClean="0">
                          <a:solidFill>
                            <a:srgbClr val="FF0000"/>
                          </a:solidFill>
                          <a:effectLst/>
                        </a:rPr>
                        <a:t>eyes,</a:t>
                      </a:r>
                      <a:r>
                        <a:rPr lang="en-GB" sz="2200" kern="1200" dirty="0" smtClean="0">
                          <a:effectLst/>
                        </a:rPr>
                        <a:t> </a:t>
                      </a:r>
                      <a:r>
                        <a:rPr lang="en-GB" sz="2200" kern="1200" dirty="0" smtClean="0">
                          <a:solidFill>
                            <a:srgbClr val="0070C0"/>
                          </a:solidFill>
                          <a:effectLst/>
                        </a:rPr>
                        <a:t>wide</a:t>
                      </a:r>
                      <a:r>
                        <a:rPr lang="en-GB" sz="2200" kern="1200" dirty="0" smtClean="0">
                          <a:effectLst/>
                        </a:rPr>
                        <a:t> and </a:t>
                      </a:r>
                      <a:r>
                        <a:rPr lang="en-GB" sz="2200" kern="1200" dirty="0" smtClean="0">
                          <a:solidFill>
                            <a:srgbClr val="0070C0"/>
                          </a:solidFill>
                          <a:effectLst/>
                        </a:rPr>
                        <a:t>intense. </a:t>
                      </a:r>
                      <a:endParaRPr lang="en-GB" sz="2200" dirty="0">
                        <a:solidFill>
                          <a:srgbClr val="0070C0"/>
                        </a:solidFill>
                        <a:effectLst/>
                        <a:latin typeface="Calibri"/>
                        <a:ea typeface="Calibri"/>
                        <a:cs typeface="Times New Roman"/>
                      </a:endParaRPr>
                    </a:p>
                  </a:txBody>
                  <a:tcPr marL="68580" marR="68580" marT="0" marB="0"/>
                </a:tc>
              </a:tr>
              <a:tr h="370840">
                <a:tc>
                  <a:txBody>
                    <a:bodyPr/>
                    <a:lstStyle/>
                    <a:p>
                      <a:pPr>
                        <a:lnSpc>
                          <a:spcPct val="150000"/>
                        </a:lnSpc>
                        <a:spcBef>
                          <a:spcPts val="600"/>
                        </a:spcBef>
                      </a:pPr>
                      <a:r>
                        <a:rPr lang="en-GB" sz="2000" dirty="0" smtClean="0"/>
                        <a:t>GUINEVERE</a:t>
                      </a:r>
                    </a:p>
                  </a:txBody>
                  <a:tcPr/>
                </a:tc>
                <a:tc>
                  <a:txBody>
                    <a:bodyPr/>
                    <a:lstStyle/>
                    <a:p>
                      <a:pPr algn="just">
                        <a:lnSpc>
                          <a:spcPct val="150000"/>
                        </a:lnSpc>
                        <a:spcBef>
                          <a:spcPts val="600"/>
                        </a:spcBef>
                        <a:spcAft>
                          <a:spcPts val="0"/>
                        </a:spcAft>
                      </a:pPr>
                      <a:r>
                        <a:rPr lang="en-GB" sz="2200" kern="1200" dirty="0" smtClean="0">
                          <a:effectLst/>
                        </a:rPr>
                        <a:t>her </a:t>
                      </a:r>
                      <a:r>
                        <a:rPr lang="en-GB" sz="2200" b="1" u="sng" kern="1200" dirty="0" smtClean="0">
                          <a:solidFill>
                            <a:srgbClr val="FF0000"/>
                          </a:solidFill>
                          <a:effectLst/>
                        </a:rPr>
                        <a:t>fingers</a:t>
                      </a:r>
                      <a:r>
                        <a:rPr lang="en-GB" sz="2200" kern="1200" dirty="0" smtClean="0">
                          <a:effectLst/>
                        </a:rPr>
                        <a:t>, </a:t>
                      </a:r>
                      <a:r>
                        <a:rPr lang="en-GB" sz="2200" kern="1200" dirty="0" smtClean="0">
                          <a:solidFill>
                            <a:srgbClr val="0070C0"/>
                          </a:solidFill>
                          <a:effectLst/>
                        </a:rPr>
                        <a:t>long, white </a:t>
                      </a:r>
                      <a:r>
                        <a:rPr lang="en-GB" sz="2200" kern="1200" dirty="0" smtClean="0">
                          <a:effectLst/>
                        </a:rPr>
                        <a:t>and </a:t>
                      </a:r>
                      <a:r>
                        <a:rPr lang="en-GB" sz="2200" kern="1200" dirty="0" smtClean="0">
                          <a:solidFill>
                            <a:srgbClr val="0070C0"/>
                          </a:solidFill>
                          <a:effectLst/>
                        </a:rPr>
                        <a:t>dancing</a:t>
                      </a:r>
                      <a:r>
                        <a:rPr lang="en-GB" sz="2200" kern="1200" dirty="0" smtClean="0">
                          <a:effectLst/>
                        </a:rPr>
                        <a:t>,</a:t>
                      </a:r>
                      <a:r>
                        <a:rPr lang="en-GB" sz="2200" dirty="0">
                          <a:effectLst/>
                        </a:rPr>
                        <a:t> </a:t>
                      </a:r>
                      <a:endParaRPr lang="en-GB" sz="2200" dirty="0">
                        <a:effectLst/>
                        <a:latin typeface="Calibri"/>
                        <a:ea typeface="Calibri"/>
                        <a:cs typeface="Times New Roman"/>
                      </a:endParaRPr>
                    </a:p>
                  </a:txBody>
                  <a:tcPr marL="68580" marR="68580" marT="0" marB="0"/>
                </a:tc>
              </a:tr>
              <a:tr h="370840">
                <a:tc>
                  <a:txBody>
                    <a:bodyPr/>
                    <a:lstStyle/>
                    <a:p>
                      <a:pPr>
                        <a:lnSpc>
                          <a:spcPct val="150000"/>
                        </a:lnSpc>
                        <a:spcBef>
                          <a:spcPts val="600"/>
                        </a:spcBef>
                      </a:pPr>
                      <a:r>
                        <a:rPr lang="en-GB" sz="2000" dirty="0" smtClean="0"/>
                        <a:t>MERLIN</a:t>
                      </a:r>
                    </a:p>
                    <a:p>
                      <a:pPr>
                        <a:lnSpc>
                          <a:spcPct val="150000"/>
                        </a:lnSpc>
                        <a:spcBef>
                          <a:spcPts val="600"/>
                        </a:spcBef>
                      </a:pPr>
                      <a:endParaRPr lang="en-GB" sz="2000" dirty="0" smtClean="0"/>
                    </a:p>
                    <a:p>
                      <a:pPr>
                        <a:lnSpc>
                          <a:spcPct val="150000"/>
                        </a:lnSpc>
                        <a:spcBef>
                          <a:spcPts val="600"/>
                        </a:spcBef>
                      </a:pPr>
                      <a:endParaRPr lang="en-GB" sz="2000" dirty="0"/>
                    </a:p>
                  </a:txBody>
                  <a:tcPr/>
                </a:tc>
                <a:tc>
                  <a:txBody>
                    <a:bodyPr/>
                    <a:lstStyle/>
                    <a:p>
                      <a:pPr algn="just">
                        <a:lnSpc>
                          <a:spcPct val="150000"/>
                        </a:lnSpc>
                        <a:spcBef>
                          <a:spcPts val="600"/>
                        </a:spcBef>
                        <a:spcAft>
                          <a:spcPts val="0"/>
                        </a:spcAft>
                      </a:pPr>
                      <a:r>
                        <a:rPr lang="en-GB" sz="2200" kern="1200" dirty="0" smtClean="0">
                          <a:effectLst/>
                        </a:rPr>
                        <a:t>the </a:t>
                      </a:r>
                      <a:r>
                        <a:rPr lang="en-GB" sz="2200" b="1" u="sng" kern="1200" dirty="0" smtClean="0">
                          <a:solidFill>
                            <a:srgbClr val="FF0000"/>
                          </a:solidFill>
                          <a:effectLst/>
                        </a:rPr>
                        <a:t>hood</a:t>
                      </a:r>
                      <a:r>
                        <a:rPr lang="en-GB" sz="2200" kern="1200" dirty="0" smtClean="0">
                          <a:effectLst/>
                        </a:rPr>
                        <a:t> of his </a:t>
                      </a:r>
                      <a:r>
                        <a:rPr lang="en-GB" sz="2200" kern="1200" dirty="0" smtClean="0">
                          <a:solidFill>
                            <a:srgbClr val="0070C0"/>
                          </a:solidFill>
                          <a:effectLst/>
                        </a:rPr>
                        <a:t>dark</a:t>
                      </a:r>
                      <a:r>
                        <a:rPr lang="en-GB" sz="2200" kern="1200" dirty="0" smtClean="0">
                          <a:effectLst/>
                        </a:rPr>
                        <a:t> cloak</a:t>
                      </a:r>
                    </a:p>
                    <a:p>
                      <a:pPr algn="just">
                        <a:lnSpc>
                          <a:spcPct val="150000"/>
                        </a:lnSpc>
                        <a:spcBef>
                          <a:spcPts val="600"/>
                        </a:spcBef>
                        <a:spcAft>
                          <a:spcPts val="0"/>
                        </a:spcAft>
                      </a:pPr>
                      <a:r>
                        <a:rPr lang="en-GB" sz="2200" kern="1200" dirty="0" smtClean="0">
                          <a:effectLst/>
                        </a:rPr>
                        <a:t>his </a:t>
                      </a:r>
                      <a:r>
                        <a:rPr lang="en-GB" sz="2200" b="1" u="sng" kern="1200" dirty="0" smtClean="0">
                          <a:solidFill>
                            <a:srgbClr val="FF0000"/>
                          </a:solidFill>
                          <a:effectLst/>
                        </a:rPr>
                        <a:t>face</a:t>
                      </a:r>
                      <a:r>
                        <a:rPr lang="en-GB" sz="2200" kern="1200" dirty="0" smtClean="0">
                          <a:effectLst/>
                        </a:rPr>
                        <a:t> was </a:t>
                      </a:r>
                      <a:r>
                        <a:rPr lang="en-GB" sz="2200" kern="1200" dirty="0" smtClean="0">
                          <a:solidFill>
                            <a:srgbClr val="0070C0"/>
                          </a:solidFill>
                          <a:effectLst/>
                        </a:rPr>
                        <a:t>parchment-silver</a:t>
                      </a:r>
                      <a:r>
                        <a:rPr lang="en-GB" sz="2200" kern="1200" dirty="0" smtClean="0">
                          <a:effectLst/>
                        </a:rPr>
                        <a:t> </a:t>
                      </a:r>
                    </a:p>
                    <a:p>
                      <a:pPr marL="0" marR="0" indent="0" algn="just" defTabSz="914400" rtl="0" eaLnBrk="1" fontAlgn="auto" latinLnBrk="0" hangingPunct="1">
                        <a:lnSpc>
                          <a:spcPct val="150000"/>
                        </a:lnSpc>
                        <a:spcBef>
                          <a:spcPts val="600"/>
                        </a:spcBef>
                        <a:spcAft>
                          <a:spcPts val="0"/>
                        </a:spcAft>
                        <a:buClrTx/>
                        <a:buSzTx/>
                        <a:buFontTx/>
                        <a:buNone/>
                        <a:tabLst/>
                        <a:defRPr/>
                      </a:pPr>
                      <a:r>
                        <a:rPr lang="en-GB" sz="2200" kern="1200" dirty="0" smtClean="0">
                          <a:effectLst/>
                        </a:rPr>
                        <a:t>His </a:t>
                      </a:r>
                      <a:r>
                        <a:rPr lang="en-GB" sz="2200" b="1" u="sng" kern="1200" dirty="0" smtClean="0">
                          <a:solidFill>
                            <a:srgbClr val="FF0000"/>
                          </a:solidFill>
                          <a:effectLst/>
                        </a:rPr>
                        <a:t>hair</a:t>
                      </a:r>
                      <a:r>
                        <a:rPr lang="en-GB" sz="2200" kern="1200" dirty="0" smtClean="0">
                          <a:effectLst/>
                        </a:rPr>
                        <a:t> was </a:t>
                      </a:r>
                      <a:r>
                        <a:rPr lang="en-GB" sz="2200" kern="1200" dirty="0" smtClean="0">
                          <a:solidFill>
                            <a:srgbClr val="0070C0"/>
                          </a:solidFill>
                          <a:effectLst/>
                        </a:rPr>
                        <a:t>long </a:t>
                      </a:r>
                      <a:r>
                        <a:rPr lang="en-GB" sz="2200" kern="1200" dirty="0" smtClean="0">
                          <a:effectLst/>
                        </a:rPr>
                        <a:t>to his shoulders and shone </a:t>
                      </a:r>
                      <a:r>
                        <a:rPr lang="en-GB" sz="2200" kern="1200" dirty="0" smtClean="0">
                          <a:solidFill>
                            <a:srgbClr val="0070C0"/>
                          </a:solidFill>
                          <a:effectLst/>
                        </a:rPr>
                        <a:t>silver</a:t>
                      </a:r>
                      <a:r>
                        <a:rPr lang="en-GB" sz="2200" kern="1200" dirty="0" smtClean="0">
                          <a:effectLst/>
                        </a:rPr>
                        <a:t> in the sun.</a:t>
                      </a:r>
                      <a:endParaRPr lang="en-GB" sz="2200" kern="1200" dirty="0" smtClean="0">
                        <a:solidFill>
                          <a:schemeClr val="dk1"/>
                        </a:solidFill>
                        <a:effectLst/>
                        <a:latin typeface="+mn-lt"/>
                        <a:ea typeface="+mn-ea"/>
                        <a:cs typeface="+mn-cs"/>
                      </a:endParaRPr>
                    </a:p>
                  </a:txBody>
                  <a:tcPr marL="68580" marR="68580" marT="0" marB="0"/>
                </a:tc>
              </a:tr>
            </a:tbl>
          </a:graphicData>
        </a:graphic>
      </p:graphicFrame>
      <p:sp>
        <p:nvSpPr>
          <p:cNvPr id="3" name="Slide Number Placeholder 2"/>
          <p:cNvSpPr>
            <a:spLocks noGrp="1"/>
          </p:cNvSpPr>
          <p:nvPr>
            <p:ph type="sldNum" sz="quarter" idx="12"/>
          </p:nvPr>
        </p:nvSpPr>
        <p:spPr/>
        <p:txBody>
          <a:bodyPr/>
          <a:lstStyle/>
          <a:p>
            <a:fld id="{251E94AE-4AE0-4832-80AE-5EEDEDF46D93}" type="slidenum">
              <a:rPr lang="en-GB" smtClean="0"/>
              <a:t>4</a:t>
            </a:fld>
            <a:endParaRPr lang="en-GB" dirty="0"/>
          </a:p>
        </p:txBody>
      </p:sp>
    </p:spTree>
    <p:extLst>
      <p:ext uri="{BB962C8B-B14F-4D97-AF65-F5344CB8AC3E}">
        <p14:creationId xmlns:p14="http://schemas.microsoft.com/office/powerpoint/2010/main" val="3141421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Some Characters in Arthurian Legend</a:t>
            </a:r>
            <a:endParaRPr lang="en-GB" dirty="0"/>
          </a:p>
        </p:txBody>
      </p:sp>
      <p:sp>
        <p:nvSpPr>
          <p:cNvPr id="3" name="Content Placeholder 2"/>
          <p:cNvSpPr>
            <a:spLocks noGrp="1"/>
          </p:cNvSpPr>
          <p:nvPr>
            <p:ph idx="1"/>
          </p:nvPr>
        </p:nvSpPr>
        <p:spPr>
          <a:xfrm>
            <a:off x="457200" y="1600200"/>
            <a:ext cx="8229600" cy="4925144"/>
          </a:xfrm>
        </p:spPr>
        <p:txBody>
          <a:bodyPr/>
          <a:lstStyle/>
          <a:p>
            <a:r>
              <a:rPr lang="en-GB" sz="2400" dirty="0" smtClean="0"/>
              <a:t>Morgana – a beautiful, but evil witch</a:t>
            </a:r>
          </a:p>
          <a:p>
            <a:r>
              <a:rPr lang="en-GB" sz="2400" dirty="0" smtClean="0"/>
              <a:t>Sir Lancelot – the strongest and bravest knight</a:t>
            </a:r>
          </a:p>
          <a:p>
            <a:r>
              <a:rPr lang="en-GB" sz="2400" dirty="0" smtClean="0"/>
              <a:t>Sir Galahad – the wise and holy knight</a:t>
            </a:r>
          </a:p>
          <a:p>
            <a:r>
              <a:rPr lang="en-GB" sz="2400" dirty="0" smtClean="0"/>
              <a:t>Sir Gawain – one of Arthur’s favourite knights</a:t>
            </a:r>
            <a:endParaRPr lang="en-GB" sz="2400" dirty="0"/>
          </a:p>
          <a:p>
            <a:endParaRPr lang="en-GB" sz="2400" dirty="0" smtClean="0"/>
          </a:p>
          <a:p>
            <a:pPr marL="0" indent="0">
              <a:buNone/>
            </a:pPr>
            <a:r>
              <a:rPr lang="en-GB" sz="2400" dirty="0" smtClean="0"/>
              <a:t>Go back to your plot summary (the bare bones story).  Now think of a name for one of the characters in that story – can you make your choice sound like a character from an Arthur story?</a:t>
            </a:r>
          </a:p>
          <a:p>
            <a:pPr marL="0" indent="0">
              <a:buNone/>
            </a:pPr>
            <a:endParaRPr lang="en-GB" sz="2400" dirty="0"/>
          </a:p>
          <a:p>
            <a:pPr marL="0" indent="0">
              <a:buNone/>
            </a:pPr>
            <a:r>
              <a:rPr lang="en-GB" sz="2400" dirty="0" smtClean="0"/>
              <a:t>And, of course, you know that Proper Nouns, like character names, need capital letters!</a:t>
            </a:r>
            <a:endParaRPr lang="en-GB" sz="2400" dirty="0"/>
          </a:p>
        </p:txBody>
      </p:sp>
      <p:sp>
        <p:nvSpPr>
          <p:cNvPr id="4" name="Slide Number Placeholder 3"/>
          <p:cNvSpPr>
            <a:spLocks noGrp="1"/>
          </p:cNvSpPr>
          <p:nvPr>
            <p:ph type="sldNum" sz="quarter" idx="12"/>
          </p:nvPr>
        </p:nvSpPr>
        <p:spPr/>
        <p:txBody>
          <a:bodyPr/>
          <a:lstStyle/>
          <a:p>
            <a:fld id="{251E94AE-4AE0-4832-80AE-5EEDEDF46D93}" type="slidenum">
              <a:rPr lang="en-GB" smtClean="0"/>
              <a:t>5</a:t>
            </a:fld>
            <a:endParaRPr lang="en-GB" dirty="0"/>
          </a:p>
        </p:txBody>
      </p:sp>
    </p:spTree>
    <p:extLst>
      <p:ext uri="{BB962C8B-B14F-4D97-AF65-F5344CB8AC3E}">
        <p14:creationId xmlns:p14="http://schemas.microsoft.com/office/powerpoint/2010/main" val="185822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2</a:t>
            </a:r>
            <a:endParaRPr lang="en-GB" dirty="0"/>
          </a:p>
        </p:txBody>
      </p:sp>
      <p:sp>
        <p:nvSpPr>
          <p:cNvPr id="3" name="Text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2"/>
          </p:nvPr>
        </p:nvSpPr>
        <p:spPr/>
        <p:txBody>
          <a:bodyPr/>
          <a:lstStyle/>
          <a:p>
            <a:fld id="{251E94AE-4AE0-4832-80AE-5EEDEDF46D93}" type="slidenum">
              <a:rPr lang="en-GB" smtClean="0"/>
              <a:t>6</a:t>
            </a:fld>
            <a:endParaRPr lang="en-GB" dirty="0"/>
          </a:p>
        </p:txBody>
      </p:sp>
    </p:spTree>
    <p:extLst>
      <p:ext uri="{BB962C8B-B14F-4D97-AF65-F5344CB8AC3E}">
        <p14:creationId xmlns:p14="http://schemas.microsoft.com/office/powerpoint/2010/main" val="3773589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Noun Phrases to Build Description</a:t>
            </a:r>
            <a:endParaRPr lang="en-GB" dirty="0"/>
          </a:p>
        </p:txBody>
      </p:sp>
      <p:sp>
        <p:nvSpPr>
          <p:cNvPr id="3" name="Content Placeholder 2"/>
          <p:cNvSpPr>
            <a:spLocks noGrp="1"/>
          </p:cNvSpPr>
          <p:nvPr>
            <p:ph idx="1"/>
          </p:nvPr>
        </p:nvSpPr>
        <p:spPr/>
        <p:txBody>
          <a:bodyPr>
            <a:normAutofit/>
          </a:bodyPr>
          <a:lstStyle/>
          <a:p>
            <a:pPr marL="0" indent="0">
              <a:lnSpc>
                <a:spcPct val="150000"/>
              </a:lnSpc>
              <a:spcBef>
                <a:spcPts val="0"/>
              </a:spcBef>
              <a:buNone/>
            </a:pPr>
            <a:r>
              <a:rPr lang="en-GB" sz="2000" dirty="0" smtClean="0"/>
              <a:t>Sometimes noun phrases are built by putting adjectives before the noun:</a:t>
            </a:r>
          </a:p>
          <a:p>
            <a:pPr>
              <a:lnSpc>
                <a:spcPct val="150000"/>
              </a:lnSpc>
              <a:spcBef>
                <a:spcPts val="0"/>
              </a:spcBef>
            </a:pPr>
            <a:r>
              <a:rPr lang="en-GB" sz="2000" dirty="0"/>
              <a:t>a </a:t>
            </a:r>
            <a:r>
              <a:rPr lang="en-GB" sz="2000" dirty="0">
                <a:solidFill>
                  <a:srgbClr val="0070C0"/>
                </a:solidFill>
              </a:rPr>
              <a:t>strange </a:t>
            </a:r>
            <a:r>
              <a:rPr lang="en-GB" sz="2000" b="1" u="sng" dirty="0" smtClean="0">
                <a:solidFill>
                  <a:srgbClr val="FF0000"/>
                </a:solidFill>
              </a:rPr>
              <a:t>language</a:t>
            </a:r>
          </a:p>
          <a:p>
            <a:pPr>
              <a:lnSpc>
                <a:spcPct val="150000"/>
              </a:lnSpc>
              <a:spcBef>
                <a:spcPts val="0"/>
              </a:spcBef>
            </a:pPr>
            <a:r>
              <a:rPr lang="en-GB" sz="2000" dirty="0"/>
              <a:t>a</a:t>
            </a:r>
            <a:r>
              <a:rPr lang="en-GB" sz="2000" dirty="0" smtClean="0"/>
              <a:t> </a:t>
            </a:r>
            <a:r>
              <a:rPr lang="en-GB" sz="2000" dirty="0" smtClean="0">
                <a:solidFill>
                  <a:srgbClr val="0070C0"/>
                </a:solidFill>
              </a:rPr>
              <a:t>dark</a:t>
            </a:r>
            <a:r>
              <a:rPr lang="en-GB" sz="2000" dirty="0" smtClean="0"/>
              <a:t> </a:t>
            </a:r>
            <a:r>
              <a:rPr lang="en-GB" sz="2000" b="1" u="sng" dirty="0" smtClean="0">
                <a:solidFill>
                  <a:srgbClr val="FF0000"/>
                </a:solidFill>
              </a:rPr>
              <a:t>song</a:t>
            </a:r>
          </a:p>
          <a:p>
            <a:pPr>
              <a:lnSpc>
                <a:spcPct val="150000"/>
              </a:lnSpc>
              <a:spcBef>
                <a:spcPts val="0"/>
              </a:spcBef>
            </a:pPr>
            <a:r>
              <a:rPr lang="en-GB" sz="2000" dirty="0"/>
              <a:t>her </a:t>
            </a:r>
            <a:r>
              <a:rPr lang="en-GB" sz="2000" dirty="0">
                <a:solidFill>
                  <a:srgbClr val="0070C0"/>
                </a:solidFill>
              </a:rPr>
              <a:t>long </a:t>
            </a:r>
            <a:r>
              <a:rPr lang="en-GB" sz="2000" b="1" u="sng" dirty="0" smtClean="0">
                <a:solidFill>
                  <a:srgbClr val="FF0000"/>
                </a:solidFill>
              </a:rPr>
              <a:t>fingers</a:t>
            </a:r>
          </a:p>
          <a:p>
            <a:pPr>
              <a:lnSpc>
                <a:spcPct val="150000"/>
              </a:lnSpc>
              <a:spcBef>
                <a:spcPts val="0"/>
              </a:spcBef>
            </a:pPr>
            <a:endParaRPr lang="en-GB" sz="2000" u="sng" dirty="0"/>
          </a:p>
          <a:p>
            <a:pPr marL="0" indent="0">
              <a:lnSpc>
                <a:spcPct val="150000"/>
              </a:lnSpc>
              <a:spcBef>
                <a:spcPts val="0"/>
              </a:spcBef>
              <a:buNone/>
            </a:pPr>
            <a:r>
              <a:rPr lang="en-GB" sz="2000" dirty="0" smtClean="0"/>
              <a:t>Look at your description of a character from the Arthur and Merlin stories: have you created any noun phrases like this?</a:t>
            </a:r>
          </a:p>
          <a:p>
            <a:pPr marL="0" indent="0">
              <a:lnSpc>
                <a:spcPct val="150000"/>
              </a:lnSpc>
              <a:spcBef>
                <a:spcPts val="0"/>
              </a:spcBef>
              <a:buNone/>
            </a:pPr>
            <a:endParaRPr lang="en-GB" sz="2000" dirty="0"/>
          </a:p>
          <a:p>
            <a:pPr marL="0" indent="0">
              <a:lnSpc>
                <a:spcPct val="150000"/>
              </a:lnSpc>
              <a:spcBef>
                <a:spcPts val="0"/>
              </a:spcBef>
              <a:buNone/>
            </a:pPr>
            <a:r>
              <a:rPr lang="en-GB" sz="2000" dirty="0" smtClean="0"/>
              <a:t>What did you want to make you reader see or think about your character?</a:t>
            </a:r>
          </a:p>
          <a:p>
            <a:pPr>
              <a:lnSpc>
                <a:spcPct val="150000"/>
              </a:lnSpc>
              <a:spcBef>
                <a:spcPts val="0"/>
              </a:spcBef>
            </a:pPr>
            <a:endParaRPr lang="en-GB" sz="2000" u="sng" dirty="0"/>
          </a:p>
          <a:p>
            <a:pPr marL="0" indent="0">
              <a:lnSpc>
                <a:spcPct val="150000"/>
              </a:lnSpc>
              <a:spcBef>
                <a:spcPts val="0"/>
              </a:spcBef>
              <a:buNone/>
            </a:pPr>
            <a:endParaRPr lang="en-GB" sz="2000" u="sng" dirty="0"/>
          </a:p>
        </p:txBody>
      </p:sp>
      <p:sp>
        <p:nvSpPr>
          <p:cNvPr id="4" name="Slide Number Placeholder 3"/>
          <p:cNvSpPr>
            <a:spLocks noGrp="1"/>
          </p:cNvSpPr>
          <p:nvPr>
            <p:ph type="sldNum" sz="quarter" idx="12"/>
          </p:nvPr>
        </p:nvSpPr>
        <p:spPr/>
        <p:txBody>
          <a:bodyPr/>
          <a:lstStyle/>
          <a:p>
            <a:fld id="{251E94AE-4AE0-4832-80AE-5EEDEDF46D93}" type="slidenum">
              <a:rPr lang="en-GB" smtClean="0"/>
              <a:t>7</a:t>
            </a:fld>
            <a:endParaRPr lang="en-GB" dirty="0"/>
          </a:p>
        </p:txBody>
      </p:sp>
    </p:spTree>
    <p:extLst>
      <p:ext uri="{BB962C8B-B14F-4D97-AF65-F5344CB8AC3E}">
        <p14:creationId xmlns:p14="http://schemas.microsoft.com/office/powerpoint/2010/main" val="589141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Noun Phrases to Build Description</a:t>
            </a:r>
            <a:endParaRPr lang="en-GB" dirty="0"/>
          </a:p>
        </p:txBody>
      </p:sp>
      <p:sp>
        <p:nvSpPr>
          <p:cNvPr id="3" name="Content Placeholder 2"/>
          <p:cNvSpPr>
            <a:spLocks noGrp="1"/>
          </p:cNvSpPr>
          <p:nvPr>
            <p:ph idx="1"/>
          </p:nvPr>
        </p:nvSpPr>
        <p:spPr>
          <a:xfrm>
            <a:off x="467544" y="1268760"/>
            <a:ext cx="8424936" cy="5589240"/>
          </a:xfrm>
        </p:spPr>
        <p:txBody>
          <a:bodyPr>
            <a:normAutofit/>
          </a:bodyPr>
          <a:lstStyle/>
          <a:p>
            <a:pPr marL="0" indent="0">
              <a:spcBef>
                <a:spcPts val="300"/>
              </a:spcBef>
              <a:buNone/>
            </a:pPr>
            <a:r>
              <a:rPr lang="en-GB" sz="2000" dirty="0" smtClean="0"/>
              <a:t>You can also build noun phrases by adding more description </a:t>
            </a:r>
            <a:r>
              <a:rPr lang="en-GB" sz="2000" u="sng" dirty="0" smtClean="0"/>
              <a:t>afte</a:t>
            </a:r>
            <a:r>
              <a:rPr lang="en-GB" sz="2000" dirty="0" smtClean="0"/>
              <a:t>r the noun</a:t>
            </a:r>
          </a:p>
          <a:p>
            <a:pPr marL="0" indent="0">
              <a:spcBef>
                <a:spcPts val="300"/>
              </a:spcBef>
              <a:buNone/>
            </a:pPr>
            <a:endParaRPr lang="en-GB" sz="2000" dirty="0" smtClean="0"/>
          </a:p>
          <a:p>
            <a:pPr marL="0" indent="0">
              <a:spcBef>
                <a:spcPts val="300"/>
              </a:spcBef>
              <a:buNone/>
            </a:pPr>
            <a:r>
              <a:rPr lang="en-GB" sz="2000" dirty="0" smtClean="0"/>
              <a:t>You could add adjectives:</a:t>
            </a:r>
          </a:p>
          <a:p>
            <a:pPr>
              <a:spcBef>
                <a:spcPts val="300"/>
              </a:spcBef>
            </a:pPr>
            <a:r>
              <a:rPr lang="en-GB" sz="2000" dirty="0"/>
              <a:t>her </a:t>
            </a:r>
            <a:r>
              <a:rPr lang="en-GB" sz="2000" b="1" u="sng" dirty="0">
                <a:solidFill>
                  <a:srgbClr val="FF0000"/>
                </a:solidFill>
              </a:rPr>
              <a:t>fingers</a:t>
            </a:r>
            <a:r>
              <a:rPr lang="en-GB" sz="2000" dirty="0"/>
              <a:t>, </a:t>
            </a:r>
            <a:r>
              <a:rPr lang="en-GB" sz="2000" dirty="0">
                <a:solidFill>
                  <a:srgbClr val="0070C0"/>
                </a:solidFill>
              </a:rPr>
              <a:t>long, white </a:t>
            </a:r>
            <a:r>
              <a:rPr lang="en-GB" sz="2000" dirty="0"/>
              <a:t>and </a:t>
            </a:r>
            <a:r>
              <a:rPr lang="en-GB" sz="2000" dirty="0" smtClean="0">
                <a:solidFill>
                  <a:srgbClr val="0070C0"/>
                </a:solidFill>
              </a:rPr>
              <a:t>dancing</a:t>
            </a:r>
            <a:r>
              <a:rPr lang="en-GB" sz="2000" dirty="0">
                <a:solidFill>
                  <a:srgbClr val="0070C0"/>
                </a:solidFill>
              </a:rPr>
              <a:t>,</a:t>
            </a:r>
            <a:endParaRPr lang="en-GB" sz="2000" dirty="0" smtClean="0">
              <a:solidFill>
                <a:srgbClr val="0070C0"/>
              </a:solidFill>
            </a:endParaRPr>
          </a:p>
          <a:p>
            <a:pPr>
              <a:spcBef>
                <a:spcPts val="300"/>
              </a:spcBef>
            </a:pPr>
            <a:r>
              <a:rPr lang="en-GB" sz="2000" dirty="0"/>
              <a:t>her </a:t>
            </a:r>
            <a:r>
              <a:rPr lang="en-GB" sz="2000" b="1" u="sng" dirty="0" smtClean="0">
                <a:solidFill>
                  <a:srgbClr val="FF0000"/>
                </a:solidFill>
              </a:rPr>
              <a:t>eyes</a:t>
            </a:r>
            <a:r>
              <a:rPr lang="en-GB" sz="2000" u="sng" dirty="0" smtClean="0"/>
              <a:t>,</a:t>
            </a:r>
            <a:r>
              <a:rPr lang="en-GB" sz="2000" dirty="0" smtClean="0"/>
              <a:t> </a:t>
            </a:r>
            <a:r>
              <a:rPr lang="en-GB" sz="2000" dirty="0">
                <a:solidFill>
                  <a:srgbClr val="0070C0"/>
                </a:solidFill>
              </a:rPr>
              <a:t>wide</a:t>
            </a:r>
            <a:r>
              <a:rPr lang="en-GB" sz="2000" dirty="0"/>
              <a:t> and </a:t>
            </a:r>
            <a:r>
              <a:rPr lang="en-GB" sz="2000" dirty="0" smtClean="0">
                <a:solidFill>
                  <a:srgbClr val="0070C0"/>
                </a:solidFill>
              </a:rPr>
              <a:t>intense,</a:t>
            </a:r>
          </a:p>
          <a:p>
            <a:pPr>
              <a:spcBef>
                <a:spcPts val="300"/>
              </a:spcBef>
            </a:pPr>
            <a:r>
              <a:rPr lang="en-GB" sz="2000" dirty="0"/>
              <a:t>a</a:t>
            </a:r>
            <a:r>
              <a:rPr lang="en-GB" sz="2000" dirty="0" smtClean="0"/>
              <a:t> </a:t>
            </a:r>
            <a:r>
              <a:rPr lang="en-GB" sz="2000" b="1" u="sng" dirty="0">
                <a:solidFill>
                  <a:srgbClr val="FF0000"/>
                </a:solidFill>
              </a:rPr>
              <a:t>lady</a:t>
            </a:r>
            <a:r>
              <a:rPr lang="en-GB" sz="2000" b="1" dirty="0">
                <a:solidFill>
                  <a:srgbClr val="FF0000"/>
                </a:solidFill>
              </a:rPr>
              <a:t>, </a:t>
            </a:r>
            <a:r>
              <a:rPr lang="en-GB" sz="2000" dirty="0">
                <a:solidFill>
                  <a:srgbClr val="0070C0"/>
                </a:solidFill>
              </a:rPr>
              <a:t>dark-haired</a:t>
            </a:r>
            <a:r>
              <a:rPr lang="en-GB" sz="2000" dirty="0"/>
              <a:t> and </a:t>
            </a:r>
            <a:r>
              <a:rPr lang="en-GB" sz="2000" dirty="0" smtClean="0">
                <a:solidFill>
                  <a:srgbClr val="0070C0"/>
                </a:solidFill>
              </a:rPr>
              <a:t>beautiful,</a:t>
            </a:r>
          </a:p>
          <a:p>
            <a:pPr>
              <a:spcBef>
                <a:spcPts val="300"/>
              </a:spcBef>
            </a:pPr>
            <a:endParaRPr lang="en-GB" sz="2000" dirty="0">
              <a:solidFill>
                <a:srgbClr val="C00000"/>
              </a:solidFill>
            </a:endParaRPr>
          </a:p>
          <a:p>
            <a:pPr marL="0" indent="0">
              <a:spcBef>
                <a:spcPts val="300"/>
              </a:spcBef>
              <a:buNone/>
            </a:pPr>
            <a:r>
              <a:rPr lang="en-GB" sz="2000" dirty="0" smtClean="0"/>
              <a:t>You could add a prepositional phrase:</a:t>
            </a:r>
          </a:p>
          <a:p>
            <a:pPr>
              <a:spcBef>
                <a:spcPts val="300"/>
              </a:spcBef>
            </a:pPr>
            <a:r>
              <a:rPr lang="en-GB" sz="2000" dirty="0"/>
              <a:t>the </a:t>
            </a:r>
            <a:r>
              <a:rPr lang="en-GB" sz="2000" b="1" u="sng" dirty="0">
                <a:solidFill>
                  <a:srgbClr val="FF0000"/>
                </a:solidFill>
              </a:rPr>
              <a:t>colour</a:t>
            </a:r>
            <a:r>
              <a:rPr lang="en-GB" sz="2000" dirty="0"/>
              <a:t> </a:t>
            </a:r>
            <a:r>
              <a:rPr lang="en-GB" sz="2000" dirty="0">
                <a:solidFill>
                  <a:srgbClr val="7030A0"/>
                </a:solidFill>
              </a:rPr>
              <a:t>of </a:t>
            </a:r>
            <a:r>
              <a:rPr lang="en-GB" sz="2000" dirty="0" smtClean="0">
                <a:solidFill>
                  <a:srgbClr val="7030A0"/>
                </a:solidFill>
              </a:rPr>
              <a:t>honey</a:t>
            </a:r>
          </a:p>
          <a:p>
            <a:pPr>
              <a:spcBef>
                <a:spcPts val="300"/>
              </a:spcBef>
            </a:pPr>
            <a:r>
              <a:rPr lang="en-GB" sz="2000" dirty="0"/>
              <a:t>the </a:t>
            </a:r>
            <a:r>
              <a:rPr lang="en-GB" sz="2000" b="1" u="sng" dirty="0">
                <a:solidFill>
                  <a:srgbClr val="FF0000"/>
                </a:solidFill>
              </a:rPr>
              <a:t>hood</a:t>
            </a:r>
            <a:r>
              <a:rPr lang="en-GB" sz="2000" b="1" dirty="0">
                <a:solidFill>
                  <a:srgbClr val="FF0000"/>
                </a:solidFill>
              </a:rPr>
              <a:t> </a:t>
            </a:r>
            <a:r>
              <a:rPr lang="en-GB" sz="2000" dirty="0">
                <a:solidFill>
                  <a:srgbClr val="7030A0"/>
                </a:solidFill>
              </a:rPr>
              <a:t>of his dark </a:t>
            </a:r>
            <a:r>
              <a:rPr lang="en-GB" sz="2000" dirty="0" smtClean="0">
                <a:solidFill>
                  <a:srgbClr val="7030A0"/>
                </a:solidFill>
              </a:rPr>
              <a:t>cloak</a:t>
            </a:r>
          </a:p>
          <a:p>
            <a:pPr marL="0" indent="0">
              <a:spcBef>
                <a:spcPts val="300"/>
              </a:spcBef>
              <a:buNone/>
            </a:pPr>
            <a:endParaRPr lang="en-GB" sz="2000" dirty="0" smtClean="0">
              <a:solidFill>
                <a:srgbClr val="7030A0"/>
              </a:solidFill>
            </a:endParaRPr>
          </a:p>
          <a:p>
            <a:pPr marL="0" indent="0">
              <a:spcBef>
                <a:spcPts val="300"/>
              </a:spcBef>
              <a:buNone/>
            </a:pPr>
            <a:r>
              <a:rPr lang="en-GB" sz="2000" dirty="0" smtClean="0"/>
              <a:t>You could add a non-finite clause beginning with an –</a:t>
            </a:r>
            <a:r>
              <a:rPr lang="en-GB" sz="2000" dirty="0" err="1" smtClean="0"/>
              <a:t>ing</a:t>
            </a:r>
            <a:r>
              <a:rPr lang="en-GB" sz="2000" dirty="0" smtClean="0"/>
              <a:t> or –</a:t>
            </a:r>
            <a:r>
              <a:rPr lang="en-GB" sz="2000" dirty="0" err="1" smtClean="0"/>
              <a:t>ed</a:t>
            </a:r>
            <a:r>
              <a:rPr lang="en-GB" sz="2000" dirty="0" smtClean="0"/>
              <a:t> verb: </a:t>
            </a:r>
            <a:endParaRPr lang="en-GB" sz="2000" dirty="0"/>
          </a:p>
          <a:p>
            <a:pPr>
              <a:spcBef>
                <a:spcPts val="300"/>
              </a:spcBef>
            </a:pPr>
            <a:r>
              <a:rPr lang="en-GB" sz="2000" b="1" u="sng" dirty="0">
                <a:solidFill>
                  <a:srgbClr val="FF0000"/>
                </a:solidFill>
              </a:rPr>
              <a:t>gold</a:t>
            </a:r>
            <a:r>
              <a:rPr lang="en-GB" sz="2000" dirty="0"/>
              <a:t> </a:t>
            </a:r>
            <a:r>
              <a:rPr lang="en-GB" sz="2000" dirty="0">
                <a:solidFill>
                  <a:schemeClr val="accent2">
                    <a:lumMod val="75000"/>
                  </a:schemeClr>
                </a:solidFill>
              </a:rPr>
              <a:t>washed in </a:t>
            </a:r>
            <a:r>
              <a:rPr lang="en-GB" sz="2000" dirty="0" smtClean="0">
                <a:solidFill>
                  <a:schemeClr val="accent2">
                    <a:lumMod val="75000"/>
                  </a:schemeClr>
                </a:solidFill>
              </a:rPr>
              <a:t>milk</a:t>
            </a:r>
          </a:p>
          <a:p>
            <a:pPr>
              <a:spcBef>
                <a:spcPts val="300"/>
              </a:spcBef>
            </a:pPr>
            <a:r>
              <a:rPr lang="en-GB" sz="2000" dirty="0"/>
              <a:t>a </a:t>
            </a:r>
            <a:r>
              <a:rPr lang="en-GB" sz="2000" b="1" u="sng" dirty="0"/>
              <a:t>lady</a:t>
            </a:r>
            <a:r>
              <a:rPr lang="en-GB" sz="2000" b="1" dirty="0"/>
              <a:t>, </a:t>
            </a:r>
            <a:r>
              <a:rPr lang="en-GB" sz="2000" dirty="0"/>
              <a:t>dark-haired and beautiful, </a:t>
            </a:r>
            <a:r>
              <a:rPr lang="en-GB" sz="2000" dirty="0">
                <a:solidFill>
                  <a:schemeClr val="accent2">
                    <a:lumMod val="75000"/>
                  </a:schemeClr>
                </a:solidFill>
              </a:rPr>
              <a:t>wearing a gown of </a:t>
            </a:r>
            <a:r>
              <a:rPr lang="en-GB" sz="2000" dirty="0" smtClean="0">
                <a:solidFill>
                  <a:schemeClr val="accent2">
                    <a:lumMod val="75000"/>
                  </a:schemeClr>
                </a:solidFill>
              </a:rPr>
              <a:t>wine-red</a:t>
            </a:r>
          </a:p>
          <a:p>
            <a:pPr>
              <a:spcBef>
                <a:spcPts val="300"/>
              </a:spcBef>
            </a:pPr>
            <a:r>
              <a:rPr lang="en-GB" sz="2000" dirty="0"/>
              <a:t>the </a:t>
            </a:r>
            <a:r>
              <a:rPr lang="en-GB" sz="2000" b="1" u="sng" dirty="0">
                <a:solidFill>
                  <a:srgbClr val="FF0000"/>
                </a:solidFill>
              </a:rPr>
              <a:t>words</a:t>
            </a:r>
            <a:r>
              <a:rPr lang="en-GB" sz="2000" dirty="0"/>
              <a:t> </a:t>
            </a:r>
            <a:r>
              <a:rPr lang="en-GB" sz="2000" dirty="0">
                <a:solidFill>
                  <a:schemeClr val="accent2">
                    <a:lumMod val="75000"/>
                  </a:schemeClr>
                </a:solidFill>
              </a:rPr>
              <a:t>flowing from her </a:t>
            </a:r>
            <a:r>
              <a:rPr lang="en-GB" sz="2000" dirty="0" smtClean="0">
                <a:solidFill>
                  <a:schemeClr val="accent2">
                    <a:lumMod val="75000"/>
                  </a:schemeClr>
                </a:solidFill>
              </a:rPr>
              <a:t>lips</a:t>
            </a:r>
          </a:p>
          <a:p>
            <a:endParaRPr lang="en-GB" sz="2000" dirty="0" smtClean="0">
              <a:solidFill>
                <a:srgbClr val="7030A0"/>
              </a:solidFill>
            </a:endParaRPr>
          </a:p>
          <a:p>
            <a:endParaRPr lang="en-GB" sz="2000" dirty="0">
              <a:solidFill>
                <a:srgbClr val="C00000"/>
              </a:solidFill>
            </a:endParaRPr>
          </a:p>
        </p:txBody>
      </p:sp>
      <p:sp>
        <p:nvSpPr>
          <p:cNvPr id="4" name="Slide Number Placeholder 3"/>
          <p:cNvSpPr>
            <a:spLocks noGrp="1"/>
          </p:cNvSpPr>
          <p:nvPr>
            <p:ph type="sldNum" sz="quarter" idx="12"/>
          </p:nvPr>
        </p:nvSpPr>
        <p:spPr/>
        <p:txBody>
          <a:bodyPr/>
          <a:lstStyle/>
          <a:p>
            <a:fld id="{251E94AE-4AE0-4832-80AE-5EEDEDF46D93}" type="slidenum">
              <a:rPr lang="en-GB" smtClean="0"/>
              <a:t>8</a:t>
            </a:fld>
            <a:endParaRPr lang="en-GB"/>
          </a:p>
        </p:txBody>
      </p:sp>
    </p:spTree>
    <p:extLst>
      <p:ext uri="{BB962C8B-B14F-4D97-AF65-F5344CB8AC3E}">
        <p14:creationId xmlns:p14="http://schemas.microsoft.com/office/powerpoint/2010/main" val="941375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Describing Characters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21819317"/>
              </p:ext>
            </p:extLst>
          </p:nvPr>
        </p:nvGraphicFramePr>
        <p:xfrm>
          <a:off x="107505" y="2564904"/>
          <a:ext cx="8784976" cy="3380131"/>
        </p:xfrm>
        <a:graphic>
          <a:graphicData uri="http://schemas.openxmlformats.org/drawingml/2006/table">
            <a:tbl>
              <a:tblPr firstRow="1" bandRow="1">
                <a:tableStyleId>{21E4AEA4-8DFA-4A89-87EB-49C32662AFE0}</a:tableStyleId>
              </a:tblPr>
              <a:tblGrid>
                <a:gridCol w="1368152"/>
                <a:gridCol w="1440159"/>
                <a:gridCol w="1152129"/>
                <a:gridCol w="2592288"/>
                <a:gridCol w="2232248"/>
              </a:tblGrid>
              <a:tr h="728756">
                <a:tc>
                  <a:txBody>
                    <a:bodyPr/>
                    <a:lstStyle/>
                    <a:p>
                      <a:r>
                        <a:rPr lang="en-US" sz="1800" dirty="0" smtClean="0">
                          <a:solidFill>
                            <a:schemeClr val="tx1"/>
                          </a:solidFill>
                          <a:latin typeface="Arial" panose="020B0604020202020204" pitchFamily="34" charset="0"/>
                          <a:cs typeface="Arial" panose="020B0604020202020204" pitchFamily="34" charset="0"/>
                        </a:rPr>
                        <a:t>Character</a:t>
                      </a:r>
                      <a:endParaRPr lang="en-US"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FFFF99"/>
                    </a:solidFill>
                  </a:tcPr>
                </a:tc>
                <a:tc>
                  <a:txBody>
                    <a:bodyPr/>
                    <a:lstStyle/>
                    <a:p>
                      <a:r>
                        <a:rPr lang="en-US" sz="1800" dirty="0" smtClean="0">
                          <a:solidFill>
                            <a:schemeClr val="tx1"/>
                          </a:solidFill>
                          <a:latin typeface="Arial" panose="020B0604020202020204" pitchFamily="34" charset="0"/>
                          <a:cs typeface="Arial" panose="020B0604020202020204" pitchFamily="34" charset="0"/>
                        </a:rPr>
                        <a:t>Determiner</a:t>
                      </a:r>
                      <a:endParaRPr lang="en-US" sz="1800" dirty="0">
                        <a:solidFill>
                          <a:schemeClr val="tx1"/>
                        </a:solidFill>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solidFill>
                      <a:srgbClr val="CCFF99"/>
                    </a:solidFill>
                  </a:tcPr>
                </a:tc>
                <a:tc>
                  <a:txBody>
                    <a:bodyPr/>
                    <a:lstStyle/>
                    <a:p>
                      <a:r>
                        <a:rPr lang="en-GB" sz="1800" dirty="0" smtClean="0">
                          <a:solidFill>
                            <a:srgbClr val="FF0000"/>
                          </a:solidFill>
                          <a:latin typeface="Arial" panose="020B0604020202020204" pitchFamily="34" charset="0"/>
                          <a:cs typeface="Arial" panose="020B0604020202020204" pitchFamily="34" charset="0"/>
                        </a:rPr>
                        <a:t>NOUN</a:t>
                      </a:r>
                      <a:endParaRPr lang="en-US" sz="1800" dirty="0">
                        <a:solidFill>
                          <a:srgbClr val="FF0000"/>
                        </a:solidFill>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solidFill>
                      <a:srgbClr val="CCCCFF"/>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Adjectives</a:t>
                      </a:r>
                    </a:p>
                    <a:p>
                      <a:endParaRPr lang="en-US" sz="1800" dirty="0">
                        <a:solidFill>
                          <a:schemeClr val="tx1"/>
                        </a:solidFill>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solidFill>
                      <a:srgbClr val="CCFF99"/>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Non-finite</a:t>
                      </a:r>
                      <a:r>
                        <a:rPr lang="en-GB" sz="1800" baseline="0" dirty="0" smtClean="0">
                          <a:solidFill>
                            <a:schemeClr val="tx1"/>
                          </a:solidFill>
                          <a:latin typeface="Arial" panose="020B0604020202020204" pitchFamily="34" charset="0"/>
                          <a:cs typeface="Arial" panose="020B0604020202020204" pitchFamily="34" charset="0"/>
                        </a:rPr>
                        <a:t> clause</a:t>
                      </a:r>
                      <a:endParaRPr lang="en-US" sz="1800" dirty="0">
                        <a:solidFill>
                          <a:schemeClr val="tx1"/>
                        </a:solidFill>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solidFill>
                      <a:srgbClr val="CCFF99"/>
                    </a:solidFill>
                  </a:tcPr>
                </a:tc>
              </a:tr>
              <a:tr h="451134">
                <a:tc>
                  <a:txBody>
                    <a:bodyPr/>
                    <a:lstStyle/>
                    <a:p>
                      <a:r>
                        <a:rPr lang="en-US" sz="2000" dirty="0" smtClean="0">
                          <a:latin typeface="Arial" panose="020B0604020202020204" pitchFamily="34" charset="0"/>
                          <a:cs typeface="Arial" panose="020B0604020202020204" pitchFamily="34" charset="0"/>
                        </a:rPr>
                        <a:t>Merlin</a:t>
                      </a:r>
                      <a:endParaRPr lang="en-US" sz="2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solidFill>
                      <a:srgbClr val="FFFF99"/>
                    </a:solidFill>
                  </a:tcPr>
                </a:tc>
                <a:tc>
                  <a:txBody>
                    <a:bodyPr/>
                    <a:lstStyle/>
                    <a:p>
                      <a:r>
                        <a:rPr lang="en-US" sz="2000" dirty="0" smtClean="0">
                          <a:latin typeface="Arial" panose="020B0604020202020204" pitchFamily="34" charset="0"/>
                          <a:cs typeface="Arial" panose="020B0604020202020204" pitchFamily="34" charset="0"/>
                        </a:rPr>
                        <a:t>his</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b="1" dirty="0" smtClean="0">
                          <a:solidFill>
                            <a:srgbClr val="FF0000"/>
                          </a:solidFill>
                          <a:latin typeface="Arial" panose="020B0604020202020204" pitchFamily="34" charset="0"/>
                          <a:cs typeface="Arial" panose="020B0604020202020204" pitchFamily="34" charset="0"/>
                        </a:rPr>
                        <a:t>face</a:t>
                      </a:r>
                      <a:endParaRPr lang="en-US" sz="2000" b="1" dirty="0">
                        <a:solidFill>
                          <a:srgbClr val="FF0000"/>
                        </a:solidFill>
                        <a:latin typeface="Arial" panose="020B0604020202020204" pitchFamily="34" charset="0"/>
                        <a:cs typeface="Arial" panose="020B0604020202020204" pitchFamily="34" charset="0"/>
                      </a:endParaRPr>
                    </a:p>
                  </a:txBody>
                  <a:tcPr>
                    <a:solidFill>
                      <a:srgbClr val="CCCCFF"/>
                    </a:solidFill>
                  </a:tcPr>
                </a:tc>
                <a:tc>
                  <a:txBody>
                    <a:bodyPr/>
                    <a:lstStyle/>
                    <a:p>
                      <a:r>
                        <a:rPr lang="en-US" sz="2000" dirty="0" smtClean="0">
                          <a:latin typeface="Arial" panose="020B0604020202020204" pitchFamily="34" charset="0"/>
                          <a:cs typeface="Arial" panose="020B0604020202020204" pitchFamily="34" charset="0"/>
                        </a:rPr>
                        <a:t>parchment-silver</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dirty="0" smtClean="0">
                          <a:latin typeface="Arial" panose="020B0604020202020204" pitchFamily="34" charset="0"/>
                          <a:cs typeface="Arial" panose="020B0604020202020204" pitchFamily="34" charset="0"/>
                        </a:rPr>
                        <a:t>etched with age</a:t>
                      </a:r>
                      <a:endParaRPr lang="en-US" sz="2000" dirty="0">
                        <a:latin typeface="Arial" panose="020B0604020202020204" pitchFamily="34" charset="0"/>
                        <a:cs typeface="Arial" panose="020B0604020202020204" pitchFamily="34" charset="0"/>
                      </a:endParaRPr>
                    </a:p>
                  </a:txBody>
                  <a:tcPr>
                    <a:solidFill>
                      <a:srgbClr val="CCFF99"/>
                    </a:solidFill>
                  </a:tcPr>
                </a:tc>
              </a:tr>
              <a:tr h="451134">
                <a:tc>
                  <a:txBody>
                    <a:bodyPr/>
                    <a:lstStyle/>
                    <a:p>
                      <a:r>
                        <a:rPr lang="en-US" sz="2000" dirty="0" smtClean="0">
                          <a:latin typeface="Arial" panose="020B0604020202020204" pitchFamily="34" charset="0"/>
                          <a:cs typeface="Arial" panose="020B0604020202020204" pitchFamily="34" charset="0"/>
                        </a:rPr>
                        <a:t>Guinevere</a:t>
                      </a:r>
                      <a:endParaRPr lang="en-US" sz="2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solidFill>
                      <a:srgbClr val="FFFF99"/>
                    </a:solidFill>
                  </a:tcPr>
                </a:tc>
                <a:tc>
                  <a:txBody>
                    <a:bodyPr/>
                    <a:lstStyle/>
                    <a:p>
                      <a:r>
                        <a:rPr lang="en-US" sz="2000" dirty="0" smtClean="0">
                          <a:latin typeface="Arial" panose="020B0604020202020204" pitchFamily="34" charset="0"/>
                          <a:cs typeface="Arial" panose="020B0604020202020204" pitchFamily="34" charset="0"/>
                        </a:rPr>
                        <a:t>her</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b="1" baseline="0" dirty="0" smtClean="0">
                          <a:solidFill>
                            <a:srgbClr val="FF0000"/>
                          </a:solidFill>
                          <a:latin typeface="Arial" panose="020B0604020202020204" pitchFamily="34" charset="0"/>
                          <a:cs typeface="Arial" panose="020B0604020202020204" pitchFamily="34" charset="0"/>
                        </a:rPr>
                        <a:t>fingers</a:t>
                      </a:r>
                      <a:endParaRPr lang="en-US" sz="2000" b="1" dirty="0">
                        <a:solidFill>
                          <a:srgbClr val="FF0000"/>
                        </a:solidFill>
                        <a:latin typeface="Arial" panose="020B0604020202020204" pitchFamily="34" charset="0"/>
                        <a:cs typeface="Arial" panose="020B0604020202020204" pitchFamily="34" charset="0"/>
                      </a:endParaRPr>
                    </a:p>
                  </a:txBody>
                  <a:tcPr>
                    <a:solidFill>
                      <a:srgbClr val="CCCCFF"/>
                    </a:solidFill>
                  </a:tcPr>
                </a:tc>
                <a:tc>
                  <a:txBody>
                    <a:bodyPr/>
                    <a:lstStyle/>
                    <a:p>
                      <a:r>
                        <a:rPr lang="en-US" sz="2000" dirty="0" smtClean="0">
                          <a:latin typeface="Arial" panose="020B0604020202020204" pitchFamily="34" charset="0"/>
                          <a:cs typeface="Arial" panose="020B0604020202020204" pitchFamily="34" charset="0"/>
                        </a:rPr>
                        <a:t>long, white and dancing</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endParaRPr lang="en-US" sz="2000" dirty="0">
                        <a:latin typeface="Arial" panose="020B0604020202020204" pitchFamily="34" charset="0"/>
                        <a:cs typeface="Arial" panose="020B0604020202020204" pitchFamily="34" charset="0"/>
                      </a:endParaRPr>
                    </a:p>
                  </a:txBody>
                  <a:tcPr>
                    <a:solidFill>
                      <a:srgbClr val="CCFF99"/>
                    </a:solidFill>
                  </a:tcPr>
                </a:tc>
              </a:tr>
              <a:tr h="798161">
                <a:tc>
                  <a:txBody>
                    <a:bodyPr/>
                    <a:lstStyle/>
                    <a:p>
                      <a:r>
                        <a:rPr lang="en-US" sz="2000" dirty="0" smtClean="0">
                          <a:latin typeface="Arial" panose="020B0604020202020204" pitchFamily="34" charset="0"/>
                          <a:cs typeface="Arial" panose="020B0604020202020204" pitchFamily="34" charset="0"/>
                        </a:rPr>
                        <a:t>Morgana</a:t>
                      </a:r>
                      <a:endParaRPr lang="en-US" sz="2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solidFill>
                      <a:srgbClr val="FFFF99"/>
                    </a:solidFill>
                  </a:tcPr>
                </a:tc>
                <a:tc>
                  <a:txBody>
                    <a:bodyPr/>
                    <a:lstStyle/>
                    <a:p>
                      <a:r>
                        <a:rPr lang="en-US" sz="2000" dirty="0" smtClean="0">
                          <a:latin typeface="Arial" panose="020B0604020202020204" pitchFamily="34" charset="0"/>
                          <a:cs typeface="Arial" panose="020B0604020202020204" pitchFamily="34" charset="0"/>
                        </a:rPr>
                        <a:t>a</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b="1" dirty="0" smtClean="0">
                          <a:solidFill>
                            <a:srgbClr val="FF0000"/>
                          </a:solidFill>
                          <a:latin typeface="Arial" panose="020B0604020202020204" pitchFamily="34" charset="0"/>
                          <a:cs typeface="Arial" panose="020B0604020202020204" pitchFamily="34" charset="0"/>
                        </a:rPr>
                        <a:t>lady</a:t>
                      </a:r>
                      <a:endParaRPr lang="en-US" sz="2000" b="1" dirty="0">
                        <a:solidFill>
                          <a:srgbClr val="FF0000"/>
                        </a:solidFill>
                        <a:latin typeface="Arial" panose="020B0604020202020204" pitchFamily="34" charset="0"/>
                        <a:cs typeface="Arial" panose="020B0604020202020204" pitchFamily="34" charset="0"/>
                      </a:endParaRPr>
                    </a:p>
                  </a:txBody>
                  <a:tcPr>
                    <a:solidFill>
                      <a:srgbClr val="CCCCFF"/>
                    </a:solidFill>
                  </a:tcPr>
                </a:tc>
                <a:tc>
                  <a:txBody>
                    <a:bodyPr/>
                    <a:lstStyle/>
                    <a:p>
                      <a:r>
                        <a:rPr lang="en-US" sz="2000" dirty="0" smtClean="0">
                          <a:latin typeface="Arial" panose="020B0604020202020204" pitchFamily="34" charset="0"/>
                          <a:cs typeface="Arial" panose="020B0604020202020204" pitchFamily="34" charset="0"/>
                        </a:rPr>
                        <a:t>dark-haired and beautiful</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dirty="0" smtClean="0">
                          <a:latin typeface="Arial" panose="020B0604020202020204" pitchFamily="34" charset="0"/>
                          <a:cs typeface="Arial" panose="020B0604020202020204" pitchFamily="34" charset="0"/>
                        </a:rPr>
                        <a:t>wearing a gown of wine-red</a:t>
                      </a:r>
                      <a:endParaRPr lang="en-US" sz="2000" dirty="0">
                        <a:latin typeface="Arial" panose="020B0604020202020204" pitchFamily="34" charset="0"/>
                        <a:cs typeface="Arial" panose="020B0604020202020204" pitchFamily="34" charset="0"/>
                      </a:endParaRPr>
                    </a:p>
                  </a:txBody>
                  <a:tcPr>
                    <a:solidFill>
                      <a:srgbClr val="CCFF99"/>
                    </a:solidFill>
                  </a:tcPr>
                </a:tc>
              </a:tr>
              <a:tr h="451134">
                <a:tc>
                  <a:txBody>
                    <a:bodyPr/>
                    <a:lstStyle/>
                    <a:p>
                      <a:r>
                        <a:rPr lang="en-US" sz="2000" dirty="0" smtClean="0">
                          <a:latin typeface="Arial" panose="020B0604020202020204" pitchFamily="34" charset="0"/>
                          <a:cs typeface="Arial" panose="020B0604020202020204" pitchFamily="34" charset="0"/>
                        </a:rPr>
                        <a:t>Morgana</a:t>
                      </a:r>
                      <a:endParaRPr lang="en-US" sz="2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solidFill>
                      <a:srgbClr val="FFFF99"/>
                    </a:solidFill>
                  </a:tcPr>
                </a:tc>
                <a:tc>
                  <a:txBody>
                    <a:bodyPr/>
                    <a:lstStyle/>
                    <a:p>
                      <a:r>
                        <a:rPr lang="en-US" sz="2000" dirty="0" smtClean="0">
                          <a:latin typeface="Arial" panose="020B0604020202020204" pitchFamily="34" charset="0"/>
                          <a:cs typeface="Arial" panose="020B0604020202020204" pitchFamily="34" charset="0"/>
                        </a:rPr>
                        <a:t>the</a:t>
                      </a:r>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b="1" dirty="0" smtClean="0">
                          <a:solidFill>
                            <a:srgbClr val="FF0000"/>
                          </a:solidFill>
                          <a:latin typeface="Arial" panose="020B0604020202020204" pitchFamily="34" charset="0"/>
                          <a:cs typeface="Arial" panose="020B0604020202020204" pitchFamily="34" charset="0"/>
                        </a:rPr>
                        <a:t>words</a:t>
                      </a:r>
                      <a:endParaRPr lang="en-US" sz="2000" b="1" dirty="0">
                        <a:solidFill>
                          <a:srgbClr val="FF0000"/>
                        </a:solidFill>
                        <a:latin typeface="Arial" panose="020B0604020202020204" pitchFamily="34" charset="0"/>
                        <a:cs typeface="Arial" panose="020B0604020202020204" pitchFamily="34" charset="0"/>
                      </a:endParaRPr>
                    </a:p>
                  </a:txBody>
                  <a:tcPr>
                    <a:solidFill>
                      <a:srgbClr val="CCCCFF"/>
                    </a:solidFill>
                  </a:tcPr>
                </a:tc>
                <a:tc>
                  <a:txBody>
                    <a:bodyPr/>
                    <a:lstStyle/>
                    <a:p>
                      <a:endParaRPr lang="en-US" sz="2000" dirty="0">
                        <a:latin typeface="Arial" panose="020B0604020202020204" pitchFamily="34" charset="0"/>
                        <a:cs typeface="Arial" panose="020B0604020202020204" pitchFamily="34" charset="0"/>
                      </a:endParaRPr>
                    </a:p>
                  </a:txBody>
                  <a:tcPr>
                    <a:solidFill>
                      <a:srgbClr val="CCFF99"/>
                    </a:solidFill>
                  </a:tcPr>
                </a:tc>
                <a:tc>
                  <a:txBody>
                    <a:bodyPr/>
                    <a:lstStyle/>
                    <a:p>
                      <a:r>
                        <a:rPr lang="en-US" sz="2000" dirty="0" smtClean="0">
                          <a:latin typeface="Arial" panose="020B0604020202020204" pitchFamily="34" charset="0"/>
                          <a:cs typeface="Arial" panose="020B0604020202020204" pitchFamily="34" charset="0"/>
                        </a:rPr>
                        <a:t>flowing from her lips</a:t>
                      </a:r>
                      <a:endParaRPr lang="en-US" sz="2000" dirty="0">
                        <a:latin typeface="Arial" panose="020B0604020202020204" pitchFamily="34" charset="0"/>
                        <a:cs typeface="Arial" panose="020B0604020202020204" pitchFamily="34" charset="0"/>
                      </a:endParaRPr>
                    </a:p>
                  </a:txBody>
                  <a:tcPr>
                    <a:solidFill>
                      <a:srgbClr val="CCFF99"/>
                    </a:solidFill>
                  </a:tcPr>
                </a:tc>
              </a:tr>
            </a:tbl>
          </a:graphicData>
        </a:graphic>
      </p:graphicFrame>
      <p:sp>
        <p:nvSpPr>
          <p:cNvPr id="4" name="Slide Number Placeholder 3"/>
          <p:cNvSpPr>
            <a:spLocks noGrp="1"/>
          </p:cNvSpPr>
          <p:nvPr>
            <p:ph type="sldNum" sz="quarter" idx="12"/>
          </p:nvPr>
        </p:nvSpPr>
        <p:spPr>
          <a:xfrm>
            <a:off x="6804248" y="6165304"/>
            <a:ext cx="2133600" cy="365125"/>
          </a:xfrm>
        </p:spPr>
        <p:txBody>
          <a:bodyPr/>
          <a:lstStyle/>
          <a:p>
            <a:fld id="{72051ED8-246A-4ED7-BA39-F0E168D1450D}" type="slidenum">
              <a:rPr lang="en-GB" smtClean="0"/>
              <a:pPr/>
              <a:t>9</a:t>
            </a:fld>
            <a:endParaRPr lang="en-GB" dirty="0"/>
          </a:p>
        </p:txBody>
      </p:sp>
      <p:sp>
        <p:nvSpPr>
          <p:cNvPr id="6" name="TextBox 5"/>
          <p:cNvSpPr txBox="1"/>
          <p:nvPr/>
        </p:nvSpPr>
        <p:spPr>
          <a:xfrm>
            <a:off x="395536" y="1628800"/>
            <a:ext cx="8136904" cy="400110"/>
          </a:xfrm>
          <a:prstGeom prst="rect">
            <a:avLst/>
          </a:prstGeom>
          <a:noFill/>
        </p:spPr>
        <p:txBody>
          <a:bodyPr wrap="square" rtlCol="0">
            <a:spAutoFit/>
          </a:bodyPr>
          <a:lstStyle/>
          <a:p>
            <a:r>
              <a:rPr lang="en-GB" sz="2000" dirty="0" smtClean="0">
                <a:latin typeface="Arial" pitchFamily="34" charset="0"/>
                <a:cs typeface="Arial" pitchFamily="34" charset="0"/>
              </a:rPr>
              <a:t>Building detail by adding information after the noun (post-modification):</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1819101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1686</TotalTime>
  <Words>2141</Words>
  <Application>Microsoft Macintosh PowerPoint</Application>
  <PresentationFormat>On-screen Show (4:3)</PresentationFormat>
  <Paragraphs>180</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Office Theme</vt:lpstr>
      <vt:lpstr>Word-Weavers!</vt:lpstr>
      <vt:lpstr>Lesson 1</vt:lpstr>
      <vt:lpstr>Describing Characters</vt:lpstr>
      <vt:lpstr>Describing Characters</vt:lpstr>
      <vt:lpstr>Some Characters in Arthurian Legend</vt:lpstr>
      <vt:lpstr>LESSON 2</vt:lpstr>
      <vt:lpstr>Noun Phrases to Build Description</vt:lpstr>
      <vt:lpstr>Noun Phrases to Build Description</vt:lpstr>
      <vt:lpstr>Describing Characters</vt:lpstr>
      <vt:lpstr>PowerPoint Presentation</vt:lpstr>
      <vt:lpstr>Lesson 3</vt:lpstr>
      <vt:lpstr>PowerPoint Presentation</vt:lpstr>
      <vt:lpstr>Show, not Tell: make your reader infer</vt:lpstr>
      <vt:lpstr>Show, not Tell: make your reader infer</vt:lpstr>
      <vt:lpstr>Show, not Tell</vt:lpstr>
      <vt:lpstr>Show, not Tell: through noun phrases</vt:lpstr>
      <vt:lpstr>Show, not Tell: through noun phrases</vt:lpstr>
      <vt:lpstr>Show, not Tell: through noun phrases</vt:lpstr>
      <vt:lpstr>Show, not Tell: through noun phrases</vt:lpstr>
      <vt:lpstr>Lesson 4</vt:lpstr>
      <vt:lpstr>Show, not Tell: through verb choices</vt:lpstr>
      <vt:lpstr>Show, not Tell: through verb choices</vt:lpstr>
      <vt:lpstr>Word-Weavers: Key Learning</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Myhill, Debra</dc:creator>
  <cp:lastModifiedBy>Russell O'Brien</cp:lastModifiedBy>
  <cp:revision>70</cp:revision>
  <dcterms:created xsi:type="dcterms:W3CDTF">2012-08-30T09:57:13Z</dcterms:created>
  <dcterms:modified xsi:type="dcterms:W3CDTF">2017-01-17T18:07:24Z</dcterms:modified>
</cp:coreProperties>
</file>