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91" r:id="rId3"/>
    <p:sldId id="279" r:id="rId4"/>
    <p:sldId id="293" r:id="rId5"/>
    <p:sldId id="257" r:id="rId6"/>
    <p:sldId id="280" r:id="rId7"/>
    <p:sldId id="281" r:id="rId8"/>
    <p:sldId id="294" r:id="rId9"/>
    <p:sldId id="292" r:id="rId10"/>
    <p:sldId id="284" r:id="rId11"/>
    <p:sldId id="298" r:id="rId12"/>
    <p:sldId id="286" r:id="rId13"/>
    <p:sldId id="262" r:id="rId14"/>
    <p:sldId id="296" r:id="rId15"/>
    <p:sldId id="289" r:id="rId16"/>
    <p:sldId id="299" r:id="rId17"/>
    <p:sldId id="285" r:id="rId18"/>
    <p:sldId id="302" r:id="rId19"/>
    <p:sldId id="301" r:id="rId20"/>
    <p:sldId id="263" r:id="rId21"/>
    <p:sldId id="264" r:id="rId22"/>
    <p:sldId id="287" r:id="rId23"/>
    <p:sldId id="275" r:id="rId24"/>
    <p:sldId id="288" r:id="rId25"/>
    <p:sldId id="266" r:id="rId26"/>
    <p:sldId id="303" r:id="rId27"/>
    <p:sldId id="305" r:id="rId28"/>
    <p:sldId id="304" r:id="rId29"/>
    <p:sldId id="306" r:id="rId30"/>
    <p:sldId id="277" r:id="rId31"/>
    <p:sldId id="268" r:id="rId32"/>
    <p:sldId id="271" r:id="rId33"/>
    <p:sldId id="307" r:id="rId34"/>
    <p:sldId id="273" r:id="rId35"/>
    <p:sldId id="290" r:id="rId36"/>
    <p:sldId id="308" r:id="rId37"/>
    <p:sldId id="276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0" autoAdjust="0"/>
    <p:restoredTop sz="94660"/>
  </p:normalViewPr>
  <p:slideViewPr>
    <p:cSldViewPr>
      <p:cViewPr>
        <p:scale>
          <a:sx n="80" d="100"/>
          <a:sy n="80" d="100"/>
        </p:scale>
        <p:origin x="-130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A3469-4694-4094-8DD0-C9182D31B8C9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29DC-91A5-4543-83DF-A26FAF57B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5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29DC-91A5-4543-83DF-A26FAF57BF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4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29DC-91A5-4543-83DF-A26FAF57BF1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9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6B1427-16B9-42D8-9551-77D0C0C43178}" type="datetime1">
              <a:rPr lang="en-GB" smtClean="0"/>
              <a:t>14/02/2017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C5AC-DD03-4325-B9D1-676AFA38575C}" type="datetime1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E12-1C81-4B2D-83AF-571048D989FC}" type="datetime1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5A3-CFB2-40F8-91FD-A85C770C0E95}" type="datetime1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65ED-A76B-4328-B0D6-C5FCEEDCEFFE}" type="datetime1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AEA8-2565-4316-8615-378D5DB3B43D}" type="datetime1">
              <a:rPr lang="en-GB" smtClean="0"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5B81-CFD6-4665-B77C-8BCFCA2B1435}" type="datetime1">
              <a:rPr lang="en-GB" smtClean="0"/>
              <a:t>14/02/2017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BD7-66B3-4482-90AD-F444F58B7590}" type="datetime1">
              <a:rPr lang="en-GB" smtClean="0"/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D401-6C3A-4274-BE65-B15CECFD92B8}" type="datetime1">
              <a:rPr lang="en-GB" smtClean="0"/>
              <a:t>14/02/2017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9B15-41B8-49A5-9110-084DDD59D8CE}" type="datetime1">
              <a:rPr lang="en-GB" smtClean="0"/>
              <a:t>14/02/2017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3DFA-0D1B-4103-B750-D252761E479A}" type="datetime1">
              <a:rPr lang="en-GB" smtClean="0"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A2CB7F0-24CF-47A0-A250-43E519BC182F}" type="datetime1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45ED7F1-2036-466F-86BD-47DE6400EF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VkaYxJDqm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1m6EWMZ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FOOD WASTE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</a:rPr>
              <a:t>CAN YOU CHANGE THE WORLD?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720080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a Persuasive Writer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184576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are many choices you can make as a writer to make your writing more persuasive and express your point of view strongly.  We have been looking at: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Making vocabulary choices which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signal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your point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view: </a:t>
            </a: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en-GB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eg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appalling; staggering; waste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</a:t>
            </a: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clear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statement sentences to make important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points:</a:t>
            </a: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i="1" dirty="0" smtClean="0">
                <a:latin typeface="Calibri" panose="020F0502020204030204" pitchFamily="34" charset="0"/>
              </a:rPr>
              <a:t>    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survey reveals a </a:t>
            </a:r>
            <a:r>
              <a:rPr lang="en-GB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staggering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 two thirds of some freshly bought food goes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</a:t>
            </a:r>
            <a:r>
              <a:rPr lang="en-GB" sz="18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waste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None/>
            </a:pPr>
            <a:endParaRPr lang="en-GB" sz="18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Choosing information which supports your point of view:</a:t>
            </a:r>
          </a:p>
          <a:p>
            <a:pPr marL="0" lvl="1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One 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third of all food produced in the world ends up as waste</a:t>
            </a: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lvl="1" indent="0">
              <a:lnSpc>
                <a:spcPts val="2200"/>
              </a:lnSpc>
              <a:spcBef>
                <a:spcPts val="0"/>
              </a:spcBef>
              <a:buNone/>
            </a:pPr>
            <a:endParaRPr lang="en-GB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3525" lvl="1" indent="-263525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short single clause sentences to draw attention to your point: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amount of food waste from supermarkets </a:t>
            </a:r>
            <a:r>
              <a:rPr lang="en-GB" sz="1800" i="1" u="sng" dirty="0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 appalling.</a:t>
            </a:r>
          </a:p>
          <a:p>
            <a:pPr marL="633413" lvl="1" indent="0">
              <a:lnSpc>
                <a:spcPts val="2200"/>
              </a:lnSpc>
              <a:spcBef>
                <a:spcPts val="0"/>
              </a:spcBef>
              <a:buNone/>
            </a:pPr>
            <a:endParaRPr lang="en-GB" sz="1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1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 can make choices as a writer which could persuade people to take action to change the world!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08012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Words to Change the World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824536"/>
          </a:xfrm>
        </p:spPr>
        <p:txBody>
          <a:bodyPr>
            <a:normAutofit/>
          </a:bodyPr>
          <a:lstStyle/>
          <a:p>
            <a:pPr marL="6858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u="sng" dirty="0" smtClean="0">
                <a:latin typeface="Calibri" panose="020F0502020204030204" pitchFamily="34" charset="0"/>
              </a:rPr>
              <a:t>Nouns:</a:t>
            </a:r>
          </a:p>
          <a:p>
            <a:pPr marL="6858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rubbish        wastefulness 	       disposal           refuse          environment </a:t>
            </a:r>
          </a:p>
          <a:p>
            <a:pPr marL="6858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dirty="0">
                <a:latin typeface="Calibri" panose="020F0502020204030204" pitchFamily="34" charset="0"/>
              </a:rPr>
              <a:t>c</a:t>
            </a:r>
            <a:r>
              <a:rPr lang="en-GB" sz="2000" dirty="0" smtClean="0">
                <a:latin typeface="Calibri" panose="020F0502020204030204" pitchFamily="34" charset="0"/>
              </a:rPr>
              <a:t>onsumer      consumption      perishables           landfill         produce         suppliers     exporters    packaging      emissions   pollution  resources </a:t>
            </a:r>
          </a:p>
          <a:p>
            <a:pPr marL="68580" indent="0">
              <a:lnSpc>
                <a:spcPts val="3000"/>
              </a:lnSpc>
              <a:spcBef>
                <a:spcPts val="0"/>
              </a:spcBef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6858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u="sng" dirty="0" smtClean="0">
                <a:latin typeface="Calibri" panose="020F0502020204030204" pitchFamily="34" charset="0"/>
              </a:rPr>
              <a:t>Verbs</a:t>
            </a:r>
          </a:p>
          <a:p>
            <a:pPr marL="6858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dirty="0">
                <a:latin typeface="Calibri" panose="020F0502020204030204" pitchFamily="34" charset="0"/>
              </a:rPr>
              <a:t>s</a:t>
            </a:r>
            <a:r>
              <a:rPr lang="en-GB" sz="2000" dirty="0" smtClean="0">
                <a:latin typeface="Calibri" panose="020F0502020204030204" pitchFamily="34" charset="0"/>
              </a:rPr>
              <a:t>quander     misuse      redistribute   pollute</a:t>
            </a:r>
          </a:p>
          <a:p>
            <a:pPr marL="68580" indent="0">
              <a:lnSpc>
                <a:spcPts val="3000"/>
              </a:lnSpc>
              <a:spcBef>
                <a:spcPts val="0"/>
              </a:spcBef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6858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u="sng" dirty="0" smtClean="0">
                <a:latin typeface="Calibri" panose="020F0502020204030204" pitchFamily="34" charset="0"/>
              </a:rPr>
              <a:t>Adjectives:</a:t>
            </a:r>
          </a:p>
          <a:p>
            <a:pPr marL="6858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GB" sz="2000" dirty="0">
                <a:latin typeface="Calibri" panose="020F0502020204030204" pitchFamily="34" charset="0"/>
              </a:rPr>
              <a:t>n</a:t>
            </a:r>
            <a:r>
              <a:rPr lang="en-GB" sz="2000" dirty="0" smtClean="0">
                <a:latin typeface="Calibri" panose="020F0502020204030204" pitchFamily="34" charset="0"/>
              </a:rPr>
              <a:t>ourishing     unsold     edible      consumable   </a:t>
            </a:r>
            <a:r>
              <a:rPr lang="en-GB" sz="2000" dirty="0" err="1" smtClean="0">
                <a:latin typeface="Calibri" panose="020F0502020204030204" pitchFamily="34" charset="0"/>
              </a:rPr>
              <a:t>mis-shapen</a:t>
            </a:r>
            <a:r>
              <a:rPr lang="en-GB" sz="2000" dirty="0" smtClean="0">
                <a:latin typeface="Calibri" panose="020F0502020204030204" pitchFamily="34" charset="0"/>
              </a:rPr>
              <a:t>    imperfect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PERSUADING WITH MODAL  VERBS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79208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Modal Verbs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32" y="2852936"/>
            <a:ext cx="7869700" cy="34563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You </a:t>
            </a:r>
            <a:r>
              <a:rPr lang="en-GB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can</a:t>
            </a:r>
            <a:r>
              <a:rPr lang="en-GB" sz="2000" b="1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have chocolate after dinner;</a:t>
            </a:r>
          </a:p>
          <a:p>
            <a:pPr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You </a:t>
            </a:r>
            <a:r>
              <a:rPr lang="en-GB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must</a:t>
            </a:r>
            <a:r>
              <a:rPr lang="en-GB" sz="2000" dirty="0" smtClean="0">
                <a:latin typeface="Calibri" panose="020F0502020204030204" pitchFamily="34" charset="0"/>
              </a:rPr>
              <a:t> have chocolate after dinner;</a:t>
            </a:r>
          </a:p>
          <a:p>
            <a:pPr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You </a:t>
            </a:r>
            <a:r>
              <a:rPr lang="en-GB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should</a:t>
            </a:r>
            <a:r>
              <a:rPr lang="en-GB" sz="2000" dirty="0" smtClean="0">
                <a:latin typeface="Calibri" panose="020F0502020204030204" pitchFamily="34" charset="0"/>
              </a:rPr>
              <a:t> have chocolate after dinner;</a:t>
            </a:r>
          </a:p>
          <a:p>
            <a:pPr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You </a:t>
            </a:r>
            <a:r>
              <a:rPr lang="en-GB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could</a:t>
            </a:r>
            <a:r>
              <a:rPr lang="en-GB" sz="2000" dirty="0" smtClean="0">
                <a:latin typeface="Calibri" panose="020F0502020204030204" pitchFamily="34" charset="0"/>
              </a:rPr>
              <a:t> have chocolate after dinner.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732" y="1900863"/>
            <a:ext cx="8013715" cy="40011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c</a:t>
            </a:r>
            <a:r>
              <a:rPr lang="en-GB" sz="2000" dirty="0" smtClean="0">
                <a:latin typeface="Calibri" panose="020F0502020204030204" pitchFamily="34" charset="0"/>
              </a:rPr>
              <a:t>an   could  will   would   shall   should  may  might   must   ought to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45" y="508758"/>
            <a:ext cx="7992888" cy="79208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Modal Verbs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656741"/>
            <a:ext cx="3981268" cy="576064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68580" indent="0">
              <a:lnSpc>
                <a:spcPts val="2800"/>
              </a:lnSpc>
              <a:spcAft>
                <a:spcPts val="60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You </a:t>
            </a:r>
            <a:r>
              <a:rPr lang="en-GB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can</a:t>
            </a:r>
            <a:r>
              <a:rPr lang="en-GB" sz="2000" b="1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have chocolate after dinner.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731" y="1332710"/>
            <a:ext cx="8013715" cy="40011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m</a:t>
            </a:r>
            <a:r>
              <a:rPr lang="en-GB" sz="2000" dirty="0" smtClean="0">
                <a:latin typeface="Calibri" panose="020F0502020204030204" pitchFamily="34" charset="0"/>
              </a:rPr>
              <a:t>ust  can  will   may  would   shall   should  could 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might  ought to 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56741"/>
            <a:ext cx="987769" cy="78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5" y="5733256"/>
            <a:ext cx="771745" cy="6122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475656" y="3212976"/>
            <a:ext cx="5544616" cy="2592288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2890" y="603938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soft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00630" y="2164794"/>
            <a:ext cx="75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loud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305681" y="5271591"/>
            <a:ext cx="515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 smtClean="0">
                <a:latin typeface="Calibri" panose="020F0502020204030204" pitchFamily="34" charset="0"/>
              </a:rPr>
              <a:t>Turning up the volume: </a:t>
            </a:r>
            <a:r>
              <a:rPr lang="en-GB" dirty="0" smtClean="0">
                <a:latin typeface="Calibri" panose="020F0502020204030204" pitchFamily="34" charset="0"/>
              </a:rPr>
              <a:t>modal verbs can be used for gentle persuasion or strong persuasion, like turning up or turning down the volume on the television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79208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Modal Verbs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7869700" cy="34563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they simply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cannot</a:t>
            </a:r>
            <a:r>
              <a:rPr lang="en-GB" sz="2000" dirty="0">
                <a:latin typeface="Calibri" panose="020F0502020204030204" pitchFamily="34" charset="0"/>
              </a:rPr>
              <a:t> make ends meet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more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could</a:t>
            </a:r>
            <a:r>
              <a:rPr lang="en-GB" sz="2000" dirty="0" smtClean="0">
                <a:latin typeface="Calibri" panose="020F0502020204030204" pitchFamily="34" charset="0"/>
              </a:rPr>
              <a:t> be done to reduce food waste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Just imagine what it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must</a:t>
            </a:r>
            <a:r>
              <a:rPr lang="en-GB" sz="2000" dirty="0">
                <a:latin typeface="Calibri" panose="020F0502020204030204" pitchFamily="34" charset="0"/>
              </a:rPr>
              <a:t> be like </a:t>
            </a:r>
            <a:r>
              <a:rPr lang="en-GB" sz="2000" dirty="0" smtClean="0">
                <a:latin typeface="Calibri" panose="020F050202020403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supermarkets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should</a:t>
            </a:r>
            <a:r>
              <a:rPr lang="en-GB" sz="2000" dirty="0">
                <a:latin typeface="Calibri" panose="020F0502020204030204" pitchFamily="34" charset="0"/>
              </a:rPr>
              <a:t> also be encouraged to offer a service </a:t>
            </a:r>
            <a:r>
              <a:rPr lang="en-GB" sz="2000" dirty="0" smtClean="0">
                <a:latin typeface="Calibri" panose="020F0502020204030204" pitchFamily="34" charset="0"/>
              </a:rPr>
              <a:t>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Delivery vans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could</a:t>
            </a:r>
            <a:r>
              <a:rPr lang="en-GB" sz="2000" dirty="0">
                <a:latin typeface="Calibri" panose="020F0502020204030204" pitchFamily="34" charset="0"/>
              </a:rPr>
              <a:t> then drop much needed perishables to people on the delivery route </a:t>
            </a:r>
            <a:r>
              <a:rPr lang="en-GB" sz="2000" dirty="0" smtClean="0">
                <a:latin typeface="Calibri" panose="020F0502020204030204" pitchFamily="34" charset="0"/>
              </a:rPr>
              <a:t>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My health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would</a:t>
            </a:r>
            <a:r>
              <a:rPr lang="en-GB" sz="2000" dirty="0">
                <a:latin typeface="Calibri" panose="020F0502020204030204" pitchFamily="34" charset="0"/>
              </a:rPr>
              <a:t> have improved immeasurably </a:t>
            </a:r>
            <a:r>
              <a:rPr lang="en-GB" sz="2000" dirty="0" smtClean="0">
                <a:latin typeface="Calibri" panose="020F050202020403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I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would </a:t>
            </a:r>
            <a:r>
              <a:rPr lang="en-GB" sz="2000" dirty="0">
                <a:latin typeface="Calibri" panose="020F0502020204030204" pitchFamily="34" charset="0"/>
              </a:rPr>
              <a:t>have been </a:t>
            </a:r>
            <a:r>
              <a:rPr lang="en-GB" sz="2000" dirty="0" smtClean="0">
                <a:latin typeface="Calibri" panose="020F0502020204030204" pitchFamily="34" charset="0"/>
              </a:rPr>
              <a:t>spared…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France has already proven that this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can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work  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732" y="1900863"/>
            <a:ext cx="8013715" cy="40011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c</a:t>
            </a:r>
            <a:r>
              <a:rPr lang="en-GB" sz="2000" dirty="0" smtClean="0">
                <a:latin typeface="Calibri" panose="020F0502020204030204" pitchFamily="34" charset="0"/>
              </a:rPr>
              <a:t>an   could  will   would   shall   should  may  might   must   ought to 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25574"/>
            <a:ext cx="483713" cy="38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96" y="4797152"/>
            <a:ext cx="555721" cy="4408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639889" y="5134846"/>
            <a:ext cx="1047780" cy="7907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Reflection Point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464496"/>
          </a:xfrm>
        </p:spPr>
        <p:txBody>
          <a:bodyPr>
            <a:normAutofit/>
          </a:bodyPr>
          <a:lstStyle/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latin typeface="Calibri" panose="020F0502020204030204" pitchFamily="34" charset="0"/>
              </a:rPr>
              <a:t>What do you know about food waste now?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What facts do you know that might support an argument?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What are the different ways in which food gets wasted?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What are the consequences of food waste?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Why does it matter?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Vid</a:t>
            </a:r>
            <a:r>
              <a:rPr lang="en-GB" sz="2000" dirty="0">
                <a:latin typeface="Calibri" panose="020F0502020204030204" pitchFamily="34" charset="0"/>
              </a:rPr>
              <a:t>eo clip 2:</a:t>
            </a:r>
          </a:p>
          <a:p>
            <a:pPr marL="6858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://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www.youtube.com/watch?v=ZVkaYxJDqmI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Planning and Drafting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680520"/>
          </a:xfrm>
        </p:spPr>
        <p:txBody>
          <a:bodyPr>
            <a:normAutofit/>
          </a:bodyPr>
          <a:lstStyle/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latin typeface="Calibri" panose="020F0502020204030204" pitchFamily="34" charset="0"/>
              </a:rPr>
              <a:t>What strategies do you use when you have to plan a piece of writing?</a:t>
            </a: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 smtClean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 smtClean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 smtClean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latin typeface="Calibri" panose="020F0502020204030204" pitchFamily="34" charset="0"/>
              </a:rPr>
              <a:t>What strategies do you use when you are drafting a piece of text?</a:t>
            </a: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Planning and Drafting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680520"/>
          </a:xfrm>
        </p:spPr>
        <p:txBody>
          <a:bodyPr>
            <a:normAutofit/>
          </a:bodyPr>
          <a:lstStyle/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latin typeface="Calibri" panose="020F0502020204030204" pitchFamily="34" charset="0"/>
              </a:rPr>
              <a:t>What strategies do you use when you have to plan a piece of writing?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making sure you know enough about the topic you have to write about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thinking about the vocabulary you might need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</a:rPr>
              <a:t>m</a:t>
            </a:r>
            <a:r>
              <a:rPr lang="en-GB" sz="1800" dirty="0" smtClean="0">
                <a:latin typeface="Calibri" panose="020F0502020204030204" pitchFamily="34" charset="0"/>
              </a:rPr>
              <a:t>aking sure you know what kind of writing you have to do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</a:rPr>
              <a:t>g</a:t>
            </a:r>
            <a:r>
              <a:rPr lang="en-GB" sz="1800" dirty="0" smtClean="0">
                <a:latin typeface="Calibri" panose="020F0502020204030204" pitchFamily="34" charset="0"/>
              </a:rPr>
              <a:t>athering ideas for what to write about</a:t>
            </a: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 smtClean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latin typeface="Calibri" panose="020F0502020204030204" pitchFamily="34" charset="0"/>
              </a:rPr>
              <a:t>What strategies do you use when you are drafting a piece of text?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</a:rPr>
              <a:t>p</a:t>
            </a:r>
            <a:r>
              <a:rPr lang="en-GB" sz="1800" dirty="0" smtClean="0">
                <a:latin typeface="Calibri" panose="020F0502020204030204" pitchFamily="34" charset="0"/>
              </a:rPr>
              <a:t>ausing occasionally to re-read the text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</a:rPr>
              <a:t>t</a:t>
            </a:r>
            <a:r>
              <a:rPr lang="en-GB" sz="1800" dirty="0" smtClean="0">
                <a:latin typeface="Calibri" panose="020F0502020204030204" pitchFamily="34" charset="0"/>
              </a:rPr>
              <a:t>hinking ahead to where the text will end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</a:rPr>
              <a:t>r</a:t>
            </a:r>
            <a:r>
              <a:rPr lang="en-GB" sz="1800" dirty="0" smtClean="0">
                <a:latin typeface="Calibri" panose="020F0502020204030204" pitchFamily="34" charset="0"/>
              </a:rPr>
              <a:t>emembering what kind of writing you have to do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</a:rPr>
              <a:t>t</a:t>
            </a:r>
            <a:r>
              <a:rPr lang="en-GB" sz="1800" dirty="0" smtClean="0">
                <a:latin typeface="Calibri" panose="020F0502020204030204" pitchFamily="34" charset="0"/>
              </a:rPr>
              <a:t>hinking about your reader and how you want them to think or feel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8" y="548680"/>
            <a:ext cx="3787306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3844713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30" y="836712"/>
            <a:ext cx="3570889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9" y="3509181"/>
            <a:ext cx="3631284" cy="27199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61" y="620688"/>
            <a:ext cx="8229600" cy="762438"/>
          </a:xfrm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Writing Task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708920"/>
            <a:ext cx="6264696" cy="14401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Write a letter to your local paper arguing that so much food waste is wrong and suggesting what action we should take to reduce food waste. [No more than 300 words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06226" y="1537013"/>
            <a:ext cx="14401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Who is the </a:t>
            </a:r>
            <a:r>
              <a:rPr lang="en-GB" sz="2000" b="1" dirty="0" smtClean="0">
                <a:latin typeface="Calibri" panose="020F0502020204030204" pitchFamily="34" charset="0"/>
              </a:rPr>
              <a:t>audience</a:t>
            </a:r>
            <a:r>
              <a:rPr lang="en-GB" sz="2000" dirty="0" smtClean="0">
                <a:latin typeface="Calibri" panose="020F0502020204030204" pitchFamily="34" charset="0"/>
              </a:rPr>
              <a:t>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846" y="1383125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What is the </a:t>
            </a:r>
            <a:r>
              <a:rPr lang="en-GB" sz="2000" b="1" dirty="0" smtClean="0">
                <a:latin typeface="Calibri" panose="020F0502020204030204" pitchFamily="34" charset="0"/>
              </a:rPr>
              <a:t>opinion </a:t>
            </a:r>
            <a:r>
              <a:rPr lang="en-GB" sz="2000" dirty="0" smtClean="0">
                <a:latin typeface="Calibri" panose="020F0502020204030204" pitchFamily="34" charset="0"/>
              </a:rPr>
              <a:t>you want to express?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555" y="4373826"/>
            <a:ext cx="2203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What is the </a:t>
            </a:r>
            <a:r>
              <a:rPr lang="en-GB" sz="2000" b="1" dirty="0" smtClean="0">
                <a:latin typeface="Calibri" panose="020F0502020204030204" pitchFamily="34" charset="0"/>
              </a:rPr>
              <a:t>purpose</a:t>
            </a:r>
            <a:r>
              <a:rPr lang="en-GB" sz="2000" dirty="0" smtClean="0">
                <a:latin typeface="Calibri" panose="020F0502020204030204" pitchFamily="34" charset="0"/>
              </a:rPr>
              <a:t> of this task?  What do you want to happen if someone reads your letter?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835491"/>
            <a:ext cx="24842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How do you need to write this letter to be </a:t>
            </a:r>
            <a:r>
              <a:rPr lang="en-GB" sz="2000" b="1" dirty="0" smtClean="0">
                <a:latin typeface="Calibri" panose="020F0502020204030204" pitchFamily="34" charset="0"/>
              </a:rPr>
              <a:t>persuasive</a:t>
            </a:r>
            <a:r>
              <a:rPr lang="en-GB" sz="2000" dirty="0" smtClean="0">
                <a:latin typeface="Calibri" panose="020F0502020204030204" pitchFamily="34" charset="0"/>
              </a:rPr>
              <a:t>?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923" y="5269580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What do you know about how to write letters?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100811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Writing Together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391366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One pen: three heads!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Collaborative writing is about using everyone in the group to compose a single piece of writing.</a:t>
            </a: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You will need to: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listen to each other’s suggestions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try out different possibilities for your writing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make suggestions yourself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discuss disagreements politely and thoughtfully (they are often the most interesting points!)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a Persuasive Writer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are many choices you can make as a writer to make your writing more persuasive and express your point of view strongly.  We have been looking at: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Using clear statement sentences to make important points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single clause sentences to draw attention to key points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Choosing positioning vocabulary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to indicate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your point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of view 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Choosing information, such as statistics, to support your point of view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modal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verbs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to indicate different levels of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assertion/possibility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5739"/>
            <a:ext cx="7752916" cy="54895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077072"/>
            <a:ext cx="6841747" cy="2088232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PERSUASIVE ADVERBS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79208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Adverbs to show Point of View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18457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I'm passionate about making this happen because a few years ago I fell on hard luck myself. I lost my job through no fault of my own due to a chronic illness. My health would have improved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immeasurably</a:t>
            </a:r>
            <a:r>
              <a:rPr lang="en-GB" sz="1800" dirty="0">
                <a:latin typeface="Calibri" panose="020F0502020204030204" pitchFamily="34" charset="0"/>
              </a:rPr>
              <a:t> had I been able to afford fresh, healthy, fruit and vegetables.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If a scheme whereby these life-giving items were available to me for free had been provided back then, I would have been spared the constant choice of eating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properly</a:t>
            </a:r>
            <a:r>
              <a:rPr lang="en-GB" sz="1800" dirty="0">
                <a:latin typeface="Calibri" panose="020F0502020204030204" pitchFamily="34" charset="0"/>
              </a:rPr>
              <a:t> or paying the ever-mounting bills. I was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incredibly</a:t>
            </a:r>
            <a:r>
              <a:rPr lang="en-GB" sz="1800" dirty="0">
                <a:latin typeface="Calibri" panose="020F0502020204030204" pitchFamily="34" charset="0"/>
              </a:rPr>
              <a:t> lucky that I had friends and family to bail me out and buy me a few groceries during the bleakest of times, but so many others are just not as fortunate.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Now that I am well enough to support myself again, I don't want anyone else to experience the hell I went through. The food is THERE and it’s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perfectly </a:t>
            </a:r>
            <a:r>
              <a:rPr lang="en-GB" sz="1800" dirty="0">
                <a:latin typeface="Calibri" panose="020F0502020204030204" pitchFamily="34" charset="0"/>
              </a:rPr>
              <a:t>good and nourishing. There are so many people who need it right now, despite what the government might try to make you believe.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So what are we waiting for?  France has already proven that this can work. So I’m asking for Parliament to take this campaign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seriously </a:t>
            </a:r>
            <a:r>
              <a:rPr lang="en-GB" sz="1800" dirty="0">
                <a:latin typeface="Calibri" panose="020F0502020204030204" pitchFamily="34" charset="0"/>
              </a:rPr>
              <a:t>and rush through a change in the law as soon as possible, before anyone else in the UK starves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needlessly.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79208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Adverbials to connect Ideas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184576"/>
          </a:xfrm>
        </p:spPr>
        <p:txBody>
          <a:bodyPr>
            <a:normAutofit/>
          </a:bodyPr>
          <a:lstStyle/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After reading about the bill being passed in France to force supermarkets to give their unsold but still consumable food products to at least one food charity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</a:rPr>
              <a:t>I decided that I’d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try to do something for us here in the UK. 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For, </a:t>
            </a:r>
            <a:r>
              <a:rPr lang="en-GB" sz="1800" dirty="0">
                <a:latin typeface="Calibri" panose="020F0502020204030204" pitchFamily="34" charset="0"/>
              </a:rPr>
              <a:t>while we may be separated by the Channel, our problems with waste are very much the same.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For example</a:t>
            </a:r>
            <a:r>
              <a:rPr lang="en-GB" sz="1800" dirty="0">
                <a:latin typeface="Calibri" panose="020F0502020204030204" pitchFamily="34" charset="0"/>
              </a:rPr>
              <a:t>, two years ago Tesco announced that it had generated almost 30,000 tonnes of food waste over just six months. </a:t>
            </a: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In light of the successful French campaign to cut waste, I started a petition in the UK hoping that it may eventually make it to a debate in Parliament. I needed to get 100,000 signatures for this to happen. It's now got over 150,000, and has been popping up all over the world, across the press and social media.</a:t>
            </a:r>
          </a:p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latin typeface="Calibri" panose="020F0502020204030204" pitchFamily="34" charset="0"/>
              </a:rPr>
              <a:t>There are two main threads to my campaign.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First of all, </a:t>
            </a:r>
            <a:r>
              <a:rPr lang="en-GB" sz="1800" dirty="0">
                <a:latin typeface="Calibri" panose="020F0502020204030204" pitchFamily="34" charset="0"/>
              </a:rPr>
              <a:t>I believe that supermarkets should be legally obliged to hand over all unsold but still edible foods to various food distribution charities instead of it going straight to landfill.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On top of this, </a:t>
            </a:r>
            <a:r>
              <a:rPr lang="en-GB" sz="1800" dirty="0">
                <a:latin typeface="Calibri" panose="020F0502020204030204" pitchFamily="34" charset="0"/>
              </a:rPr>
              <a:t>supermarkets should also be encouraged to offer a service whereby customers can opt in for voluntary weekly donations (a small sum, around £2) when they buy their groceries online</a:t>
            </a:r>
            <a:r>
              <a:rPr lang="en-GB" sz="1800" dirty="0" smtClean="0">
                <a:latin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79208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Adverbials to connect Ideas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200800" cy="20882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858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There </a:t>
            </a:r>
            <a:r>
              <a:rPr lang="en-GB" sz="1800" dirty="0">
                <a:latin typeface="Calibri" panose="020F0502020204030204" pitchFamily="34" charset="0"/>
              </a:rPr>
              <a:t>are two main threads to my campaign.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First of all, </a:t>
            </a:r>
            <a:r>
              <a:rPr lang="en-GB" sz="1800" dirty="0">
                <a:latin typeface="Calibri" panose="020F0502020204030204" pitchFamily="34" charset="0"/>
              </a:rPr>
              <a:t>I believe that supermarkets should be legally obliged to hand over all unsold but still edible foods to various food distribution charities instead of it going straight to landfill.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On top of this, </a:t>
            </a:r>
            <a:r>
              <a:rPr lang="en-GB" sz="1800" dirty="0">
                <a:latin typeface="Calibri" panose="020F0502020204030204" pitchFamily="34" charset="0"/>
              </a:rPr>
              <a:t>supermarkets should also be encouraged to offer a service whereby customers can opt in for voluntary weekly donations </a:t>
            </a:r>
            <a:r>
              <a:rPr lang="en-GB" sz="1800" dirty="0" smtClean="0">
                <a:latin typeface="Calibri" panose="020F0502020204030204" pitchFamily="34" charset="0"/>
              </a:rPr>
              <a:t>(a </a:t>
            </a:r>
            <a:r>
              <a:rPr lang="en-GB" sz="1800" dirty="0">
                <a:latin typeface="Calibri" panose="020F0502020204030204" pitchFamily="34" charset="0"/>
              </a:rPr>
              <a:t>small sum, around £2) when they buy their groceries online</a:t>
            </a:r>
            <a:r>
              <a:rPr lang="en-GB" sz="1800" dirty="0" smtClean="0">
                <a:latin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365104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Calibri" panose="020F0502020204030204" pitchFamily="34" charset="0"/>
              </a:rPr>
              <a:t>In this paragraph the two adverbial phrases, ‘</a:t>
            </a:r>
            <a:r>
              <a:rPr lang="en-GB" i="1" dirty="0" smtClean="0">
                <a:latin typeface="Calibri" panose="020F0502020204030204" pitchFamily="34" charset="0"/>
              </a:rPr>
              <a:t>First of all</a:t>
            </a:r>
            <a:r>
              <a:rPr lang="en-GB" dirty="0" smtClean="0">
                <a:latin typeface="Calibri" panose="020F0502020204030204" pitchFamily="34" charset="0"/>
              </a:rPr>
              <a:t>’ and </a:t>
            </a:r>
            <a:r>
              <a:rPr lang="en-GB" i="1" dirty="0" smtClean="0">
                <a:latin typeface="Calibri" panose="020F0502020204030204" pitchFamily="34" charset="0"/>
              </a:rPr>
              <a:t>‘On top of this</a:t>
            </a:r>
            <a:r>
              <a:rPr lang="en-GB" dirty="0" smtClean="0">
                <a:latin typeface="Calibri" panose="020F0502020204030204" pitchFamily="34" charset="0"/>
              </a:rPr>
              <a:t>’, link back to the opening sentence and the ‘</a:t>
            </a:r>
            <a:r>
              <a:rPr lang="en-GB" i="1" dirty="0" smtClean="0">
                <a:latin typeface="Calibri" panose="020F0502020204030204" pitchFamily="34" charset="0"/>
              </a:rPr>
              <a:t>two main threads</a:t>
            </a:r>
            <a:r>
              <a:rPr lang="en-GB" dirty="0" smtClean="0">
                <a:latin typeface="Calibri" panose="020F0502020204030204" pitchFamily="34" charset="0"/>
              </a:rPr>
              <a:t>’.   Thread 1 is introduced by ‘</a:t>
            </a:r>
            <a:r>
              <a:rPr lang="en-GB" i="1" dirty="0" smtClean="0">
                <a:latin typeface="Calibri" panose="020F0502020204030204" pitchFamily="34" charset="0"/>
              </a:rPr>
              <a:t>First of all</a:t>
            </a:r>
            <a:r>
              <a:rPr lang="en-GB" dirty="0" smtClean="0">
                <a:latin typeface="Calibri" panose="020F0502020204030204" pitchFamily="34" charset="0"/>
              </a:rPr>
              <a:t>’ and thread 2 by ‘</a:t>
            </a:r>
            <a:r>
              <a:rPr lang="en-GB" i="1" dirty="0" smtClean="0">
                <a:latin typeface="Calibri" panose="020F0502020204030204" pitchFamily="34" charset="0"/>
              </a:rPr>
              <a:t>On top of this</a:t>
            </a:r>
            <a:r>
              <a:rPr lang="en-GB" dirty="0" smtClean="0">
                <a:latin typeface="Calibri" panose="020F0502020204030204" pitchFamily="34" charset="0"/>
              </a:rPr>
              <a:t>’.  This helps to make the paragraph coherent and flow well.</a:t>
            </a:r>
          </a:p>
          <a:p>
            <a:pPr algn="just"/>
            <a:endParaRPr lang="en-GB" dirty="0">
              <a:latin typeface="Calibri" panose="020F0502020204030204" pitchFamily="34" charset="0"/>
            </a:endParaRPr>
          </a:p>
          <a:p>
            <a:pPr algn="just"/>
            <a:r>
              <a:rPr lang="en-GB" dirty="0" smtClean="0">
                <a:latin typeface="Calibri" panose="020F0502020204030204" pitchFamily="34" charset="0"/>
              </a:rPr>
              <a:t>Have you noticed that this writer uses a short single clause sentence to introduce this paragraph?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1430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Adverbials to Connect Ideas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7848872" cy="38437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Some examples of other adverbial phrases which can connect ideas across sentences and across your writing: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o</a:t>
            </a:r>
            <a:r>
              <a:rPr lang="en-GB" sz="1800" dirty="0" smtClean="0">
                <a:latin typeface="Calibri" panose="020F0502020204030204" pitchFamily="34" charset="0"/>
              </a:rPr>
              <a:t>n the other hand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d</a:t>
            </a:r>
            <a:r>
              <a:rPr lang="en-GB" sz="1800" dirty="0" smtClean="0">
                <a:latin typeface="Calibri" panose="020F0502020204030204" pitchFamily="34" charset="0"/>
              </a:rPr>
              <a:t>espite this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e</a:t>
            </a:r>
            <a:r>
              <a:rPr lang="en-GB" sz="1800" dirty="0" smtClean="0">
                <a:latin typeface="Calibri" panose="020F0502020204030204" pitchFamily="34" charset="0"/>
              </a:rPr>
              <a:t>ven so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t</a:t>
            </a:r>
            <a:r>
              <a:rPr lang="en-GB" sz="1800" dirty="0" smtClean="0">
                <a:latin typeface="Calibri" panose="020F0502020204030204" pitchFamily="34" charset="0"/>
              </a:rPr>
              <a:t>o sum 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n contrast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as a result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f</a:t>
            </a:r>
            <a:r>
              <a:rPr lang="en-GB" sz="1800" dirty="0" smtClean="0">
                <a:latin typeface="Calibri" panose="020F0502020204030204" pitchFamily="34" charset="0"/>
              </a:rPr>
              <a:t>or instance</a:t>
            </a:r>
          </a:p>
          <a:p>
            <a:pPr marL="365760" lvl="1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84138" lvl="1" indent="0"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You might know some more?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04856" cy="936104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Have your Say!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5191257" cy="3888432"/>
          </a:xfrm>
        </p:spPr>
      </p:pic>
      <p:sp>
        <p:nvSpPr>
          <p:cNvPr id="5" name="TextBox 4"/>
          <p:cNvSpPr txBox="1"/>
          <p:nvPr/>
        </p:nvSpPr>
        <p:spPr>
          <a:xfrm>
            <a:off x="6156176" y="1631991"/>
            <a:ext cx="1944216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Your chance to change the world!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Make an argument expressing your opinion about food waste.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Video clip 1:</a:t>
            </a:r>
          </a:p>
          <a:p>
            <a:pPr marL="68580" indent="0">
              <a:buNone/>
            </a:pPr>
            <a:r>
              <a:rPr lang="en-GB" sz="2000" u="sng" dirty="0">
                <a:hlinkClick r:id="rId3"/>
              </a:rPr>
              <a:t>https://www.youtube.com/watch?v=tU1m6EWMZaY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864096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Revising Well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>
            <a:normAutofit/>
          </a:bodyPr>
          <a:lstStyle/>
          <a:p>
            <a:pPr marL="68580" indent="0">
              <a:buNone/>
              <a:tabLst>
                <a:tab pos="176213" algn="l"/>
              </a:tabLst>
            </a:pPr>
            <a:r>
              <a:rPr lang="en-GB" sz="1800" b="1" dirty="0" smtClean="0">
                <a:latin typeface="Calibri" panose="020F0502020204030204" pitchFamily="34" charset="0"/>
              </a:rPr>
              <a:t>Revising </a:t>
            </a:r>
            <a:r>
              <a:rPr lang="en-GB" sz="1800" b="1" u="sng" dirty="0" smtClean="0">
                <a:latin typeface="Calibri" panose="020F0502020204030204" pitchFamily="34" charset="0"/>
              </a:rPr>
              <a:t>what </a:t>
            </a:r>
            <a:r>
              <a:rPr lang="en-GB" sz="1800" b="1" dirty="0" smtClean="0">
                <a:latin typeface="Calibri" panose="020F0502020204030204" pitchFamily="34" charset="0"/>
              </a:rPr>
              <a:t>you have written: the content</a:t>
            </a:r>
            <a:r>
              <a:rPr lang="en-GB" sz="1800" dirty="0" smtClean="0">
                <a:latin typeface="Calibri" panose="020F0502020204030204" pitchFamily="34" charset="0"/>
              </a:rPr>
              <a:t>:-</a:t>
            </a:r>
          </a:p>
          <a:p>
            <a:pPr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en-GB" sz="1800" dirty="0" smtClean="0">
                <a:latin typeface="Calibri" panose="020F0502020204030204" pitchFamily="34" charset="0"/>
              </a:rPr>
              <a:t>How strong are the points you have made?</a:t>
            </a:r>
          </a:p>
          <a:p>
            <a:pPr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en-GB" sz="1800" dirty="0" smtClean="0">
                <a:latin typeface="Calibri" panose="020F0502020204030204" pitchFamily="34" charset="0"/>
              </a:rPr>
              <a:t>How  much detail or information have you given to support your argument?</a:t>
            </a:r>
          </a:p>
          <a:p>
            <a:pPr marL="68580" indent="0">
              <a:buNone/>
              <a:tabLst>
                <a:tab pos="176213" algn="l"/>
              </a:tabLst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  <a:tabLst>
                <a:tab pos="176213" algn="l"/>
              </a:tabLst>
            </a:pPr>
            <a:r>
              <a:rPr lang="en-GB" sz="1800" b="1" dirty="0" smtClean="0">
                <a:latin typeface="Calibri" panose="020F0502020204030204" pitchFamily="34" charset="0"/>
              </a:rPr>
              <a:t>Revising </a:t>
            </a:r>
            <a:r>
              <a:rPr lang="en-GB" sz="1800" b="1" u="sng" dirty="0" smtClean="0">
                <a:latin typeface="Calibri" panose="020F0502020204030204" pitchFamily="34" charset="0"/>
              </a:rPr>
              <a:t>how </a:t>
            </a:r>
            <a:r>
              <a:rPr lang="en-GB" sz="1800" b="1" dirty="0" smtClean="0">
                <a:latin typeface="Calibri" panose="020F0502020204030204" pitchFamily="34" charset="0"/>
              </a:rPr>
              <a:t>you have written it: the choices you have made:-</a:t>
            </a:r>
          </a:p>
          <a:p>
            <a:pPr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en-GB" sz="1800" dirty="0" smtClean="0">
                <a:latin typeface="Calibri" panose="020F0502020204030204" pitchFamily="34" charset="0"/>
              </a:rPr>
              <a:t>How have you made your text persuasive?</a:t>
            </a:r>
          </a:p>
          <a:p>
            <a:pPr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en-GB" sz="1800" dirty="0" smtClean="0">
                <a:latin typeface="Calibri" panose="020F0502020204030204" pitchFamily="34" charset="0"/>
              </a:rPr>
              <a:t>What language choices can you make to create a really persuasive text?</a:t>
            </a:r>
          </a:p>
          <a:p>
            <a:pPr>
              <a:buFont typeface="Wingdings" panose="05000000000000000000" pitchFamily="2" charset="2"/>
              <a:buChar char="q"/>
              <a:tabLst>
                <a:tab pos="176213" algn="l"/>
              </a:tabLst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  <a:tabLst>
                <a:tab pos="176213" algn="l"/>
              </a:tabLst>
            </a:pPr>
            <a:r>
              <a:rPr lang="en-GB" sz="1800" b="1" dirty="0" smtClean="0">
                <a:latin typeface="Calibri" panose="020F0502020204030204" pitchFamily="34" charset="0"/>
              </a:rPr>
              <a:t>Revising strategies:</a:t>
            </a:r>
          </a:p>
          <a:p>
            <a:pPr marL="68580" indent="0">
              <a:buNone/>
              <a:tabLst>
                <a:tab pos="176213" algn="l"/>
              </a:tabLst>
            </a:pPr>
            <a:r>
              <a:rPr lang="en-GB" sz="1800" dirty="0" smtClean="0">
                <a:latin typeface="Calibri" panose="020F0502020204030204" pitchFamily="34" charset="0"/>
              </a:rPr>
              <a:t>Reading and re-reading; crossing out words and phrases; writing new words or phrases in margins; using arrows to show where things need to move around; reading aloud to each other; trying out different choices …</a:t>
            </a:r>
          </a:p>
          <a:p>
            <a:pPr marL="68580" indent="0">
              <a:buNone/>
              <a:tabLst>
                <a:tab pos="176213" algn="l"/>
              </a:tabLst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  <a:tabLst>
                <a:tab pos="176213" algn="l"/>
              </a:tabLst>
            </a:pPr>
            <a:r>
              <a:rPr lang="en-GB" sz="1800" dirty="0" smtClean="0">
                <a:latin typeface="Calibri" panose="020F0502020204030204" pitchFamily="34" charset="0"/>
              </a:rPr>
              <a:t>Revising is messy!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Recap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99715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Positioning vocabulary to indicate the writer’s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point of view </a:t>
            </a:r>
            <a:endParaRPr lang="en-GB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There </a:t>
            </a:r>
            <a:r>
              <a:rPr lang="en-GB" sz="1800" dirty="0">
                <a:latin typeface="Calibri" panose="020F0502020204030204" pitchFamily="34" charset="0"/>
              </a:rPr>
              <a:t>are two main threads to my campaign.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First of all, </a:t>
            </a:r>
            <a:r>
              <a:rPr lang="en-GB" sz="1800" dirty="0">
                <a:latin typeface="Calibri" panose="020F0502020204030204" pitchFamily="34" charset="0"/>
              </a:rPr>
              <a:t>I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believe</a:t>
            </a:r>
            <a:r>
              <a:rPr lang="en-GB" sz="1800" dirty="0">
                <a:latin typeface="Calibri" panose="020F0502020204030204" pitchFamily="34" charset="0"/>
              </a:rPr>
              <a:t> that supermarkets should be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legally oblige</a:t>
            </a:r>
            <a:r>
              <a:rPr lang="en-GB" sz="1800" dirty="0">
                <a:latin typeface="Calibri" panose="020F0502020204030204" pitchFamily="34" charset="0"/>
              </a:rPr>
              <a:t>d to hand over all unsold but still edible foods to various food distribution charities instead of it going straight to landfill.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On top of this, </a:t>
            </a:r>
            <a:r>
              <a:rPr lang="en-GB" sz="1800" dirty="0">
                <a:latin typeface="Calibri" panose="020F0502020204030204" pitchFamily="34" charset="0"/>
              </a:rPr>
              <a:t>supermarkets should also be encouraged to offer a service whereby customers can opt in for voluntary weekly donations (a small sum, around £2) when they buy their groceries online. Delivery vans could then drop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much needed </a:t>
            </a:r>
            <a:r>
              <a:rPr lang="en-GB" sz="1800" dirty="0">
                <a:latin typeface="Calibri" panose="020F0502020204030204" pitchFamily="34" charset="0"/>
              </a:rPr>
              <a:t>perishables to people on the delivery route who are housebound.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Recap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99715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Using positioning vocabulary to indicate 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your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point of view </a:t>
            </a:r>
            <a:endParaRPr lang="en-GB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Using clear statement sentences to make important </a:t>
            </a:r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points</a:t>
            </a:r>
          </a:p>
          <a:p>
            <a:pPr marL="285750" lvl="1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Using 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</a:rPr>
              <a:t>single clause sentences to draw attention to key points</a:t>
            </a:r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There 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</a:rPr>
              <a:t>are two main threads to my campaign.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First of all, </a:t>
            </a:r>
            <a:r>
              <a:rPr lang="en-GB" sz="1800" dirty="0">
                <a:latin typeface="Calibri" panose="020F0502020204030204" pitchFamily="34" charset="0"/>
              </a:rPr>
              <a:t>I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believe</a:t>
            </a:r>
            <a:r>
              <a:rPr lang="en-GB" sz="1800" dirty="0">
                <a:latin typeface="Calibri" panose="020F0502020204030204" pitchFamily="34" charset="0"/>
              </a:rPr>
              <a:t> that supermarkets should be legally obliged to hand over all unsold but still edible foods to various food distribution charities instead of it going straight to landfill.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On top of this, </a:t>
            </a:r>
            <a:r>
              <a:rPr lang="en-GB" sz="1800" dirty="0">
                <a:latin typeface="Calibri" panose="020F0502020204030204" pitchFamily="34" charset="0"/>
              </a:rPr>
              <a:t>supermarkets should also be encouraged to offer a service whereby customers can opt in for voluntary weekly donations (a small sum, around £2) when they buy their groceries online. Delivery vans could then drop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much needed </a:t>
            </a:r>
            <a:r>
              <a:rPr lang="en-GB" sz="1800" dirty="0">
                <a:latin typeface="Calibri" panose="020F0502020204030204" pitchFamily="34" charset="0"/>
              </a:rPr>
              <a:t>perishables to people on the delivery route who are housebound.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Recap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99715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Using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connecting adverbials to link ideas across sentences</a:t>
            </a: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are two main threads to my campaign.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First of all,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I believe that supermarkets should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be legally obliged to hand over all unsold but still edible foods to various food distribution charities instead of it going straight to landfill.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On top of this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, supermarkets should also be encouraged to offer a service whereby customers can opt in for voluntary weekly donations (a small sum, around £2) when they buy their groceries online. Delivery vans could then drop much needed perishables to people on the delivery route who are housebound.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Recap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99715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Using modal  verbs to indicate different levels of assertion/possibility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are two main threads to my campaign. First of all, I believe that supermarkets 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should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be legally obliged to hand over all unsold but still edible foods to various food distribution charities instead of it going straight to landfill. On top of this, supermarkets 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should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also be encouraged to offer a service whereby customers can opt in for voluntary weekly donations (a small sum, around £2) when they buy their groceries online. Delivery vans 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could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 then drop much needed perishables to people on the delivery route who are housebound.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56792" cy="792088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680520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hoosing adverbs which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reveal 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your viewpoint</a:t>
            </a:r>
            <a:endParaRPr lang="en-GB" sz="18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what are we waiting for?  France has already proven that this can work. So I’m asking for Parliament to take this campaign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seriously </a:t>
            </a: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and rush through a change in the law as soon as possible, before anyone else in the UK starves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needlessly.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23652"/>
            <a:ext cx="7920880" cy="3508977"/>
          </a:xfrm>
        </p:spPr>
        <p:txBody>
          <a:bodyPr/>
          <a:lstStyle/>
          <a:p>
            <a:pPr marL="0" lvl="1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Choosing information, such as statistics, to support your point of view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France has already proven that this can work.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average UK family is wasting nearly £60 a month by throwing away almost an entire meal a day.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One third of all food produced in the world ends up as waste.</a:t>
            </a:r>
            <a:endParaRPr lang="en-GB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a Persuasive Writer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are many choices you can make as a writer to make your writing more persuasive and express your point of view strongly.  We have been looking at: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clear statement sentences to make important points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Using single clause sentences to draw attention to key points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Choosing positioning vocabulary to indicate your point of view 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Choosing information, such as statistics, to support your point of view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Using modal verbs to indicate different levels of assertion/possibility</a:t>
            </a: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Choosing adverbs to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reveal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emphasise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your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point of view 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82930" lvl="1" indent="-2857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Choosing connecting adverbials to link ideas across sentences 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 you revise your writing, think about the best choices you can make to create a really persuasive text.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61" y="620688"/>
            <a:ext cx="8229600" cy="762438"/>
          </a:xfrm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Writing Task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05285"/>
            <a:ext cx="6264696" cy="14401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Write a letter to your local paper arguing that so much food waste is wrong and suggesting what action we should take to reduce food waste. [No more than 300 words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06226" y="1417364"/>
            <a:ext cx="14401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Who is the </a:t>
            </a:r>
            <a:r>
              <a:rPr lang="en-GB" sz="2000" b="1" dirty="0" smtClean="0">
                <a:latin typeface="Calibri" panose="020F0502020204030204" pitchFamily="34" charset="0"/>
              </a:rPr>
              <a:t>audience</a:t>
            </a:r>
            <a:r>
              <a:rPr lang="en-GB" sz="2000" dirty="0" smtClean="0">
                <a:latin typeface="Calibri" panose="020F0502020204030204" pitchFamily="34" charset="0"/>
              </a:rPr>
              <a:t>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846" y="1263476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What is the </a:t>
            </a:r>
            <a:r>
              <a:rPr lang="en-GB" sz="2000" b="1" dirty="0" smtClean="0">
                <a:latin typeface="Calibri" panose="020F0502020204030204" pitchFamily="34" charset="0"/>
              </a:rPr>
              <a:t>opinion </a:t>
            </a:r>
            <a:r>
              <a:rPr lang="en-GB" sz="2000" dirty="0" smtClean="0">
                <a:latin typeface="Calibri" panose="020F0502020204030204" pitchFamily="34" charset="0"/>
              </a:rPr>
              <a:t>you want to express?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42" y="4005064"/>
            <a:ext cx="237577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What do you want to happen if someone reads your letter?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4005064"/>
            <a:ext cx="24842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How do you need to write this letter to be </a:t>
            </a:r>
            <a:r>
              <a:rPr lang="en-GB" sz="2000" b="1" dirty="0" smtClean="0">
                <a:latin typeface="Calibri" panose="020F0502020204030204" pitchFamily="34" charset="0"/>
              </a:rPr>
              <a:t>persuasive</a:t>
            </a:r>
            <a:r>
              <a:rPr lang="en-GB" sz="2000" dirty="0" smtClean="0">
                <a:latin typeface="Calibri" panose="020F0502020204030204" pitchFamily="34" charset="0"/>
              </a:rPr>
              <a:t>?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923" y="4312841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What do you know about how to write letters?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92" y="5517232"/>
            <a:ext cx="8028401" cy="76944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Write your own persuasive letter, thinking carefully about the choices you make.   Make this a letter that could change the world!</a:t>
            </a:r>
            <a:endParaRPr lang="en-GB" sz="2200" b="1" dirty="0">
              <a:latin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88832" cy="11430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Statement Sentences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23652"/>
            <a:ext cx="7488832" cy="3508977"/>
          </a:xfrm>
        </p:spPr>
        <p:txBody>
          <a:bodyPr/>
          <a:lstStyle/>
          <a:p>
            <a:pPr indent="-3429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We live in a society where food seems to be everywhere.</a:t>
            </a:r>
          </a:p>
          <a:p>
            <a:pPr indent="-3429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alibri" panose="020F0502020204030204" pitchFamily="34" charset="0"/>
              </a:rPr>
              <a:t>One </a:t>
            </a:r>
            <a:r>
              <a:rPr lang="en-GB" sz="2000" dirty="0">
                <a:latin typeface="Calibri" panose="020F0502020204030204" pitchFamily="34" charset="0"/>
              </a:rPr>
              <a:t>in four apples in fridges and </a:t>
            </a:r>
            <a:r>
              <a:rPr lang="en-GB" sz="2000" dirty="0" smtClean="0">
                <a:latin typeface="Calibri" panose="020F0502020204030204" pitchFamily="34" charset="0"/>
              </a:rPr>
              <a:t>fruit-bowls </a:t>
            </a:r>
            <a:r>
              <a:rPr lang="en-GB" sz="2000" dirty="0">
                <a:latin typeface="Calibri" panose="020F0502020204030204" pitchFamily="34" charset="0"/>
              </a:rPr>
              <a:t>is thrown away.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indent="-3429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</a:rPr>
              <a:t>The amount of food wasted in UK homes each year is 7.2 million tonnes.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68" y="404664"/>
            <a:ext cx="8424936" cy="115212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Persuasive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3924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These are all sentences from different reports on food waste.  The writers have thought about how to be persuasive – thinking about </a:t>
            </a:r>
            <a:r>
              <a:rPr lang="en-GB" sz="1800" b="1" i="1" u="sng" dirty="0" smtClean="0">
                <a:latin typeface="Calibri" panose="020F0502020204030204" pitchFamily="34" charset="0"/>
              </a:rPr>
              <a:t>what</a:t>
            </a:r>
            <a:r>
              <a:rPr lang="en-GB" sz="1800" dirty="0" smtClean="0">
                <a:latin typeface="Calibri" panose="020F0502020204030204" pitchFamily="34" charset="0"/>
              </a:rPr>
              <a:t> they write and </a:t>
            </a:r>
            <a:r>
              <a:rPr lang="en-GB" sz="1800" b="1" i="1" u="sng" dirty="0" smtClean="0">
                <a:latin typeface="Calibri" panose="020F0502020204030204" pitchFamily="34" charset="0"/>
              </a:rPr>
              <a:t>how</a:t>
            </a:r>
            <a:r>
              <a:rPr lang="en-GB" sz="1800" dirty="0" smtClean="0">
                <a:latin typeface="Calibri" panose="020F0502020204030204" pitchFamily="34" charset="0"/>
              </a:rPr>
              <a:t> they express it.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latin typeface="Calibri" panose="020F0502020204030204" pitchFamily="34" charset="0"/>
              </a:rPr>
              <a:t>With </a:t>
            </a:r>
            <a:r>
              <a:rPr lang="en-GB" sz="1800" i="1" dirty="0">
                <a:latin typeface="Calibri" panose="020F0502020204030204" pitchFamily="34" charset="0"/>
              </a:rPr>
              <a:t>food bank visits at an all-time high, the amount supermarkets are throwing away is appalling.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>
                <a:latin typeface="Calibri" panose="020F0502020204030204" pitchFamily="34" charset="0"/>
              </a:rPr>
              <a:t>A</a:t>
            </a:r>
            <a:r>
              <a:rPr lang="en-GB" sz="1800" i="1" dirty="0" smtClean="0">
                <a:latin typeface="Calibri" panose="020F0502020204030204" pitchFamily="34" charset="0"/>
              </a:rPr>
              <a:t> survey reveals a staggering two thirds of some freshly bought food goes to waste.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The average UK family is wasting nearly £60 a month by throwing away almost an entire meal a day.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One third of all food produced in the world ends up as waste.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864096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Persuasive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3924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These are all sentences from different reports on food waste.  The writers have thought about how to be persuasive – thinking about </a:t>
            </a:r>
            <a:r>
              <a:rPr lang="en-GB" sz="1800" b="1" i="1" u="sng" dirty="0" smtClean="0">
                <a:latin typeface="Calibri" panose="020F0502020204030204" pitchFamily="34" charset="0"/>
              </a:rPr>
              <a:t>what</a:t>
            </a:r>
            <a:r>
              <a:rPr lang="en-GB" sz="1800" dirty="0" smtClean="0">
                <a:latin typeface="Calibri" panose="020F0502020204030204" pitchFamily="34" charset="0"/>
              </a:rPr>
              <a:t> they write and </a:t>
            </a:r>
            <a:r>
              <a:rPr lang="en-GB" sz="1800" b="1" i="1" u="sng" dirty="0" smtClean="0">
                <a:latin typeface="Calibri" panose="020F0502020204030204" pitchFamily="34" charset="0"/>
              </a:rPr>
              <a:t>how</a:t>
            </a:r>
            <a:r>
              <a:rPr lang="en-GB" sz="1800" dirty="0" smtClean="0">
                <a:latin typeface="Calibri" panose="020F0502020204030204" pitchFamily="34" charset="0"/>
              </a:rPr>
              <a:t> they express it.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latin typeface="Calibri" panose="020F0502020204030204" pitchFamily="34" charset="0"/>
              </a:rPr>
              <a:t>With </a:t>
            </a:r>
            <a:r>
              <a:rPr lang="en-GB" sz="1800" i="1" dirty="0">
                <a:latin typeface="Calibri" panose="020F0502020204030204" pitchFamily="34" charset="0"/>
              </a:rPr>
              <a:t>food bank visits at an all-time high, the amount supermarkets are throwing away is appalling.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>
                <a:latin typeface="Calibri" panose="020F0502020204030204" pitchFamily="34" charset="0"/>
              </a:rPr>
              <a:t>A</a:t>
            </a:r>
            <a:r>
              <a:rPr lang="en-GB" sz="1800" i="1" dirty="0" smtClean="0">
                <a:latin typeface="Calibri" panose="020F0502020204030204" pitchFamily="34" charset="0"/>
              </a:rPr>
              <a:t> survey reveals a staggering two thirds of some freshly bought food goes to waste.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The average UK family is wasting nearly £60 a month by throwing away almost an entire meal a day.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One third of all food produced in the world ends up as waste.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44138"/>
            <a:ext cx="4032448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 sentences are all clear statements which express the writer’s point of view.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864096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Persuasive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3924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These are all sentences from different reports on food waste.  The writers have thought about how to be persuasive – thinking about </a:t>
            </a:r>
            <a:r>
              <a:rPr lang="en-GB" sz="1800" b="1" i="1" dirty="0" smtClean="0">
                <a:latin typeface="Calibri" panose="020F0502020204030204" pitchFamily="34" charset="0"/>
              </a:rPr>
              <a:t>what</a:t>
            </a:r>
            <a:r>
              <a:rPr lang="en-GB" sz="1800" dirty="0" smtClean="0">
                <a:latin typeface="Calibri" panose="020F0502020204030204" pitchFamily="34" charset="0"/>
              </a:rPr>
              <a:t> they write and </a:t>
            </a:r>
            <a:r>
              <a:rPr lang="en-GB" sz="1800" b="1" i="1" u="sng" dirty="0" smtClean="0">
                <a:latin typeface="Calibri" panose="020F0502020204030204" pitchFamily="34" charset="0"/>
              </a:rPr>
              <a:t>how</a:t>
            </a:r>
            <a:r>
              <a:rPr lang="en-GB" sz="1800" dirty="0" smtClean="0">
                <a:latin typeface="Calibri" panose="020F0502020204030204" pitchFamily="34" charset="0"/>
              </a:rPr>
              <a:t> they express it.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latin typeface="Calibri" panose="020F0502020204030204" pitchFamily="34" charset="0"/>
              </a:rPr>
              <a:t>With </a:t>
            </a:r>
            <a:r>
              <a:rPr lang="en-GB" sz="1800" i="1" dirty="0">
                <a:latin typeface="Calibri" panose="020F0502020204030204" pitchFamily="34" charset="0"/>
              </a:rPr>
              <a:t>food bank visits at an all-time high, the amount supermarkets are throwing away is 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appalling.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>
                <a:latin typeface="Calibri" panose="020F0502020204030204" pitchFamily="34" charset="0"/>
              </a:rPr>
              <a:t>A</a:t>
            </a:r>
            <a:r>
              <a:rPr lang="en-GB" sz="1800" i="1" dirty="0" smtClean="0">
                <a:latin typeface="Calibri" panose="020F0502020204030204" pitchFamily="34" charset="0"/>
              </a:rPr>
              <a:t> survey reveals a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staggering</a:t>
            </a:r>
            <a:r>
              <a:rPr lang="en-GB" sz="1800" i="1" dirty="0" smtClean="0">
                <a:latin typeface="Calibri" panose="020F0502020204030204" pitchFamily="34" charset="0"/>
              </a:rPr>
              <a:t> two thirds of some freshly bought food goes to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waste.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The average UK family is </a:t>
            </a:r>
            <a:r>
              <a:rPr lang="en-GB" sz="1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wasting </a:t>
            </a:r>
            <a:r>
              <a:rPr lang="en-GB" sz="1800" i="1" dirty="0" smtClean="0">
                <a:effectLst/>
                <a:latin typeface="Calibri" panose="020F0502020204030204" pitchFamily="34" charset="0"/>
              </a:rPr>
              <a:t>nearly £60 a month by </a:t>
            </a:r>
            <a:r>
              <a:rPr lang="en-GB" sz="1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throwing away </a:t>
            </a:r>
            <a:r>
              <a:rPr lang="en-GB" sz="1800" i="1" dirty="0" smtClean="0">
                <a:effectLst/>
                <a:latin typeface="Calibri" panose="020F0502020204030204" pitchFamily="34" charset="0"/>
              </a:rPr>
              <a:t>almost an entire meal a day.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One third of all food produced in the world ends up as </a:t>
            </a:r>
            <a:r>
              <a:rPr lang="en-GB" sz="1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waste</a:t>
            </a:r>
            <a:r>
              <a:rPr lang="en-GB" sz="1800" i="1" dirty="0" smtClean="0">
                <a:effectLst/>
                <a:latin typeface="Calibri" panose="020F0502020204030204" pitchFamily="34" charset="0"/>
              </a:rPr>
              <a:t>.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44138"/>
            <a:ext cx="396044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 sentences are all clear statements </a:t>
            </a:r>
            <a:r>
              <a:rPr lang="en-GB" dirty="0">
                <a:latin typeface="Calibri" panose="020F0502020204030204" pitchFamily="34" charset="0"/>
              </a:rPr>
              <a:t>which express the writer’s point of view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836712"/>
            <a:ext cx="2088232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They use vocabulary which emphasises the point of view.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864096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Persuasive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3924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These are all sentences from different reports on food waste.  The writers have thought about how to be persuasive – thinking about </a:t>
            </a:r>
            <a:r>
              <a:rPr lang="en-GB" sz="1800" b="1" i="1" dirty="0" smtClean="0">
                <a:latin typeface="Calibri" panose="020F0502020204030204" pitchFamily="34" charset="0"/>
              </a:rPr>
              <a:t>what</a:t>
            </a:r>
            <a:r>
              <a:rPr lang="en-GB" sz="1800" dirty="0" smtClean="0">
                <a:latin typeface="Calibri" panose="020F0502020204030204" pitchFamily="34" charset="0"/>
              </a:rPr>
              <a:t> they write and </a:t>
            </a:r>
            <a:r>
              <a:rPr lang="en-GB" sz="1800" b="1" i="1" u="sng" dirty="0" smtClean="0">
                <a:latin typeface="Calibri" panose="020F0502020204030204" pitchFamily="34" charset="0"/>
              </a:rPr>
              <a:t>how</a:t>
            </a:r>
            <a:r>
              <a:rPr lang="en-GB" sz="1800" dirty="0" smtClean="0">
                <a:latin typeface="Calibri" panose="020F0502020204030204" pitchFamily="34" charset="0"/>
              </a:rPr>
              <a:t> they express it.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latin typeface="Calibri" panose="020F0502020204030204" pitchFamily="34" charset="0"/>
              </a:rPr>
              <a:t>With </a:t>
            </a:r>
            <a:r>
              <a:rPr lang="en-GB" sz="1800" i="1" dirty="0">
                <a:latin typeface="Calibri" panose="020F0502020204030204" pitchFamily="34" charset="0"/>
              </a:rPr>
              <a:t>food bank visits at an all-time high, the amount supermarkets are throwing away is </a:t>
            </a:r>
            <a:r>
              <a:rPr lang="en-GB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appalling.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>
                <a:latin typeface="Calibri" panose="020F0502020204030204" pitchFamily="34" charset="0"/>
              </a:rPr>
              <a:t>A</a:t>
            </a:r>
            <a:r>
              <a:rPr lang="en-GB" sz="1800" i="1" dirty="0" smtClean="0">
                <a:latin typeface="Calibri" panose="020F0502020204030204" pitchFamily="34" charset="0"/>
              </a:rPr>
              <a:t> survey reveals a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staggering</a:t>
            </a:r>
            <a:r>
              <a:rPr lang="en-GB" sz="1800" i="1" dirty="0" smtClean="0">
                <a:latin typeface="Calibri" panose="020F0502020204030204" pitchFamily="34" charset="0"/>
              </a:rPr>
              <a:t> two thirds of some freshly bought food goes to 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waste.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The average UK family is </a:t>
            </a:r>
            <a:r>
              <a:rPr lang="en-GB" sz="1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wasting </a:t>
            </a:r>
            <a:r>
              <a:rPr lang="en-GB" sz="1800" i="1" dirty="0" smtClean="0">
                <a:effectLst/>
                <a:latin typeface="Calibri" panose="020F0502020204030204" pitchFamily="34" charset="0"/>
              </a:rPr>
              <a:t>nearly £60 a month by </a:t>
            </a:r>
            <a:r>
              <a:rPr lang="en-GB" sz="1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throwing away </a:t>
            </a:r>
            <a:r>
              <a:rPr lang="en-GB" sz="1800" i="1" dirty="0" smtClean="0">
                <a:effectLst/>
                <a:latin typeface="Calibri" panose="020F0502020204030204" pitchFamily="34" charset="0"/>
              </a:rPr>
              <a:t>almost an entire meal a day.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One third of all food produced in the world ends up as </a:t>
            </a:r>
            <a:r>
              <a:rPr lang="en-GB" sz="1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waste</a:t>
            </a:r>
            <a:r>
              <a:rPr lang="en-GB" sz="1800" i="1" dirty="0" smtClean="0">
                <a:effectLst/>
                <a:latin typeface="Calibri" panose="020F0502020204030204" pitchFamily="34" charset="0"/>
              </a:rPr>
              <a:t>.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44138"/>
            <a:ext cx="396044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 sentences are all clear statements </a:t>
            </a:r>
            <a:r>
              <a:rPr lang="en-GB" dirty="0">
                <a:latin typeface="Calibri" panose="020F0502020204030204" pitchFamily="34" charset="0"/>
              </a:rPr>
              <a:t>which express the writer’s point of view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836712"/>
            <a:ext cx="2088232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They use vocabulary which emphasises the point of view.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2088232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They choose facts which support their point of view.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864096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Being Persuasive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82453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You can sometimes make your point stronger by stating it using a short single clause sentence: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latin typeface="Calibri" panose="020F0502020204030204" pitchFamily="34" charset="0"/>
              </a:rPr>
              <a:t>With </a:t>
            </a:r>
            <a:r>
              <a:rPr lang="en-GB" sz="1800" i="1" dirty="0">
                <a:latin typeface="Calibri" panose="020F0502020204030204" pitchFamily="34" charset="0"/>
              </a:rPr>
              <a:t>food bank visits at an all-time high, the amount supermarkets are throwing away is appalling</a:t>
            </a:r>
            <a:r>
              <a:rPr lang="en-GB" sz="18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amount of food waste from supermarkets </a:t>
            </a:r>
            <a:r>
              <a:rPr lang="en-GB" sz="1800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appalling.</a:t>
            </a:r>
            <a:endParaRPr lang="en-GB" sz="18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i="1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The average UK family is wasting nearly £60 a month by throwing away almost an entire meal a day.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average UK family </a:t>
            </a:r>
            <a:r>
              <a:rPr lang="en-GB" sz="1800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throws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away almost an entire meal a day.</a:t>
            </a:r>
            <a:endParaRPr lang="en-GB" sz="1800" i="1" dirty="0" smtClean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i="1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effectLst/>
                <a:latin typeface="Calibri" panose="020F0502020204030204" pitchFamily="34" charset="0"/>
              </a:rPr>
              <a:t>One third of all food produced in the world ends up as waste.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One third of the world’s food </a:t>
            </a:r>
            <a:r>
              <a:rPr lang="en-GB" sz="1800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ends</a:t>
            </a:r>
            <a:r>
              <a:rPr lang="en-GB" sz="1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up as waste.</a:t>
            </a:r>
            <a:endParaRPr lang="en-GB" sz="18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D7F1-2036-466F-86BD-47DE6400EF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1066</TotalTime>
  <Words>2980</Words>
  <Application>Microsoft Office PowerPoint</Application>
  <PresentationFormat>On-screen Show (4:3)</PresentationFormat>
  <Paragraphs>287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FOOD WASTE</vt:lpstr>
      <vt:lpstr>PowerPoint Presentation</vt:lpstr>
      <vt:lpstr>PowerPoint Presentation</vt:lpstr>
      <vt:lpstr>Statement Sentences</vt:lpstr>
      <vt:lpstr>Being Persuasive</vt:lpstr>
      <vt:lpstr>Being Persuasive</vt:lpstr>
      <vt:lpstr>Being Persuasive</vt:lpstr>
      <vt:lpstr>Being Persuasive</vt:lpstr>
      <vt:lpstr>Being Persuasive</vt:lpstr>
      <vt:lpstr>Being a Persuasive Writer</vt:lpstr>
      <vt:lpstr>Words to Change the World</vt:lpstr>
      <vt:lpstr>PowerPoint Presentation</vt:lpstr>
      <vt:lpstr>Modal Verbs </vt:lpstr>
      <vt:lpstr>Modal Verbs </vt:lpstr>
      <vt:lpstr>Modal Verbs </vt:lpstr>
      <vt:lpstr>Reflection Point</vt:lpstr>
      <vt:lpstr>PowerPoint Presentation</vt:lpstr>
      <vt:lpstr>Planning and Drafting</vt:lpstr>
      <vt:lpstr>Planning and Drafting</vt:lpstr>
      <vt:lpstr>Writing Task</vt:lpstr>
      <vt:lpstr>Writing Together</vt:lpstr>
      <vt:lpstr>Being a Persuasive Writer</vt:lpstr>
      <vt:lpstr>PowerPoint Presentation</vt:lpstr>
      <vt:lpstr>PowerPoint Presentation</vt:lpstr>
      <vt:lpstr>Adverbs to show Point of View</vt:lpstr>
      <vt:lpstr>Adverbials to connect Ideas</vt:lpstr>
      <vt:lpstr>Adverbials to connect Ideas</vt:lpstr>
      <vt:lpstr>Adverbials to Connect Ideas</vt:lpstr>
      <vt:lpstr>Have your Say!</vt:lpstr>
      <vt:lpstr>Revising Well </vt:lpstr>
      <vt:lpstr>Recap</vt:lpstr>
      <vt:lpstr>Recap</vt:lpstr>
      <vt:lpstr>Recap</vt:lpstr>
      <vt:lpstr>Recap</vt:lpstr>
      <vt:lpstr>Recap</vt:lpstr>
      <vt:lpstr>Recap</vt:lpstr>
      <vt:lpstr>Being a Persuasive Writer</vt:lpstr>
      <vt:lpstr>Writing Task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Myhill, Debra</dc:creator>
  <cp:lastModifiedBy>Debra</cp:lastModifiedBy>
  <cp:revision>63</cp:revision>
  <dcterms:created xsi:type="dcterms:W3CDTF">2015-07-19T14:49:36Z</dcterms:created>
  <dcterms:modified xsi:type="dcterms:W3CDTF">2017-02-14T18:48:34Z</dcterms:modified>
</cp:coreProperties>
</file>