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tiff" ContentType="image/tiff"/>
  <Default Extension="emf" ContentType="image/x-emf"/>
  <Default Extension="jpeg" ContentType="image/jpeg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69" r:id="rId3"/>
    <p:sldId id="260" r:id="rId4"/>
    <p:sldId id="271" r:id="rId5"/>
    <p:sldId id="273" r:id="rId6"/>
    <p:sldId id="274" r:id="rId7"/>
    <p:sldId id="290" r:id="rId8"/>
    <p:sldId id="282" r:id="rId9"/>
    <p:sldId id="288" r:id="rId10"/>
    <p:sldId id="292" r:id="rId11"/>
    <p:sldId id="289" r:id="rId12"/>
    <p:sldId id="294" r:id="rId13"/>
    <p:sldId id="286" r:id="rId14"/>
    <p:sldId id="281" r:id="rId15"/>
    <p:sldId id="280" r:id="rId16"/>
    <p:sldId id="284" r:id="rId17"/>
    <p:sldId id="283" r:id="rId18"/>
    <p:sldId id="275" r:id="rId19"/>
    <p:sldId id="296" r:id="rId20"/>
    <p:sldId id="298" r:id="rId21"/>
    <p:sldId id="301" r:id="rId22"/>
    <p:sldId id="303" r:id="rId23"/>
    <p:sldId id="304" r:id="rId24"/>
    <p:sldId id="295" r:id="rId25"/>
    <p:sldId id="306" r:id="rId26"/>
    <p:sldId id="307" r:id="rId27"/>
    <p:sldId id="308" r:id="rId28"/>
    <p:sldId id="309" r:id="rId29"/>
    <p:sldId id="299" r:id="rId30"/>
    <p:sldId id="313" r:id="rId31"/>
    <p:sldId id="325" r:id="rId32"/>
    <p:sldId id="327" r:id="rId33"/>
    <p:sldId id="324" r:id="rId34"/>
    <p:sldId id="312" r:id="rId35"/>
    <p:sldId id="314" r:id="rId36"/>
    <p:sldId id="315" r:id="rId37"/>
    <p:sldId id="319" r:id="rId38"/>
    <p:sldId id="317" r:id="rId39"/>
    <p:sldId id="322" r:id="rId40"/>
    <p:sldId id="323" r:id="rId41"/>
    <p:sldId id="329" r:id="rId42"/>
    <p:sldId id="331" r:id="rId43"/>
    <p:sldId id="332" r:id="rId44"/>
    <p:sldId id="328" r:id="rId45"/>
    <p:sldId id="300" r:id="rId4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7" autoAdjust="0"/>
    <p:restoredTop sz="87795" autoAdjust="0"/>
  </p:normalViewPr>
  <p:slideViewPr>
    <p:cSldViewPr snapToGrid="0" snapToObjects="1">
      <p:cViewPr varScale="1">
        <p:scale>
          <a:sx n="76" d="100"/>
          <a:sy n="76" d="100"/>
        </p:scale>
        <p:origin x="-1368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0392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slide" Target="slides/slide45.xml"/><Relationship Id="rId47" Type="http://schemas.openxmlformats.org/officeDocument/2006/relationships/printerSettings" Target="printerSettings/printerSettings1.bin"/><Relationship Id="rId48" Type="http://schemas.openxmlformats.org/officeDocument/2006/relationships/presProps" Target="presProps.xml"/><Relationship Id="rId49" Type="http://schemas.openxmlformats.org/officeDocument/2006/relationships/viewProps" Target="view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theme" Target="theme/theme1.xml"/><Relationship Id="rId5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B572C-6310-FD4B-98A9-A714710F5CCA}" type="datetimeFigureOut">
              <a:rPr lang="en-US" smtClean="0"/>
              <a:t>15/09/16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3955E-8C6B-6841-94AA-0B8AD2C2E1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5832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B572C-6310-FD4B-98A9-A714710F5CCA}" type="datetimeFigureOut">
              <a:rPr lang="en-US" smtClean="0"/>
              <a:t>15/09/16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3955E-8C6B-6841-94AA-0B8AD2C2E1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9713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B572C-6310-FD4B-98A9-A714710F5CCA}" type="datetimeFigureOut">
              <a:rPr lang="en-US" smtClean="0"/>
              <a:t>15/09/16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3955E-8C6B-6841-94AA-0B8AD2C2E1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8118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B572C-6310-FD4B-98A9-A714710F5CCA}" type="datetimeFigureOut">
              <a:rPr lang="en-US" smtClean="0"/>
              <a:t>15/09/16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3955E-8C6B-6841-94AA-0B8AD2C2E1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7295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B572C-6310-FD4B-98A9-A714710F5CCA}" type="datetimeFigureOut">
              <a:rPr lang="en-US" smtClean="0"/>
              <a:t>15/09/16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3955E-8C6B-6841-94AA-0B8AD2C2E1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0211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B572C-6310-FD4B-98A9-A714710F5CCA}" type="datetimeFigureOut">
              <a:rPr lang="en-US" smtClean="0"/>
              <a:t>15/09/16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3955E-8C6B-6841-94AA-0B8AD2C2E1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1987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B572C-6310-FD4B-98A9-A714710F5CCA}" type="datetimeFigureOut">
              <a:rPr lang="en-US" smtClean="0"/>
              <a:t>15/09/16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3955E-8C6B-6841-94AA-0B8AD2C2E1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188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B572C-6310-FD4B-98A9-A714710F5CCA}" type="datetimeFigureOut">
              <a:rPr lang="en-US" smtClean="0"/>
              <a:t>15/09/16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3955E-8C6B-6841-94AA-0B8AD2C2E1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1758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B572C-6310-FD4B-98A9-A714710F5CCA}" type="datetimeFigureOut">
              <a:rPr lang="en-US" smtClean="0"/>
              <a:t>15/09/16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3955E-8C6B-6841-94AA-0B8AD2C2E1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5817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B572C-6310-FD4B-98A9-A714710F5CCA}" type="datetimeFigureOut">
              <a:rPr lang="en-US" smtClean="0"/>
              <a:t>15/09/16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3955E-8C6B-6841-94AA-0B8AD2C2E1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6016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B572C-6310-FD4B-98A9-A714710F5CCA}" type="datetimeFigureOut">
              <a:rPr lang="en-US" smtClean="0"/>
              <a:t>15/09/16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3955E-8C6B-6841-94AA-0B8AD2C2E1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6705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0B572C-6310-FD4B-98A9-A714710F5CCA}" type="datetimeFigureOut">
              <a:rPr lang="en-US" smtClean="0"/>
              <a:t>15/09/16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33955E-8C6B-6841-94AA-0B8AD2C2E1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3129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4" Type="http://schemas.openxmlformats.org/officeDocument/2006/relationships/image" Target="../media/image2.emf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socialsciences.exeter.ac.uk/education/research/centres/centreforresearchinwriting/projects/growthingrammar/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7815" y="1812277"/>
            <a:ext cx="8642561" cy="4182180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en-US" sz="3300" b="1" dirty="0" smtClean="0">
                <a:uFill>
                  <a:solidFill>
                    <a:srgbClr val="FF0000"/>
                  </a:solidFill>
                </a:uFill>
                <a:latin typeface="Garamond"/>
                <a:cs typeface="Garamond"/>
              </a:rPr>
              <a:t>The Growth in Grammar Corpus:</a:t>
            </a:r>
            <a:br>
              <a:rPr lang="en-US" sz="3300" b="1" dirty="0" smtClean="0">
                <a:uFill>
                  <a:solidFill>
                    <a:srgbClr val="FF0000"/>
                  </a:solidFill>
                </a:uFill>
                <a:latin typeface="Garamond"/>
                <a:cs typeface="Garamond"/>
              </a:rPr>
            </a:br>
            <a:r>
              <a:rPr lang="en-US" sz="3300" b="1" dirty="0" smtClean="0">
                <a:uFill>
                  <a:solidFill>
                    <a:srgbClr val="FF0000"/>
                  </a:solidFill>
                </a:uFill>
                <a:latin typeface="Garamond"/>
                <a:cs typeface="Garamond"/>
              </a:rPr>
              <a:t>On Working with Children</a:t>
            </a:r>
            <a:br>
              <a:rPr lang="en-US" sz="3300" b="1" dirty="0" smtClean="0">
                <a:uFill>
                  <a:solidFill>
                    <a:srgbClr val="FF0000"/>
                  </a:solidFill>
                </a:uFill>
                <a:latin typeface="Garamond"/>
                <a:cs typeface="Garamond"/>
              </a:rPr>
            </a:br>
            <a:r>
              <a:rPr lang="en-US" sz="3300" b="1" dirty="0" smtClean="0">
                <a:uFill>
                  <a:solidFill>
                    <a:srgbClr val="FF0000"/>
                  </a:solidFill>
                </a:uFill>
                <a:latin typeface="Garamond"/>
                <a:cs typeface="Garamond"/>
              </a:rPr>
              <a:t>(</a:t>
            </a:r>
            <a:r>
              <a:rPr lang="en-US" sz="3300" b="1" dirty="0">
                <a:uFill>
                  <a:solidFill>
                    <a:srgbClr val="FF0000"/>
                  </a:solidFill>
                </a:uFill>
                <a:latin typeface="Garamond"/>
                <a:cs typeface="Garamond"/>
              </a:rPr>
              <a:t>but not Animals</a:t>
            </a:r>
            <a:r>
              <a:rPr lang="en-US" sz="3300" b="1" dirty="0" smtClean="0">
                <a:uFill>
                  <a:solidFill>
                    <a:srgbClr val="FF0000"/>
                  </a:solidFill>
                </a:uFill>
                <a:latin typeface="Garamond"/>
                <a:cs typeface="Garamond"/>
              </a:rPr>
              <a:t>)</a:t>
            </a:r>
            <a:br>
              <a:rPr lang="en-US" sz="3300" b="1" dirty="0" smtClean="0">
                <a:uFill>
                  <a:solidFill>
                    <a:srgbClr val="FF0000"/>
                  </a:solidFill>
                </a:uFill>
                <a:latin typeface="Garamond"/>
                <a:cs typeface="Garamond"/>
              </a:rPr>
            </a:br>
            <a:r>
              <a:rPr lang="en-US" sz="3300" i="1" dirty="0" smtClean="0">
                <a:uFill>
                  <a:solidFill>
                    <a:srgbClr val="FF0000"/>
                  </a:solidFill>
                </a:uFill>
                <a:latin typeface="Garamond"/>
                <a:cs typeface="Garamond"/>
              </a:rPr>
              <a:t/>
            </a:r>
            <a:br>
              <a:rPr lang="en-US" sz="3300" i="1" dirty="0" smtClean="0">
                <a:uFill>
                  <a:solidFill>
                    <a:srgbClr val="FF0000"/>
                  </a:solidFill>
                </a:uFill>
                <a:latin typeface="Garamond"/>
                <a:cs typeface="Garamond"/>
              </a:rPr>
            </a:br>
            <a:r>
              <a:rPr lang="en-US" sz="2800" dirty="0" smtClean="0">
                <a:uFill>
                  <a:solidFill>
                    <a:srgbClr val="FF0000"/>
                  </a:solidFill>
                </a:uFill>
                <a:latin typeface="Garamond"/>
                <a:cs typeface="Garamond"/>
              </a:rPr>
              <a:t>Mark Brenchley</a:t>
            </a:r>
            <a:br>
              <a:rPr lang="en-US" sz="2800" dirty="0" smtClean="0">
                <a:uFill>
                  <a:solidFill>
                    <a:srgbClr val="FF0000"/>
                  </a:solidFill>
                </a:uFill>
                <a:latin typeface="Garamond"/>
                <a:cs typeface="Garamond"/>
              </a:rPr>
            </a:br>
            <a:r>
              <a:rPr lang="en-US" sz="2800" dirty="0" smtClean="0">
                <a:uFill>
                  <a:solidFill>
                    <a:srgbClr val="FF0000"/>
                  </a:solidFill>
                </a:uFill>
                <a:latin typeface="Garamond"/>
                <a:cs typeface="Garamond"/>
              </a:rPr>
              <a:t>Phil </a:t>
            </a:r>
            <a:r>
              <a:rPr lang="en-US" sz="2800" dirty="0" err="1" smtClean="0">
                <a:uFill>
                  <a:solidFill>
                    <a:srgbClr val="FF0000"/>
                  </a:solidFill>
                </a:uFill>
                <a:latin typeface="Garamond"/>
                <a:cs typeface="Garamond"/>
              </a:rPr>
              <a:t>Durrant</a:t>
            </a:r>
            <a:r>
              <a:rPr lang="en-US" sz="2800" dirty="0" smtClean="0">
                <a:uFill>
                  <a:solidFill>
                    <a:srgbClr val="FF0000"/>
                  </a:solidFill>
                </a:uFill>
                <a:latin typeface="Garamond"/>
                <a:cs typeface="Garamond"/>
              </a:rPr>
              <a:t/>
            </a:r>
            <a:br>
              <a:rPr lang="en-US" sz="2800" dirty="0" smtClean="0">
                <a:uFill>
                  <a:solidFill>
                    <a:srgbClr val="FF0000"/>
                  </a:solidFill>
                </a:uFill>
                <a:latin typeface="Garamond"/>
                <a:cs typeface="Garamond"/>
              </a:rPr>
            </a:br>
            <a:r>
              <a:rPr lang="en-US" sz="2800" dirty="0" smtClean="0">
                <a:uFill>
                  <a:solidFill>
                    <a:srgbClr val="FF0000"/>
                  </a:solidFill>
                </a:uFill>
                <a:latin typeface="Garamond"/>
                <a:cs typeface="Garamond"/>
              </a:rPr>
              <a:t>Debra </a:t>
            </a:r>
            <a:r>
              <a:rPr lang="en-US" sz="2800" dirty="0" err="1" smtClean="0">
                <a:uFill>
                  <a:solidFill>
                    <a:srgbClr val="FF0000"/>
                  </a:solidFill>
                </a:uFill>
                <a:latin typeface="Garamond"/>
                <a:cs typeface="Garamond"/>
              </a:rPr>
              <a:t>Myhill</a:t>
            </a:r>
            <a:endParaRPr lang="en-US" sz="2800" i="1" dirty="0">
              <a:uFill>
                <a:solidFill>
                  <a:srgbClr val="FF0000"/>
                </a:solidFill>
              </a:uFill>
              <a:latin typeface="Garamond"/>
              <a:cs typeface="Garamond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47815" y="193434"/>
            <a:ext cx="8527984" cy="1173222"/>
            <a:chOff x="247815" y="193434"/>
            <a:chExt cx="8527984" cy="117322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7815" y="456759"/>
              <a:ext cx="1914052" cy="786819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357018" y="193434"/>
              <a:ext cx="1418781" cy="1173222"/>
            </a:xfrm>
            <a:prstGeom prst="rect">
              <a:avLst/>
            </a:prstGeom>
          </p:spPr>
        </p:pic>
        <p:pic>
          <p:nvPicPr>
            <p:cNvPr id="3" name="Picture 2" descr="Screen Shot 2016-09-06 at 15.10.47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94992" y="580394"/>
              <a:ext cx="4027058" cy="41274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526117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smtClean="0">
                <a:uFill>
                  <a:solidFill>
                    <a:srgbClr val="0000FF"/>
                  </a:solidFill>
                </a:uFill>
                <a:latin typeface="Garamond"/>
                <a:cs typeface="Garamond"/>
              </a:rPr>
              <a:t>Challenges</a:t>
            </a:r>
            <a:endParaRPr lang="en-US" dirty="0">
              <a:uFill>
                <a:solidFill>
                  <a:srgbClr val="0000FF"/>
                </a:solidFill>
              </a:u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93240"/>
            <a:ext cx="8229600" cy="4525963"/>
          </a:xfrm>
        </p:spPr>
        <p:txBody>
          <a:bodyPr numCol="2">
            <a:normAutofit/>
          </a:bodyPr>
          <a:lstStyle/>
          <a:p>
            <a:pPr>
              <a:spcAft>
                <a:spcPts val="1200"/>
              </a:spcAft>
              <a:buFont typeface="Lucida Grande"/>
              <a:buChar char="?"/>
            </a:pPr>
            <a:r>
              <a:rPr lang="en-US" sz="2400" dirty="0" smtClean="0">
                <a:latin typeface="Garamond"/>
                <a:cs typeface="Garamond"/>
              </a:rPr>
              <a:t>Subordinate Clause Types</a:t>
            </a:r>
          </a:p>
          <a:p>
            <a:pPr>
              <a:spcAft>
                <a:spcPts val="1200"/>
              </a:spcAft>
              <a:buFont typeface="Lucida Grande"/>
              <a:buChar char="?"/>
            </a:pPr>
            <a:r>
              <a:rPr lang="en-US" sz="2400" dirty="0" smtClean="0">
                <a:latin typeface="Garamond"/>
                <a:cs typeface="Garamond"/>
              </a:rPr>
              <a:t>Modifiers per NP</a:t>
            </a:r>
          </a:p>
          <a:p>
            <a:pPr>
              <a:spcAft>
                <a:spcPts val="1200"/>
              </a:spcAft>
              <a:buFont typeface="Lucida Grande"/>
              <a:buChar char="?"/>
            </a:pPr>
            <a:r>
              <a:rPr lang="en-US" sz="2400" dirty="0" smtClean="0">
                <a:latin typeface="Garamond"/>
                <a:cs typeface="Garamond"/>
              </a:rPr>
              <a:t>Adverbial Placement</a:t>
            </a:r>
          </a:p>
          <a:p>
            <a:pPr>
              <a:spcAft>
                <a:spcPts val="1200"/>
              </a:spcAft>
              <a:buFont typeface="Lucida Grande"/>
              <a:buChar char="?"/>
            </a:pPr>
            <a:r>
              <a:rPr lang="en-US" sz="2400" dirty="0">
                <a:latin typeface="Garamond"/>
                <a:cs typeface="Garamond"/>
              </a:rPr>
              <a:t>Appositional </a:t>
            </a:r>
            <a:r>
              <a:rPr lang="en-US" sz="2400" dirty="0" smtClean="0">
                <a:latin typeface="Garamond"/>
                <a:cs typeface="Garamond"/>
              </a:rPr>
              <a:t>Structures</a:t>
            </a:r>
          </a:p>
          <a:p>
            <a:pPr>
              <a:spcAft>
                <a:spcPts val="1200"/>
              </a:spcAft>
              <a:buFont typeface="Lucida Grande"/>
              <a:buChar char="?"/>
            </a:pPr>
            <a:r>
              <a:rPr lang="en-US" sz="2400" dirty="0" smtClean="0">
                <a:latin typeface="Garamond"/>
                <a:cs typeface="Garamond"/>
              </a:rPr>
              <a:t>Finiteness</a:t>
            </a:r>
          </a:p>
          <a:p>
            <a:pPr>
              <a:spcAft>
                <a:spcPts val="1200"/>
              </a:spcAft>
              <a:buFont typeface="Lucida Grande"/>
              <a:buChar char="?"/>
            </a:pPr>
            <a:endParaRPr lang="en-US" sz="2400" dirty="0">
              <a:latin typeface="Garamond"/>
              <a:cs typeface="Garamond"/>
            </a:endParaRPr>
          </a:p>
          <a:p>
            <a:pPr>
              <a:spcAft>
                <a:spcPts val="1200"/>
              </a:spcAft>
              <a:buFont typeface="Lucida Grande"/>
              <a:buChar char="?"/>
            </a:pPr>
            <a:endParaRPr lang="en-US" sz="2400" dirty="0" smtClean="0">
              <a:latin typeface="Garamond"/>
              <a:cs typeface="Garamond"/>
            </a:endParaRPr>
          </a:p>
          <a:p>
            <a:pPr>
              <a:spcAft>
                <a:spcPts val="1200"/>
              </a:spcAft>
              <a:buFont typeface="Lucida Grande"/>
              <a:buChar char="?"/>
            </a:pPr>
            <a:r>
              <a:rPr lang="en-US" sz="2400" dirty="0">
                <a:latin typeface="Garamond"/>
                <a:cs typeface="Garamond"/>
              </a:rPr>
              <a:t>Subject-Verb Inversions</a:t>
            </a:r>
          </a:p>
          <a:p>
            <a:pPr>
              <a:spcAft>
                <a:spcPts val="1200"/>
              </a:spcAft>
              <a:buFont typeface="Lucida Grande"/>
              <a:buChar char="?"/>
            </a:pPr>
            <a:r>
              <a:rPr lang="en-US" sz="2400" dirty="0" smtClean="0">
                <a:latin typeface="Garamond"/>
                <a:cs typeface="Garamond"/>
              </a:rPr>
              <a:t>Depth of Embedding</a:t>
            </a:r>
          </a:p>
          <a:p>
            <a:pPr>
              <a:spcAft>
                <a:spcPts val="1200"/>
              </a:spcAft>
              <a:buFont typeface="Lucida Grande"/>
              <a:buChar char="?"/>
            </a:pPr>
            <a:r>
              <a:rPr lang="en-US" sz="2400" dirty="0" smtClean="0">
                <a:latin typeface="Garamond"/>
                <a:cs typeface="Garamond"/>
              </a:rPr>
              <a:t>Ellipsis</a:t>
            </a:r>
          </a:p>
          <a:p>
            <a:pPr>
              <a:spcAft>
                <a:spcPts val="1200"/>
              </a:spcAft>
              <a:buFont typeface="Lucida Grande"/>
              <a:buChar char="?"/>
            </a:pPr>
            <a:r>
              <a:rPr lang="en-US" sz="2400" dirty="0" smtClean="0">
                <a:latin typeface="Garamond"/>
                <a:cs typeface="Garamond"/>
              </a:rPr>
              <a:t>Cohesive Ties</a:t>
            </a:r>
          </a:p>
          <a:p>
            <a:pPr>
              <a:spcAft>
                <a:spcPts val="1200"/>
              </a:spcAft>
              <a:buFont typeface="Lucida Grande"/>
              <a:buChar char="?"/>
            </a:pPr>
            <a:r>
              <a:rPr lang="en-US" sz="2400" dirty="0" smtClean="0">
                <a:latin typeface="Garamond"/>
                <a:cs typeface="Garamond"/>
              </a:rPr>
              <a:t>Relative Clause Gap Position</a:t>
            </a:r>
            <a:endParaRPr lang="en-US" sz="2400" dirty="0">
              <a:latin typeface="Garamond"/>
              <a:cs typeface="Garamond"/>
            </a:endParaRPr>
          </a:p>
          <a:p>
            <a:pPr>
              <a:spcAft>
                <a:spcPts val="1200"/>
              </a:spcAft>
              <a:buFont typeface="Lucida Grande"/>
              <a:buChar char="?"/>
            </a:pPr>
            <a:endParaRPr lang="en-US" sz="2400" dirty="0">
              <a:latin typeface="Garamond"/>
              <a:cs typeface="Garamond"/>
            </a:endParaRPr>
          </a:p>
          <a:p>
            <a:pPr>
              <a:spcAft>
                <a:spcPts val="1200"/>
              </a:spcAft>
              <a:buFont typeface="Wingdings" charset="2"/>
              <a:buChar char="§"/>
            </a:pPr>
            <a:endParaRPr lang="en-US" sz="2400" dirty="0">
              <a:latin typeface="Garamond"/>
              <a:cs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val="3682042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smtClean="0">
                <a:uFill>
                  <a:solidFill>
                    <a:srgbClr val="0000FF"/>
                  </a:solidFill>
                </a:uFill>
                <a:latin typeface="Garamond"/>
                <a:cs typeface="Garamond"/>
              </a:rPr>
              <a:t>Challenges</a:t>
            </a:r>
            <a:endParaRPr lang="en-US" dirty="0">
              <a:uFill>
                <a:solidFill>
                  <a:srgbClr val="0000FF"/>
                </a:solidFill>
              </a:u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Aft>
                <a:spcPts val="1800"/>
              </a:spcAft>
              <a:buFont typeface="Wingdings" charset="2"/>
              <a:buChar char="§"/>
            </a:pPr>
            <a:r>
              <a:rPr lang="en-US" sz="2400" dirty="0" smtClean="0">
                <a:latin typeface="Garamond"/>
                <a:cs typeface="Garamond"/>
              </a:rPr>
              <a:t>“Raw” material (i.e. </a:t>
            </a:r>
            <a:r>
              <a:rPr lang="en-GB" sz="2400" dirty="0" smtClean="0">
                <a:latin typeface="Garamond"/>
                <a:cs typeface="Garamond"/>
                <a:sym typeface="Symbol"/>
              </a:rPr>
              <a:t>adult, published</a:t>
            </a:r>
            <a:r>
              <a:rPr lang="en-GB" sz="2400" dirty="0">
                <a:latin typeface="Garamond"/>
                <a:cs typeface="Garamond"/>
                <a:sym typeface="Symbol"/>
              </a:rPr>
              <a:t>, </a:t>
            </a:r>
            <a:r>
              <a:rPr lang="en-GB" sz="2400" dirty="0" smtClean="0">
                <a:latin typeface="Garamond"/>
                <a:cs typeface="Garamond"/>
                <a:sym typeface="Symbol"/>
              </a:rPr>
              <a:t>typed)</a:t>
            </a:r>
            <a:endParaRPr lang="en-US" sz="2400" dirty="0" smtClean="0">
              <a:latin typeface="Garamond"/>
              <a:cs typeface="Garamond"/>
            </a:endParaRPr>
          </a:p>
          <a:p>
            <a:pPr marL="0" indent="0">
              <a:buNone/>
            </a:pPr>
            <a:endParaRPr lang="en-US" sz="2400" dirty="0">
              <a:latin typeface="Garamond"/>
              <a:cs typeface="Garamond"/>
            </a:endParaRPr>
          </a:p>
          <a:p>
            <a:pPr>
              <a:buFont typeface="Wingdings" charset="2"/>
              <a:buChar char="§"/>
            </a:pPr>
            <a:endParaRPr lang="en-US" sz="2400" dirty="0">
              <a:latin typeface="Garamond"/>
              <a:cs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val="39951412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smtClean="0">
                <a:uFill>
                  <a:solidFill>
                    <a:srgbClr val="0000FF"/>
                  </a:solidFill>
                </a:uFill>
                <a:latin typeface="Garamond"/>
                <a:cs typeface="Garamond"/>
              </a:rPr>
              <a:t>Challenges</a:t>
            </a:r>
            <a:endParaRPr lang="en-US" dirty="0">
              <a:uFill>
                <a:solidFill>
                  <a:srgbClr val="0000FF"/>
                </a:solidFill>
              </a:u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2523"/>
          <a:stretch/>
        </p:blipFill>
        <p:spPr>
          <a:xfrm>
            <a:off x="1638593" y="1644292"/>
            <a:ext cx="6015745" cy="4523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8974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smtClean="0">
                <a:uFill>
                  <a:solidFill>
                    <a:srgbClr val="0000FF"/>
                  </a:solidFill>
                </a:uFill>
                <a:latin typeface="Garamond"/>
                <a:cs typeface="Garamond"/>
              </a:rPr>
              <a:t>Challenges</a:t>
            </a:r>
            <a:endParaRPr lang="en-US" dirty="0">
              <a:uFill>
                <a:solidFill>
                  <a:srgbClr val="0000FF"/>
                </a:solidFill>
              </a:u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Aft>
                <a:spcPts val="1800"/>
              </a:spcAft>
              <a:buFont typeface="Wingdings" charset="2"/>
              <a:buChar char="§"/>
            </a:pPr>
            <a:r>
              <a:rPr lang="en-US" sz="2400" dirty="0" smtClean="0">
                <a:latin typeface="Garamond"/>
                <a:cs typeface="Garamond"/>
              </a:rPr>
              <a:t>Material that varies in kind</a:t>
            </a:r>
          </a:p>
          <a:p>
            <a:pPr marL="0" indent="0">
              <a:buNone/>
            </a:pPr>
            <a:endParaRPr lang="en-US" sz="2400" dirty="0">
              <a:latin typeface="Garamond"/>
              <a:cs typeface="Garamond"/>
            </a:endParaRPr>
          </a:p>
          <a:p>
            <a:pPr>
              <a:buFont typeface="Wingdings" charset="2"/>
              <a:buChar char="§"/>
            </a:pPr>
            <a:endParaRPr lang="en-US" sz="2400" dirty="0">
              <a:latin typeface="Garamond"/>
              <a:cs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val="33393823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smtClean="0">
                <a:uFill>
                  <a:solidFill>
                    <a:srgbClr val="0000FF"/>
                  </a:solidFill>
                </a:uFill>
                <a:latin typeface="Garamond"/>
                <a:cs typeface="Garamond"/>
              </a:rPr>
              <a:t>Challenges</a:t>
            </a:r>
            <a:endParaRPr lang="en-US" dirty="0">
              <a:uFill>
                <a:solidFill>
                  <a:srgbClr val="0000FF"/>
                </a:solidFill>
              </a:u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970042" y="1545556"/>
            <a:ext cx="5232951" cy="4912426"/>
            <a:chOff x="2051447" y="1544288"/>
            <a:chExt cx="5232951" cy="4912426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051447" y="1544288"/>
              <a:ext cx="5232951" cy="4217249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2367517" y="5810383"/>
              <a:ext cx="457420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latin typeface="Garamond"/>
                  <a:cs typeface="Garamond"/>
                </a:rPr>
                <a:t>Rose &amp; Martin (2012)</a:t>
              </a:r>
            </a:p>
            <a:p>
              <a:pPr algn="ctr"/>
              <a:r>
                <a:rPr lang="en-US" i="1" dirty="0" smtClean="0">
                  <a:latin typeface="Garamond"/>
                  <a:cs typeface="Garamond"/>
                </a:rPr>
                <a:t>Learning to Write, Reading to Learn</a:t>
              </a:r>
              <a:endParaRPr lang="en-US" i="1" dirty="0">
                <a:latin typeface="Garamond"/>
                <a:cs typeface="Garamond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947538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smtClean="0">
                <a:uFill>
                  <a:solidFill>
                    <a:srgbClr val="0000FF"/>
                  </a:solidFill>
                </a:uFill>
                <a:latin typeface="Garamond"/>
                <a:cs typeface="Garamond"/>
              </a:rPr>
              <a:t>Challenges</a:t>
            </a:r>
            <a:endParaRPr lang="en-US" dirty="0">
              <a:uFill>
                <a:solidFill>
                  <a:srgbClr val="0000FF"/>
                </a:solidFill>
              </a:u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Aft>
                <a:spcPts val="1800"/>
              </a:spcAft>
              <a:buFont typeface="Wingdings" charset="2"/>
              <a:buChar char="§"/>
            </a:pPr>
            <a:r>
              <a:rPr lang="en-US" sz="2400" dirty="0" smtClean="0">
                <a:latin typeface="Garamond"/>
                <a:cs typeface="Garamond"/>
              </a:rPr>
              <a:t>Material that varies in quality </a:t>
            </a:r>
          </a:p>
          <a:p>
            <a:pPr>
              <a:spcAft>
                <a:spcPts val="1200"/>
              </a:spcAft>
              <a:buFont typeface="Wingdings" charset="2"/>
              <a:buChar char="§"/>
            </a:pPr>
            <a:endParaRPr lang="en-US" sz="2400" dirty="0" smtClean="0">
              <a:latin typeface="Garamond"/>
              <a:cs typeface="Garamond"/>
            </a:endParaRPr>
          </a:p>
          <a:p>
            <a:pPr marL="0" indent="0">
              <a:buNone/>
            </a:pPr>
            <a:endParaRPr lang="en-US" sz="2400" dirty="0">
              <a:latin typeface="Garamond"/>
              <a:cs typeface="Garamond"/>
            </a:endParaRPr>
          </a:p>
          <a:p>
            <a:pPr>
              <a:buFont typeface="Wingdings" charset="2"/>
              <a:buChar char="§"/>
            </a:pPr>
            <a:endParaRPr lang="en-US" sz="2400" dirty="0">
              <a:latin typeface="Garamond"/>
              <a:cs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val="39059591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smtClean="0">
                <a:uFill>
                  <a:solidFill>
                    <a:srgbClr val="0000FF"/>
                  </a:solidFill>
                </a:uFill>
                <a:latin typeface="Garamond"/>
                <a:cs typeface="Garamond"/>
              </a:rPr>
              <a:t>Challenges</a:t>
            </a:r>
            <a:endParaRPr lang="en-US" dirty="0">
              <a:uFill>
                <a:solidFill>
                  <a:srgbClr val="0000FF"/>
                </a:solidFill>
              </a:u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2523"/>
          <a:stretch/>
        </p:blipFill>
        <p:spPr>
          <a:xfrm>
            <a:off x="1638593" y="1644292"/>
            <a:ext cx="6015745" cy="4523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6625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smtClean="0">
                <a:uFill>
                  <a:solidFill>
                    <a:srgbClr val="0000FF"/>
                  </a:solidFill>
                </a:uFill>
                <a:latin typeface="Garamond"/>
                <a:cs typeface="Garamond"/>
              </a:rPr>
              <a:t>Challenges</a:t>
            </a:r>
            <a:endParaRPr lang="en-US" dirty="0">
              <a:uFill>
                <a:solidFill>
                  <a:srgbClr val="0000FF"/>
                </a:solidFill>
              </a:u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457200" y="1417638"/>
            <a:ext cx="8447753" cy="5025628"/>
            <a:chOff x="457200" y="1417638"/>
            <a:chExt cx="8447753" cy="5025628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57200" y="1417638"/>
              <a:ext cx="4517808" cy="1534726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328409" y="3084545"/>
              <a:ext cx="5576544" cy="3358721"/>
            </a:xfrm>
            <a:prstGeom prst="rect">
              <a:avLst/>
            </a:prstGeom>
          </p:spPr>
        </p:pic>
      </p:grpSp>
      <p:cxnSp>
        <p:nvCxnSpPr>
          <p:cNvPr id="13" name="Straight Arrow Connector 12"/>
          <p:cNvCxnSpPr/>
          <p:nvPr/>
        </p:nvCxnSpPr>
        <p:spPr>
          <a:xfrm>
            <a:off x="6072886" y="2763362"/>
            <a:ext cx="481744" cy="1094944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7743507" y="2479881"/>
            <a:ext cx="562915" cy="944966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2175897" y="5744807"/>
            <a:ext cx="3752438" cy="892235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2539422" y="5279287"/>
            <a:ext cx="1250799" cy="543487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2409171" y="4048629"/>
            <a:ext cx="3477398" cy="321184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6291860" y="2329903"/>
            <a:ext cx="901569" cy="1527615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V="1">
            <a:off x="936617" y="4657162"/>
            <a:ext cx="4038391" cy="89387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5728945" y="2329903"/>
            <a:ext cx="0" cy="1094944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>
            <a:off x="2197979" y="3084545"/>
            <a:ext cx="1592242" cy="773761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flipH="1">
            <a:off x="8306423" y="3084545"/>
            <a:ext cx="562914" cy="1285268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 flipV="1">
            <a:off x="6782914" y="5030558"/>
            <a:ext cx="1732220" cy="792216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5886569" y="6190925"/>
            <a:ext cx="1164988" cy="504684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 flipV="1">
            <a:off x="8494439" y="5172495"/>
            <a:ext cx="410514" cy="757074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94462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u="sng" dirty="0" smtClean="0">
                <a:uFill>
                  <a:solidFill>
                    <a:srgbClr val="0000FF"/>
                  </a:solidFill>
                </a:uFill>
                <a:latin typeface="Garamond"/>
                <a:cs typeface="Garamond"/>
              </a:rPr>
              <a:t>Some “Simple” Solutions</a:t>
            </a:r>
            <a:r>
              <a:rPr lang="en-US" dirty="0" smtClean="0">
                <a:uFill>
                  <a:solidFill>
                    <a:srgbClr val="0000FF"/>
                  </a:solidFill>
                </a:uFill>
                <a:latin typeface="Garamond"/>
                <a:cs typeface="Garamond"/>
              </a:rPr>
              <a:t> ?</a:t>
            </a:r>
            <a:endParaRPr lang="en-US" dirty="0">
              <a:uFill>
                <a:solidFill>
                  <a:srgbClr val="0000FF"/>
                </a:solidFill>
              </a:u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0762" y="1600200"/>
            <a:ext cx="8843238" cy="4525963"/>
          </a:xfrm>
        </p:spPr>
        <p:txBody>
          <a:bodyPr>
            <a:normAutofit/>
          </a:bodyPr>
          <a:lstStyle/>
          <a:p>
            <a:pPr>
              <a:buFont typeface="Wingdings" charset="2"/>
              <a:buChar char="§"/>
            </a:pPr>
            <a:endParaRPr lang="en-US" sz="2500" dirty="0">
              <a:latin typeface="Garamond"/>
              <a:cs typeface="Garamond"/>
            </a:endParaRPr>
          </a:p>
          <a:p>
            <a:pPr>
              <a:buFont typeface="Wingdings" charset="2"/>
              <a:buChar char="§"/>
            </a:pPr>
            <a:r>
              <a:rPr lang="en-US" sz="2500" dirty="0" smtClean="0">
                <a:latin typeface="Garamond"/>
                <a:cs typeface="Garamond"/>
              </a:rPr>
              <a:t>Anonymise the whole name:</a:t>
            </a:r>
          </a:p>
          <a:p>
            <a:pPr lvl="1">
              <a:buFont typeface="Arial"/>
              <a:buChar char="•"/>
            </a:pPr>
            <a:r>
              <a:rPr lang="en-US" sz="2500" i="1" dirty="0" smtClean="0">
                <a:latin typeface="Garamond"/>
                <a:cs typeface="Garamond"/>
              </a:rPr>
              <a:t>Exeter School	</a:t>
            </a:r>
            <a:r>
              <a:rPr lang="en-US" sz="2500" dirty="0" smtClean="0">
                <a:latin typeface="Garamond"/>
                <a:cs typeface="Garamond"/>
              </a:rPr>
              <a:t>				</a:t>
            </a:r>
            <a:r>
              <a:rPr lang="en-US" sz="2500" dirty="0" smtClean="0">
                <a:latin typeface="Garamond"/>
                <a:cs typeface="Garamond"/>
                <a:sym typeface="Wingdings"/>
              </a:rPr>
              <a:t>	</a:t>
            </a:r>
            <a:r>
              <a:rPr lang="en-US" sz="2500" dirty="0" err="1" smtClean="0">
                <a:latin typeface="Garamond"/>
                <a:cs typeface="Garamond"/>
                <a:sym typeface="Wingdings"/>
              </a:rPr>
              <a:t>Institution_name</a:t>
            </a:r>
            <a:endParaRPr lang="en-US" sz="2500" i="1" dirty="0" smtClean="0">
              <a:latin typeface="Garamond"/>
              <a:cs typeface="Garamond"/>
            </a:endParaRPr>
          </a:p>
          <a:p>
            <a:pPr lvl="1">
              <a:spcAft>
                <a:spcPts val="600"/>
              </a:spcAft>
              <a:buFont typeface="Arial"/>
              <a:buChar char="•"/>
            </a:pPr>
            <a:r>
              <a:rPr lang="en-US" sz="2500" i="1" dirty="0" smtClean="0">
                <a:latin typeface="Garamond"/>
                <a:cs typeface="Garamond"/>
                <a:sym typeface="Wingdings"/>
              </a:rPr>
              <a:t>The School of Exeter</a:t>
            </a:r>
            <a:r>
              <a:rPr lang="en-US" sz="2500" dirty="0" smtClean="0">
                <a:latin typeface="Garamond"/>
                <a:cs typeface="Garamond"/>
              </a:rPr>
              <a:t>			</a:t>
            </a:r>
            <a:r>
              <a:rPr lang="en-US" sz="2500" dirty="0" smtClean="0">
                <a:latin typeface="Garamond"/>
                <a:cs typeface="Garamond"/>
                <a:sym typeface="Wingdings"/>
              </a:rPr>
              <a:t>	</a:t>
            </a:r>
            <a:r>
              <a:rPr lang="en-US" sz="2500" dirty="0" err="1" smtClean="0">
                <a:latin typeface="Garamond"/>
                <a:cs typeface="Garamond"/>
                <a:sym typeface="Wingdings"/>
              </a:rPr>
              <a:t>Institution_name</a:t>
            </a:r>
            <a:endParaRPr lang="en-US" sz="2500" dirty="0" smtClean="0">
              <a:latin typeface="Garamond"/>
              <a:cs typeface="Garamond"/>
              <a:sym typeface="Wingdings"/>
            </a:endParaRPr>
          </a:p>
          <a:p>
            <a:pPr lvl="1">
              <a:spcAft>
                <a:spcPts val="600"/>
              </a:spcAft>
              <a:buFont typeface="Arial"/>
              <a:buChar char="•"/>
            </a:pPr>
            <a:endParaRPr lang="en-US" sz="2500" dirty="0" smtClean="0">
              <a:latin typeface="Garamond"/>
              <a:cs typeface="Garamond"/>
            </a:endParaRPr>
          </a:p>
          <a:p>
            <a:pPr>
              <a:buFont typeface="Wingdings" charset="2"/>
              <a:buChar char="§"/>
            </a:pPr>
            <a:r>
              <a:rPr lang="en-US" sz="2500" dirty="0">
                <a:latin typeface="Garamond"/>
                <a:cs typeface="Garamond"/>
              </a:rPr>
              <a:t>M</a:t>
            </a:r>
            <a:r>
              <a:rPr lang="en-US" sz="2500" dirty="0" smtClean="0">
                <a:latin typeface="Garamond"/>
                <a:cs typeface="Garamond"/>
              </a:rPr>
              <a:t>ark up spelling “errors”: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buFont typeface="Arial"/>
              <a:buChar char="•"/>
            </a:pPr>
            <a:r>
              <a:rPr lang="en-US" sz="2500" i="1" dirty="0" err="1" smtClean="0">
                <a:latin typeface="Garamond"/>
                <a:cs typeface="Garamond"/>
              </a:rPr>
              <a:t>worta</a:t>
            </a:r>
            <a:r>
              <a:rPr lang="en-US" sz="2500" dirty="0" smtClean="0">
                <a:latin typeface="Garamond"/>
                <a:cs typeface="Garamond"/>
              </a:rPr>
              <a:t>							</a:t>
            </a:r>
            <a:r>
              <a:rPr lang="en-US" sz="2500" dirty="0" smtClean="0">
                <a:latin typeface="Garamond"/>
                <a:cs typeface="Garamond"/>
                <a:sym typeface="Wingdings"/>
              </a:rPr>
              <a:t>	&lt;</a:t>
            </a:r>
            <a:r>
              <a:rPr lang="en-US" sz="2500" dirty="0" err="1" smtClean="0">
                <a:latin typeface="Garamond"/>
                <a:cs typeface="Garamond"/>
                <a:sym typeface="Wingdings"/>
              </a:rPr>
              <a:t>sp</a:t>
            </a:r>
            <a:r>
              <a:rPr lang="en-US" sz="2500" dirty="0" smtClean="0">
                <a:latin typeface="Garamond"/>
                <a:cs typeface="Garamond"/>
                <a:sym typeface="Wingdings"/>
              </a:rPr>
              <a:t> </a:t>
            </a:r>
            <a:r>
              <a:rPr lang="en-US" sz="2500" dirty="0" err="1" smtClean="0">
                <a:latin typeface="Garamond"/>
                <a:cs typeface="Garamond"/>
                <a:sym typeface="Wingdings"/>
              </a:rPr>
              <a:t>worta</a:t>
            </a:r>
            <a:r>
              <a:rPr lang="en-US" sz="2500" dirty="0" smtClean="0">
                <a:latin typeface="Garamond"/>
                <a:cs typeface="Garamond"/>
                <a:sym typeface="Wingdings"/>
              </a:rPr>
              <a:t>&gt;water&lt;/</a:t>
            </a:r>
            <a:r>
              <a:rPr lang="en-US" sz="2500" dirty="0" err="1" smtClean="0">
                <a:latin typeface="Garamond"/>
                <a:cs typeface="Garamond"/>
                <a:sym typeface="Wingdings"/>
              </a:rPr>
              <a:t>sp</a:t>
            </a:r>
            <a:r>
              <a:rPr lang="en-US" sz="2500" dirty="0" smtClean="0">
                <a:latin typeface="Garamond"/>
                <a:cs typeface="Garamond"/>
                <a:sym typeface="Wingdings"/>
              </a:rPr>
              <a:t>&gt;</a:t>
            </a:r>
            <a:endParaRPr lang="en-US" sz="2500" dirty="0">
              <a:latin typeface="Garamond"/>
              <a:cs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val="42074251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u="sng" dirty="0">
                <a:uFill>
                  <a:solidFill>
                    <a:srgbClr val="0000FF"/>
                  </a:solidFill>
                </a:uFill>
                <a:latin typeface="Garamond"/>
                <a:cs typeface="Garamond"/>
              </a:rPr>
              <a:t>Some </a:t>
            </a:r>
            <a:r>
              <a:rPr lang="en-US" u="sng" dirty="0" smtClean="0">
                <a:uFill>
                  <a:solidFill>
                    <a:srgbClr val="0000FF"/>
                  </a:solidFill>
                </a:uFill>
                <a:latin typeface="Garamond"/>
                <a:cs typeface="Garamond"/>
              </a:rPr>
              <a:t>Interim Solutions</a:t>
            </a:r>
            <a:endParaRPr lang="en-US" dirty="0">
              <a:uFill>
                <a:solidFill>
                  <a:srgbClr val="0000FF"/>
                </a:solidFill>
              </a:u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0762" y="1600200"/>
            <a:ext cx="8843238" cy="4525963"/>
          </a:xfrm>
        </p:spPr>
        <p:txBody>
          <a:bodyPr>
            <a:normAutofit/>
          </a:bodyPr>
          <a:lstStyle/>
          <a:p>
            <a:pPr>
              <a:buFont typeface="Wingdings" charset="2"/>
              <a:buChar char="§"/>
            </a:pPr>
            <a:endParaRPr lang="en-US" sz="2500" dirty="0" smtClean="0">
              <a:latin typeface="Garamond"/>
              <a:cs typeface="Garamond"/>
            </a:endParaRPr>
          </a:p>
          <a:p>
            <a:pPr>
              <a:buFont typeface="Wingdings" charset="2"/>
              <a:buChar char="§"/>
            </a:pPr>
            <a:r>
              <a:rPr lang="en-US" sz="2500" dirty="0" smtClean="0">
                <a:latin typeface="Garamond"/>
                <a:cs typeface="Garamond"/>
              </a:rPr>
              <a:t>Mark up grammatically “incoherent” stretches: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buFont typeface="Arial"/>
              <a:buChar char="•"/>
            </a:pPr>
            <a:r>
              <a:rPr lang="en-US" sz="2500" i="1" dirty="0" smtClean="0">
                <a:latin typeface="Garamond"/>
                <a:cs typeface="Garamond"/>
              </a:rPr>
              <a:t>They went into to town	</a:t>
            </a:r>
            <a:r>
              <a:rPr lang="en-US" sz="2500" dirty="0" smtClean="0">
                <a:latin typeface="Garamond"/>
                <a:cs typeface="Garamond"/>
              </a:rPr>
              <a:t>	</a:t>
            </a:r>
          </a:p>
          <a:p>
            <a:pPr marL="457200" lvl="1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500" dirty="0">
                <a:latin typeface="Garamond"/>
                <a:cs typeface="Garamond"/>
                <a:sym typeface="Wingdings"/>
              </a:rPr>
              <a:t>	</a:t>
            </a:r>
            <a:r>
              <a:rPr lang="en-US" sz="2500" dirty="0" smtClean="0">
                <a:latin typeface="Garamond"/>
                <a:cs typeface="Garamond"/>
                <a:sym typeface="Wingdings"/>
              </a:rPr>
              <a:t>				&lt;garble&gt;</a:t>
            </a:r>
            <a:r>
              <a:rPr lang="en-US" sz="2500" dirty="0" smtClean="0">
                <a:latin typeface="Garamond"/>
                <a:cs typeface="Garamond"/>
              </a:rPr>
              <a:t>They </a:t>
            </a:r>
            <a:r>
              <a:rPr lang="en-US" sz="2500" dirty="0">
                <a:latin typeface="Garamond"/>
                <a:cs typeface="Garamond"/>
              </a:rPr>
              <a:t>went into to </a:t>
            </a:r>
            <a:r>
              <a:rPr lang="en-US" sz="2500" dirty="0" smtClean="0">
                <a:latin typeface="Garamond"/>
                <a:cs typeface="Garamond"/>
              </a:rPr>
              <a:t>town&lt;/garble&gt;</a:t>
            </a:r>
          </a:p>
          <a:p>
            <a:pPr marL="457200" lvl="1" indent="0">
              <a:spcBef>
                <a:spcPts val="0"/>
              </a:spcBef>
              <a:spcAft>
                <a:spcPts val="600"/>
              </a:spcAft>
              <a:buNone/>
            </a:pPr>
            <a:endParaRPr lang="en-US" sz="2500" dirty="0" smtClean="0">
              <a:latin typeface="Garamond"/>
              <a:cs typeface="Garamond"/>
            </a:endParaRPr>
          </a:p>
          <a:p>
            <a:pPr>
              <a:buFont typeface="Wingdings" charset="2"/>
              <a:buChar char="§"/>
            </a:pPr>
            <a:r>
              <a:rPr lang="en-US" sz="2500" dirty="0">
                <a:latin typeface="Garamond"/>
                <a:cs typeface="Garamond"/>
              </a:rPr>
              <a:t>M</a:t>
            </a:r>
            <a:r>
              <a:rPr lang="en-US" sz="2500" dirty="0" smtClean="0">
                <a:latin typeface="Garamond"/>
                <a:cs typeface="Garamond"/>
              </a:rPr>
              <a:t>ark up verb “errors”:</a:t>
            </a:r>
          </a:p>
          <a:p>
            <a:pPr lvl="1">
              <a:buFont typeface="Arial"/>
              <a:buChar char="•"/>
            </a:pPr>
            <a:r>
              <a:rPr lang="en-US" sz="2500" i="1" dirty="0" smtClean="0">
                <a:latin typeface="Garamond"/>
                <a:cs typeface="Garamond"/>
              </a:rPr>
              <a:t>He does loves her</a:t>
            </a:r>
            <a:r>
              <a:rPr lang="en-US" sz="2500" dirty="0" smtClean="0">
                <a:latin typeface="Garamond"/>
                <a:cs typeface="Garamond"/>
              </a:rPr>
              <a:t>			</a:t>
            </a:r>
          </a:p>
          <a:p>
            <a:pPr marL="457200" lvl="1" indent="0">
              <a:buNone/>
            </a:pPr>
            <a:r>
              <a:rPr lang="en-US" sz="2500" dirty="0">
                <a:latin typeface="Garamond"/>
                <a:cs typeface="Garamond"/>
                <a:sym typeface="Wingdings"/>
              </a:rPr>
              <a:t>	</a:t>
            </a:r>
            <a:r>
              <a:rPr lang="en-US" sz="2500" dirty="0" smtClean="0">
                <a:latin typeface="Garamond"/>
                <a:cs typeface="Garamond"/>
                <a:sym typeface="Wingdings"/>
              </a:rPr>
              <a:t>				</a:t>
            </a:r>
            <a:r>
              <a:rPr lang="en-US" sz="2500" dirty="0" smtClean="0">
                <a:latin typeface="Garamond"/>
                <a:cs typeface="Garamond"/>
              </a:rPr>
              <a:t>He </a:t>
            </a:r>
            <a:r>
              <a:rPr lang="en-US" sz="2500" dirty="0">
                <a:latin typeface="Garamond"/>
                <a:cs typeface="Garamond"/>
              </a:rPr>
              <a:t>does </a:t>
            </a:r>
            <a:r>
              <a:rPr lang="en-US" sz="2500" dirty="0" smtClean="0">
                <a:latin typeface="Garamond"/>
                <a:cs typeface="Garamond"/>
              </a:rPr>
              <a:t>&lt;gram&gt;loves&lt;/gram&gt; her</a:t>
            </a:r>
            <a:endParaRPr lang="en-US" sz="2500" dirty="0">
              <a:latin typeface="Garamond"/>
              <a:cs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val="22716515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73164" y="-570469"/>
            <a:ext cx="1843531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0000" b="1" dirty="0">
                <a:latin typeface="Garamond"/>
                <a:ea typeface="Zapf Dingbats"/>
                <a:cs typeface="Garamond"/>
              </a:rPr>
              <a:t>?</a:t>
            </a:r>
            <a:endParaRPr lang="en-US" sz="30000" b="1" dirty="0">
              <a:latin typeface="Garamond"/>
              <a:cs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val="21778274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>
                <a:uFill>
                  <a:solidFill>
                    <a:srgbClr val="0000FF"/>
                  </a:solidFill>
                </a:uFill>
                <a:latin typeface="Garamond"/>
                <a:cs typeface="Garamond"/>
              </a:rPr>
              <a:t>Some </a:t>
            </a:r>
            <a:r>
              <a:rPr lang="en-US" u="sng" dirty="0" smtClean="0">
                <a:uFill>
                  <a:solidFill>
                    <a:srgbClr val="0000FF"/>
                  </a:solidFill>
                </a:uFill>
                <a:latin typeface="Garamond"/>
                <a:cs typeface="Garamond"/>
              </a:rPr>
              <a:t>Less Simple Problems</a:t>
            </a:r>
            <a:r>
              <a:rPr lang="en-US" dirty="0" smtClean="0">
                <a:uFill>
                  <a:solidFill>
                    <a:srgbClr val="0000FF"/>
                  </a:solidFill>
                </a:uFill>
                <a:latin typeface="Garamond"/>
                <a:cs typeface="Garamond"/>
              </a:rPr>
              <a:t> ?</a:t>
            </a:r>
            <a:endParaRPr lang="en-US" dirty="0">
              <a:uFill>
                <a:solidFill>
                  <a:srgbClr val="0000FF"/>
                </a:solidFill>
              </a:u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2400" b="1" u="sng" dirty="0" smtClean="0">
                <a:uFill>
                  <a:solidFill>
                    <a:srgbClr val="FF0000"/>
                  </a:solidFill>
                </a:uFill>
                <a:latin typeface="Garamond"/>
                <a:cs typeface="Garamond"/>
              </a:rPr>
              <a:t>PUNCTUATION</a:t>
            </a:r>
            <a:endParaRPr lang="en-US" sz="2400" b="1" u="sng" dirty="0">
              <a:uFill>
                <a:solidFill>
                  <a:srgbClr val="FF0000"/>
                </a:solidFill>
              </a:uFill>
              <a:latin typeface="Garamond"/>
              <a:cs typeface="Garamond"/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2400" dirty="0">
              <a:uFill>
                <a:solidFill>
                  <a:srgbClr val="FF0000"/>
                </a:solidFill>
              </a:uFill>
              <a:latin typeface="Garamond"/>
              <a:cs typeface="Garamond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2400" i="1" dirty="0" smtClean="0">
                <a:uFill>
                  <a:solidFill>
                    <a:srgbClr val="FF0000"/>
                  </a:solidFill>
                </a:uFill>
                <a:latin typeface="Garamond"/>
                <a:cs typeface="Garamond"/>
              </a:rPr>
              <a:t>	I lost. She won.		</a:t>
            </a:r>
            <a:r>
              <a:rPr lang="en-US" sz="2400" dirty="0" smtClean="0">
                <a:uFill>
                  <a:solidFill>
                    <a:srgbClr val="FF0000"/>
                  </a:solidFill>
                </a:uFill>
                <a:latin typeface="Garamond"/>
                <a:cs typeface="Garamond"/>
              </a:rPr>
              <a:t>	</a:t>
            </a:r>
            <a:r>
              <a:rPr lang="en-US" sz="2400" dirty="0" smtClean="0">
                <a:uFill>
                  <a:solidFill>
                    <a:srgbClr val="FF0000"/>
                  </a:solidFill>
                </a:uFill>
                <a:latin typeface="Garamond"/>
                <a:cs typeface="Garamond"/>
                <a:sym typeface="Wingdings"/>
              </a:rPr>
              <a:t>		ROOT; ROOT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400" i="1" dirty="0" smtClean="0">
                <a:uFill>
                  <a:solidFill>
                    <a:srgbClr val="FF0000"/>
                  </a:solidFill>
                </a:uFill>
                <a:latin typeface="Garamond"/>
                <a:cs typeface="Garamond"/>
                <a:sym typeface="Wingdings"/>
              </a:rPr>
              <a:t>	I lost, she won.	</a:t>
            </a:r>
            <a:r>
              <a:rPr lang="en-US" sz="2400" dirty="0" smtClean="0">
                <a:uFill>
                  <a:solidFill>
                    <a:srgbClr val="FF0000"/>
                  </a:solidFill>
                </a:uFill>
                <a:latin typeface="Garamond"/>
                <a:cs typeface="Garamond"/>
                <a:sym typeface="Wingdings"/>
              </a:rPr>
              <a:t>				</a:t>
            </a:r>
            <a:r>
              <a:rPr lang="en-US" sz="2400" dirty="0" err="1" smtClean="0">
                <a:latin typeface="Garamond"/>
                <a:cs typeface="Garamond"/>
              </a:rPr>
              <a:t>ccomp</a:t>
            </a:r>
            <a:r>
              <a:rPr lang="en-US" sz="2400" dirty="0" smtClean="0">
                <a:latin typeface="Garamond"/>
                <a:cs typeface="Garamond"/>
              </a:rPr>
              <a:t>(won, lost)</a:t>
            </a:r>
          </a:p>
          <a:p>
            <a:pPr marL="0" indent="0">
              <a:spcBef>
                <a:spcPts val="0"/>
              </a:spcBef>
              <a:spcAft>
                <a:spcPts val="1800"/>
              </a:spcAft>
              <a:buNone/>
            </a:pPr>
            <a:r>
              <a:rPr lang="en-US" sz="2400" i="1" dirty="0" smtClean="0">
                <a:uFill>
                  <a:solidFill>
                    <a:srgbClr val="FF0000"/>
                  </a:solidFill>
                </a:uFill>
                <a:latin typeface="Garamond"/>
                <a:cs typeface="Garamond"/>
              </a:rPr>
              <a:t>	I lost she won.	</a:t>
            </a:r>
            <a:r>
              <a:rPr lang="en-US" sz="2400" dirty="0" smtClean="0">
                <a:uFill>
                  <a:solidFill>
                    <a:srgbClr val="FF0000"/>
                  </a:solidFill>
                </a:uFill>
                <a:latin typeface="Garamond"/>
                <a:cs typeface="Garamond"/>
              </a:rPr>
              <a:t>		</a:t>
            </a:r>
            <a:r>
              <a:rPr lang="en-US" sz="2400" dirty="0" smtClean="0">
                <a:uFill>
                  <a:solidFill>
                    <a:srgbClr val="FF0000"/>
                  </a:solidFill>
                </a:uFill>
                <a:latin typeface="Garamond"/>
                <a:cs typeface="Garamond"/>
                <a:sym typeface="Wingdings"/>
              </a:rPr>
              <a:t>		</a:t>
            </a:r>
            <a:r>
              <a:rPr lang="en-US" sz="2400" dirty="0" err="1" smtClean="0">
                <a:latin typeface="Garamond"/>
                <a:cs typeface="Garamond"/>
              </a:rPr>
              <a:t>ccomp</a:t>
            </a:r>
            <a:r>
              <a:rPr lang="en-US" sz="2400" dirty="0" smtClean="0">
                <a:latin typeface="Garamond"/>
                <a:cs typeface="Garamond"/>
              </a:rPr>
              <a:t>(lost, won)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400" i="1" dirty="0" smtClean="0">
                <a:uFill>
                  <a:solidFill>
                    <a:srgbClr val="FF0000"/>
                  </a:solidFill>
                </a:uFill>
                <a:latin typeface="Garamond"/>
                <a:cs typeface="Garamond"/>
              </a:rPr>
              <a:t>	I lost. But she won.	</a:t>
            </a:r>
            <a:r>
              <a:rPr lang="en-US" sz="2400" dirty="0" smtClean="0">
                <a:uFill>
                  <a:solidFill>
                    <a:srgbClr val="FF0000"/>
                  </a:solidFill>
                </a:uFill>
                <a:latin typeface="Garamond"/>
                <a:cs typeface="Garamond"/>
              </a:rPr>
              <a:t>	</a:t>
            </a:r>
            <a:r>
              <a:rPr lang="en-US" sz="2400" dirty="0" smtClean="0">
                <a:uFill>
                  <a:solidFill>
                    <a:srgbClr val="FF0000"/>
                  </a:solidFill>
                </a:uFill>
                <a:latin typeface="Garamond"/>
                <a:cs typeface="Garamond"/>
                <a:sym typeface="Wingdings"/>
              </a:rPr>
              <a:t>		</a:t>
            </a:r>
            <a:r>
              <a:rPr lang="en-US" sz="2400" dirty="0" smtClean="0">
                <a:latin typeface="Garamond"/>
                <a:cs typeface="Garamond"/>
                <a:sym typeface="Wingdings"/>
              </a:rPr>
              <a:t>ROOT; ROOT</a:t>
            </a:r>
            <a:endParaRPr lang="en-US" sz="2400" dirty="0" smtClean="0">
              <a:latin typeface="Garamond"/>
              <a:cs typeface="Garamond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2400" i="1" dirty="0" smtClean="0">
                <a:uFill>
                  <a:solidFill>
                    <a:srgbClr val="FF0000"/>
                  </a:solidFill>
                </a:uFill>
                <a:latin typeface="Garamond"/>
                <a:cs typeface="Garamond"/>
              </a:rPr>
              <a:t>	I lost, but she won.</a:t>
            </a:r>
            <a:r>
              <a:rPr lang="en-US" sz="2400" dirty="0" smtClean="0">
                <a:uFill>
                  <a:solidFill>
                    <a:srgbClr val="FF0000"/>
                  </a:solidFill>
                </a:uFill>
                <a:latin typeface="Garamond"/>
                <a:cs typeface="Garamond"/>
              </a:rPr>
              <a:t>		</a:t>
            </a:r>
            <a:r>
              <a:rPr lang="en-US" sz="2400" dirty="0" smtClean="0">
                <a:uFill>
                  <a:solidFill>
                    <a:srgbClr val="FF0000"/>
                  </a:solidFill>
                </a:uFill>
                <a:latin typeface="Garamond"/>
                <a:cs typeface="Garamond"/>
                <a:sym typeface="Wingdings"/>
              </a:rPr>
              <a:t>		</a:t>
            </a:r>
            <a:r>
              <a:rPr lang="en-US" sz="2400" dirty="0" err="1" smtClean="0">
                <a:latin typeface="Garamond"/>
                <a:cs typeface="Garamond"/>
              </a:rPr>
              <a:t>conj</a:t>
            </a:r>
            <a:r>
              <a:rPr lang="en-US" sz="2400" dirty="0" smtClean="0">
                <a:latin typeface="Garamond"/>
                <a:cs typeface="Garamond"/>
              </a:rPr>
              <a:t>(lost, won)</a:t>
            </a:r>
            <a:endParaRPr lang="en-US" sz="2400" dirty="0">
              <a:latin typeface="Garamond"/>
              <a:cs typeface="Garamond"/>
            </a:endParaRPr>
          </a:p>
          <a:p>
            <a:pPr marL="0" indent="0">
              <a:spcBef>
                <a:spcPts val="0"/>
              </a:spcBef>
              <a:spcAft>
                <a:spcPts val="1800"/>
              </a:spcAft>
              <a:buNone/>
            </a:pPr>
            <a:r>
              <a:rPr lang="en-US" sz="2400" i="1" dirty="0" smtClean="0">
                <a:uFill>
                  <a:solidFill>
                    <a:srgbClr val="FF0000"/>
                  </a:solidFill>
                </a:uFill>
                <a:latin typeface="Garamond"/>
                <a:cs typeface="Garamond"/>
              </a:rPr>
              <a:t>	I lost but she won.	</a:t>
            </a:r>
            <a:r>
              <a:rPr lang="en-US" sz="2400" dirty="0" smtClean="0">
                <a:uFill>
                  <a:solidFill>
                    <a:srgbClr val="FF0000"/>
                  </a:solidFill>
                </a:uFill>
                <a:latin typeface="Garamond"/>
                <a:cs typeface="Garamond"/>
              </a:rPr>
              <a:t>	</a:t>
            </a:r>
            <a:r>
              <a:rPr lang="en-US" sz="2400" dirty="0" smtClean="0">
                <a:uFill>
                  <a:solidFill>
                    <a:srgbClr val="FF0000"/>
                  </a:solidFill>
                </a:uFill>
                <a:latin typeface="Garamond"/>
                <a:cs typeface="Garamond"/>
                <a:sym typeface="Wingdings"/>
              </a:rPr>
              <a:t>		</a:t>
            </a:r>
            <a:r>
              <a:rPr lang="en-US" sz="2400" dirty="0" err="1" smtClean="0">
                <a:latin typeface="Garamond"/>
                <a:cs typeface="Garamond"/>
              </a:rPr>
              <a:t>ccomp</a:t>
            </a:r>
            <a:r>
              <a:rPr lang="en-US" sz="2400" dirty="0" smtClean="0">
                <a:latin typeface="Garamond"/>
                <a:cs typeface="Garamond"/>
              </a:rPr>
              <a:t>(lost, won)</a:t>
            </a:r>
            <a:endParaRPr lang="en-US" sz="2400" dirty="0" smtClean="0">
              <a:uFill>
                <a:solidFill>
                  <a:srgbClr val="FF0000"/>
                </a:solidFill>
              </a:uFill>
              <a:latin typeface="Garamond"/>
              <a:cs typeface="Garamond"/>
              <a:sym typeface="Wingdings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2400" i="1" dirty="0" smtClean="0">
                <a:latin typeface="Garamond"/>
                <a:cs typeface="Garamond"/>
              </a:rPr>
              <a:t>	I lied. Then I died.	</a:t>
            </a:r>
            <a:r>
              <a:rPr lang="en-US" sz="2400" dirty="0" smtClean="0">
                <a:latin typeface="Garamond"/>
                <a:cs typeface="Garamond"/>
              </a:rPr>
              <a:t>	</a:t>
            </a:r>
            <a:r>
              <a:rPr lang="en-US" sz="2400" dirty="0" smtClean="0">
                <a:latin typeface="Garamond"/>
                <a:cs typeface="Garamond"/>
                <a:sym typeface="Wingdings"/>
              </a:rPr>
              <a:t>		ROOT; ROOT</a:t>
            </a:r>
            <a:endParaRPr lang="en-US" sz="2400" dirty="0" smtClean="0">
              <a:latin typeface="Garamond"/>
              <a:cs typeface="Garamond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2400" i="1" dirty="0" smtClean="0">
                <a:uFill>
                  <a:solidFill>
                    <a:srgbClr val="FF0000"/>
                  </a:solidFill>
                </a:uFill>
                <a:latin typeface="Garamond"/>
                <a:cs typeface="Garamond"/>
              </a:rPr>
              <a:t>	I lied, then I died.</a:t>
            </a:r>
            <a:r>
              <a:rPr lang="en-US" sz="2400" dirty="0" smtClean="0">
                <a:uFill>
                  <a:solidFill>
                    <a:srgbClr val="FF0000"/>
                  </a:solidFill>
                </a:uFill>
                <a:latin typeface="Garamond"/>
                <a:cs typeface="Garamond"/>
              </a:rPr>
              <a:t>			</a:t>
            </a:r>
            <a:r>
              <a:rPr lang="en-US" sz="2400" dirty="0" smtClean="0">
                <a:uFill>
                  <a:solidFill>
                    <a:srgbClr val="FF0000"/>
                  </a:solidFill>
                </a:uFill>
                <a:latin typeface="Garamond"/>
                <a:cs typeface="Garamond"/>
                <a:sym typeface="Wingdings"/>
              </a:rPr>
              <a:t>		</a:t>
            </a:r>
            <a:r>
              <a:rPr lang="en-US" sz="2400" dirty="0" smtClean="0">
                <a:latin typeface="Garamond"/>
                <a:cs typeface="Garamond"/>
              </a:rPr>
              <a:t>parataxis(lied, died)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400" i="1" dirty="0" smtClean="0">
                <a:latin typeface="Garamond"/>
                <a:cs typeface="Garamond"/>
              </a:rPr>
              <a:t>	I lied then I died.	</a:t>
            </a:r>
            <a:r>
              <a:rPr lang="en-US" sz="2400" dirty="0" smtClean="0">
                <a:latin typeface="Garamond"/>
                <a:cs typeface="Garamond"/>
              </a:rPr>
              <a:t>		</a:t>
            </a:r>
            <a:r>
              <a:rPr lang="en-US" sz="2400" dirty="0" smtClean="0">
                <a:latin typeface="Garamond"/>
                <a:cs typeface="Garamond"/>
                <a:sym typeface="Wingdings"/>
              </a:rPr>
              <a:t> 		</a:t>
            </a:r>
            <a:r>
              <a:rPr lang="en-US" sz="2400" dirty="0" err="1" smtClean="0">
                <a:latin typeface="Garamond"/>
                <a:cs typeface="Garamond"/>
              </a:rPr>
              <a:t>ccomp</a:t>
            </a:r>
            <a:r>
              <a:rPr lang="en-US" sz="2400" dirty="0" smtClean="0">
                <a:latin typeface="Garamond"/>
                <a:cs typeface="Garamond"/>
              </a:rPr>
              <a:t>(lied, died)</a:t>
            </a:r>
            <a:endParaRPr lang="en-US" sz="2400" dirty="0" smtClean="0">
              <a:uFill>
                <a:solidFill>
                  <a:srgbClr val="FF0000"/>
                </a:solidFill>
              </a:uFill>
              <a:latin typeface="Garamond"/>
              <a:cs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val="17428189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>
                <a:uFill>
                  <a:solidFill>
                    <a:srgbClr val="0000FF"/>
                  </a:solidFill>
                </a:uFill>
                <a:latin typeface="Garamond"/>
                <a:cs typeface="Garamond"/>
              </a:rPr>
              <a:t>Some </a:t>
            </a:r>
            <a:r>
              <a:rPr lang="en-US" u="sng" dirty="0" smtClean="0">
                <a:uFill>
                  <a:solidFill>
                    <a:srgbClr val="0000FF"/>
                  </a:solidFill>
                </a:uFill>
                <a:latin typeface="Garamond"/>
                <a:cs typeface="Garamond"/>
              </a:rPr>
              <a:t>Less Simple Problems</a:t>
            </a:r>
            <a:r>
              <a:rPr lang="en-US" dirty="0" smtClean="0">
                <a:uFill>
                  <a:solidFill>
                    <a:srgbClr val="0000FF"/>
                  </a:solidFill>
                </a:uFill>
                <a:latin typeface="Garamond"/>
                <a:cs typeface="Garamond"/>
              </a:rPr>
              <a:t> ?</a:t>
            </a:r>
            <a:endParaRPr lang="en-US" dirty="0">
              <a:uFill>
                <a:solidFill>
                  <a:srgbClr val="0000FF"/>
                </a:solidFill>
              </a:u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2400" b="1" u="sng" dirty="0" smtClean="0">
                <a:uFill>
                  <a:solidFill>
                    <a:srgbClr val="FF0000"/>
                  </a:solidFill>
                </a:uFill>
                <a:latin typeface="Garamond"/>
                <a:cs typeface="Garamond"/>
              </a:rPr>
              <a:t>PUNCTUATION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en-US" sz="2400" b="1" u="sng" dirty="0">
              <a:uFill>
                <a:solidFill>
                  <a:srgbClr val="FF0000"/>
                </a:solidFill>
              </a:uFill>
              <a:latin typeface="Garamond"/>
              <a:cs typeface="Garamond"/>
            </a:endParaRPr>
          </a:p>
          <a:p>
            <a:pPr>
              <a:spcBef>
                <a:spcPts val="0"/>
              </a:spcBef>
              <a:spcAft>
                <a:spcPts val="600"/>
              </a:spcAft>
              <a:buFont typeface="Wingdings" charset="2"/>
              <a:buChar char="§"/>
            </a:pPr>
            <a:r>
              <a:rPr lang="en-US" sz="2400" dirty="0" smtClean="0">
                <a:uFill>
                  <a:solidFill>
                    <a:srgbClr val="FF0000"/>
                  </a:solidFill>
                </a:uFill>
                <a:latin typeface="Garamond"/>
                <a:cs typeface="Garamond"/>
              </a:rPr>
              <a:t>Piloted full stop insertion after “independent” clauses</a:t>
            </a:r>
          </a:p>
          <a:p>
            <a:pPr>
              <a:spcBef>
                <a:spcPts val="0"/>
              </a:spcBef>
              <a:spcAft>
                <a:spcPts val="2400"/>
              </a:spcAft>
              <a:buFont typeface="Wingdings" charset="2"/>
              <a:buChar char="§"/>
            </a:pPr>
            <a:r>
              <a:rPr lang="en-US" sz="2400" i="1" dirty="0">
                <a:uFill>
                  <a:solidFill>
                    <a:srgbClr val="FF0000"/>
                  </a:solidFill>
                </a:uFill>
                <a:latin typeface="Garamond"/>
                <a:cs typeface="Garamond"/>
              </a:rPr>
              <a:t>I lost she won </a:t>
            </a:r>
            <a:r>
              <a:rPr lang="en-US" sz="2400" dirty="0">
                <a:uFill>
                  <a:solidFill>
                    <a:srgbClr val="FF0000"/>
                  </a:solidFill>
                </a:uFill>
                <a:latin typeface="Garamond"/>
                <a:cs typeface="Garamond"/>
                <a:sym typeface="Wingdings"/>
              </a:rPr>
              <a:t> I lost&lt;sent&gt;.&lt;/sent&gt; She won</a:t>
            </a:r>
            <a:r>
              <a:rPr lang="en-US" sz="2400" dirty="0" smtClean="0">
                <a:uFill>
                  <a:solidFill>
                    <a:srgbClr val="FF0000"/>
                  </a:solidFill>
                </a:uFill>
                <a:latin typeface="Garamond"/>
                <a:cs typeface="Garamond"/>
                <a:sym typeface="Wingdings"/>
              </a:rPr>
              <a:t>.</a:t>
            </a:r>
          </a:p>
          <a:p>
            <a:pPr>
              <a:spcBef>
                <a:spcPts val="0"/>
              </a:spcBef>
              <a:spcAft>
                <a:spcPts val="600"/>
              </a:spcAft>
              <a:buFont typeface="Wingdings" charset="2"/>
              <a:buChar char="§"/>
            </a:pPr>
            <a:r>
              <a:rPr lang="en-US" sz="2400" dirty="0" smtClean="0">
                <a:uFill>
                  <a:solidFill>
                    <a:srgbClr val="FF0000"/>
                  </a:solidFill>
                </a:uFill>
                <a:latin typeface="Garamond"/>
                <a:cs typeface="Garamond"/>
                <a:sym typeface="Wingdings"/>
              </a:rPr>
              <a:t>Definite differences between two versions</a:t>
            </a:r>
          </a:p>
          <a:p>
            <a:pPr>
              <a:spcBef>
                <a:spcPts val="0"/>
              </a:spcBef>
              <a:spcAft>
                <a:spcPts val="600"/>
              </a:spcAft>
              <a:buFont typeface="Wingdings" charset="2"/>
              <a:buChar char="§"/>
            </a:pPr>
            <a:r>
              <a:rPr lang="en-US" sz="2400" dirty="0" smtClean="0">
                <a:uFill>
                  <a:solidFill>
                    <a:srgbClr val="FF0000"/>
                  </a:solidFill>
                </a:uFill>
                <a:latin typeface="Garamond"/>
                <a:cs typeface="Garamond"/>
                <a:sym typeface="Wingdings"/>
              </a:rPr>
              <a:t>Mostly not critical</a:t>
            </a:r>
          </a:p>
          <a:p>
            <a:pPr>
              <a:spcBef>
                <a:spcPts val="0"/>
              </a:spcBef>
              <a:spcAft>
                <a:spcPts val="600"/>
              </a:spcAft>
              <a:buFont typeface="Wingdings" charset="2"/>
              <a:buChar char="§"/>
            </a:pPr>
            <a:r>
              <a:rPr lang="en-US" sz="2400" dirty="0" smtClean="0">
                <a:uFill>
                  <a:solidFill>
                    <a:srgbClr val="FF0000"/>
                  </a:solidFill>
                </a:uFill>
                <a:latin typeface="Garamond"/>
                <a:cs typeface="Garamond"/>
                <a:sym typeface="Wingdings"/>
              </a:rPr>
              <a:t>But some are…</a:t>
            </a:r>
            <a:endParaRPr lang="en-US" sz="2400" dirty="0">
              <a:uFill>
                <a:solidFill>
                  <a:srgbClr val="FF0000"/>
                </a:solidFill>
              </a:uFill>
              <a:latin typeface="Garamond"/>
              <a:cs typeface="Garamond"/>
              <a:sym typeface="Wingdings"/>
            </a:endParaRPr>
          </a:p>
        </p:txBody>
      </p:sp>
    </p:spTree>
    <p:extLst>
      <p:ext uri="{BB962C8B-B14F-4D97-AF65-F5344CB8AC3E}">
        <p14:creationId xmlns:p14="http://schemas.microsoft.com/office/powerpoint/2010/main" val="28617617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>
                <a:uFill>
                  <a:solidFill>
                    <a:srgbClr val="0000FF"/>
                  </a:solidFill>
                </a:uFill>
                <a:latin typeface="Garamond"/>
                <a:cs typeface="Garamond"/>
              </a:rPr>
              <a:t>Some </a:t>
            </a:r>
            <a:r>
              <a:rPr lang="en-US" u="sng" dirty="0" smtClean="0">
                <a:uFill>
                  <a:solidFill>
                    <a:srgbClr val="0000FF"/>
                  </a:solidFill>
                </a:uFill>
                <a:latin typeface="Garamond"/>
                <a:cs typeface="Garamond"/>
              </a:rPr>
              <a:t>Less Simple Problems</a:t>
            </a:r>
            <a:r>
              <a:rPr lang="en-US" dirty="0" smtClean="0">
                <a:uFill>
                  <a:solidFill>
                    <a:srgbClr val="0000FF"/>
                  </a:solidFill>
                </a:uFill>
                <a:latin typeface="Garamond"/>
                <a:cs typeface="Garamond"/>
              </a:rPr>
              <a:t> ?</a:t>
            </a:r>
            <a:endParaRPr lang="en-US" dirty="0">
              <a:uFill>
                <a:solidFill>
                  <a:srgbClr val="0000FF"/>
                </a:solidFill>
              </a:u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endParaRPr lang="en-US" sz="2400" b="1" u="sng" dirty="0" smtClean="0">
              <a:uFill>
                <a:solidFill>
                  <a:srgbClr val="FF0000"/>
                </a:solidFill>
              </a:uFill>
              <a:latin typeface="Garamond"/>
              <a:cs typeface="Garamond"/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en-US" sz="2400" b="1" u="sng" dirty="0" smtClean="0">
              <a:uFill>
                <a:solidFill>
                  <a:srgbClr val="FF0000"/>
                </a:solidFill>
              </a:uFill>
              <a:latin typeface="Garamond"/>
              <a:cs typeface="Garamond"/>
            </a:endParaRPr>
          </a:p>
          <a:p>
            <a:pPr>
              <a:spcBef>
                <a:spcPts val="0"/>
              </a:spcBef>
              <a:spcAft>
                <a:spcPts val="600"/>
              </a:spcAft>
              <a:buFont typeface="Wingdings" charset="2"/>
              <a:buChar char="§"/>
            </a:pPr>
            <a:r>
              <a:rPr lang="en-GB" sz="2400" b="1" i="1" dirty="0" smtClean="0">
                <a:latin typeface="Garamond"/>
                <a:cs typeface="Garamond"/>
              </a:rPr>
              <a:t>This </a:t>
            </a:r>
            <a:r>
              <a:rPr lang="en-GB" sz="2400" b="1" i="1" dirty="0">
                <a:latin typeface="Garamond"/>
                <a:cs typeface="Garamond"/>
              </a:rPr>
              <a:t>isn't coming</a:t>
            </a:r>
            <a:r>
              <a:rPr lang="en-GB" sz="2400" i="1" dirty="0">
                <a:latin typeface="Garamond"/>
                <a:cs typeface="Garamond"/>
              </a:rPr>
              <a:t> from taxpayers' money either, it is entirely </a:t>
            </a:r>
            <a:r>
              <a:rPr lang="en-GB" sz="2400" i="1" dirty="0" smtClean="0">
                <a:latin typeface="Garamond"/>
                <a:cs typeface="Garamond"/>
              </a:rPr>
              <a:t>fundraised.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GB" sz="2400" dirty="0" smtClean="0">
                <a:latin typeface="Garamond"/>
                <a:cs typeface="Garamond"/>
              </a:rPr>
              <a:t>		</a:t>
            </a:r>
            <a:r>
              <a:rPr lang="en-GB" sz="2400" dirty="0" smtClean="0">
                <a:latin typeface="Garamond"/>
                <a:cs typeface="Garamond"/>
                <a:sym typeface="Wingdings"/>
              </a:rPr>
              <a:t> </a:t>
            </a:r>
            <a:r>
              <a:rPr lang="en-GB" sz="2400" dirty="0" err="1" smtClean="0">
                <a:latin typeface="Garamond"/>
                <a:cs typeface="Garamond"/>
              </a:rPr>
              <a:t>ccomp</a:t>
            </a:r>
            <a:r>
              <a:rPr lang="en-GB" sz="2400" dirty="0">
                <a:latin typeface="Garamond"/>
                <a:cs typeface="Garamond"/>
              </a:rPr>
              <a:t>(fund-</a:t>
            </a:r>
            <a:r>
              <a:rPr lang="en-GB" sz="2400" dirty="0" smtClean="0">
                <a:latin typeface="Garamond"/>
                <a:cs typeface="Garamond"/>
              </a:rPr>
              <a:t>raised</a:t>
            </a:r>
            <a:r>
              <a:rPr lang="en-GB" sz="2400" dirty="0">
                <a:latin typeface="Garamond"/>
                <a:cs typeface="Garamond"/>
              </a:rPr>
              <a:t>,</a:t>
            </a:r>
            <a:r>
              <a:rPr lang="en-GB" sz="2400" dirty="0" smtClean="0">
                <a:latin typeface="Garamond"/>
                <a:cs typeface="Garamond"/>
              </a:rPr>
              <a:t> coming)</a:t>
            </a:r>
          </a:p>
        </p:txBody>
      </p:sp>
    </p:spTree>
    <p:extLst>
      <p:ext uri="{BB962C8B-B14F-4D97-AF65-F5344CB8AC3E}">
        <p14:creationId xmlns:p14="http://schemas.microsoft.com/office/powerpoint/2010/main" val="4027279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>
                <a:uFill>
                  <a:solidFill>
                    <a:srgbClr val="0000FF"/>
                  </a:solidFill>
                </a:uFill>
                <a:latin typeface="Garamond"/>
                <a:cs typeface="Garamond"/>
              </a:rPr>
              <a:t>Some </a:t>
            </a:r>
            <a:r>
              <a:rPr lang="en-US" u="sng" dirty="0" smtClean="0">
                <a:uFill>
                  <a:solidFill>
                    <a:srgbClr val="0000FF"/>
                  </a:solidFill>
                </a:uFill>
                <a:latin typeface="Garamond"/>
                <a:cs typeface="Garamond"/>
              </a:rPr>
              <a:t>Less Simple Problems</a:t>
            </a:r>
            <a:r>
              <a:rPr lang="en-US" dirty="0" smtClean="0">
                <a:uFill>
                  <a:solidFill>
                    <a:srgbClr val="0000FF"/>
                  </a:solidFill>
                </a:uFill>
                <a:latin typeface="Garamond"/>
                <a:cs typeface="Garamond"/>
              </a:rPr>
              <a:t> ?</a:t>
            </a:r>
            <a:endParaRPr lang="en-US" dirty="0">
              <a:uFill>
                <a:solidFill>
                  <a:srgbClr val="0000FF"/>
                </a:solidFill>
              </a:u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2400" b="1" u="sng" dirty="0" smtClean="0">
                <a:uFill>
                  <a:solidFill>
                    <a:srgbClr val="FF0000"/>
                  </a:solidFill>
                </a:uFill>
                <a:latin typeface="Garamond"/>
                <a:cs typeface="Garamond"/>
              </a:rPr>
              <a:t>PUNCTUATION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en-US" sz="2400" b="1" u="sng" dirty="0">
              <a:uFill>
                <a:solidFill>
                  <a:srgbClr val="FF0000"/>
                </a:solidFill>
              </a:uFill>
              <a:latin typeface="Garamond"/>
              <a:cs typeface="Garamond"/>
            </a:endParaRPr>
          </a:p>
          <a:p>
            <a:pPr>
              <a:spcBef>
                <a:spcPts val="0"/>
              </a:spcBef>
              <a:spcAft>
                <a:spcPts val="600"/>
              </a:spcAft>
              <a:buFont typeface="Wingdings" charset="2"/>
              <a:buChar char="§"/>
            </a:pPr>
            <a:r>
              <a:rPr lang="en-US" sz="2400" dirty="0" smtClean="0">
                <a:uFill>
                  <a:solidFill>
                    <a:srgbClr val="FF0000"/>
                  </a:solidFill>
                </a:uFill>
                <a:latin typeface="Garamond"/>
                <a:cs typeface="Garamond"/>
                <a:sym typeface="Wingdings"/>
              </a:rPr>
              <a:t>“Interpretive” Issues</a:t>
            </a:r>
          </a:p>
          <a:p>
            <a:pPr lvl="1">
              <a:spcAft>
                <a:spcPts val="2400"/>
              </a:spcAft>
              <a:buFont typeface="Arial"/>
              <a:buChar char="•"/>
            </a:pPr>
            <a:r>
              <a:rPr lang="en-GB" sz="2400" dirty="0">
                <a:latin typeface="Garamond"/>
                <a:cs typeface="Garamond"/>
              </a:rPr>
              <a:t>I hope your readers remember that travel broadens the </a:t>
            </a:r>
            <a:r>
              <a:rPr lang="en-GB" sz="2400" dirty="0" smtClean="0">
                <a:latin typeface="Garamond"/>
                <a:cs typeface="Garamond"/>
              </a:rPr>
              <a:t>mind&lt;sent ,&gt;.&lt;/sent&gt; </a:t>
            </a:r>
            <a:r>
              <a:rPr lang="en-GB" sz="2400" dirty="0">
                <a:latin typeface="Garamond"/>
                <a:cs typeface="Garamond"/>
              </a:rPr>
              <a:t>and </a:t>
            </a:r>
            <a:r>
              <a:rPr lang="en-GB" sz="2400" dirty="0" smtClean="0">
                <a:latin typeface="Garamond"/>
                <a:cs typeface="Garamond"/>
              </a:rPr>
              <a:t>that</a:t>
            </a:r>
            <a:r>
              <a:rPr lang="en-GB" sz="2400" dirty="0">
                <a:latin typeface="Garamond"/>
                <a:cs typeface="Garamond"/>
              </a:rPr>
              <a:t> </a:t>
            </a:r>
            <a:r>
              <a:rPr lang="en-GB" sz="2400" dirty="0" smtClean="0">
                <a:latin typeface="Garamond"/>
                <a:cs typeface="Garamond"/>
              </a:rPr>
              <a:t>trips </a:t>
            </a:r>
            <a:r>
              <a:rPr lang="en-GB" sz="2400" dirty="0">
                <a:latin typeface="Garamond"/>
                <a:cs typeface="Garamond"/>
              </a:rPr>
              <a:t>like these have been proven to work in the past</a:t>
            </a:r>
            <a:r>
              <a:rPr lang="en-GB" sz="2400" dirty="0" smtClean="0">
                <a:latin typeface="Garamond"/>
                <a:cs typeface="Garamond"/>
              </a:rPr>
              <a:t>.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buFont typeface="Arial"/>
              <a:buChar char="•"/>
            </a:pPr>
            <a:r>
              <a:rPr lang="en-US" sz="2400" i="1" dirty="0" smtClean="0">
                <a:uFill>
                  <a:solidFill>
                    <a:srgbClr val="FF0000"/>
                  </a:solidFill>
                </a:uFill>
                <a:latin typeface="Garamond"/>
                <a:cs typeface="Garamond"/>
                <a:sym typeface="Wingdings"/>
              </a:rPr>
              <a:t>I </a:t>
            </a:r>
            <a:r>
              <a:rPr lang="en-US" sz="2400" i="1" dirty="0">
                <a:uFill>
                  <a:solidFill>
                    <a:srgbClr val="FF0000"/>
                  </a:solidFill>
                </a:uFill>
                <a:latin typeface="Garamond"/>
                <a:cs typeface="Garamond"/>
                <a:sym typeface="Wingdings"/>
              </a:rPr>
              <a:t>think he’s great and </a:t>
            </a:r>
            <a:r>
              <a:rPr lang="en-US" sz="2400" i="1" dirty="0" smtClean="0">
                <a:uFill>
                  <a:solidFill>
                    <a:srgbClr val="FF0000"/>
                  </a:solidFill>
                </a:uFill>
                <a:latin typeface="Garamond"/>
                <a:cs typeface="Garamond"/>
                <a:sym typeface="Wingdings"/>
              </a:rPr>
              <a:t>she’s </a:t>
            </a:r>
            <a:r>
              <a:rPr lang="en-US" sz="2400" i="1" dirty="0">
                <a:uFill>
                  <a:solidFill>
                    <a:srgbClr val="FF0000"/>
                  </a:solidFill>
                </a:uFill>
                <a:latin typeface="Garamond"/>
                <a:cs typeface="Garamond"/>
                <a:sym typeface="Wingdings"/>
              </a:rPr>
              <a:t>great.</a:t>
            </a:r>
          </a:p>
          <a:p>
            <a:pPr lvl="1">
              <a:spcBef>
                <a:spcPts val="0"/>
              </a:spcBef>
              <a:spcAft>
                <a:spcPts val="3000"/>
              </a:spcAft>
              <a:buFont typeface="Arial"/>
              <a:buChar char="•"/>
            </a:pPr>
            <a:r>
              <a:rPr lang="en-US" sz="2400" i="1" dirty="0">
                <a:uFill>
                  <a:solidFill>
                    <a:srgbClr val="FF0000"/>
                  </a:solidFill>
                </a:uFill>
                <a:latin typeface="Garamond"/>
                <a:cs typeface="Garamond"/>
                <a:sym typeface="Wingdings"/>
              </a:rPr>
              <a:t>I think that’s terrible and we should do </a:t>
            </a:r>
            <a:r>
              <a:rPr lang="en-US" sz="2400" i="1" dirty="0" smtClean="0">
                <a:uFill>
                  <a:solidFill>
                    <a:srgbClr val="FF0000"/>
                  </a:solidFill>
                </a:uFill>
                <a:latin typeface="Garamond"/>
                <a:cs typeface="Garamond"/>
                <a:sym typeface="Wingdings"/>
              </a:rPr>
              <a:t>better.</a:t>
            </a:r>
            <a:endParaRPr lang="en-US" sz="2400" i="1" dirty="0">
              <a:uFill>
                <a:solidFill>
                  <a:srgbClr val="FF0000"/>
                </a:solidFill>
              </a:uFill>
              <a:latin typeface="Garamond"/>
              <a:cs typeface="Garamond"/>
              <a:sym typeface="Wingdings"/>
            </a:endParaRPr>
          </a:p>
          <a:p>
            <a:pPr>
              <a:spcBef>
                <a:spcPts val="0"/>
              </a:spcBef>
              <a:spcAft>
                <a:spcPts val="600"/>
              </a:spcAft>
              <a:buFont typeface="Wingdings" charset="2"/>
              <a:buChar char="§"/>
            </a:pPr>
            <a:r>
              <a:rPr lang="en-US" sz="2400" dirty="0" smtClean="0">
                <a:uFill>
                  <a:solidFill>
                    <a:srgbClr val="FF0000"/>
                  </a:solidFill>
                </a:uFill>
                <a:latin typeface="Garamond"/>
                <a:cs typeface="Garamond"/>
                <a:sym typeface="Wingdings"/>
              </a:rPr>
              <a:t>Make our peace with it?</a:t>
            </a:r>
            <a:endParaRPr lang="en-US" sz="2400" dirty="0">
              <a:uFill>
                <a:solidFill>
                  <a:srgbClr val="FF0000"/>
                </a:solidFill>
              </a:uFill>
              <a:latin typeface="Garamond"/>
              <a:cs typeface="Garamond"/>
              <a:sym typeface="Wingdings"/>
            </a:endParaRPr>
          </a:p>
        </p:txBody>
      </p:sp>
    </p:spTree>
    <p:extLst>
      <p:ext uri="{BB962C8B-B14F-4D97-AF65-F5344CB8AC3E}">
        <p14:creationId xmlns:p14="http://schemas.microsoft.com/office/powerpoint/2010/main" val="4038186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>
                <a:uFill>
                  <a:solidFill>
                    <a:srgbClr val="0000FF"/>
                  </a:solidFill>
                </a:uFill>
                <a:latin typeface="Garamond"/>
                <a:cs typeface="Garamond"/>
              </a:rPr>
              <a:t>Some </a:t>
            </a:r>
            <a:r>
              <a:rPr lang="en-US" u="sng" dirty="0" smtClean="0">
                <a:uFill>
                  <a:solidFill>
                    <a:srgbClr val="0000FF"/>
                  </a:solidFill>
                </a:uFill>
                <a:latin typeface="Garamond"/>
                <a:cs typeface="Garamond"/>
              </a:rPr>
              <a:t>Less Simple Problems</a:t>
            </a:r>
            <a:r>
              <a:rPr lang="en-US" dirty="0" smtClean="0">
                <a:uFill>
                  <a:solidFill>
                    <a:srgbClr val="0000FF"/>
                  </a:solidFill>
                </a:uFill>
                <a:latin typeface="Garamond"/>
                <a:cs typeface="Garamond"/>
              </a:rPr>
              <a:t> ?</a:t>
            </a:r>
            <a:endParaRPr lang="en-US" dirty="0">
              <a:uFill>
                <a:solidFill>
                  <a:srgbClr val="0000FF"/>
                </a:solidFill>
              </a:u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2400" b="1" u="sng" dirty="0" smtClean="0">
                <a:uFill>
                  <a:solidFill>
                    <a:srgbClr val="FF0000"/>
                  </a:solidFill>
                </a:uFill>
                <a:latin typeface="Garamond"/>
                <a:cs typeface="Garamond"/>
              </a:rPr>
              <a:t>GRAPHICAL TEXT</a:t>
            </a:r>
            <a:endParaRPr lang="en-US" sz="2400" b="1" u="sng" dirty="0">
              <a:uFill>
                <a:solidFill>
                  <a:srgbClr val="FF0000"/>
                </a:solidFill>
              </a:uFill>
              <a:latin typeface="Garamond"/>
              <a:cs typeface="Garamond"/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2400" dirty="0">
              <a:uFill>
                <a:solidFill>
                  <a:srgbClr val="FF0000"/>
                </a:solidFill>
              </a:uFill>
              <a:latin typeface="Garamond"/>
              <a:cs typeface="Garamond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640687" y="2585287"/>
            <a:ext cx="7806224" cy="3005667"/>
            <a:chOff x="640687" y="2585287"/>
            <a:chExt cx="7806224" cy="3005667"/>
          </a:xfrm>
        </p:grpSpPr>
        <p:pic>
          <p:nvPicPr>
            <p:cNvPr id="4" name="Picture 3" descr="na5309x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0687" y="2585287"/>
              <a:ext cx="2139204" cy="2947722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02750" y="2585287"/>
              <a:ext cx="2424571" cy="3005667"/>
            </a:xfrm>
            <a:prstGeom prst="rect">
              <a:avLst/>
            </a:prstGeom>
          </p:spPr>
        </p:pic>
        <p:pic>
          <p:nvPicPr>
            <p:cNvPr id="6" name="Picture 5" descr="ttp://i.stack.imgur.com/4ZVjr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46574" y="3112418"/>
              <a:ext cx="2700337" cy="1953472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5341650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>
                <a:uFill>
                  <a:solidFill>
                    <a:srgbClr val="0000FF"/>
                  </a:solidFill>
                </a:uFill>
                <a:latin typeface="Garamond"/>
                <a:cs typeface="Garamond"/>
              </a:rPr>
              <a:t>Some </a:t>
            </a:r>
            <a:r>
              <a:rPr lang="en-US" u="sng" dirty="0" smtClean="0">
                <a:uFill>
                  <a:solidFill>
                    <a:srgbClr val="0000FF"/>
                  </a:solidFill>
                </a:uFill>
                <a:latin typeface="Garamond"/>
                <a:cs typeface="Garamond"/>
              </a:rPr>
              <a:t>Less Simple Problems</a:t>
            </a:r>
            <a:r>
              <a:rPr lang="en-US" dirty="0" smtClean="0">
                <a:uFill>
                  <a:solidFill>
                    <a:srgbClr val="0000FF"/>
                  </a:solidFill>
                </a:uFill>
                <a:latin typeface="Garamond"/>
                <a:cs typeface="Garamond"/>
              </a:rPr>
              <a:t> ?</a:t>
            </a:r>
            <a:endParaRPr lang="en-US" dirty="0">
              <a:uFill>
                <a:solidFill>
                  <a:srgbClr val="0000FF"/>
                </a:solidFill>
              </a:u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2400" b="1" u="sng" dirty="0" smtClean="0">
                <a:uFill>
                  <a:solidFill>
                    <a:srgbClr val="FF0000"/>
                  </a:solidFill>
                </a:uFill>
                <a:latin typeface="Garamond"/>
                <a:cs typeface="Garamond"/>
              </a:rPr>
              <a:t>GRAPHICAL TEXT</a:t>
            </a:r>
            <a:endParaRPr lang="en-US" sz="2400" b="1" u="sng" dirty="0">
              <a:uFill>
                <a:solidFill>
                  <a:srgbClr val="FF0000"/>
                </a:solidFill>
              </a:uFill>
              <a:latin typeface="Garamond"/>
              <a:cs typeface="Garamond"/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2400" dirty="0" smtClean="0">
              <a:uFill>
                <a:solidFill>
                  <a:srgbClr val="FF0000"/>
                </a:solidFill>
              </a:uFill>
              <a:latin typeface="Garamond"/>
              <a:cs typeface="Garamond"/>
            </a:endParaRPr>
          </a:p>
          <a:p>
            <a:pPr>
              <a:spcBef>
                <a:spcPts val="0"/>
              </a:spcBef>
              <a:spcAft>
                <a:spcPts val="1800"/>
              </a:spcAft>
              <a:buFont typeface="Wingdings" charset="2"/>
              <a:buChar char="§"/>
            </a:pPr>
            <a:r>
              <a:rPr lang="en-US" sz="2400" dirty="0" smtClean="0">
                <a:uFill>
                  <a:solidFill>
                    <a:srgbClr val="FF0000"/>
                  </a:solidFill>
                </a:uFill>
                <a:latin typeface="Garamond"/>
                <a:cs typeface="Garamond"/>
              </a:rPr>
              <a:t>Laborious to transcribe</a:t>
            </a:r>
          </a:p>
          <a:p>
            <a:pPr>
              <a:spcBef>
                <a:spcPts val="0"/>
              </a:spcBef>
              <a:spcAft>
                <a:spcPts val="1800"/>
              </a:spcAft>
              <a:buFont typeface="Wingdings" charset="2"/>
              <a:buChar char="§"/>
            </a:pPr>
            <a:r>
              <a:rPr lang="en-US" sz="2400" dirty="0" smtClean="0">
                <a:uFill>
                  <a:solidFill>
                    <a:srgbClr val="FF0000"/>
                  </a:solidFill>
                </a:uFill>
                <a:latin typeface="Garamond"/>
                <a:cs typeface="Garamond"/>
              </a:rPr>
              <a:t>Error-prone</a:t>
            </a:r>
          </a:p>
        </p:txBody>
      </p:sp>
    </p:spTree>
    <p:extLst>
      <p:ext uri="{BB962C8B-B14F-4D97-AF65-F5344CB8AC3E}">
        <p14:creationId xmlns:p14="http://schemas.microsoft.com/office/powerpoint/2010/main" val="19211122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88914"/>
            <a:ext cx="8229600" cy="6342333"/>
          </a:xfrm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000" dirty="0" smtClean="0"/>
              <a:t>		&lt;</a:t>
            </a:r>
            <a:r>
              <a:rPr lang="en-US" sz="1000" b="1" dirty="0"/>
              <a:t>table </a:t>
            </a:r>
            <a:r>
              <a:rPr lang="en-US" sz="1000" dirty="0"/>
              <a:t>rows="4" cols="</a:t>
            </a:r>
            <a:r>
              <a:rPr lang="en-US" sz="1000" dirty="0" smtClean="0"/>
              <a:t>4”&gt;</a:t>
            </a:r>
            <a:endParaRPr lang="en-GB" sz="1000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GB" sz="1000" dirty="0" smtClean="0"/>
              <a:t>		</a:t>
            </a:r>
            <a:r>
              <a:rPr lang="en-US" sz="1000" dirty="0" smtClean="0"/>
              <a:t>&lt;</a:t>
            </a:r>
            <a:r>
              <a:rPr lang="en-US" sz="1000" b="1" dirty="0"/>
              <a:t>head</a:t>
            </a:r>
            <a:r>
              <a:rPr lang="en-US" sz="1000" dirty="0"/>
              <a:t>&gt;Features of Birds&lt;/</a:t>
            </a:r>
            <a:r>
              <a:rPr lang="en-US" sz="1000" b="1" dirty="0"/>
              <a:t>head</a:t>
            </a:r>
            <a:r>
              <a:rPr lang="en-US" sz="1000" dirty="0" smtClean="0"/>
              <a:t>&gt;</a:t>
            </a:r>
            <a:endParaRPr lang="en-GB" sz="1000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GB" sz="1000" dirty="0"/>
              <a:t>	</a:t>
            </a:r>
            <a:r>
              <a:rPr lang="en-GB" sz="1000" dirty="0" smtClean="0"/>
              <a:t>		</a:t>
            </a:r>
            <a:r>
              <a:rPr lang="en-US" sz="1000" dirty="0" smtClean="0"/>
              <a:t>&lt;</a:t>
            </a:r>
            <a:r>
              <a:rPr lang="en-US" sz="1000" b="1" dirty="0"/>
              <a:t>row </a:t>
            </a:r>
            <a:r>
              <a:rPr lang="en-US" sz="1000" dirty="0"/>
              <a:t> role="label"&gt; </a:t>
            </a:r>
            <a:endParaRPr lang="en-GB" sz="1000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000" dirty="0"/>
              <a:t>     </a:t>
            </a:r>
            <a:r>
              <a:rPr lang="en-US" sz="1000" dirty="0" smtClean="0"/>
              <a:t>		     		&lt;</a:t>
            </a:r>
            <a:r>
              <a:rPr lang="en-US" sz="1000" b="1" dirty="0"/>
              <a:t>cell</a:t>
            </a:r>
            <a:r>
              <a:rPr lang="en-US" sz="1000" dirty="0" smtClean="0"/>
              <a:t>/</a:t>
            </a:r>
            <a:r>
              <a:rPr lang="en-US" sz="1000" dirty="0"/>
              <a:t>&gt;</a:t>
            </a:r>
            <a:r>
              <a:rPr lang="en-US" sz="1000" dirty="0" smtClean="0"/>
              <a:t> </a:t>
            </a:r>
            <a:r>
              <a:rPr lang="en-US" sz="1000" dirty="0"/>
              <a:t>	</a:t>
            </a:r>
            <a:r>
              <a:rPr lang="en-US" sz="1000" dirty="0" smtClean="0"/>
              <a:t>			&lt;</a:t>
            </a:r>
            <a:r>
              <a:rPr lang="en-US" sz="1000" b="1" dirty="0"/>
              <a:t>cell</a:t>
            </a:r>
            <a:r>
              <a:rPr lang="en-US" sz="1000" dirty="0"/>
              <a:t>&gt;Main </a:t>
            </a:r>
            <a:r>
              <a:rPr lang="en-US" sz="1000" dirty="0" err="1"/>
              <a:t>colour</a:t>
            </a:r>
            <a:r>
              <a:rPr lang="en-US" sz="1000" dirty="0"/>
              <a:t>&lt;/</a:t>
            </a:r>
            <a:r>
              <a:rPr lang="en-US" sz="1000" b="1" dirty="0"/>
              <a:t>cell</a:t>
            </a:r>
            <a:r>
              <a:rPr lang="en-US" sz="1000" dirty="0"/>
              <a:t>&gt; </a:t>
            </a:r>
            <a:endParaRPr lang="en-GB" sz="1000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000" dirty="0"/>
              <a:t> </a:t>
            </a:r>
            <a:r>
              <a:rPr lang="en-US" sz="1000" dirty="0" smtClean="0"/>
              <a:t>	         </a:t>
            </a:r>
            <a:r>
              <a:rPr lang="en-US" sz="1000" dirty="0"/>
              <a:t>	</a:t>
            </a:r>
            <a:r>
              <a:rPr lang="en-US" sz="1000" dirty="0" smtClean="0"/>
              <a:t>		&lt;</a:t>
            </a:r>
            <a:r>
              <a:rPr lang="en-US" sz="1000" b="1" dirty="0"/>
              <a:t>cell</a:t>
            </a:r>
            <a:r>
              <a:rPr lang="en-US" sz="1000" dirty="0"/>
              <a:t>&gt;Has wings&lt;/</a:t>
            </a:r>
            <a:r>
              <a:rPr lang="en-US" sz="1000" b="1" dirty="0"/>
              <a:t>cell</a:t>
            </a:r>
            <a:r>
              <a:rPr lang="en-US" sz="1000" dirty="0" smtClean="0"/>
              <a:t>&gt;</a:t>
            </a:r>
            <a:endParaRPr lang="en-GB" sz="1000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000" dirty="0" smtClean="0"/>
              <a:t>	          </a:t>
            </a:r>
            <a:r>
              <a:rPr lang="en-US" sz="1000" dirty="0"/>
              <a:t>	</a:t>
            </a:r>
            <a:r>
              <a:rPr lang="en-US" sz="1000" dirty="0" smtClean="0"/>
              <a:t>		&lt;</a:t>
            </a:r>
            <a:r>
              <a:rPr lang="en-US" sz="1000" b="1" dirty="0"/>
              <a:t>cell</a:t>
            </a:r>
            <a:r>
              <a:rPr lang="en-US" sz="1000" dirty="0"/>
              <a:t>&gt;Can </a:t>
            </a:r>
            <a:r>
              <a:rPr lang="en-US" sz="1000" dirty="0" smtClean="0"/>
              <a:t>fly&lt;</a:t>
            </a:r>
            <a:r>
              <a:rPr lang="en-US" sz="1000" dirty="0"/>
              <a:t>/</a:t>
            </a:r>
            <a:r>
              <a:rPr lang="en-US" sz="1000" b="1" dirty="0"/>
              <a:t>cell</a:t>
            </a:r>
            <a:r>
              <a:rPr lang="en-US" sz="1000" dirty="0"/>
              <a:t>&gt; </a:t>
            </a:r>
            <a:endParaRPr lang="en-GB" sz="1000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000" dirty="0"/>
              <a:t>     </a:t>
            </a:r>
            <a:r>
              <a:rPr lang="en-US" sz="1000" dirty="0" smtClean="0"/>
              <a:t>			&lt;</a:t>
            </a:r>
            <a:r>
              <a:rPr lang="en-US" sz="1000" dirty="0"/>
              <a:t>/</a:t>
            </a:r>
            <a:r>
              <a:rPr lang="en-US" sz="1000" b="1" dirty="0"/>
              <a:t>row</a:t>
            </a:r>
            <a:r>
              <a:rPr lang="en-US" sz="1000" dirty="0"/>
              <a:t>&gt; </a:t>
            </a:r>
            <a:endParaRPr lang="en-GB" sz="1000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000" dirty="0"/>
              <a:t>     </a:t>
            </a:r>
            <a:r>
              <a:rPr lang="en-US" sz="1000" dirty="0" smtClean="0"/>
              <a:t>			&lt;</a:t>
            </a:r>
            <a:r>
              <a:rPr lang="en-US" sz="1000" b="1" dirty="0"/>
              <a:t>row</a:t>
            </a:r>
            <a:r>
              <a:rPr lang="en-US" sz="1000" dirty="0"/>
              <a:t>&gt; </a:t>
            </a:r>
            <a:endParaRPr lang="en-GB" sz="1000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000" dirty="0"/>
              <a:t>          	</a:t>
            </a:r>
            <a:r>
              <a:rPr lang="en-US" sz="1000" dirty="0" smtClean="0"/>
              <a:t>			&lt;</a:t>
            </a:r>
            <a:r>
              <a:rPr lang="en-US" sz="1000" b="1" dirty="0"/>
              <a:t>cell </a:t>
            </a:r>
            <a:r>
              <a:rPr lang="en-US" sz="1000" dirty="0"/>
              <a:t>role="label"&gt;Blackbird&lt;/</a:t>
            </a:r>
            <a:r>
              <a:rPr lang="en-US" sz="1000" b="1" dirty="0"/>
              <a:t>cell</a:t>
            </a:r>
            <a:r>
              <a:rPr lang="en-US" sz="1000" dirty="0"/>
              <a:t>&gt; </a:t>
            </a:r>
            <a:endParaRPr lang="en-GB" sz="1000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000" dirty="0"/>
              <a:t>          	</a:t>
            </a:r>
            <a:r>
              <a:rPr lang="en-US" sz="1000" dirty="0" smtClean="0"/>
              <a:t>			&lt;</a:t>
            </a:r>
            <a:r>
              <a:rPr lang="en-US" sz="1000" b="1" dirty="0"/>
              <a:t>cell</a:t>
            </a:r>
            <a:r>
              <a:rPr lang="en-US" sz="1000" dirty="0"/>
              <a:t>&gt;black&lt;/</a:t>
            </a:r>
            <a:r>
              <a:rPr lang="en-US" sz="1000" b="1" dirty="0"/>
              <a:t>cell</a:t>
            </a:r>
            <a:r>
              <a:rPr lang="en-US" sz="1000" dirty="0" smtClean="0"/>
              <a:t>&gt;</a:t>
            </a:r>
            <a:endParaRPr lang="en-GB" sz="1000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000" dirty="0" smtClean="0"/>
              <a:t>	          </a:t>
            </a:r>
            <a:r>
              <a:rPr lang="en-US" sz="1000" dirty="0"/>
              <a:t>	</a:t>
            </a:r>
            <a:r>
              <a:rPr lang="en-US" sz="1000" dirty="0" smtClean="0"/>
              <a:t>		&lt;</a:t>
            </a:r>
            <a:r>
              <a:rPr lang="en-US" sz="1000" b="1" dirty="0"/>
              <a:t>cell</a:t>
            </a:r>
            <a:r>
              <a:rPr lang="en-US" sz="1000" dirty="0"/>
              <a:t>&gt;yes&lt;/</a:t>
            </a:r>
            <a:r>
              <a:rPr lang="en-US" sz="1000" b="1" dirty="0"/>
              <a:t>cell</a:t>
            </a:r>
            <a:r>
              <a:rPr lang="en-US" sz="1000" dirty="0" smtClean="0"/>
              <a:t>&gt;</a:t>
            </a:r>
            <a:endParaRPr lang="en-GB" sz="1000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000" dirty="0" smtClean="0"/>
              <a:t>	        		  </a:t>
            </a:r>
            <a:r>
              <a:rPr lang="en-US" sz="1000" dirty="0"/>
              <a:t>	&lt;</a:t>
            </a:r>
            <a:r>
              <a:rPr lang="en-US" sz="1000" b="1" dirty="0"/>
              <a:t>cell</a:t>
            </a:r>
            <a:r>
              <a:rPr lang="en-US" sz="1000" dirty="0"/>
              <a:t>&gt;yes&lt;/</a:t>
            </a:r>
            <a:r>
              <a:rPr lang="en-US" sz="1000" b="1" dirty="0"/>
              <a:t>cell</a:t>
            </a:r>
            <a:r>
              <a:rPr lang="en-US" sz="1000" dirty="0"/>
              <a:t>&gt; </a:t>
            </a:r>
            <a:endParaRPr lang="en-GB" sz="1000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000" dirty="0"/>
              <a:t>     </a:t>
            </a:r>
            <a:r>
              <a:rPr lang="en-US" sz="1000" dirty="0" smtClean="0"/>
              <a:t>			&lt;</a:t>
            </a:r>
            <a:r>
              <a:rPr lang="en-US" sz="1000" dirty="0"/>
              <a:t>/</a:t>
            </a:r>
            <a:r>
              <a:rPr lang="en-US" sz="1000" b="1" dirty="0"/>
              <a:t>row</a:t>
            </a:r>
            <a:r>
              <a:rPr lang="en-US" sz="1000" dirty="0"/>
              <a:t>&gt; </a:t>
            </a:r>
            <a:endParaRPr lang="en-GB" sz="1000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000" dirty="0"/>
              <a:t>     </a:t>
            </a:r>
            <a:r>
              <a:rPr lang="en-US" sz="1000" dirty="0" smtClean="0"/>
              <a:t>			&lt;</a:t>
            </a:r>
            <a:r>
              <a:rPr lang="en-US" sz="1000" b="1" dirty="0"/>
              <a:t>row</a:t>
            </a:r>
            <a:r>
              <a:rPr lang="en-US" sz="1000" dirty="0"/>
              <a:t>&gt; </a:t>
            </a:r>
            <a:endParaRPr lang="en-GB" sz="1000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000" dirty="0" smtClean="0"/>
              <a:t>				&lt;</a:t>
            </a:r>
            <a:r>
              <a:rPr lang="en-US" sz="1000" b="1" dirty="0" smtClean="0"/>
              <a:t>cell </a:t>
            </a:r>
            <a:r>
              <a:rPr lang="en-US" sz="1000" dirty="0"/>
              <a:t>role="label"&gt;Parrot&lt;/</a:t>
            </a:r>
            <a:r>
              <a:rPr lang="en-US" sz="1000" b="1" dirty="0"/>
              <a:t>cell</a:t>
            </a:r>
            <a:r>
              <a:rPr lang="en-US" sz="1000" dirty="0"/>
              <a:t>&gt; </a:t>
            </a:r>
            <a:endParaRPr lang="en-GB" sz="1000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000" dirty="0" smtClean="0"/>
              <a:t>				&lt;</a:t>
            </a:r>
            <a:r>
              <a:rPr lang="en-US" sz="1000" b="1" dirty="0"/>
              <a:t>cell</a:t>
            </a:r>
            <a:r>
              <a:rPr lang="en-US" sz="1000" dirty="0"/>
              <a:t>&gt;loads!&lt;/</a:t>
            </a:r>
            <a:r>
              <a:rPr lang="en-US" sz="1000" b="1" dirty="0"/>
              <a:t>cell</a:t>
            </a:r>
            <a:r>
              <a:rPr lang="en-US" sz="1000" dirty="0" smtClean="0"/>
              <a:t>&gt;</a:t>
            </a:r>
            <a:endParaRPr lang="en-GB" sz="1000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000" dirty="0" smtClean="0"/>
              <a:t>				&lt;</a:t>
            </a:r>
            <a:r>
              <a:rPr lang="en-US" sz="1000" b="1" dirty="0"/>
              <a:t>cell</a:t>
            </a:r>
            <a:r>
              <a:rPr lang="en-US" sz="1000" dirty="0"/>
              <a:t>&gt;yes&lt;/</a:t>
            </a:r>
            <a:r>
              <a:rPr lang="en-US" sz="1000" b="1" dirty="0"/>
              <a:t>cell</a:t>
            </a:r>
            <a:r>
              <a:rPr lang="en-US" sz="1000" dirty="0" smtClean="0"/>
              <a:t>&gt;</a:t>
            </a:r>
            <a:endParaRPr lang="en-GB" sz="1000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000" dirty="0" smtClean="0"/>
              <a:t>				&lt;</a:t>
            </a:r>
            <a:r>
              <a:rPr lang="en-US" sz="1000" b="1" dirty="0"/>
              <a:t>cell</a:t>
            </a:r>
            <a:r>
              <a:rPr lang="en-US" sz="1000" dirty="0"/>
              <a:t>&gt;yes&lt;/</a:t>
            </a:r>
            <a:r>
              <a:rPr lang="en-US" sz="1000" b="1" dirty="0"/>
              <a:t>cell</a:t>
            </a:r>
            <a:r>
              <a:rPr lang="en-US" sz="1000" dirty="0"/>
              <a:t>&gt; </a:t>
            </a:r>
            <a:endParaRPr lang="en-GB" sz="1000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000" dirty="0"/>
              <a:t>     </a:t>
            </a:r>
            <a:r>
              <a:rPr lang="en-US" sz="1000" dirty="0" smtClean="0"/>
              <a:t>			&lt;</a:t>
            </a:r>
            <a:r>
              <a:rPr lang="en-US" sz="1000" dirty="0"/>
              <a:t>/</a:t>
            </a:r>
            <a:r>
              <a:rPr lang="en-US" sz="1000" b="1" dirty="0"/>
              <a:t>row</a:t>
            </a:r>
            <a:r>
              <a:rPr lang="en-US" sz="1000" dirty="0"/>
              <a:t>&gt; </a:t>
            </a:r>
            <a:endParaRPr lang="en-GB" sz="1000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000" dirty="0"/>
              <a:t>     </a:t>
            </a:r>
            <a:r>
              <a:rPr lang="en-US" sz="1000" dirty="0" smtClean="0"/>
              <a:t>			&lt;</a:t>
            </a:r>
            <a:r>
              <a:rPr lang="en-US" sz="1000" b="1" dirty="0"/>
              <a:t>row</a:t>
            </a:r>
            <a:r>
              <a:rPr lang="en-US" sz="1000" dirty="0"/>
              <a:t>&gt; </a:t>
            </a:r>
            <a:endParaRPr lang="en-GB" sz="1000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000" dirty="0" smtClean="0"/>
              <a:t>				&lt;</a:t>
            </a:r>
            <a:r>
              <a:rPr lang="en-US" sz="1000" b="1" dirty="0"/>
              <a:t>cell </a:t>
            </a:r>
            <a:r>
              <a:rPr lang="en-US" sz="1000" dirty="0"/>
              <a:t>role="label"&gt;Penguin&lt;/</a:t>
            </a:r>
            <a:r>
              <a:rPr lang="en-US" sz="1000" b="1" dirty="0"/>
              <a:t>cell</a:t>
            </a:r>
            <a:r>
              <a:rPr lang="en-US" sz="1000" dirty="0"/>
              <a:t>&gt; </a:t>
            </a:r>
            <a:endParaRPr lang="en-GB" sz="1000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000" dirty="0" smtClean="0"/>
              <a:t>				&lt;</a:t>
            </a:r>
            <a:r>
              <a:rPr lang="en-US" sz="1000" b="1" dirty="0"/>
              <a:t>cell</a:t>
            </a:r>
            <a:r>
              <a:rPr lang="en-US" sz="1000" dirty="0"/>
              <a:t>&gt;black and white&lt;/</a:t>
            </a:r>
            <a:r>
              <a:rPr lang="en-US" sz="1000" b="1" dirty="0"/>
              <a:t>cell</a:t>
            </a:r>
            <a:r>
              <a:rPr lang="en-US" sz="1000" dirty="0"/>
              <a:t>&gt;</a:t>
            </a:r>
            <a:r>
              <a:rPr lang="en-US" sz="1000" dirty="0" smtClean="0"/>
              <a:t> </a:t>
            </a:r>
            <a:r>
              <a:rPr lang="en-GB" sz="1000" dirty="0"/>
              <a:t>	</a:t>
            </a:r>
            <a:r>
              <a:rPr lang="en-GB" sz="1000" dirty="0" smtClean="0"/>
              <a:t>			</a:t>
            </a:r>
            <a:r>
              <a:rPr lang="en-US" sz="1000" dirty="0" smtClean="0"/>
              <a:t>&lt;</a:t>
            </a:r>
            <a:r>
              <a:rPr lang="en-US" sz="1000" b="1" dirty="0"/>
              <a:t>cell</a:t>
            </a:r>
            <a:r>
              <a:rPr lang="en-US" sz="1000" dirty="0"/>
              <a:t>&gt;yes&lt;/</a:t>
            </a:r>
            <a:r>
              <a:rPr lang="en-US" sz="1000" b="1" dirty="0"/>
              <a:t>cell</a:t>
            </a:r>
            <a:r>
              <a:rPr lang="en-US" sz="1000" dirty="0"/>
              <a:t>&gt;</a:t>
            </a:r>
            <a:r>
              <a:rPr lang="en-US" sz="1000" dirty="0" smtClean="0"/>
              <a:t> </a:t>
            </a:r>
            <a:r>
              <a:rPr lang="en-GB" sz="1000" dirty="0"/>
              <a:t>	</a:t>
            </a:r>
            <a:r>
              <a:rPr lang="en-GB" sz="1000" dirty="0" smtClean="0"/>
              <a:t>			</a:t>
            </a:r>
            <a:r>
              <a:rPr lang="en-US" sz="1000" dirty="0" smtClean="0"/>
              <a:t>&lt;</a:t>
            </a:r>
            <a:r>
              <a:rPr lang="en-US" sz="1000" b="1" dirty="0"/>
              <a:t>cell</a:t>
            </a:r>
            <a:r>
              <a:rPr lang="en-US" sz="1000" dirty="0"/>
              <a:t>&gt;no&lt;/</a:t>
            </a:r>
            <a:r>
              <a:rPr lang="en-US" sz="1000" b="1" dirty="0"/>
              <a:t>cell</a:t>
            </a:r>
            <a:r>
              <a:rPr lang="en-US" sz="1000" dirty="0"/>
              <a:t>&gt; </a:t>
            </a:r>
            <a:endParaRPr lang="en-GB" sz="1000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000" dirty="0"/>
              <a:t>     </a:t>
            </a:r>
            <a:r>
              <a:rPr lang="en-US" sz="1000" dirty="0" smtClean="0"/>
              <a:t>			&lt;</a:t>
            </a:r>
            <a:r>
              <a:rPr lang="en-US" sz="1000" dirty="0"/>
              <a:t>/</a:t>
            </a:r>
            <a:r>
              <a:rPr lang="en-US" sz="1000" b="1" dirty="0"/>
              <a:t>row</a:t>
            </a:r>
            <a:r>
              <a:rPr lang="en-US" sz="1000" dirty="0"/>
              <a:t>&gt; </a:t>
            </a:r>
            <a:endParaRPr lang="en-GB" sz="1000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000" dirty="0"/>
              <a:t>     </a:t>
            </a:r>
            <a:r>
              <a:rPr lang="en-US" sz="1000" dirty="0" smtClean="0"/>
              <a:t>			&lt;</a:t>
            </a:r>
            <a:r>
              <a:rPr lang="en-US" sz="1000" b="1" dirty="0"/>
              <a:t>row</a:t>
            </a:r>
            <a:r>
              <a:rPr lang="en-US" sz="1000" dirty="0"/>
              <a:t>&gt; </a:t>
            </a:r>
            <a:endParaRPr lang="en-GB" sz="1000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000" dirty="0" smtClean="0"/>
              <a:t>				&lt;</a:t>
            </a:r>
            <a:r>
              <a:rPr lang="en-US" sz="1000" b="1" dirty="0"/>
              <a:t>cell </a:t>
            </a:r>
            <a:r>
              <a:rPr lang="en-US" sz="1000" dirty="0"/>
              <a:t>role="label"&gt;Seagull&lt;/</a:t>
            </a:r>
            <a:r>
              <a:rPr lang="en-US" sz="1000" b="1" dirty="0"/>
              <a:t>cell</a:t>
            </a:r>
            <a:r>
              <a:rPr lang="en-US" sz="1000" dirty="0"/>
              <a:t>&gt; </a:t>
            </a:r>
            <a:endParaRPr lang="en-GB" sz="1000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000" dirty="0" smtClean="0"/>
              <a:t>				&lt;</a:t>
            </a:r>
            <a:r>
              <a:rPr lang="en-US" sz="1000" b="1" dirty="0"/>
              <a:t>cell</a:t>
            </a:r>
            <a:r>
              <a:rPr lang="en-US" sz="1000" dirty="0"/>
              <a:t>&gt;white&lt;/</a:t>
            </a:r>
            <a:r>
              <a:rPr lang="en-US" sz="1000" b="1" dirty="0"/>
              <a:t>cell</a:t>
            </a:r>
            <a:r>
              <a:rPr lang="en-US" sz="1000" dirty="0" smtClean="0"/>
              <a:t>&gt;</a:t>
            </a:r>
            <a:endParaRPr lang="en-GB" sz="1000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000" dirty="0" smtClean="0"/>
              <a:t>				&lt;</a:t>
            </a:r>
            <a:r>
              <a:rPr lang="en-US" sz="1000" b="1" dirty="0"/>
              <a:t>cell</a:t>
            </a:r>
            <a:r>
              <a:rPr lang="en-US" sz="1000" dirty="0"/>
              <a:t>&gt;yes&lt;/</a:t>
            </a:r>
            <a:r>
              <a:rPr lang="en-US" sz="1000" b="1" dirty="0"/>
              <a:t>cell</a:t>
            </a:r>
            <a:r>
              <a:rPr lang="en-US" sz="1000" dirty="0" smtClean="0"/>
              <a:t>&gt;</a:t>
            </a:r>
            <a:endParaRPr lang="en-GB" sz="1000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000" dirty="0" smtClean="0"/>
              <a:t>				&lt;</a:t>
            </a:r>
            <a:r>
              <a:rPr lang="en-US" sz="1000" b="1" dirty="0"/>
              <a:t>cell</a:t>
            </a:r>
            <a:r>
              <a:rPr lang="en-US" sz="1000" dirty="0"/>
              <a:t>&gt;yes&lt;/</a:t>
            </a:r>
            <a:r>
              <a:rPr lang="en-US" sz="1000" b="1" dirty="0"/>
              <a:t>cell</a:t>
            </a:r>
            <a:r>
              <a:rPr lang="en-US" sz="1000" dirty="0"/>
              <a:t>&gt; </a:t>
            </a:r>
            <a:endParaRPr lang="en-GB" sz="1000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000" dirty="0"/>
              <a:t>     </a:t>
            </a:r>
            <a:r>
              <a:rPr lang="en-US" sz="1000" dirty="0" smtClean="0"/>
              <a:t>			&lt;</a:t>
            </a:r>
            <a:r>
              <a:rPr lang="en-US" sz="1000" dirty="0"/>
              <a:t>/</a:t>
            </a:r>
            <a:r>
              <a:rPr lang="en-US" sz="1000" b="1" dirty="0"/>
              <a:t>row</a:t>
            </a:r>
            <a:r>
              <a:rPr lang="en-US" sz="1000" dirty="0"/>
              <a:t>&gt; </a:t>
            </a:r>
            <a:endParaRPr lang="en-GB" sz="1000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000" dirty="0" smtClean="0"/>
              <a:t>		&lt;</a:t>
            </a:r>
            <a:r>
              <a:rPr lang="en-US" sz="1000" dirty="0"/>
              <a:t>/</a:t>
            </a:r>
            <a:r>
              <a:rPr lang="en-US" sz="1000" b="1" dirty="0"/>
              <a:t>table</a:t>
            </a:r>
            <a:r>
              <a:rPr lang="en-US" sz="1000" dirty="0"/>
              <a:t>&gt; </a:t>
            </a:r>
            <a:endParaRPr lang="en-GB" sz="1000" dirty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0067042"/>
              </p:ext>
            </p:extLst>
          </p:nvPr>
        </p:nvGraphicFramePr>
        <p:xfrm>
          <a:off x="4817249" y="2353696"/>
          <a:ext cx="3869551" cy="1905000"/>
        </p:xfrm>
        <a:graphic>
          <a:graphicData uri="http://schemas.openxmlformats.org/drawingml/2006/table">
            <a:tbl>
              <a:tblPr/>
              <a:tblGrid>
                <a:gridCol w="857506"/>
                <a:gridCol w="862910"/>
                <a:gridCol w="944317"/>
                <a:gridCol w="1204818"/>
              </a:tblGrid>
              <a:tr h="381000">
                <a:tc>
                  <a:txBody>
                    <a:bodyPr/>
                    <a:lstStyle/>
                    <a:p>
                      <a:pPr algn="ctr" fontAlgn="ctr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Garamond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</a:rPr>
                        <a:t>Main Colour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Garamond"/>
                        </a:rPr>
                        <a:t>Has </a:t>
                      </a:r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Garamond"/>
                        </a:rPr>
                        <a:t>wings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Garamond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Garamond"/>
                        </a:rPr>
                        <a:t>Can </a:t>
                      </a:r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Garamond"/>
                        </a:rPr>
                        <a:t>fly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Garamond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</a:rPr>
                        <a:t>Blackbird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</a:rPr>
                        <a:t>black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Garamond"/>
                        </a:rPr>
                        <a:t>yes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</a:rPr>
                        <a:t>yes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</a:rPr>
                        <a:t>Parrot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</a:rPr>
                        <a:t>loads!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</a:rPr>
                        <a:t>yes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</a:rPr>
                        <a:t>yes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</a:rPr>
                        <a:t>Penguin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</a:rPr>
                        <a:t>black and white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</a:rPr>
                        <a:t>yes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</a:rPr>
                        <a:t>no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</a:rPr>
                        <a:t>Seagull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Garamond"/>
                        </a:rPr>
                        <a:t>white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Garamond"/>
                        </a:rPr>
                        <a:t>yes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Garamond"/>
                        </a:rPr>
                        <a:t>yes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228661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>
                <a:uFill>
                  <a:solidFill>
                    <a:srgbClr val="0000FF"/>
                  </a:solidFill>
                </a:uFill>
                <a:latin typeface="Garamond"/>
                <a:cs typeface="Garamond"/>
              </a:rPr>
              <a:t>Some </a:t>
            </a:r>
            <a:r>
              <a:rPr lang="en-US" u="sng" dirty="0" smtClean="0">
                <a:uFill>
                  <a:solidFill>
                    <a:srgbClr val="0000FF"/>
                  </a:solidFill>
                </a:uFill>
                <a:latin typeface="Garamond"/>
                <a:cs typeface="Garamond"/>
              </a:rPr>
              <a:t>Less Simple Problems</a:t>
            </a:r>
            <a:r>
              <a:rPr lang="en-US" dirty="0" smtClean="0">
                <a:uFill>
                  <a:solidFill>
                    <a:srgbClr val="0000FF"/>
                  </a:solidFill>
                </a:uFill>
                <a:latin typeface="Garamond"/>
                <a:cs typeface="Garamond"/>
              </a:rPr>
              <a:t> ?</a:t>
            </a:r>
            <a:endParaRPr lang="en-US" dirty="0">
              <a:uFill>
                <a:solidFill>
                  <a:srgbClr val="0000FF"/>
                </a:solidFill>
              </a:u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2400" b="1" u="sng" dirty="0" smtClean="0">
                <a:uFill>
                  <a:solidFill>
                    <a:srgbClr val="FF0000"/>
                  </a:solidFill>
                </a:uFill>
                <a:latin typeface="Garamond"/>
                <a:cs typeface="Garamond"/>
              </a:rPr>
              <a:t>GRAPHICAL TEXT</a:t>
            </a:r>
            <a:endParaRPr lang="en-US" sz="2400" b="1" u="sng" dirty="0">
              <a:uFill>
                <a:solidFill>
                  <a:srgbClr val="FF0000"/>
                </a:solidFill>
              </a:uFill>
              <a:latin typeface="Garamond"/>
              <a:cs typeface="Garamond"/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2400" dirty="0" smtClean="0">
              <a:uFill>
                <a:solidFill>
                  <a:srgbClr val="FF0000"/>
                </a:solidFill>
              </a:uFill>
              <a:latin typeface="Garamond"/>
              <a:cs typeface="Garamond"/>
            </a:endParaRPr>
          </a:p>
          <a:p>
            <a:pPr>
              <a:spcBef>
                <a:spcPts val="0"/>
              </a:spcBef>
              <a:spcAft>
                <a:spcPts val="1800"/>
              </a:spcAft>
              <a:buFont typeface="Wingdings" charset="2"/>
              <a:buChar char="§"/>
            </a:pPr>
            <a:r>
              <a:rPr lang="en-US" sz="2400" dirty="0" smtClean="0">
                <a:uFill>
                  <a:solidFill>
                    <a:srgbClr val="FF0000"/>
                  </a:solidFill>
                </a:uFill>
                <a:latin typeface="Garamond"/>
                <a:cs typeface="Garamond"/>
              </a:rPr>
              <a:t>Laborious to transcribe</a:t>
            </a:r>
          </a:p>
          <a:p>
            <a:pPr>
              <a:spcBef>
                <a:spcPts val="0"/>
              </a:spcBef>
              <a:spcAft>
                <a:spcPts val="1800"/>
              </a:spcAft>
              <a:buFont typeface="Wingdings" charset="2"/>
              <a:buChar char="§"/>
            </a:pPr>
            <a:r>
              <a:rPr lang="en-US" sz="2400" dirty="0" smtClean="0">
                <a:uFill>
                  <a:solidFill>
                    <a:srgbClr val="FF0000"/>
                  </a:solidFill>
                </a:uFill>
                <a:latin typeface="Garamond"/>
                <a:cs typeface="Garamond"/>
              </a:rPr>
              <a:t>Error-prone</a:t>
            </a:r>
          </a:p>
          <a:p>
            <a:pPr>
              <a:spcBef>
                <a:spcPts val="0"/>
              </a:spcBef>
              <a:spcAft>
                <a:spcPts val="1800"/>
              </a:spcAft>
              <a:buFont typeface="Wingdings" charset="2"/>
              <a:buChar char="§"/>
            </a:pPr>
            <a:r>
              <a:rPr lang="en-US" sz="2400" dirty="0" smtClean="0">
                <a:uFill>
                  <a:solidFill>
                    <a:srgbClr val="FF0000"/>
                  </a:solidFill>
                </a:uFill>
                <a:latin typeface="Garamond"/>
                <a:cs typeface="Garamond"/>
              </a:rPr>
              <a:t>Grammatically Awkward</a:t>
            </a:r>
            <a:endParaRPr lang="en-US" sz="2400" dirty="0">
              <a:uFill>
                <a:solidFill>
                  <a:srgbClr val="FF0000"/>
                </a:solidFill>
              </a:uFill>
              <a:latin typeface="Garamond"/>
              <a:cs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val="38981935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>
                <a:uFill>
                  <a:solidFill>
                    <a:srgbClr val="0000FF"/>
                  </a:solidFill>
                </a:uFill>
                <a:latin typeface="Garamond"/>
                <a:cs typeface="Garamond"/>
              </a:rPr>
              <a:t>Some </a:t>
            </a:r>
            <a:r>
              <a:rPr lang="en-US" u="sng" dirty="0" smtClean="0">
                <a:uFill>
                  <a:solidFill>
                    <a:srgbClr val="0000FF"/>
                  </a:solidFill>
                </a:uFill>
                <a:latin typeface="Garamond"/>
                <a:cs typeface="Garamond"/>
              </a:rPr>
              <a:t>Less Simple Problems</a:t>
            </a:r>
            <a:r>
              <a:rPr lang="en-US" dirty="0" smtClean="0">
                <a:uFill>
                  <a:solidFill>
                    <a:srgbClr val="0000FF"/>
                  </a:solidFill>
                </a:uFill>
                <a:latin typeface="Garamond"/>
                <a:cs typeface="Garamond"/>
              </a:rPr>
              <a:t> ?</a:t>
            </a:r>
            <a:endParaRPr lang="en-US" dirty="0">
              <a:uFill>
                <a:solidFill>
                  <a:srgbClr val="0000FF"/>
                </a:solidFill>
              </a:u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32409"/>
            <a:ext cx="8229600" cy="4525963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buFont typeface="Wingdings" charset="2"/>
              <a:buChar char="§"/>
            </a:pPr>
            <a:endParaRPr lang="en-US" sz="2400" i="1" dirty="0" smtClean="0">
              <a:uFill>
                <a:solidFill>
                  <a:srgbClr val="FF0000"/>
                </a:solidFill>
              </a:uFill>
              <a:latin typeface="Garamond"/>
              <a:cs typeface="Garamond"/>
            </a:endParaRPr>
          </a:p>
          <a:p>
            <a:pPr>
              <a:spcBef>
                <a:spcPts val="0"/>
              </a:spcBef>
              <a:buFont typeface="Wingdings" charset="2"/>
              <a:buChar char="§"/>
            </a:pPr>
            <a:r>
              <a:rPr lang="en-US" sz="2400" i="1" dirty="0" smtClean="0">
                <a:uFill>
                  <a:solidFill>
                    <a:srgbClr val="FF0000"/>
                  </a:solidFill>
                </a:uFill>
                <a:latin typeface="Garamond"/>
                <a:cs typeface="Garamond"/>
              </a:rPr>
              <a:t>folded secondary feathers		</a:t>
            </a:r>
            <a:r>
              <a:rPr lang="en-US" sz="2400" dirty="0" smtClean="0">
                <a:uFill>
                  <a:solidFill>
                    <a:srgbClr val="FF0000"/>
                  </a:solidFill>
                </a:uFill>
                <a:latin typeface="Garamond"/>
                <a:cs typeface="Garamond"/>
              </a:rPr>
              <a:t>root(ROOT, folded-VBN)</a:t>
            </a:r>
            <a:br>
              <a:rPr lang="en-US" sz="2400" dirty="0" smtClean="0">
                <a:uFill>
                  <a:solidFill>
                    <a:srgbClr val="FF0000"/>
                  </a:solidFill>
                </a:uFill>
                <a:latin typeface="Garamond"/>
                <a:cs typeface="Garamond"/>
              </a:rPr>
            </a:br>
            <a:r>
              <a:rPr lang="en-US" sz="2400" dirty="0" smtClean="0">
                <a:uFill>
                  <a:solidFill>
                    <a:srgbClr val="FF0000"/>
                  </a:solidFill>
                </a:uFill>
                <a:latin typeface="Garamond"/>
                <a:cs typeface="Garamond"/>
              </a:rPr>
              <a:t>								</a:t>
            </a:r>
            <a:r>
              <a:rPr lang="en-US" sz="2400" dirty="0" err="1" smtClean="0">
                <a:uFill>
                  <a:solidFill>
                    <a:srgbClr val="FF0000"/>
                  </a:solidFill>
                </a:uFill>
                <a:latin typeface="Garamond"/>
                <a:cs typeface="Garamond"/>
              </a:rPr>
              <a:t>dobj</a:t>
            </a:r>
            <a:r>
              <a:rPr lang="en-US" sz="2400" dirty="0" smtClean="0">
                <a:uFill>
                  <a:solidFill>
                    <a:srgbClr val="FF0000"/>
                  </a:solidFill>
                </a:uFill>
                <a:latin typeface="Garamond"/>
                <a:cs typeface="Garamond"/>
              </a:rPr>
              <a:t>(folded, feathers)</a:t>
            </a:r>
          </a:p>
          <a:p>
            <a:pPr marL="0" indent="0">
              <a:spcBef>
                <a:spcPts val="0"/>
              </a:spcBef>
              <a:buNone/>
            </a:pPr>
            <a:endParaRPr lang="en-US" sz="2400" i="1" dirty="0" smtClean="0">
              <a:uFill>
                <a:solidFill>
                  <a:srgbClr val="FF0000"/>
                </a:solidFill>
              </a:uFill>
              <a:latin typeface="Garamond"/>
              <a:cs typeface="Garamond"/>
            </a:endParaRPr>
          </a:p>
          <a:p>
            <a:pPr>
              <a:spcBef>
                <a:spcPts val="0"/>
              </a:spcBef>
              <a:buFont typeface="Wingdings" charset="2"/>
              <a:buChar char="§"/>
            </a:pPr>
            <a:r>
              <a:rPr lang="en-US" sz="2400" i="1" dirty="0" smtClean="0">
                <a:uFill>
                  <a:solidFill>
                    <a:srgbClr val="FF0000"/>
                  </a:solidFill>
                </a:uFill>
                <a:latin typeface="Garamond"/>
                <a:cs typeface="Garamond"/>
              </a:rPr>
              <a:t>twitching ears					</a:t>
            </a:r>
            <a:r>
              <a:rPr lang="en-US" sz="2400" dirty="0" smtClean="0">
                <a:uFill>
                  <a:solidFill>
                    <a:srgbClr val="FF0000"/>
                  </a:solidFill>
                </a:uFill>
                <a:latin typeface="Garamond"/>
                <a:cs typeface="Garamond"/>
              </a:rPr>
              <a:t>root(ROOT, twitching-VBG)</a:t>
            </a:r>
            <a:r>
              <a:rPr lang="en-US" sz="2400" dirty="0">
                <a:uFill>
                  <a:solidFill>
                    <a:srgbClr val="FF0000"/>
                  </a:solidFill>
                </a:uFill>
                <a:latin typeface="Garamond"/>
                <a:cs typeface="Garamond"/>
              </a:rPr>
              <a:t/>
            </a:r>
            <a:br>
              <a:rPr lang="en-US" sz="2400" dirty="0">
                <a:uFill>
                  <a:solidFill>
                    <a:srgbClr val="FF0000"/>
                  </a:solidFill>
                </a:uFill>
                <a:latin typeface="Garamond"/>
                <a:cs typeface="Garamond"/>
              </a:rPr>
            </a:br>
            <a:r>
              <a:rPr lang="en-US" sz="2400" dirty="0" smtClean="0">
                <a:uFill>
                  <a:solidFill>
                    <a:srgbClr val="FF0000"/>
                  </a:solidFill>
                </a:uFill>
                <a:latin typeface="Garamond"/>
                <a:cs typeface="Garamond"/>
              </a:rPr>
              <a:t>								</a:t>
            </a:r>
            <a:r>
              <a:rPr lang="en-US" sz="2400" dirty="0" err="1" smtClean="0">
                <a:uFill>
                  <a:solidFill>
                    <a:srgbClr val="FF0000"/>
                  </a:solidFill>
                </a:uFill>
                <a:latin typeface="Garamond"/>
                <a:cs typeface="Garamond"/>
              </a:rPr>
              <a:t>dobj</a:t>
            </a:r>
            <a:r>
              <a:rPr lang="en-US" sz="2400" dirty="0" smtClean="0">
                <a:uFill>
                  <a:solidFill>
                    <a:srgbClr val="FF0000"/>
                  </a:solidFill>
                </a:uFill>
                <a:latin typeface="Garamond"/>
                <a:cs typeface="Garamond"/>
              </a:rPr>
              <a:t>(twitching, ears)</a:t>
            </a:r>
            <a:endParaRPr lang="en-US" sz="2400" i="1" dirty="0">
              <a:uFill>
                <a:solidFill>
                  <a:srgbClr val="FF0000"/>
                </a:solidFill>
              </a:uFill>
              <a:latin typeface="Garamond"/>
              <a:cs typeface="Garamond"/>
            </a:endParaRPr>
          </a:p>
          <a:p>
            <a:pPr>
              <a:spcBef>
                <a:spcPts val="0"/>
              </a:spcBef>
              <a:buFont typeface="Wingdings" charset="2"/>
              <a:buChar char="§"/>
            </a:pPr>
            <a:endParaRPr lang="en-US" sz="2400" i="1" dirty="0" smtClean="0">
              <a:uFill>
                <a:solidFill>
                  <a:srgbClr val="FF0000"/>
                </a:solidFill>
              </a:uFill>
              <a:latin typeface="Garamond"/>
              <a:cs typeface="Garamond"/>
            </a:endParaRPr>
          </a:p>
          <a:p>
            <a:pPr>
              <a:spcBef>
                <a:spcPts val="0"/>
              </a:spcBef>
              <a:buFont typeface="Wingdings" charset="2"/>
              <a:buChar char="§"/>
            </a:pPr>
            <a:r>
              <a:rPr lang="en-US" sz="2400" i="1" dirty="0">
                <a:uFill>
                  <a:solidFill>
                    <a:srgbClr val="FF0000"/>
                  </a:solidFill>
                </a:uFill>
                <a:latin typeface="Garamond"/>
                <a:cs typeface="Garamond"/>
              </a:rPr>
              <a:t>lower </a:t>
            </a:r>
            <a:r>
              <a:rPr lang="en-US" sz="2400" i="1" dirty="0" smtClean="0">
                <a:uFill>
                  <a:solidFill>
                    <a:srgbClr val="FF0000"/>
                  </a:solidFill>
                </a:uFill>
                <a:latin typeface="Garamond"/>
                <a:cs typeface="Garamond"/>
              </a:rPr>
              <a:t>beak</a:t>
            </a:r>
            <a:r>
              <a:rPr lang="en-US" sz="1600" i="1" dirty="0">
                <a:uFill>
                  <a:solidFill>
                    <a:srgbClr val="FF0000"/>
                  </a:solidFill>
                </a:uFill>
                <a:latin typeface="Garamond"/>
                <a:cs typeface="Garamond"/>
              </a:rPr>
              <a:t>	</a:t>
            </a:r>
            <a:r>
              <a:rPr lang="en-US" sz="1600" i="1" dirty="0" smtClean="0">
                <a:uFill>
                  <a:solidFill>
                    <a:srgbClr val="FF0000"/>
                  </a:solidFill>
                </a:uFill>
                <a:latin typeface="Garamond"/>
                <a:cs typeface="Garamond"/>
              </a:rPr>
              <a:t>				</a:t>
            </a:r>
            <a:r>
              <a:rPr lang="en-US" sz="2400" dirty="0" smtClean="0">
                <a:uFill>
                  <a:solidFill>
                    <a:srgbClr val="FF0000"/>
                  </a:solidFill>
                </a:uFill>
                <a:latin typeface="Garamond"/>
                <a:cs typeface="Garamond"/>
              </a:rPr>
              <a:t>root(ROOT, lower-JJR)</a:t>
            </a:r>
            <a:r>
              <a:rPr lang="en-US" sz="2400" dirty="0">
                <a:uFill>
                  <a:solidFill>
                    <a:srgbClr val="FF0000"/>
                  </a:solidFill>
                </a:uFill>
                <a:latin typeface="Garamond"/>
                <a:cs typeface="Garamond"/>
              </a:rPr>
              <a:t/>
            </a:r>
            <a:br>
              <a:rPr lang="en-US" sz="2400" dirty="0">
                <a:uFill>
                  <a:solidFill>
                    <a:srgbClr val="FF0000"/>
                  </a:solidFill>
                </a:uFill>
                <a:latin typeface="Garamond"/>
                <a:cs typeface="Garamond"/>
              </a:rPr>
            </a:br>
            <a:r>
              <a:rPr lang="en-US" sz="2400" dirty="0" smtClean="0">
                <a:uFill>
                  <a:solidFill>
                    <a:srgbClr val="FF0000"/>
                  </a:solidFill>
                </a:uFill>
                <a:latin typeface="Garamond"/>
                <a:cs typeface="Garamond"/>
              </a:rPr>
              <a:t>								</a:t>
            </a:r>
            <a:r>
              <a:rPr lang="en-US" sz="2400" dirty="0" err="1" smtClean="0">
                <a:uFill>
                  <a:solidFill>
                    <a:srgbClr val="FF0000"/>
                  </a:solidFill>
                </a:uFill>
                <a:latin typeface="Garamond"/>
                <a:cs typeface="Garamond"/>
              </a:rPr>
              <a:t>dep</a:t>
            </a:r>
            <a:r>
              <a:rPr lang="en-US" sz="2400" dirty="0" smtClean="0">
                <a:uFill>
                  <a:solidFill>
                    <a:srgbClr val="FF0000"/>
                  </a:solidFill>
                </a:uFill>
                <a:latin typeface="Garamond"/>
                <a:cs typeface="Garamond"/>
              </a:rPr>
              <a:t>(lower, </a:t>
            </a:r>
            <a:r>
              <a:rPr lang="en-US" sz="2400" dirty="0">
                <a:uFill>
                  <a:solidFill>
                    <a:srgbClr val="FF0000"/>
                  </a:solidFill>
                </a:uFill>
                <a:latin typeface="Garamond"/>
                <a:cs typeface="Garamond"/>
              </a:rPr>
              <a:t>beak)</a:t>
            </a:r>
          </a:p>
          <a:p>
            <a:pPr>
              <a:spcBef>
                <a:spcPts val="0"/>
              </a:spcBef>
              <a:buFont typeface="Wingdings" charset="2"/>
              <a:buChar char="§"/>
            </a:pPr>
            <a:endParaRPr lang="en-US" sz="2400" i="1" dirty="0" smtClean="0">
              <a:uFill>
                <a:solidFill>
                  <a:srgbClr val="FF0000"/>
                </a:solidFill>
              </a:uFill>
              <a:latin typeface="Garamond"/>
              <a:cs typeface="Garamond"/>
            </a:endParaRPr>
          </a:p>
          <a:p>
            <a:pPr>
              <a:spcBef>
                <a:spcPts val="0"/>
              </a:spcBef>
              <a:buFont typeface="Wingdings" charset="2"/>
              <a:buChar char="§"/>
            </a:pPr>
            <a:r>
              <a:rPr lang="en-US" sz="2400" i="1" dirty="0">
                <a:uFill>
                  <a:solidFill>
                    <a:srgbClr val="FF0000"/>
                  </a:solidFill>
                </a:uFill>
                <a:latin typeface="Garamond"/>
                <a:cs typeface="Garamond"/>
              </a:rPr>
              <a:t>lower </a:t>
            </a:r>
            <a:r>
              <a:rPr lang="en-US" sz="2400" i="1" dirty="0" smtClean="0">
                <a:uFill>
                  <a:solidFill>
                    <a:srgbClr val="FF0000"/>
                  </a:solidFill>
                </a:uFill>
                <a:latin typeface="Garamond"/>
                <a:cs typeface="Garamond"/>
              </a:rPr>
              <a:t>beak</a:t>
            </a:r>
            <a:r>
              <a:rPr lang="en-US" sz="1600" i="1" dirty="0">
                <a:uFill>
                  <a:solidFill>
                    <a:srgbClr val="FF0000"/>
                  </a:solidFill>
                </a:uFill>
                <a:latin typeface="Garamond"/>
                <a:cs typeface="Garamond"/>
              </a:rPr>
              <a:t>	</a:t>
            </a:r>
            <a:r>
              <a:rPr lang="en-US" sz="1600" i="1" dirty="0" smtClean="0">
                <a:uFill>
                  <a:solidFill>
                    <a:srgbClr val="FF0000"/>
                  </a:solidFill>
                </a:uFill>
                <a:latin typeface="Garamond"/>
                <a:cs typeface="Garamond"/>
              </a:rPr>
              <a:t>				</a:t>
            </a:r>
            <a:r>
              <a:rPr lang="en-US" sz="2400" dirty="0" err="1" smtClean="0">
                <a:uFill>
                  <a:solidFill>
                    <a:srgbClr val="FF0000"/>
                  </a:solidFill>
                </a:uFill>
                <a:latin typeface="Garamond"/>
                <a:cs typeface="Garamond"/>
              </a:rPr>
              <a:t>nsubj</a:t>
            </a:r>
            <a:r>
              <a:rPr lang="en-US" sz="2400" dirty="0" smtClean="0">
                <a:uFill>
                  <a:solidFill>
                    <a:srgbClr val="FF0000"/>
                  </a:solidFill>
                </a:uFill>
                <a:latin typeface="Garamond"/>
                <a:cs typeface="Garamond"/>
              </a:rPr>
              <a:t>(beak, lower)</a:t>
            </a:r>
            <a:r>
              <a:rPr lang="en-US" sz="2400" dirty="0">
                <a:uFill>
                  <a:solidFill>
                    <a:srgbClr val="FF0000"/>
                  </a:solidFill>
                </a:uFill>
                <a:latin typeface="Garamond"/>
                <a:cs typeface="Garamond"/>
              </a:rPr>
              <a:t/>
            </a:r>
            <a:br>
              <a:rPr lang="en-US" sz="2400" dirty="0">
                <a:uFill>
                  <a:solidFill>
                    <a:srgbClr val="FF0000"/>
                  </a:solidFill>
                </a:uFill>
                <a:latin typeface="Garamond"/>
                <a:cs typeface="Garamond"/>
              </a:rPr>
            </a:br>
            <a:r>
              <a:rPr lang="en-US" sz="2400" dirty="0" smtClean="0">
                <a:uFill>
                  <a:solidFill>
                    <a:srgbClr val="FF0000"/>
                  </a:solidFill>
                </a:uFill>
                <a:latin typeface="Garamond"/>
                <a:cs typeface="Garamond"/>
              </a:rPr>
              <a:t>								root(ROOT, beak)</a:t>
            </a:r>
            <a:endParaRPr lang="en-US" sz="2400" i="1" dirty="0">
              <a:uFill>
                <a:solidFill>
                  <a:srgbClr val="FF0000"/>
                </a:solidFill>
              </a:uFill>
              <a:latin typeface="Garamond"/>
              <a:cs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val="17436594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>
                <a:uFill>
                  <a:solidFill>
                    <a:srgbClr val="0000FF"/>
                  </a:solidFill>
                </a:uFill>
                <a:latin typeface="Garamond"/>
                <a:cs typeface="Garamond"/>
              </a:rPr>
              <a:t>Some </a:t>
            </a:r>
            <a:r>
              <a:rPr lang="en-US" u="sng" dirty="0" smtClean="0">
                <a:uFill>
                  <a:solidFill>
                    <a:srgbClr val="0000FF"/>
                  </a:solidFill>
                </a:uFill>
                <a:latin typeface="Garamond"/>
                <a:cs typeface="Garamond"/>
              </a:rPr>
              <a:t>Less Simple Problems</a:t>
            </a:r>
            <a:r>
              <a:rPr lang="en-US" dirty="0" smtClean="0">
                <a:uFill>
                  <a:solidFill>
                    <a:srgbClr val="0000FF"/>
                  </a:solidFill>
                </a:uFill>
                <a:latin typeface="Garamond"/>
                <a:cs typeface="Garamond"/>
              </a:rPr>
              <a:t> ?</a:t>
            </a:r>
            <a:endParaRPr lang="en-US" dirty="0">
              <a:uFill>
                <a:solidFill>
                  <a:srgbClr val="0000FF"/>
                </a:solidFill>
              </a:u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spcBef>
                <a:spcPts val="0"/>
              </a:spcBef>
              <a:spcAft>
                <a:spcPts val="2400"/>
              </a:spcAft>
              <a:buNone/>
            </a:pPr>
            <a:r>
              <a:rPr lang="en-US" sz="2400" b="1" u="sng" dirty="0" smtClean="0">
                <a:uFill>
                  <a:solidFill>
                    <a:srgbClr val="FF0000"/>
                  </a:solidFill>
                </a:uFill>
                <a:latin typeface="Garamond"/>
                <a:cs typeface="Garamond"/>
              </a:rPr>
              <a:t>“CHARACTERISTIC” FEATURES</a:t>
            </a:r>
            <a:endParaRPr lang="en-US" sz="2400" dirty="0" smtClean="0">
              <a:uFill>
                <a:solidFill>
                  <a:srgbClr val="FF0000"/>
                </a:solidFill>
              </a:uFill>
              <a:latin typeface="Garamond"/>
              <a:cs typeface="Garamond"/>
            </a:endParaRPr>
          </a:p>
          <a:p>
            <a:pPr>
              <a:spcBef>
                <a:spcPts val="0"/>
              </a:spcBef>
              <a:spcAft>
                <a:spcPts val="1200"/>
              </a:spcAft>
              <a:buFont typeface="Wingdings" charset="2"/>
              <a:buChar char="§"/>
            </a:pPr>
            <a:r>
              <a:rPr lang="en-US" sz="2400" dirty="0" smtClean="0">
                <a:uFill>
                  <a:solidFill>
                    <a:srgbClr val="FF0000"/>
                  </a:solidFill>
                </a:uFill>
                <a:latin typeface="Garamond"/>
                <a:cs typeface="Garamond"/>
              </a:rPr>
              <a:t>Need to track the grammatical bases of writing development</a:t>
            </a:r>
          </a:p>
          <a:p>
            <a:pPr>
              <a:spcBef>
                <a:spcPts val="0"/>
              </a:spcBef>
              <a:spcAft>
                <a:spcPts val="1200"/>
              </a:spcAft>
              <a:buFont typeface="Wingdings" charset="2"/>
              <a:buChar char="§"/>
            </a:pPr>
            <a:r>
              <a:rPr lang="en-US" sz="2400" dirty="0" smtClean="0">
                <a:uFill>
                  <a:solidFill>
                    <a:srgbClr val="FF0000"/>
                  </a:solidFill>
                </a:uFill>
                <a:latin typeface="Garamond"/>
                <a:cs typeface="Garamond"/>
              </a:rPr>
              <a:t>Requires identifying two characteristic features:</a:t>
            </a:r>
          </a:p>
          <a:p>
            <a:pPr marL="1257300" lvl="2" indent="-457200">
              <a:spcBef>
                <a:spcPts val="0"/>
              </a:spcBef>
              <a:spcAft>
                <a:spcPts val="1200"/>
              </a:spcAft>
              <a:buFont typeface="+mj-lt"/>
              <a:buAutoNum type="arabicParenR"/>
            </a:pPr>
            <a:r>
              <a:rPr lang="en-US" dirty="0" smtClean="0">
                <a:uFill>
                  <a:solidFill>
                    <a:srgbClr val="FF0000"/>
                  </a:solidFill>
                </a:uFill>
                <a:latin typeface="Garamond"/>
                <a:cs typeface="Garamond"/>
              </a:rPr>
              <a:t>Different types of discourse – the “genres” of school writing</a:t>
            </a:r>
          </a:p>
          <a:p>
            <a:pPr marL="1257300" lvl="2" indent="-457200">
              <a:spcBef>
                <a:spcPts val="0"/>
              </a:spcBef>
              <a:spcAft>
                <a:spcPts val="1200"/>
              </a:spcAft>
              <a:buFont typeface="+mj-lt"/>
              <a:buAutoNum type="arabicParenR"/>
            </a:pPr>
            <a:r>
              <a:rPr lang="en-US" dirty="0" smtClean="0">
                <a:uFill>
                  <a:solidFill>
                    <a:srgbClr val="FF0000"/>
                  </a:solidFill>
                </a:uFill>
                <a:latin typeface="Garamond"/>
                <a:cs typeface="Garamond"/>
              </a:rPr>
              <a:t>General later language development, especially re: “quality”</a:t>
            </a:r>
            <a:endParaRPr lang="en-US" dirty="0">
              <a:uFill>
                <a:solidFill>
                  <a:srgbClr val="FF0000"/>
                </a:solidFill>
              </a:uFill>
              <a:latin typeface="Garamond"/>
              <a:cs typeface="Garamond"/>
            </a:endParaRPr>
          </a:p>
          <a:p>
            <a:pPr marL="457200" indent="-457200">
              <a:spcBef>
                <a:spcPts val="0"/>
              </a:spcBef>
              <a:spcAft>
                <a:spcPts val="1200"/>
              </a:spcAft>
              <a:buFont typeface="Wingdings" charset="2"/>
              <a:buChar char="§"/>
            </a:pPr>
            <a:r>
              <a:rPr lang="en-US" sz="2400" dirty="0" smtClean="0">
                <a:uFill>
                  <a:solidFill>
                    <a:srgbClr val="FF0000"/>
                  </a:solidFill>
                </a:uFill>
                <a:latin typeface="Garamond"/>
                <a:cs typeface="Garamond"/>
              </a:rPr>
              <a:t>Many such structures not all that straightforward</a:t>
            </a:r>
          </a:p>
        </p:txBody>
      </p:sp>
    </p:spTree>
    <p:extLst>
      <p:ext uri="{BB962C8B-B14F-4D97-AF65-F5344CB8AC3E}">
        <p14:creationId xmlns:p14="http://schemas.microsoft.com/office/powerpoint/2010/main" val="16096643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smtClean="0">
                <a:uFill>
                  <a:solidFill>
                    <a:srgbClr val="0000FF"/>
                  </a:solidFill>
                </a:uFill>
                <a:latin typeface="Garamond"/>
                <a:cs typeface="Garamond"/>
              </a:rPr>
              <a:t>Growth in Grammar Project</a:t>
            </a:r>
            <a:endParaRPr lang="en-US" dirty="0">
              <a:uFill>
                <a:solidFill>
                  <a:srgbClr val="0000FF"/>
                </a:solidFill>
              </a:u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spcAft>
                <a:spcPts val="2400"/>
              </a:spcAft>
              <a:buNone/>
            </a:pPr>
            <a:r>
              <a:rPr lang="en-US" sz="2500" b="1" u="sng" dirty="0" smtClean="0">
                <a:uFill>
                  <a:solidFill>
                    <a:srgbClr val="FF0000"/>
                  </a:solidFill>
                </a:uFill>
                <a:latin typeface="Garamond"/>
                <a:cs typeface="Garamond"/>
              </a:rPr>
              <a:t>CONTEXT</a:t>
            </a:r>
          </a:p>
          <a:p>
            <a:pPr>
              <a:spcAft>
                <a:spcPts val="1200"/>
              </a:spcAft>
              <a:buFont typeface="Wingdings" charset="2"/>
              <a:buChar char="§"/>
            </a:pPr>
            <a:r>
              <a:rPr lang="en-US" sz="2500" dirty="0" smtClean="0">
                <a:latin typeface="Garamond"/>
                <a:cs typeface="Garamond"/>
              </a:rPr>
              <a:t>Increasing curricular emphasis on grammatical development</a:t>
            </a:r>
          </a:p>
          <a:p>
            <a:pPr>
              <a:spcAft>
                <a:spcPts val="1200"/>
              </a:spcAft>
              <a:buFont typeface="Wingdings" charset="2"/>
              <a:buChar char="§"/>
            </a:pPr>
            <a:r>
              <a:rPr lang="en-US" sz="2500" dirty="0" smtClean="0">
                <a:latin typeface="Garamond"/>
                <a:cs typeface="Garamond"/>
              </a:rPr>
              <a:t>Not much contemporary evidence to guide this emphasis</a:t>
            </a:r>
          </a:p>
          <a:p>
            <a:pPr>
              <a:spcAft>
                <a:spcPts val="1200"/>
              </a:spcAft>
              <a:buFont typeface="Wingdings" charset="2"/>
              <a:buChar char="§"/>
            </a:pPr>
            <a:r>
              <a:rPr lang="en-US" sz="2500" dirty="0" smtClean="0">
                <a:latin typeface="Garamond"/>
                <a:cs typeface="Garamond"/>
              </a:rPr>
              <a:t>Especially re: quality</a:t>
            </a:r>
          </a:p>
          <a:p>
            <a:pPr>
              <a:spcAft>
                <a:spcPts val="1200"/>
              </a:spcAft>
              <a:buFont typeface="Wingdings" charset="2"/>
              <a:buChar char="§"/>
            </a:pPr>
            <a:r>
              <a:rPr lang="en-US" sz="2500" dirty="0">
                <a:latin typeface="Garamond"/>
                <a:cs typeface="Garamond"/>
              </a:rPr>
              <a:t>No interest in grammatical “accuracy” (at least for now</a:t>
            </a:r>
            <a:r>
              <a:rPr lang="en-US" sz="2500" dirty="0" smtClean="0">
                <a:latin typeface="Garamond"/>
                <a:cs typeface="Garamond"/>
              </a:rPr>
              <a:t>)</a:t>
            </a:r>
          </a:p>
          <a:p>
            <a:pPr>
              <a:spcAft>
                <a:spcPts val="1200"/>
              </a:spcAft>
              <a:buFont typeface="Wingdings" charset="2"/>
              <a:buChar char="§"/>
            </a:pPr>
            <a:r>
              <a:rPr lang="en-US" sz="2500" dirty="0" smtClean="0">
                <a:latin typeface="Garamond"/>
                <a:cs typeface="Garamond"/>
              </a:rPr>
              <a:t>Grammar approached as a resource for “meaning-making”</a:t>
            </a:r>
          </a:p>
        </p:txBody>
      </p:sp>
    </p:spTree>
    <p:extLst>
      <p:ext uri="{BB962C8B-B14F-4D97-AF65-F5344CB8AC3E}">
        <p14:creationId xmlns:p14="http://schemas.microsoft.com/office/powerpoint/2010/main" val="27099968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>
                <a:uFill>
                  <a:solidFill>
                    <a:srgbClr val="0000FF"/>
                  </a:solidFill>
                </a:uFill>
                <a:latin typeface="Garamond"/>
                <a:cs typeface="Garamond"/>
              </a:rPr>
              <a:t>Some </a:t>
            </a:r>
            <a:r>
              <a:rPr lang="en-US" u="sng" dirty="0" smtClean="0">
                <a:uFill>
                  <a:solidFill>
                    <a:srgbClr val="0000FF"/>
                  </a:solidFill>
                </a:uFill>
                <a:latin typeface="Garamond"/>
                <a:cs typeface="Garamond"/>
              </a:rPr>
              <a:t>Less Simple Problems</a:t>
            </a:r>
            <a:r>
              <a:rPr lang="en-US" dirty="0" smtClean="0">
                <a:uFill>
                  <a:solidFill>
                    <a:srgbClr val="0000FF"/>
                  </a:solidFill>
                </a:uFill>
                <a:latin typeface="Garamond"/>
                <a:cs typeface="Garamond"/>
              </a:rPr>
              <a:t> ?</a:t>
            </a:r>
            <a:endParaRPr lang="en-US" dirty="0">
              <a:uFill>
                <a:solidFill>
                  <a:srgbClr val="0000FF"/>
                </a:solidFill>
              </a:u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91697"/>
          </a:xfrm>
        </p:spPr>
        <p:txBody>
          <a:bodyPr numCol="2">
            <a:noAutofit/>
          </a:bodyPr>
          <a:lstStyle/>
          <a:p>
            <a:pPr marL="0" indent="0">
              <a:spcBef>
                <a:spcPts val="0"/>
              </a:spcBef>
              <a:spcAft>
                <a:spcPts val="2400"/>
              </a:spcAft>
              <a:buNone/>
            </a:pPr>
            <a:r>
              <a:rPr lang="en-US" sz="2400" b="1" u="sng" dirty="0" smtClean="0">
                <a:uFill>
                  <a:solidFill>
                    <a:srgbClr val="FF0000"/>
                  </a:solidFill>
                </a:uFill>
                <a:latin typeface="Garamond"/>
                <a:cs typeface="Garamond"/>
              </a:rPr>
              <a:t>FORMULAIC MARKERS</a:t>
            </a:r>
          </a:p>
          <a:p>
            <a:pPr marL="0" indent="0">
              <a:spcBef>
                <a:spcPts val="0"/>
              </a:spcBef>
              <a:buNone/>
            </a:pPr>
            <a:endParaRPr lang="en-US" sz="2400" dirty="0" smtClean="0">
              <a:uFill>
                <a:solidFill>
                  <a:srgbClr val="FF0000"/>
                </a:solidFill>
              </a:uFill>
              <a:latin typeface="Garamond"/>
              <a:cs typeface="Garamond"/>
            </a:endParaRPr>
          </a:p>
          <a:p>
            <a:pPr>
              <a:spcBef>
                <a:spcPts val="0"/>
              </a:spcBef>
              <a:spcAft>
                <a:spcPts val="2400"/>
              </a:spcAft>
              <a:buFont typeface="Wingdings" charset="2"/>
              <a:buChar char="§"/>
            </a:pPr>
            <a:r>
              <a:rPr lang="en-US" sz="2400" i="1" dirty="0" smtClean="0">
                <a:uFill>
                  <a:solidFill>
                    <a:srgbClr val="FF0000"/>
                  </a:solidFill>
                </a:uFill>
                <a:latin typeface="Garamond"/>
                <a:cs typeface="Garamond"/>
              </a:rPr>
              <a:t>Dear </a:t>
            </a:r>
            <a:r>
              <a:rPr lang="en-US" sz="2400" i="1" dirty="0">
                <a:uFill>
                  <a:solidFill>
                    <a:srgbClr val="FF0000"/>
                  </a:solidFill>
                </a:uFill>
                <a:latin typeface="Garamond"/>
                <a:cs typeface="Garamond"/>
              </a:rPr>
              <a:t> </a:t>
            </a:r>
            <a:r>
              <a:rPr lang="en-US" sz="2400" i="1" dirty="0" smtClean="0">
                <a:uFill>
                  <a:solidFill>
                    <a:srgbClr val="FF0000"/>
                  </a:solidFill>
                </a:uFill>
                <a:latin typeface="Garamond"/>
                <a:cs typeface="Garamond"/>
              </a:rPr>
              <a:t>X,</a:t>
            </a:r>
          </a:p>
          <a:p>
            <a:pPr>
              <a:spcBef>
                <a:spcPts val="0"/>
              </a:spcBef>
              <a:spcAft>
                <a:spcPts val="600"/>
              </a:spcAft>
              <a:buFont typeface="Wingdings" charset="2"/>
              <a:buChar char="§"/>
            </a:pPr>
            <a:r>
              <a:rPr lang="en-US" sz="2400" i="1" dirty="0" smtClean="0">
                <a:uFill>
                  <a:solidFill>
                    <a:srgbClr val="FF0000"/>
                  </a:solidFill>
                </a:uFill>
                <a:latin typeface="Garamond"/>
                <a:cs typeface="Garamond"/>
              </a:rPr>
              <a:t>Yours sincerely/faithfully, Y.</a:t>
            </a:r>
            <a:endParaRPr lang="en-US" sz="2400" dirty="0" smtClean="0">
              <a:uFill>
                <a:solidFill>
                  <a:srgbClr val="FF0000"/>
                </a:solidFill>
              </a:uFill>
              <a:latin typeface="Garamond"/>
              <a:cs typeface="Garamond"/>
            </a:endParaRPr>
          </a:p>
          <a:p>
            <a:pPr>
              <a:spcBef>
                <a:spcPts val="0"/>
              </a:spcBef>
              <a:buFont typeface="Wingdings" charset="2"/>
              <a:buChar char="§"/>
            </a:pPr>
            <a:endParaRPr lang="en-US" sz="2400" i="1" dirty="0" smtClean="0">
              <a:uFill>
                <a:solidFill>
                  <a:srgbClr val="FF0000"/>
                </a:solidFill>
              </a:uFill>
              <a:latin typeface="Garamond"/>
              <a:cs typeface="Garamond"/>
            </a:endParaRPr>
          </a:p>
          <a:p>
            <a:pPr>
              <a:spcBef>
                <a:spcPts val="0"/>
              </a:spcBef>
              <a:buFont typeface="Wingdings" charset="2"/>
              <a:buChar char="§"/>
            </a:pPr>
            <a:endParaRPr lang="en-US" sz="2400" i="1" dirty="0">
              <a:uFill>
                <a:solidFill>
                  <a:srgbClr val="FF0000"/>
                </a:solidFill>
              </a:uFill>
              <a:latin typeface="Garamond"/>
              <a:cs typeface="Garamond"/>
            </a:endParaRPr>
          </a:p>
          <a:p>
            <a:pPr>
              <a:spcBef>
                <a:spcPts val="0"/>
              </a:spcBef>
              <a:buFont typeface="Wingdings" charset="2"/>
              <a:buChar char="§"/>
            </a:pPr>
            <a:endParaRPr lang="en-US" sz="2400" i="1" dirty="0" smtClean="0">
              <a:uFill>
                <a:solidFill>
                  <a:srgbClr val="FF0000"/>
                </a:solidFill>
              </a:uFill>
              <a:latin typeface="Garamond"/>
              <a:cs typeface="Garamond"/>
            </a:endParaRPr>
          </a:p>
          <a:p>
            <a:pPr>
              <a:spcBef>
                <a:spcPts val="0"/>
              </a:spcBef>
              <a:buFont typeface="Wingdings" charset="2"/>
              <a:buChar char="§"/>
            </a:pPr>
            <a:endParaRPr lang="en-US" sz="2400" i="1" dirty="0">
              <a:uFill>
                <a:solidFill>
                  <a:srgbClr val="FF0000"/>
                </a:solidFill>
              </a:uFill>
              <a:latin typeface="Garamond"/>
              <a:cs typeface="Garamond"/>
            </a:endParaRPr>
          </a:p>
          <a:p>
            <a:pPr>
              <a:spcBef>
                <a:spcPts val="0"/>
              </a:spcBef>
              <a:buFont typeface="Wingdings" charset="2"/>
              <a:buChar char="§"/>
            </a:pPr>
            <a:endParaRPr lang="en-US" sz="2400" i="1" dirty="0" smtClean="0">
              <a:uFill>
                <a:solidFill>
                  <a:srgbClr val="FF0000"/>
                </a:solidFill>
              </a:uFill>
              <a:latin typeface="Garamond"/>
              <a:cs typeface="Garamond"/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2400" i="1" dirty="0" smtClean="0">
              <a:uFill>
                <a:solidFill>
                  <a:srgbClr val="FF0000"/>
                </a:solidFill>
              </a:uFill>
              <a:latin typeface="Garamond"/>
              <a:cs typeface="Garamond"/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2400" i="1" dirty="0" smtClean="0">
              <a:uFill>
                <a:solidFill>
                  <a:srgbClr val="FF0000"/>
                </a:solidFill>
              </a:uFill>
              <a:latin typeface="Garamond"/>
              <a:cs typeface="Garamond"/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2400" i="1" dirty="0">
              <a:uFill>
                <a:solidFill>
                  <a:srgbClr val="FF0000"/>
                </a:solidFill>
              </a:uFill>
              <a:latin typeface="Garamond"/>
              <a:cs typeface="Garamond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endParaRPr lang="en-US" sz="2400" i="1" dirty="0" smtClean="0">
              <a:uFill>
                <a:solidFill>
                  <a:srgbClr val="FF0000"/>
                </a:solidFill>
              </a:uFill>
              <a:latin typeface="Garamond"/>
              <a:cs typeface="Garamond"/>
            </a:endParaRPr>
          </a:p>
          <a:p>
            <a:pPr>
              <a:spcBef>
                <a:spcPts val="0"/>
              </a:spcBef>
              <a:spcAft>
                <a:spcPts val="600"/>
              </a:spcAft>
              <a:buFont typeface="Wingdings" charset="2"/>
              <a:buChar char="§"/>
            </a:pPr>
            <a:endParaRPr lang="en-US" sz="2400" i="1" dirty="0" smtClean="0">
              <a:uFill>
                <a:solidFill>
                  <a:srgbClr val="FF0000"/>
                </a:solidFill>
              </a:uFill>
              <a:latin typeface="Garamond"/>
              <a:cs typeface="Garamond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endParaRPr lang="en-US" sz="2400" i="1" dirty="0" smtClean="0">
              <a:uFill>
                <a:solidFill>
                  <a:srgbClr val="FF0000"/>
                </a:solidFill>
              </a:uFill>
              <a:latin typeface="Garamond"/>
              <a:cs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val="28771587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>
                <a:uFill>
                  <a:solidFill>
                    <a:srgbClr val="0000FF"/>
                  </a:solidFill>
                </a:uFill>
                <a:latin typeface="Garamond"/>
                <a:cs typeface="Garamond"/>
              </a:rPr>
              <a:t>Some </a:t>
            </a:r>
            <a:r>
              <a:rPr lang="en-US" u="sng" dirty="0" smtClean="0">
                <a:uFill>
                  <a:solidFill>
                    <a:srgbClr val="0000FF"/>
                  </a:solidFill>
                </a:uFill>
                <a:latin typeface="Garamond"/>
                <a:cs typeface="Garamond"/>
              </a:rPr>
              <a:t>Less Simple Problems</a:t>
            </a:r>
            <a:r>
              <a:rPr lang="en-US" dirty="0" smtClean="0">
                <a:uFill>
                  <a:solidFill>
                    <a:srgbClr val="0000FF"/>
                  </a:solidFill>
                </a:uFill>
                <a:latin typeface="Garamond"/>
                <a:cs typeface="Garamond"/>
              </a:rPr>
              <a:t> ?</a:t>
            </a:r>
            <a:endParaRPr lang="en-US" dirty="0">
              <a:uFill>
                <a:solidFill>
                  <a:srgbClr val="0000FF"/>
                </a:solidFill>
              </a:u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1457" y="1600200"/>
            <a:ext cx="9020275" cy="4991697"/>
          </a:xfrm>
        </p:spPr>
        <p:txBody>
          <a:bodyPr numCol="2"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endParaRPr lang="en-US" sz="2400" dirty="0" smtClean="0">
              <a:uFill>
                <a:solidFill>
                  <a:srgbClr val="FF0000"/>
                </a:solidFill>
              </a:uFill>
              <a:latin typeface="Garamond"/>
              <a:cs typeface="Garamond"/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2400" dirty="0" smtClean="0">
              <a:uFill>
                <a:solidFill>
                  <a:srgbClr val="FF0000"/>
                </a:solidFill>
              </a:uFill>
              <a:latin typeface="Garamond"/>
              <a:cs typeface="Garamond"/>
            </a:endParaRPr>
          </a:p>
          <a:p>
            <a:pPr>
              <a:spcBef>
                <a:spcPts val="0"/>
              </a:spcBef>
              <a:spcAft>
                <a:spcPts val="600"/>
              </a:spcAft>
              <a:buFont typeface="Wingdings" charset="2"/>
              <a:buChar char="§"/>
            </a:pPr>
            <a:r>
              <a:rPr lang="en-US" sz="2400" i="1" dirty="0" smtClean="0">
                <a:uFill>
                  <a:solidFill>
                    <a:srgbClr val="FF0000"/>
                  </a:solidFill>
                </a:uFill>
                <a:latin typeface="Garamond"/>
                <a:cs typeface="Garamond"/>
              </a:rPr>
              <a:t>Yours sincerely/faithfully</a:t>
            </a:r>
          </a:p>
          <a:p>
            <a:pPr>
              <a:spcBef>
                <a:spcPts val="0"/>
              </a:spcBef>
              <a:spcAft>
                <a:spcPts val="600"/>
              </a:spcAft>
              <a:buFont typeface="Wingdings" charset="2"/>
              <a:buChar char="§"/>
            </a:pPr>
            <a:endParaRPr lang="en-US" sz="2400" i="1" dirty="0" smtClean="0">
              <a:uFill>
                <a:solidFill>
                  <a:srgbClr val="FF0000"/>
                </a:solidFill>
              </a:uFill>
              <a:latin typeface="Garamond"/>
              <a:cs typeface="Garamond"/>
            </a:endParaRPr>
          </a:p>
          <a:p>
            <a:pPr>
              <a:spcBef>
                <a:spcPts val="0"/>
              </a:spcBef>
              <a:spcAft>
                <a:spcPts val="600"/>
              </a:spcAft>
              <a:buFont typeface="Wingdings" charset="2"/>
              <a:buChar char="§"/>
            </a:pPr>
            <a:endParaRPr lang="en-US" sz="2400" i="1" dirty="0" smtClean="0">
              <a:uFill>
                <a:solidFill>
                  <a:srgbClr val="FF0000"/>
                </a:solidFill>
              </a:uFill>
              <a:latin typeface="Garamond"/>
              <a:cs typeface="Garamond"/>
            </a:endParaRPr>
          </a:p>
          <a:p>
            <a:pPr>
              <a:spcBef>
                <a:spcPts val="0"/>
              </a:spcBef>
              <a:spcAft>
                <a:spcPts val="600"/>
              </a:spcAft>
              <a:buFont typeface="Wingdings" charset="2"/>
              <a:buChar char="§"/>
            </a:pPr>
            <a:endParaRPr lang="en-US" sz="2400" i="1" dirty="0">
              <a:uFill>
                <a:solidFill>
                  <a:srgbClr val="FF0000"/>
                </a:solidFill>
              </a:uFill>
              <a:latin typeface="Garamond"/>
              <a:cs typeface="Garamond"/>
            </a:endParaRPr>
          </a:p>
          <a:p>
            <a:pPr>
              <a:spcBef>
                <a:spcPts val="0"/>
              </a:spcBef>
              <a:spcAft>
                <a:spcPts val="600"/>
              </a:spcAft>
              <a:buFont typeface="Wingdings" charset="2"/>
              <a:buChar char="§"/>
            </a:pPr>
            <a:r>
              <a:rPr lang="en-US" sz="2400" i="1" dirty="0">
                <a:uFill>
                  <a:solidFill>
                    <a:srgbClr val="FF0000"/>
                  </a:solidFill>
                </a:uFill>
                <a:latin typeface="Garamond"/>
                <a:cs typeface="Garamond"/>
              </a:rPr>
              <a:t>y</a:t>
            </a:r>
            <a:r>
              <a:rPr lang="en-US" sz="2400" i="1" dirty="0" smtClean="0">
                <a:uFill>
                  <a:solidFill>
                    <a:srgbClr val="FF0000"/>
                  </a:solidFill>
                </a:uFill>
                <a:latin typeface="Garamond"/>
                <a:cs typeface="Garamond"/>
              </a:rPr>
              <a:t>ours sincerely/faithfully</a:t>
            </a:r>
            <a:endParaRPr lang="en-US" sz="2400" i="1" dirty="0">
              <a:uFill>
                <a:solidFill>
                  <a:srgbClr val="FF0000"/>
                </a:solidFill>
              </a:uFill>
              <a:latin typeface="Garamond"/>
              <a:cs typeface="Garamond"/>
            </a:endParaRPr>
          </a:p>
          <a:p>
            <a:pPr>
              <a:spcBef>
                <a:spcPts val="0"/>
              </a:spcBef>
              <a:spcAft>
                <a:spcPts val="600"/>
              </a:spcAft>
              <a:buFont typeface="Wingdings" charset="2"/>
              <a:buChar char="§"/>
            </a:pPr>
            <a:endParaRPr lang="en-US" sz="2400" i="1" dirty="0" smtClean="0">
              <a:uFill>
                <a:solidFill>
                  <a:srgbClr val="FF0000"/>
                </a:solidFill>
              </a:uFill>
              <a:latin typeface="Garamond"/>
              <a:cs typeface="Garamond"/>
            </a:endParaRPr>
          </a:p>
          <a:p>
            <a:pPr>
              <a:spcBef>
                <a:spcPts val="0"/>
              </a:spcBef>
              <a:spcAft>
                <a:spcPts val="600"/>
              </a:spcAft>
              <a:buFont typeface="Wingdings" charset="2"/>
              <a:buChar char="§"/>
            </a:pPr>
            <a:endParaRPr lang="en-US" sz="2400" i="1" dirty="0">
              <a:uFill>
                <a:solidFill>
                  <a:srgbClr val="FF0000"/>
                </a:solidFill>
              </a:uFill>
              <a:latin typeface="Garamond"/>
              <a:cs typeface="Garamond"/>
            </a:endParaRPr>
          </a:p>
          <a:p>
            <a:pPr>
              <a:spcBef>
                <a:spcPts val="0"/>
              </a:spcBef>
              <a:spcAft>
                <a:spcPts val="600"/>
              </a:spcAft>
              <a:buFont typeface="Wingdings" charset="2"/>
              <a:buChar char="§"/>
            </a:pPr>
            <a:endParaRPr lang="en-US" sz="2400" i="1" dirty="0" smtClean="0">
              <a:uFill>
                <a:solidFill>
                  <a:srgbClr val="FF0000"/>
                </a:solidFill>
              </a:uFill>
              <a:latin typeface="Garamond"/>
              <a:cs typeface="Garamond"/>
            </a:endParaRPr>
          </a:p>
          <a:p>
            <a:pPr>
              <a:spcBef>
                <a:spcPts val="0"/>
              </a:spcBef>
              <a:spcAft>
                <a:spcPts val="600"/>
              </a:spcAft>
              <a:buFont typeface="Wingdings" charset="2"/>
              <a:buChar char="§"/>
            </a:pPr>
            <a:endParaRPr lang="en-US" sz="2400" i="1" dirty="0">
              <a:uFill>
                <a:solidFill>
                  <a:srgbClr val="FF0000"/>
                </a:solidFill>
              </a:uFill>
              <a:latin typeface="Garamond"/>
              <a:cs typeface="Garamond"/>
            </a:endParaRPr>
          </a:p>
          <a:p>
            <a:pPr marL="0" indent="0">
              <a:spcBef>
                <a:spcPts val="0"/>
              </a:spcBef>
              <a:spcAft>
                <a:spcPts val="2400"/>
              </a:spcAft>
              <a:buNone/>
            </a:pPr>
            <a:endParaRPr lang="en-US" sz="2400" i="1" dirty="0" smtClean="0">
              <a:uFill>
                <a:solidFill>
                  <a:srgbClr val="FF0000"/>
                </a:solidFill>
              </a:uFill>
              <a:latin typeface="Garamond"/>
              <a:cs typeface="Garamond"/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400" dirty="0">
                <a:uFill>
                  <a:solidFill>
                    <a:srgbClr val="FF0000"/>
                  </a:solidFill>
                </a:uFill>
                <a:latin typeface="Garamond"/>
                <a:cs typeface="Garamond"/>
              </a:rPr>
              <a:t>r</a:t>
            </a:r>
            <a:r>
              <a:rPr lang="en-US" sz="2400" dirty="0" smtClean="0">
                <a:uFill>
                  <a:solidFill>
                    <a:srgbClr val="FF0000"/>
                  </a:solidFill>
                </a:uFill>
                <a:latin typeface="Garamond"/>
                <a:cs typeface="Garamond"/>
              </a:rPr>
              <a:t>oot(ROOT, yours-NNP)</a:t>
            </a:r>
            <a:r>
              <a:rPr lang="en-US" sz="2400" dirty="0">
                <a:uFill>
                  <a:solidFill>
                    <a:srgbClr val="FF0000"/>
                  </a:solidFill>
                </a:uFill>
                <a:latin typeface="Garamond"/>
                <a:cs typeface="Garamond"/>
              </a:rPr>
              <a:t/>
            </a:r>
            <a:br>
              <a:rPr lang="en-US" sz="2400" dirty="0">
                <a:uFill>
                  <a:solidFill>
                    <a:srgbClr val="FF0000"/>
                  </a:solidFill>
                </a:uFill>
                <a:latin typeface="Garamond"/>
                <a:cs typeface="Garamond"/>
              </a:rPr>
            </a:br>
            <a:r>
              <a:rPr lang="en-US" sz="2400" dirty="0" err="1" smtClean="0">
                <a:uFill>
                  <a:solidFill>
                    <a:srgbClr val="FF0000"/>
                  </a:solidFill>
                </a:uFill>
                <a:latin typeface="Garamond"/>
                <a:cs typeface="Garamond"/>
              </a:rPr>
              <a:t>advmod</a:t>
            </a:r>
            <a:r>
              <a:rPr lang="en-US" sz="2400" dirty="0" smtClean="0">
                <a:uFill>
                  <a:solidFill>
                    <a:srgbClr val="FF0000"/>
                  </a:solidFill>
                </a:uFill>
                <a:latin typeface="Garamond"/>
                <a:cs typeface="Garamond"/>
              </a:rPr>
              <a:t>(Yours, sincerely/faithfully)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en-US" sz="2400" dirty="0">
              <a:uFill>
                <a:solidFill>
                  <a:srgbClr val="FF0000"/>
                </a:solidFill>
              </a:uFill>
              <a:latin typeface="Garamond"/>
              <a:cs typeface="Garamond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endParaRPr lang="en-US" sz="2400" dirty="0" smtClean="0">
              <a:uFill>
                <a:solidFill>
                  <a:srgbClr val="FF0000"/>
                </a:solidFill>
              </a:uFill>
              <a:latin typeface="Garamond"/>
              <a:cs typeface="Garamond"/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400" dirty="0">
                <a:uFill>
                  <a:solidFill>
                    <a:srgbClr val="FF0000"/>
                  </a:solidFill>
                </a:uFill>
                <a:latin typeface="Garamond"/>
                <a:cs typeface="Garamond"/>
              </a:rPr>
              <a:t>r</a:t>
            </a:r>
            <a:r>
              <a:rPr lang="en-US" sz="2400" dirty="0" smtClean="0">
                <a:uFill>
                  <a:solidFill>
                    <a:srgbClr val="FF0000"/>
                  </a:solidFill>
                </a:uFill>
                <a:latin typeface="Garamond"/>
                <a:cs typeface="Garamond"/>
              </a:rPr>
              <a:t>oot(ROOT, yours-PRP$)</a:t>
            </a:r>
            <a:br>
              <a:rPr lang="en-US" sz="2400" dirty="0" smtClean="0">
                <a:uFill>
                  <a:solidFill>
                    <a:srgbClr val="FF0000"/>
                  </a:solidFill>
                </a:uFill>
                <a:latin typeface="Garamond"/>
                <a:cs typeface="Garamond"/>
              </a:rPr>
            </a:br>
            <a:r>
              <a:rPr lang="en-US" sz="2400" dirty="0" err="1" smtClean="0">
                <a:uFill>
                  <a:solidFill>
                    <a:srgbClr val="FF0000"/>
                  </a:solidFill>
                </a:uFill>
                <a:latin typeface="Garamond"/>
                <a:cs typeface="Garamond"/>
              </a:rPr>
              <a:t>advmod</a:t>
            </a:r>
            <a:r>
              <a:rPr lang="en-US" sz="2400" dirty="0" smtClean="0">
                <a:uFill>
                  <a:solidFill>
                    <a:srgbClr val="FF0000"/>
                  </a:solidFill>
                </a:uFill>
                <a:latin typeface="Garamond"/>
                <a:cs typeface="Garamond"/>
              </a:rPr>
              <a:t>(yours, sincerely/faithfully)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en-US" sz="2400" i="1" dirty="0" smtClean="0">
              <a:uFill>
                <a:solidFill>
                  <a:srgbClr val="FF0000"/>
                </a:solidFill>
              </a:uFill>
              <a:latin typeface="Garamond"/>
              <a:cs typeface="Garamond"/>
            </a:endParaRPr>
          </a:p>
          <a:p>
            <a:pPr>
              <a:spcBef>
                <a:spcPts val="0"/>
              </a:spcBef>
              <a:buFont typeface="Wingdings" charset="2"/>
              <a:buChar char="§"/>
            </a:pPr>
            <a:endParaRPr lang="en-US" sz="2400" i="1" dirty="0">
              <a:uFill>
                <a:solidFill>
                  <a:srgbClr val="FF0000"/>
                </a:solidFill>
              </a:uFill>
              <a:latin typeface="Garamond"/>
              <a:cs typeface="Garamond"/>
            </a:endParaRPr>
          </a:p>
          <a:p>
            <a:pPr>
              <a:spcBef>
                <a:spcPts val="0"/>
              </a:spcBef>
              <a:buFont typeface="Wingdings" charset="2"/>
              <a:buChar char="§"/>
            </a:pPr>
            <a:endParaRPr lang="en-US" sz="2400" i="1" dirty="0" smtClean="0">
              <a:uFill>
                <a:solidFill>
                  <a:srgbClr val="FF0000"/>
                </a:solidFill>
              </a:uFill>
              <a:latin typeface="Garamond"/>
              <a:cs typeface="Garamond"/>
            </a:endParaRPr>
          </a:p>
          <a:p>
            <a:pPr>
              <a:spcBef>
                <a:spcPts val="0"/>
              </a:spcBef>
              <a:buFont typeface="Wingdings" charset="2"/>
              <a:buChar char="§"/>
            </a:pPr>
            <a:endParaRPr lang="en-US" sz="2400" i="1" dirty="0">
              <a:uFill>
                <a:solidFill>
                  <a:srgbClr val="FF0000"/>
                </a:solidFill>
              </a:uFill>
              <a:latin typeface="Garamond"/>
              <a:cs typeface="Garamond"/>
            </a:endParaRPr>
          </a:p>
          <a:p>
            <a:pPr>
              <a:spcBef>
                <a:spcPts val="0"/>
              </a:spcBef>
              <a:buFont typeface="Wingdings" charset="2"/>
              <a:buChar char="§"/>
            </a:pPr>
            <a:endParaRPr lang="en-US" sz="2400" i="1" dirty="0" smtClean="0">
              <a:uFill>
                <a:solidFill>
                  <a:srgbClr val="FF0000"/>
                </a:solidFill>
              </a:uFill>
              <a:latin typeface="Garamond"/>
              <a:cs typeface="Garamond"/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2400" i="1" dirty="0" smtClean="0">
              <a:uFill>
                <a:solidFill>
                  <a:srgbClr val="FF0000"/>
                </a:solidFill>
              </a:uFill>
              <a:latin typeface="Garamond"/>
              <a:cs typeface="Garamond"/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2400" i="1" dirty="0" smtClean="0">
              <a:uFill>
                <a:solidFill>
                  <a:srgbClr val="FF0000"/>
                </a:solidFill>
              </a:uFill>
              <a:latin typeface="Garamond"/>
              <a:cs typeface="Garamond"/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2400" i="1" dirty="0">
              <a:uFill>
                <a:solidFill>
                  <a:srgbClr val="FF0000"/>
                </a:solidFill>
              </a:uFill>
              <a:latin typeface="Garamond"/>
              <a:cs typeface="Garamond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endParaRPr lang="en-US" sz="2400" i="1" dirty="0" smtClean="0">
              <a:uFill>
                <a:solidFill>
                  <a:srgbClr val="FF0000"/>
                </a:solidFill>
              </a:uFill>
              <a:latin typeface="Garamond"/>
              <a:cs typeface="Garamond"/>
            </a:endParaRPr>
          </a:p>
          <a:p>
            <a:pPr>
              <a:spcBef>
                <a:spcPts val="0"/>
              </a:spcBef>
              <a:spcAft>
                <a:spcPts val="600"/>
              </a:spcAft>
              <a:buFont typeface="Wingdings" charset="2"/>
              <a:buChar char="§"/>
            </a:pPr>
            <a:endParaRPr lang="en-US" sz="2400" i="1" dirty="0" smtClean="0">
              <a:uFill>
                <a:solidFill>
                  <a:srgbClr val="FF0000"/>
                </a:solidFill>
              </a:uFill>
              <a:latin typeface="Garamond"/>
              <a:cs typeface="Garamond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endParaRPr lang="en-US" sz="2400" i="1" dirty="0" smtClean="0">
              <a:uFill>
                <a:solidFill>
                  <a:srgbClr val="FF0000"/>
                </a:solidFill>
              </a:uFill>
              <a:latin typeface="Garamond"/>
              <a:cs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val="11520988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>
                <a:uFill>
                  <a:solidFill>
                    <a:srgbClr val="0000FF"/>
                  </a:solidFill>
                </a:uFill>
                <a:latin typeface="Garamond"/>
                <a:cs typeface="Garamond"/>
              </a:rPr>
              <a:t>Some </a:t>
            </a:r>
            <a:r>
              <a:rPr lang="en-US" u="sng" dirty="0" smtClean="0">
                <a:uFill>
                  <a:solidFill>
                    <a:srgbClr val="0000FF"/>
                  </a:solidFill>
                </a:uFill>
                <a:latin typeface="Garamond"/>
                <a:cs typeface="Garamond"/>
              </a:rPr>
              <a:t>Less Simple Problems</a:t>
            </a:r>
            <a:r>
              <a:rPr lang="en-US" dirty="0" smtClean="0">
                <a:uFill>
                  <a:solidFill>
                    <a:srgbClr val="0000FF"/>
                  </a:solidFill>
                </a:uFill>
                <a:latin typeface="Garamond"/>
                <a:cs typeface="Garamond"/>
              </a:rPr>
              <a:t> ?</a:t>
            </a:r>
            <a:endParaRPr lang="en-US" dirty="0">
              <a:uFill>
                <a:solidFill>
                  <a:srgbClr val="0000FF"/>
                </a:solidFill>
              </a:u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2797" y="1600200"/>
            <a:ext cx="9431136" cy="4991697"/>
          </a:xfrm>
        </p:spPr>
        <p:txBody>
          <a:bodyPr numCol="1" spcCol="0">
            <a:no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  <a:buFont typeface="Wingdings" charset="2"/>
              <a:buChar char="§"/>
            </a:pPr>
            <a:r>
              <a:rPr lang="en-US" sz="2200" i="1" dirty="0" smtClean="0">
                <a:uFill>
                  <a:solidFill>
                    <a:srgbClr val="FF0000"/>
                  </a:solidFill>
                </a:uFill>
                <a:latin typeface="Garamond"/>
                <a:cs typeface="Garamond"/>
              </a:rPr>
              <a:t>Dear Editor,						</a:t>
            </a:r>
            <a:r>
              <a:rPr lang="en-US" sz="2200" dirty="0" smtClean="0">
                <a:uFill>
                  <a:solidFill>
                    <a:srgbClr val="FF0000"/>
                  </a:solidFill>
                </a:uFill>
                <a:latin typeface="Garamond"/>
                <a:cs typeface="Garamond"/>
              </a:rPr>
              <a:t>compound</a:t>
            </a:r>
            <a:r>
              <a:rPr lang="en-US" sz="2200" dirty="0">
                <a:uFill>
                  <a:solidFill>
                    <a:srgbClr val="FF0000"/>
                  </a:solidFill>
                </a:uFill>
                <a:latin typeface="Garamond"/>
                <a:cs typeface="Garamond"/>
              </a:rPr>
              <a:t>(Editor-NNP, Dear-NNP</a:t>
            </a:r>
            <a:r>
              <a:rPr lang="en-US" sz="2200" dirty="0" smtClean="0">
                <a:uFill>
                  <a:solidFill>
                    <a:srgbClr val="FF0000"/>
                  </a:solidFill>
                </a:uFill>
                <a:latin typeface="Garamond"/>
                <a:cs typeface="Garamond"/>
              </a:rPr>
              <a:t>)</a:t>
            </a:r>
            <a:br>
              <a:rPr lang="en-US" sz="2200" dirty="0" smtClean="0">
                <a:uFill>
                  <a:solidFill>
                    <a:srgbClr val="FF0000"/>
                  </a:solidFill>
                </a:uFill>
                <a:latin typeface="Garamond"/>
                <a:cs typeface="Garamond"/>
              </a:rPr>
            </a:br>
            <a:r>
              <a:rPr lang="en-US" sz="2200" dirty="0" smtClean="0">
                <a:uFill>
                  <a:solidFill>
                    <a:srgbClr val="FF0000"/>
                  </a:solidFill>
                </a:uFill>
                <a:latin typeface="Garamond"/>
                <a:cs typeface="Garamond"/>
              </a:rPr>
              <a:t>									</a:t>
            </a:r>
            <a:r>
              <a:rPr lang="en-US" sz="2200" dirty="0" err="1" smtClean="0">
                <a:uFill>
                  <a:solidFill>
                    <a:srgbClr val="FF0000"/>
                  </a:solidFill>
                </a:uFill>
                <a:latin typeface="Garamond"/>
                <a:cs typeface="Garamond"/>
              </a:rPr>
              <a:t>nsubj</a:t>
            </a:r>
            <a:r>
              <a:rPr lang="en-US" sz="2200" dirty="0">
                <a:uFill>
                  <a:solidFill>
                    <a:srgbClr val="FF0000"/>
                  </a:solidFill>
                </a:uFill>
                <a:latin typeface="Garamond"/>
                <a:cs typeface="Garamond"/>
              </a:rPr>
              <a:t>(MAIN CLAUSE, Editor</a:t>
            </a:r>
            <a:r>
              <a:rPr lang="en-US" sz="2200" dirty="0" smtClean="0">
                <a:uFill>
                  <a:solidFill>
                    <a:srgbClr val="FF0000"/>
                  </a:solidFill>
                </a:uFill>
                <a:latin typeface="Garamond"/>
                <a:cs typeface="Garamond"/>
              </a:rPr>
              <a:t>)</a:t>
            </a:r>
          </a:p>
          <a:p>
            <a:pPr>
              <a:spcBef>
                <a:spcPts val="0"/>
              </a:spcBef>
              <a:spcAft>
                <a:spcPts val="600"/>
              </a:spcAft>
              <a:buFont typeface="Wingdings" charset="2"/>
              <a:buChar char="§"/>
            </a:pPr>
            <a:endParaRPr lang="en-US" sz="2200" i="1" dirty="0">
              <a:uFill>
                <a:solidFill>
                  <a:srgbClr val="FF0000"/>
                </a:solidFill>
              </a:uFill>
              <a:latin typeface="Garamond"/>
              <a:cs typeface="Garamond"/>
            </a:endParaRPr>
          </a:p>
          <a:p>
            <a:pPr>
              <a:spcBef>
                <a:spcPts val="0"/>
              </a:spcBef>
              <a:spcAft>
                <a:spcPts val="600"/>
              </a:spcAft>
              <a:buFont typeface="Wingdings" charset="2"/>
              <a:buChar char="§"/>
            </a:pPr>
            <a:r>
              <a:rPr lang="en-US" sz="2200" i="1" dirty="0" smtClean="0">
                <a:uFill>
                  <a:solidFill>
                    <a:srgbClr val="FF0000"/>
                  </a:solidFill>
                </a:uFill>
                <a:latin typeface="Garamond"/>
                <a:cs typeface="Garamond"/>
              </a:rPr>
              <a:t>Dear Sir,							</a:t>
            </a:r>
            <a:r>
              <a:rPr lang="en-US" sz="2200" dirty="0" smtClean="0">
                <a:uFill>
                  <a:solidFill>
                    <a:srgbClr val="FF0000"/>
                  </a:solidFill>
                </a:uFill>
                <a:latin typeface="Garamond"/>
                <a:cs typeface="Garamond"/>
              </a:rPr>
              <a:t>compound</a:t>
            </a:r>
            <a:r>
              <a:rPr lang="en-US" sz="2200" dirty="0">
                <a:uFill>
                  <a:solidFill>
                    <a:srgbClr val="FF0000"/>
                  </a:solidFill>
                </a:uFill>
                <a:latin typeface="Garamond"/>
                <a:cs typeface="Garamond"/>
              </a:rPr>
              <a:t>(Sir-NNP, Dear-NNP</a:t>
            </a:r>
            <a:r>
              <a:rPr lang="en-US" sz="2200" dirty="0" smtClean="0">
                <a:uFill>
                  <a:solidFill>
                    <a:srgbClr val="FF0000"/>
                  </a:solidFill>
                </a:uFill>
                <a:latin typeface="Garamond"/>
                <a:cs typeface="Garamond"/>
              </a:rPr>
              <a:t>)</a:t>
            </a:r>
            <a:br>
              <a:rPr lang="en-US" sz="2200" dirty="0" smtClean="0">
                <a:uFill>
                  <a:solidFill>
                    <a:srgbClr val="FF0000"/>
                  </a:solidFill>
                </a:uFill>
                <a:latin typeface="Garamond"/>
                <a:cs typeface="Garamond"/>
              </a:rPr>
            </a:br>
            <a:r>
              <a:rPr lang="en-US" sz="2200" dirty="0" smtClean="0">
                <a:uFill>
                  <a:solidFill>
                    <a:srgbClr val="FF0000"/>
                  </a:solidFill>
                </a:uFill>
                <a:latin typeface="Garamond"/>
                <a:cs typeface="Garamond"/>
              </a:rPr>
              <a:t>									</a:t>
            </a:r>
            <a:r>
              <a:rPr lang="en-US" sz="2200" dirty="0" err="1" smtClean="0">
                <a:uFill>
                  <a:solidFill>
                    <a:srgbClr val="FF0000"/>
                  </a:solidFill>
                </a:uFill>
                <a:latin typeface="Garamond"/>
                <a:cs typeface="Garamond"/>
              </a:rPr>
              <a:t>nsubj</a:t>
            </a:r>
            <a:r>
              <a:rPr lang="en-US" sz="2200" dirty="0">
                <a:uFill>
                  <a:solidFill>
                    <a:srgbClr val="FF0000"/>
                  </a:solidFill>
                </a:uFill>
                <a:latin typeface="Garamond"/>
                <a:cs typeface="Garamond"/>
              </a:rPr>
              <a:t>(COMP. CLAUSE, Sir</a:t>
            </a:r>
            <a:r>
              <a:rPr lang="en-US" sz="2200" dirty="0" smtClean="0">
                <a:uFill>
                  <a:solidFill>
                    <a:srgbClr val="FF0000"/>
                  </a:solidFill>
                </a:uFill>
                <a:latin typeface="Garamond"/>
                <a:cs typeface="Garamond"/>
              </a:rPr>
              <a:t>)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en-US" sz="2200" i="1" dirty="0">
              <a:uFill>
                <a:solidFill>
                  <a:srgbClr val="FF0000"/>
                </a:solidFill>
              </a:uFill>
              <a:latin typeface="Garamond"/>
              <a:cs typeface="Garamond"/>
            </a:endParaRPr>
          </a:p>
          <a:p>
            <a:pPr>
              <a:spcBef>
                <a:spcPts val="0"/>
              </a:spcBef>
              <a:spcAft>
                <a:spcPts val="600"/>
              </a:spcAft>
              <a:buFont typeface="Wingdings" charset="2"/>
              <a:buChar char="§"/>
            </a:pPr>
            <a:r>
              <a:rPr lang="en-US" sz="2200" i="1" dirty="0" smtClean="0">
                <a:uFill>
                  <a:solidFill>
                    <a:srgbClr val="FF0000"/>
                  </a:solidFill>
                </a:uFill>
                <a:latin typeface="Garamond"/>
                <a:cs typeface="Garamond"/>
              </a:rPr>
              <a:t>Dear Sir or madam,					</a:t>
            </a:r>
            <a:r>
              <a:rPr lang="en-US" sz="2200" dirty="0" smtClean="0">
                <a:uFill>
                  <a:solidFill>
                    <a:srgbClr val="FF0000"/>
                  </a:solidFill>
                </a:uFill>
                <a:latin typeface="Garamond"/>
                <a:cs typeface="Garamond"/>
              </a:rPr>
              <a:t>compound</a:t>
            </a:r>
            <a:r>
              <a:rPr lang="en-US" sz="2200" dirty="0">
                <a:uFill>
                  <a:solidFill>
                    <a:srgbClr val="FF0000"/>
                  </a:solidFill>
                </a:uFill>
                <a:latin typeface="Garamond"/>
                <a:cs typeface="Garamond"/>
              </a:rPr>
              <a:t>(Sir-NNP, Dear-NNP</a:t>
            </a:r>
            <a:r>
              <a:rPr lang="en-US" sz="2200" dirty="0" smtClean="0">
                <a:uFill>
                  <a:solidFill>
                    <a:srgbClr val="FF0000"/>
                  </a:solidFill>
                </a:uFill>
                <a:latin typeface="Garamond"/>
                <a:cs typeface="Garamond"/>
              </a:rPr>
              <a:t>)</a:t>
            </a:r>
            <a:br>
              <a:rPr lang="en-US" sz="2200" dirty="0" smtClean="0">
                <a:uFill>
                  <a:solidFill>
                    <a:srgbClr val="FF0000"/>
                  </a:solidFill>
                </a:uFill>
                <a:latin typeface="Garamond"/>
                <a:cs typeface="Garamond"/>
              </a:rPr>
            </a:br>
            <a:r>
              <a:rPr lang="en-US" sz="2200" dirty="0" smtClean="0">
                <a:uFill>
                  <a:solidFill>
                    <a:srgbClr val="FF0000"/>
                  </a:solidFill>
                </a:uFill>
                <a:latin typeface="Garamond"/>
                <a:cs typeface="Garamond"/>
              </a:rPr>
              <a:t>									</a:t>
            </a:r>
            <a:r>
              <a:rPr lang="en-US" sz="2200" dirty="0" err="1" smtClean="0">
                <a:uFill>
                  <a:solidFill>
                    <a:srgbClr val="FF0000"/>
                  </a:solidFill>
                </a:uFill>
                <a:latin typeface="Garamond"/>
                <a:cs typeface="Garamond"/>
              </a:rPr>
              <a:t>nmod:tmod</a:t>
            </a:r>
            <a:r>
              <a:rPr lang="en-US" sz="2200" dirty="0">
                <a:uFill>
                  <a:solidFill>
                    <a:srgbClr val="FF0000"/>
                  </a:solidFill>
                </a:uFill>
                <a:latin typeface="Garamond"/>
                <a:cs typeface="Garamond"/>
              </a:rPr>
              <a:t>(MAIN CLAUSE, Sir)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en-US" sz="2200" i="1" dirty="0" smtClean="0">
              <a:uFill>
                <a:solidFill>
                  <a:srgbClr val="FF0000"/>
                </a:solidFill>
              </a:uFill>
              <a:latin typeface="Garamond"/>
              <a:cs typeface="Garamond"/>
            </a:endParaRPr>
          </a:p>
          <a:p>
            <a:pPr>
              <a:spcBef>
                <a:spcPts val="0"/>
              </a:spcBef>
              <a:spcAft>
                <a:spcPts val="600"/>
              </a:spcAft>
              <a:buFont typeface="Wingdings" charset="2"/>
              <a:buChar char="§"/>
            </a:pPr>
            <a:r>
              <a:rPr lang="en-US" sz="2200" i="1" dirty="0">
                <a:uFill>
                  <a:solidFill>
                    <a:srgbClr val="FF0000"/>
                  </a:solidFill>
                </a:uFill>
                <a:latin typeface="Garamond"/>
                <a:cs typeface="Garamond"/>
              </a:rPr>
              <a:t>d</a:t>
            </a:r>
            <a:r>
              <a:rPr lang="en-US" sz="2200" i="1" dirty="0" smtClean="0">
                <a:uFill>
                  <a:solidFill>
                    <a:srgbClr val="FF0000"/>
                  </a:solidFill>
                </a:uFill>
                <a:latin typeface="Garamond"/>
                <a:cs typeface="Garamond"/>
              </a:rPr>
              <a:t>ear editor/sir/sir or madam,			</a:t>
            </a:r>
            <a:r>
              <a:rPr lang="en-US" sz="2200" dirty="0" err="1" smtClean="0">
                <a:uFill>
                  <a:solidFill>
                    <a:srgbClr val="FF0000"/>
                  </a:solidFill>
                </a:uFill>
                <a:latin typeface="Garamond"/>
                <a:cs typeface="Garamond"/>
              </a:rPr>
              <a:t>amod</a:t>
            </a:r>
            <a:r>
              <a:rPr lang="en-US" sz="2200" dirty="0" smtClean="0">
                <a:uFill>
                  <a:solidFill>
                    <a:srgbClr val="FF0000"/>
                  </a:solidFill>
                </a:uFill>
                <a:latin typeface="Garamond"/>
                <a:cs typeface="Garamond"/>
              </a:rPr>
              <a:t>(</a:t>
            </a:r>
            <a:r>
              <a:rPr lang="en-US" sz="2200" dirty="0">
                <a:uFill>
                  <a:solidFill>
                    <a:srgbClr val="FF0000"/>
                  </a:solidFill>
                </a:uFill>
                <a:latin typeface="Garamond"/>
                <a:cs typeface="Garamond"/>
              </a:rPr>
              <a:t>sir-NN, dear-RB</a:t>
            </a:r>
            <a:r>
              <a:rPr lang="en-US" sz="2200" dirty="0" smtClean="0">
                <a:uFill>
                  <a:solidFill>
                    <a:srgbClr val="FF0000"/>
                  </a:solidFill>
                </a:uFill>
                <a:latin typeface="Garamond"/>
                <a:cs typeface="Garamond"/>
              </a:rPr>
              <a:t>)</a:t>
            </a:r>
            <a:br>
              <a:rPr lang="en-US" sz="2200" dirty="0" smtClean="0">
                <a:uFill>
                  <a:solidFill>
                    <a:srgbClr val="FF0000"/>
                  </a:solidFill>
                </a:uFill>
                <a:latin typeface="Garamond"/>
                <a:cs typeface="Garamond"/>
              </a:rPr>
            </a:br>
            <a:r>
              <a:rPr lang="en-US" sz="2200" dirty="0" smtClean="0">
                <a:uFill>
                  <a:solidFill>
                    <a:srgbClr val="FF0000"/>
                  </a:solidFill>
                </a:uFill>
                <a:latin typeface="Garamond"/>
                <a:cs typeface="Garamond"/>
              </a:rPr>
              <a:t>									</a:t>
            </a:r>
            <a:r>
              <a:rPr lang="en-US" sz="2200" dirty="0" err="1" smtClean="0">
                <a:uFill>
                  <a:solidFill>
                    <a:srgbClr val="FF0000"/>
                  </a:solidFill>
                </a:uFill>
                <a:latin typeface="Garamond"/>
                <a:cs typeface="Garamond"/>
              </a:rPr>
              <a:t>ccomp</a:t>
            </a:r>
            <a:r>
              <a:rPr lang="en-US" sz="2200" dirty="0">
                <a:uFill>
                  <a:solidFill>
                    <a:srgbClr val="FF0000"/>
                  </a:solidFill>
                </a:uFill>
                <a:latin typeface="Garamond"/>
                <a:cs typeface="Garamond"/>
              </a:rPr>
              <a:t>(MAIN CLAUSE, editor/sir)</a:t>
            </a:r>
          </a:p>
          <a:p>
            <a:pPr marL="0" indent="0">
              <a:spcBef>
                <a:spcPts val="0"/>
              </a:spcBef>
              <a:spcAft>
                <a:spcPts val="1800"/>
              </a:spcAft>
              <a:buNone/>
            </a:pPr>
            <a:endParaRPr lang="en-US" sz="2200" i="1" dirty="0">
              <a:uFill>
                <a:solidFill>
                  <a:srgbClr val="FF0000"/>
                </a:solidFill>
              </a:uFill>
              <a:latin typeface="Garamond"/>
              <a:cs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val="33626049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>
                <a:uFill>
                  <a:solidFill>
                    <a:srgbClr val="0000FF"/>
                  </a:solidFill>
                </a:uFill>
                <a:latin typeface="Garamond"/>
                <a:cs typeface="Garamond"/>
              </a:rPr>
              <a:t>Some </a:t>
            </a:r>
            <a:r>
              <a:rPr lang="en-US" u="sng" dirty="0" smtClean="0">
                <a:uFill>
                  <a:solidFill>
                    <a:srgbClr val="0000FF"/>
                  </a:solidFill>
                </a:uFill>
                <a:latin typeface="Garamond"/>
                <a:cs typeface="Garamond"/>
              </a:rPr>
              <a:t>Less Simple Problems</a:t>
            </a:r>
            <a:r>
              <a:rPr lang="en-US" dirty="0" smtClean="0">
                <a:uFill>
                  <a:solidFill>
                    <a:srgbClr val="0000FF"/>
                  </a:solidFill>
                </a:uFill>
                <a:latin typeface="Garamond"/>
                <a:cs typeface="Garamond"/>
              </a:rPr>
              <a:t> ?</a:t>
            </a:r>
            <a:endParaRPr lang="en-US" dirty="0">
              <a:uFill>
                <a:solidFill>
                  <a:srgbClr val="0000FF"/>
                </a:solidFill>
              </a:u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91697"/>
          </a:xfrm>
        </p:spPr>
        <p:txBody>
          <a:bodyPr numCol="2">
            <a:noAutofit/>
          </a:bodyPr>
          <a:lstStyle/>
          <a:p>
            <a:pPr marL="0" indent="0">
              <a:spcBef>
                <a:spcPts val="0"/>
              </a:spcBef>
              <a:spcAft>
                <a:spcPts val="2400"/>
              </a:spcAft>
              <a:buNone/>
            </a:pPr>
            <a:r>
              <a:rPr lang="en-US" sz="2400" b="1" u="sng" dirty="0" smtClean="0">
                <a:uFill>
                  <a:solidFill>
                    <a:srgbClr val="FF0000"/>
                  </a:solidFill>
                </a:uFill>
                <a:latin typeface="Garamond"/>
                <a:cs typeface="Garamond"/>
              </a:rPr>
              <a:t>ISOLATED NPs</a:t>
            </a:r>
          </a:p>
          <a:p>
            <a:pPr marL="0" indent="0">
              <a:spcBef>
                <a:spcPts val="0"/>
              </a:spcBef>
              <a:buNone/>
            </a:pPr>
            <a:endParaRPr lang="en-US" sz="2400" dirty="0" smtClean="0">
              <a:uFill>
                <a:solidFill>
                  <a:srgbClr val="FF0000"/>
                </a:solidFill>
              </a:uFill>
              <a:latin typeface="Garamond"/>
              <a:cs typeface="Garamond"/>
            </a:endParaRPr>
          </a:p>
          <a:p>
            <a:pPr>
              <a:spcBef>
                <a:spcPts val="0"/>
              </a:spcBef>
              <a:spcAft>
                <a:spcPts val="600"/>
              </a:spcAft>
              <a:buFont typeface="Wingdings" charset="2"/>
              <a:buChar char="§"/>
            </a:pPr>
            <a:r>
              <a:rPr lang="en-US" sz="2400" i="1" dirty="0" smtClean="0">
                <a:uFill>
                  <a:solidFill>
                    <a:srgbClr val="FF0000"/>
                  </a:solidFill>
                </a:uFill>
                <a:latin typeface="Garamond"/>
                <a:cs typeface="Garamond"/>
              </a:rPr>
              <a:t>folded </a:t>
            </a:r>
            <a:r>
              <a:rPr lang="en-US" sz="2400" i="1" dirty="0">
                <a:uFill>
                  <a:solidFill>
                    <a:srgbClr val="FF0000"/>
                  </a:solidFill>
                </a:uFill>
                <a:latin typeface="Garamond"/>
                <a:cs typeface="Garamond"/>
              </a:rPr>
              <a:t>secondary </a:t>
            </a:r>
            <a:r>
              <a:rPr lang="en-US" sz="2400" i="1" dirty="0" smtClean="0">
                <a:uFill>
                  <a:solidFill>
                    <a:srgbClr val="FF0000"/>
                  </a:solidFill>
                </a:uFill>
                <a:latin typeface="Garamond"/>
                <a:cs typeface="Garamond"/>
              </a:rPr>
              <a:t>feathers</a:t>
            </a:r>
            <a:endParaRPr lang="en-US" sz="2400" dirty="0" smtClean="0">
              <a:uFill>
                <a:solidFill>
                  <a:srgbClr val="FF0000"/>
                </a:solidFill>
              </a:uFill>
              <a:latin typeface="Garamond"/>
              <a:cs typeface="Garamond"/>
            </a:endParaRPr>
          </a:p>
          <a:p>
            <a:pPr>
              <a:spcBef>
                <a:spcPts val="0"/>
              </a:spcBef>
              <a:spcAft>
                <a:spcPts val="600"/>
              </a:spcAft>
              <a:buFont typeface="Wingdings" charset="2"/>
              <a:buChar char="§"/>
            </a:pPr>
            <a:r>
              <a:rPr lang="en-US" sz="2400" i="1" dirty="0" smtClean="0">
                <a:uFill>
                  <a:solidFill>
                    <a:srgbClr val="FF0000"/>
                  </a:solidFill>
                </a:uFill>
                <a:latin typeface="Garamond"/>
                <a:cs typeface="Garamond"/>
              </a:rPr>
              <a:t>twitching ears </a:t>
            </a:r>
          </a:p>
          <a:p>
            <a:pPr>
              <a:spcBef>
                <a:spcPts val="0"/>
              </a:spcBef>
              <a:spcAft>
                <a:spcPts val="600"/>
              </a:spcAft>
              <a:buFont typeface="Wingdings" charset="2"/>
              <a:buChar char="§"/>
            </a:pPr>
            <a:r>
              <a:rPr lang="en-US" sz="2400" i="1" dirty="0" smtClean="0">
                <a:uFill>
                  <a:solidFill>
                    <a:srgbClr val="FF0000"/>
                  </a:solidFill>
                </a:uFill>
                <a:latin typeface="Garamond"/>
                <a:cs typeface="Garamond"/>
              </a:rPr>
              <a:t>lower beak</a:t>
            </a:r>
            <a:endParaRPr lang="en-US" sz="2400" dirty="0">
              <a:uFill>
                <a:solidFill>
                  <a:srgbClr val="FF0000"/>
                </a:solidFill>
              </a:uFill>
              <a:latin typeface="Garamond"/>
              <a:cs typeface="Garamond"/>
            </a:endParaRPr>
          </a:p>
          <a:p>
            <a:pPr>
              <a:spcBef>
                <a:spcPts val="0"/>
              </a:spcBef>
              <a:buFont typeface="Wingdings" charset="2"/>
              <a:buChar char="§"/>
            </a:pPr>
            <a:endParaRPr lang="en-US" sz="2400" i="1" dirty="0" smtClean="0">
              <a:uFill>
                <a:solidFill>
                  <a:srgbClr val="FF0000"/>
                </a:solidFill>
              </a:uFill>
              <a:latin typeface="Garamond"/>
              <a:cs typeface="Garamond"/>
            </a:endParaRPr>
          </a:p>
          <a:p>
            <a:pPr>
              <a:spcBef>
                <a:spcPts val="0"/>
              </a:spcBef>
              <a:buFont typeface="Wingdings" charset="2"/>
              <a:buChar char="§"/>
            </a:pPr>
            <a:endParaRPr lang="en-US" sz="2400" i="1" dirty="0">
              <a:uFill>
                <a:solidFill>
                  <a:srgbClr val="FF0000"/>
                </a:solidFill>
              </a:uFill>
              <a:latin typeface="Garamond"/>
              <a:cs typeface="Garamond"/>
            </a:endParaRPr>
          </a:p>
          <a:p>
            <a:pPr>
              <a:spcBef>
                <a:spcPts val="0"/>
              </a:spcBef>
              <a:buFont typeface="Wingdings" charset="2"/>
              <a:buChar char="§"/>
            </a:pPr>
            <a:endParaRPr lang="en-US" sz="2400" i="1" dirty="0" smtClean="0">
              <a:uFill>
                <a:solidFill>
                  <a:srgbClr val="FF0000"/>
                </a:solidFill>
              </a:uFill>
              <a:latin typeface="Garamond"/>
              <a:cs typeface="Garamond"/>
            </a:endParaRPr>
          </a:p>
          <a:p>
            <a:pPr>
              <a:spcBef>
                <a:spcPts val="0"/>
              </a:spcBef>
              <a:buFont typeface="Wingdings" charset="2"/>
              <a:buChar char="§"/>
            </a:pPr>
            <a:endParaRPr lang="en-US" sz="2400" i="1" dirty="0">
              <a:uFill>
                <a:solidFill>
                  <a:srgbClr val="FF0000"/>
                </a:solidFill>
              </a:uFill>
              <a:latin typeface="Garamond"/>
              <a:cs typeface="Garamond"/>
            </a:endParaRPr>
          </a:p>
          <a:p>
            <a:pPr>
              <a:spcBef>
                <a:spcPts val="0"/>
              </a:spcBef>
              <a:buFont typeface="Wingdings" charset="2"/>
              <a:buChar char="§"/>
            </a:pPr>
            <a:endParaRPr lang="en-US" sz="2400" i="1" dirty="0" smtClean="0">
              <a:uFill>
                <a:solidFill>
                  <a:srgbClr val="FF0000"/>
                </a:solidFill>
              </a:uFill>
              <a:latin typeface="Garamond"/>
              <a:cs typeface="Garamond"/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2400" i="1" dirty="0" smtClean="0">
              <a:uFill>
                <a:solidFill>
                  <a:srgbClr val="FF0000"/>
                </a:solidFill>
              </a:uFill>
              <a:latin typeface="Garamond"/>
              <a:cs typeface="Garamond"/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2400" i="1" dirty="0" smtClean="0">
              <a:uFill>
                <a:solidFill>
                  <a:srgbClr val="FF0000"/>
                </a:solidFill>
              </a:uFill>
              <a:latin typeface="Garamond"/>
              <a:cs typeface="Garamond"/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2400" i="1" dirty="0">
              <a:uFill>
                <a:solidFill>
                  <a:srgbClr val="FF0000"/>
                </a:solidFill>
              </a:uFill>
              <a:latin typeface="Garamond"/>
              <a:cs typeface="Garamond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endParaRPr lang="en-US" sz="2400" i="1" dirty="0" smtClean="0">
              <a:uFill>
                <a:solidFill>
                  <a:srgbClr val="FF0000"/>
                </a:solidFill>
              </a:uFill>
              <a:latin typeface="Garamond"/>
              <a:cs typeface="Garamond"/>
            </a:endParaRPr>
          </a:p>
          <a:p>
            <a:pPr>
              <a:spcBef>
                <a:spcPts val="0"/>
              </a:spcBef>
              <a:buFont typeface="Wingdings" charset="2"/>
              <a:buChar char="§"/>
            </a:pPr>
            <a:r>
              <a:rPr lang="en-US" sz="2400" i="1" dirty="0" smtClean="0">
                <a:uFill>
                  <a:solidFill>
                    <a:srgbClr val="FF0000"/>
                  </a:solidFill>
                </a:uFill>
                <a:latin typeface="Garamond"/>
                <a:cs typeface="Garamond"/>
              </a:rPr>
              <a:t>Clouds of dust as blinding as fog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400" i="1" dirty="0" smtClean="0">
                <a:uFill>
                  <a:solidFill>
                    <a:srgbClr val="FF0000"/>
                  </a:solidFill>
                </a:uFill>
                <a:latin typeface="Garamond"/>
                <a:cs typeface="Garamond"/>
              </a:rPr>
              <a:t>	and the sound of animal roars</a:t>
            </a:r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400" i="1" dirty="0" smtClean="0">
                <a:uFill>
                  <a:solidFill>
                    <a:srgbClr val="FF0000"/>
                  </a:solidFill>
                </a:uFill>
                <a:latin typeface="Garamond"/>
                <a:cs typeface="Garamond"/>
              </a:rPr>
              <a:t>	dancing around the arena.</a:t>
            </a:r>
          </a:p>
          <a:p>
            <a:pPr>
              <a:spcBef>
                <a:spcPts val="0"/>
              </a:spcBef>
              <a:buFont typeface="Wingdings" charset="2"/>
              <a:buChar char="§"/>
            </a:pPr>
            <a:r>
              <a:rPr lang="en-US" sz="2400" i="1" dirty="0" smtClean="0">
                <a:uFill>
                  <a:solidFill>
                    <a:srgbClr val="FF0000"/>
                  </a:solidFill>
                </a:uFill>
                <a:latin typeface="Garamond"/>
                <a:cs typeface="Garamond"/>
              </a:rPr>
              <a:t>The sound of two strong, sturdy, 	</a:t>
            </a:r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400" i="1" dirty="0" smtClean="0">
                <a:uFill>
                  <a:solidFill>
                    <a:srgbClr val="FF0000"/>
                  </a:solidFill>
                </a:uFill>
                <a:latin typeface="Garamond"/>
                <a:cs typeface="Garamond"/>
              </a:rPr>
              <a:t>	swords clashing together.</a:t>
            </a:r>
          </a:p>
          <a:p>
            <a:pPr>
              <a:spcBef>
                <a:spcPts val="0"/>
              </a:spcBef>
              <a:buFont typeface="Wingdings" charset="2"/>
              <a:buChar char="§"/>
            </a:pPr>
            <a:r>
              <a:rPr lang="en-US" sz="2400" i="1" dirty="0" smtClean="0">
                <a:uFill>
                  <a:solidFill>
                    <a:srgbClr val="FF0000"/>
                  </a:solidFill>
                </a:uFill>
                <a:latin typeface="Garamond"/>
                <a:cs typeface="Garamond"/>
              </a:rPr>
              <a:t>The sound of the gladiators,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400" i="1" dirty="0" smtClean="0">
                <a:uFill>
                  <a:solidFill>
                    <a:srgbClr val="FF0000"/>
                  </a:solidFill>
                </a:uFill>
                <a:latin typeface="Garamond"/>
                <a:cs typeface="Garamond"/>
              </a:rPr>
              <a:t>	declaring war on each other</a:t>
            </a:r>
          </a:p>
          <a:p>
            <a:pPr>
              <a:spcBef>
                <a:spcPts val="0"/>
              </a:spcBef>
              <a:spcAft>
                <a:spcPts val="600"/>
              </a:spcAft>
              <a:buFont typeface="Wingdings" charset="2"/>
              <a:buChar char="§"/>
            </a:pPr>
            <a:endParaRPr lang="en-US" sz="2400" i="1" dirty="0" smtClean="0">
              <a:uFill>
                <a:solidFill>
                  <a:srgbClr val="FF0000"/>
                </a:solidFill>
              </a:uFill>
              <a:latin typeface="Garamond"/>
              <a:cs typeface="Garamond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endParaRPr lang="en-US" sz="2400" i="1" dirty="0" smtClean="0">
              <a:uFill>
                <a:solidFill>
                  <a:srgbClr val="FF0000"/>
                </a:solidFill>
              </a:uFill>
              <a:latin typeface="Garamond"/>
              <a:cs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val="25129385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>
                <a:uFill>
                  <a:solidFill>
                    <a:srgbClr val="0000FF"/>
                  </a:solidFill>
                </a:uFill>
                <a:latin typeface="Garamond"/>
                <a:cs typeface="Garamond"/>
              </a:rPr>
              <a:t>Some </a:t>
            </a:r>
            <a:r>
              <a:rPr lang="en-US" u="sng" dirty="0" smtClean="0">
                <a:uFill>
                  <a:solidFill>
                    <a:srgbClr val="0000FF"/>
                  </a:solidFill>
                </a:uFill>
                <a:latin typeface="Garamond"/>
                <a:cs typeface="Garamond"/>
              </a:rPr>
              <a:t>Less Simple Problems</a:t>
            </a:r>
            <a:r>
              <a:rPr lang="en-US" dirty="0" smtClean="0">
                <a:uFill>
                  <a:solidFill>
                    <a:srgbClr val="0000FF"/>
                  </a:solidFill>
                </a:uFill>
                <a:latin typeface="Garamond"/>
                <a:cs typeface="Garamond"/>
              </a:rPr>
              <a:t> ?</a:t>
            </a:r>
            <a:endParaRPr lang="en-US" dirty="0">
              <a:uFill>
                <a:solidFill>
                  <a:srgbClr val="0000FF"/>
                </a:solidFill>
              </a:u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spcBef>
                <a:spcPts val="0"/>
              </a:spcBef>
              <a:spcAft>
                <a:spcPts val="3600"/>
              </a:spcAft>
              <a:buNone/>
            </a:pPr>
            <a:r>
              <a:rPr lang="en-US" sz="2400" b="1" u="sng" dirty="0" smtClean="0">
                <a:uFill>
                  <a:solidFill>
                    <a:srgbClr val="FF0000"/>
                  </a:solidFill>
                </a:uFill>
                <a:latin typeface="Garamond"/>
                <a:cs typeface="Garamond"/>
              </a:rPr>
              <a:t>ISOLATED NPs</a:t>
            </a:r>
            <a:endParaRPr lang="en-US" sz="2400" dirty="0" smtClean="0">
              <a:uFill>
                <a:solidFill>
                  <a:srgbClr val="FF0000"/>
                </a:solidFill>
              </a:uFill>
              <a:latin typeface="Garamond"/>
              <a:cs typeface="Garamond"/>
            </a:endParaRPr>
          </a:p>
          <a:p>
            <a:pPr>
              <a:spcBef>
                <a:spcPts val="0"/>
              </a:spcBef>
              <a:spcAft>
                <a:spcPts val="1200"/>
              </a:spcAft>
              <a:buFont typeface="Wingdings" charset="2"/>
              <a:buChar char="§"/>
            </a:pPr>
            <a:r>
              <a:rPr lang="en-US" sz="2400" dirty="0" smtClean="0">
                <a:uFill>
                  <a:solidFill>
                    <a:srgbClr val="FF0000"/>
                  </a:solidFill>
                </a:uFill>
                <a:latin typeface="Garamond"/>
                <a:cs typeface="Garamond"/>
              </a:rPr>
              <a:t>Potentially characteristic of:</a:t>
            </a:r>
          </a:p>
          <a:p>
            <a:pPr lvl="3">
              <a:spcBef>
                <a:spcPts val="0"/>
              </a:spcBef>
              <a:spcAft>
                <a:spcPts val="1200"/>
              </a:spcAft>
              <a:buFont typeface="Arial"/>
              <a:buChar char="•"/>
            </a:pPr>
            <a:r>
              <a:rPr lang="en-US" sz="2400" dirty="0" smtClean="0">
                <a:uFill>
                  <a:solidFill>
                    <a:srgbClr val="FF0000"/>
                  </a:solidFill>
                </a:uFill>
                <a:latin typeface="Garamond"/>
                <a:cs typeface="Garamond"/>
              </a:rPr>
              <a:t>narrative fiction</a:t>
            </a:r>
          </a:p>
          <a:p>
            <a:pPr lvl="3">
              <a:spcBef>
                <a:spcPts val="0"/>
              </a:spcBef>
              <a:spcAft>
                <a:spcPts val="1200"/>
              </a:spcAft>
              <a:buFont typeface="Arial"/>
              <a:buChar char="•"/>
            </a:pPr>
            <a:r>
              <a:rPr lang="en-US" sz="2400" dirty="0" smtClean="0">
                <a:uFill>
                  <a:solidFill>
                    <a:srgbClr val="FF0000"/>
                  </a:solidFill>
                </a:uFill>
                <a:latin typeface="Garamond"/>
                <a:cs typeface="Garamond"/>
              </a:rPr>
              <a:t>scientific descriptions</a:t>
            </a:r>
          </a:p>
          <a:p>
            <a:pPr lvl="3">
              <a:spcBef>
                <a:spcPts val="0"/>
              </a:spcBef>
              <a:spcAft>
                <a:spcPts val="1200"/>
              </a:spcAft>
              <a:buFont typeface="Arial"/>
              <a:buChar char="•"/>
            </a:pPr>
            <a:r>
              <a:rPr lang="en-US" sz="2400" dirty="0">
                <a:uFill>
                  <a:solidFill>
                    <a:srgbClr val="FF0000"/>
                  </a:solidFill>
                </a:uFill>
                <a:latin typeface="Garamond"/>
                <a:cs typeface="Garamond"/>
              </a:rPr>
              <a:t>p</a:t>
            </a:r>
            <a:r>
              <a:rPr lang="en-US" sz="2400" dirty="0" smtClean="0">
                <a:uFill>
                  <a:solidFill>
                    <a:srgbClr val="FF0000"/>
                  </a:solidFill>
                </a:uFill>
                <a:latin typeface="Garamond"/>
                <a:cs typeface="Garamond"/>
              </a:rPr>
              <a:t>oetry</a:t>
            </a:r>
          </a:p>
          <a:p>
            <a:pPr lvl="3">
              <a:spcBef>
                <a:spcPts val="0"/>
              </a:spcBef>
              <a:spcAft>
                <a:spcPts val="1200"/>
              </a:spcAft>
              <a:buFont typeface="Arial"/>
              <a:buChar char="•"/>
            </a:pPr>
            <a:r>
              <a:rPr lang="en-US" sz="2400" dirty="0">
                <a:uFill>
                  <a:solidFill>
                    <a:srgbClr val="FF0000"/>
                  </a:solidFill>
                </a:uFill>
                <a:latin typeface="Garamond"/>
                <a:cs typeface="Garamond"/>
              </a:rPr>
              <a:t>?</a:t>
            </a:r>
            <a:endParaRPr lang="en-US" sz="2400" dirty="0" smtClean="0">
              <a:uFill>
                <a:solidFill>
                  <a:srgbClr val="FF0000"/>
                </a:solidFill>
              </a:uFill>
              <a:latin typeface="Garamond"/>
              <a:cs typeface="Garamond"/>
            </a:endParaRPr>
          </a:p>
          <a:p>
            <a:pPr lvl="3">
              <a:spcBef>
                <a:spcPts val="0"/>
              </a:spcBef>
              <a:spcAft>
                <a:spcPts val="1200"/>
              </a:spcAft>
              <a:buFont typeface="Arial"/>
              <a:buChar char="•"/>
            </a:pPr>
            <a:r>
              <a:rPr lang="en-US" sz="2400" dirty="0" smtClean="0">
                <a:uFill>
                  <a:solidFill>
                    <a:srgbClr val="FF0000"/>
                  </a:solidFill>
                </a:uFill>
                <a:latin typeface="Garamond"/>
                <a:cs typeface="Garamond"/>
              </a:rPr>
              <a:t>“sophisticated” writers</a:t>
            </a:r>
          </a:p>
        </p:txBody>
      </p:sp>
    </p:spTree>
    <p:extLst>
      <p:ext uri="{BB962C8B-B14F-4D97-AF65-F5344CB8AC3E}">
        <p14:creationId xmlns:p14="http://schemas.microsoft.com/office/powerpoint/2010/main" val="23304352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>
                <a:uFill>
                  <a:solidFill>
                    <a:srgbClr val="0000FF"/>
                  </a:solidFill>
                </a:uFill>
                <a:latin typeface="Garamond"/>
                <a:cs typeface="Garamond"/>
              </a:rPr>
              <a:t>Some </a:t>
            </a:r>
            <a:r>
              <a:rPr lang="en-US" u="sng" dirty="0" smtClean="0">
                <a:uFill>
                  <a:solidFill>
                    <a:srgbClr val="0000FF"/>
                  </a:solidFill>
                </a:uFill>
                <a:latin typeface="Garamond"/>
                <a:cs typeface="Garamond"/>
              </a:rPr>
              <a:t>Less Simple Problems</a:t>
            </a:r>
            <a:r>
              <a:rPr lang="en-US" dirty="0" smtClean="0">
                <a:uFill>
                  <a:solidFill>
                    <a:srgbClr val="0000FF"/>
                  </a:solidFill>
                </a:uFill>
                <a:latin typeface="Garamond"/>
                <a:cs typeface="Garamond"/>
              </a:rPr>
              <a:t> ?</a:t>
            </a:r>
            <a:endParaRPr lang="en-US" dirty="0">
              <a:uFill>
                <a:solidFill>
                  <a:srgbClr val="0000FF"/>
                </a:solidFill>
              </a:uFill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1632409"/>
            <a:ext cx="8229600" cy="4525963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buFont typeface="Wingdings" charset="2"/>
              <a:buChar char="§"/>
            </a:pPr>
            <a:endParaRPr lang="en-US" sz="2400" i="1" dirty="0" smtClean="0">
              <a:uFill>
                <a:solidFill>
                  <a:srgbClr val="FF0000"/>
                </a:solidFill>
              </a:uFill>
              <a:latin typeface="Garamond"/>
              <a:cs typeface="Garamond"/>
            </a:endParaRPr>
          </a:p>
          <a:p>
            <a:pPr>
              <a:spcBef>
                <a:spcPts val="0"/>
              </a:spcBef>
              <a:buFont typeface="Wingdings" charset="2"/>
              <a:buChar char="§"/>
            </a:pPr>
            <a:r>
              <a:rPr lang="en-US" sz="2400" i="1" dirty="0" smtClean="0">
                <a:uFill>
                  <a:solidFill>
                    <a:srgbClr val="FF0000"/>
                  </a:solidFill>
                </a:uFill>
                <a:latin typeface="Garamond"/>
                <a:cs typeface="Garamond"/>
              </a:rPr>
              <a:t>folded secondary feathers			</a:t>
            </a:r>
            <a:r>
              <a:rPr lang="en-US" sz="2400" dirty="0" smtClean="0">
                <a:uFill>
                  <a:solidFill>
                    <a:srgbClr val="FF0000"/>
                  </a:solidFill>
                </a:uFill>
                <a:latin typeface="Garamond"/>
                <a:cs typeface="Garamond"/>
              </a:rPr>
              <a:t>root(ROOT, folded-VBN)</a:t>
            </a:r>
            <a:br>
              <a:rPr lang="en-US" sz="2400" dirty="0" smtClean="0">
                <a:uFill>
                  <a:solidFill>
                    <a:srgbClr val="FF0000"/>
                  </a:solidFill>
                </a:uFill>
                <a:latin typeface="Garamond"/>
                <a:cs typeface="Garamond"/>
              </a:rPr>
            </a:br>
            <a:r>
              <a:rPr lang="en-US" sz="2400" dirty="0" smtClean="0">
                <a:uFill>
                  <a:solidFill>
                    <a:srgbClr val="FF0000"/>
                  </a:solidFill>
                </a:uFill>
                <a:latin typeface="Garamond"/>
                <a:cs typeface="Garamond"/>
              </a:rPr>
              <a:t>									</a:t>
            </a:r>
            <a:r>
              <a:rPr lang="en-US" sz="2400" dirty="0" err="1" smtClean="0">
                <a:uFill>
                  <a:solidFill>
                    <a:srgbClr val="FF0000"/>
                  </a:solidFill>
                </a:uFill>
                <a:latin typeface="Garamond"/>
                <a:cs typeface="Garamond"/>
              </a:rPr>
              <a:t>dobj</a:t>
            </a:r>
            <a:r>
              <a:rPr lang="en-US" sz="2400" dirty="0" smtClean="0">
                <a:uFill>
                  <a:solidFill>
                    <a:srgbClr val="FF0000"/>
                  </a:solidFill>
                </a:uFill>
                <a:latin typeface="Garamond"/>
                <a:cs typeface="Garamond"/>
              </a:rPr>
              <a:t>(folded, feathers)</a:t>
            </a:r>
          </a:p>
          <a:p>
            <a:pPr marL="0" indent="0">
              <a:spcBef>
                <a:spcPts val="0"/>
              </a:spcBef>
              <a:buNone/>
            </a:pPr>
            <a:endParaRPr lang="en-US" sz="2400" i="1" dirty="0" smtClean="0">
              <a:uFill>
                <a:solidFill>
                  <a:srgbClr val="FF0000"/>
                </a:solidFill>
              </a:uFill>
              <a:latin typeface="Garamond"/>
              <a:cs typeface="Garamond"/>
            </a:endParaRPr>
          </a:p>
          <a:p>
            <a:pPr>
              <a:spcBef>
                <a:spcPts val="0"/>
              </a:spcBef>
              <a:buFont typeface="Wingdings" charset="2"/>
              <a:buChar char="§"/>
            </a:pPr>
            <a:r>
              <a:rPr lang="en-US" sz="2400" i="1" dirty="0" smtClean="0">
                <a:uFill>
                  <a:solidFill>
                    <a:srgbClr val="FF0000"/>
                  </a:solidFill>
                </a:uFill>
                <a:latin typeface="Garamond"/>
                <a:cs typeface="Garamond"/>
              </a:rPr>
              <a:t>twitching ears						</a:t>
            </a:r>
            <a:r>
              <a:rPr lang="en-US" sz="2400" dirty="0" smtClean="0">
                <a:uFill>
                  <a:solidFill>
                    <a:srgbClr val="FF0000"/>
                  </a:solidFill>
                </a:uFill>
                <a:latin typeface="Garamond"/>
                <a:cs typeface="Garamond"/>
              </a:rPr>
              <a:t>root(ROOT, twitching-VBG)</a:t>
            </a:r>
            <a:r>
              <a:rPr lang="en-US" sz="2400" dirty="0">
                <a:uFill>
                  <a:solidFill>
                    <a:srgbClr val="FF0000"/>
                  </a:solidFill>
                </a:uFill>
                <a:latin typeface="Garamond"/>
                <a:cs typeface="Garamond"/>
              </a:rPr>
              <a:t/>
            </a:r>
            <a:br>
              <a:rPr lang="en-US" sz="2400" dirty="0">
                <a:uFill>
                  <a:solidFill>
                    <a:srgbClr val="FF0000"/>
                  </a:solidFill>
                </a:uFill>
                <a:latin typeface="Garamond"/>
                <a:cs typeface="Garamond"/>
              </a:rPr>
            </a:br>
            <a:r>
              <a:rPr lang="en-US" sz="2400" dirty="0" smtClean="0">
                <a:uFill>
                  <a:solidFill>
                    <a:srgbClr val="FF0000"/>
                  </a:solidFill>
                </a:uFill>
                <a:latin typeface="Garamond"/>
                <a:cs typeface="Garamond"/>
              </a:rPr>
              <a:t>									</a:t>
            </a:r>
            <a:r>
              <a:rPr lang="en-US" sz="2400" dirty="0" err="1" smtClean="0">
                <a:uFill>
                  <a:solidFill>
                    <a:srgbClr val="FF0000"/>
                  </a:solidFill>
                </a:uFill>
                <a:latin typeface="Garamond"/>
                <a:cs typeface="Garamond"/>
              </a:rPr>
              <a:t>dobj</a:t>
            </a:r>
            <a:r>
              <a:rPr lang="en-US" sz="2400" dirty="0" smtClean="0">
                <a:uFill>
                  <a:solidFill>
                    <a:srgbClr val="FF0000"/>
                  </a:solidFill>
                </a:uFill>
                <a:latin typeface="Garamond"/>
                <a:cs typeface="Garamond"/>
              </a:rPr>
              <a:t>(twitching, ears)</a:t>
            </a:r>
            <a:endParaRPr lang="en-US" sz="2400" i="1" dirty="0">
              <a:uFill>
                <a:solidFill>
                  <a:srgbClr val="FF0000"/>
                </a:solidFill>
              </a:uFill>
              <a:latin typeface="Garamond"/>
              <a:cs typeface="Garamond"/>
            </a:endParaRPr>
          </a:p>
          <a:p>
            <a:pPr>
              <a:spcBef>
                <a:spcPts val="0"/>
              </a:spcBef>
              <a:buFont typeface="Wingdings" charset="2"/>
              <a:buChar char="§"/>
            </a:pPr>
            <a:endParaRPr lang="en-US" sz="2400" i="1" dirty="0" smtClean="0">
              <a:uFill>
                <a:solidFill>
                  <a:srgbClr val="FF0000"/>
                </a:solidFill>
              </a:uFill>
              <a:latin typeface="Garamond"/>
              <a:cs typeface="Garamond"/>
            </a:endParaRPr>
          </a:p>
          <a:p>
            <a:pPr>
              <a:spcBef>
                <a:spcPts val="0"/>
              </a:spcBef>
              <a:buFont typeface="Wingdings" charset="2"/>
              <a:buChar char="§"/>
            </a:pPr>
            <a:r>
              <a:rPr lang="en-US" sz="2400" i="1" dirty="0">
                <a:uFill>
                  <a:solidFill>
                    <a:srgbClr val="FF0000"/>
                  </a:solidFill>
                </a:uFill>
                <a:latin typeface="Garamond"/>
                <a:cs typeface="Garamond"/>
              </a:rPr>
              <a:t>lower </a:t>
            </a:r>
            <a:r>
              <a:rPr lang="en-US" sz="2400" i="1" dirty="0" smtClean="0">
                <a:uFill>
                  <a:solidFill>
                    <a:srgbClr val="FF0000"/>
                  </a:solidFill>
                </a:uFill>
                <a:latin typeface="Garamond"/>
                <a:cs typeface="Garamond"/>
              </a:rPr>
              <a:t>beak</a:t>
            </a:r>
            <a:r>
              <a:rPr lang="en-US" sz="1600" i="1" dirty="0">
                <a:uFill>
                  <a:solidFill>
                    <a:srgbClr val="FF0000"/>
                  </a:solidFill>
                </a:uFill>
                <a:latin typeface="Garamond"/>
                <a:cs typeface="Garamond"/>
              </a:rPr>
              <a:t>	</a:t>
            </a:r>
            <a:r>
              <a:rPr lang="en-US" sz="1600" i="1" dirty="0" smtClean="0">
                <a:uFill>
                  <a:solidFill>
                    <a:srgbClr val="FF0000"/>
                  </a:solidFill>
                </a:uFill>
                <a:latin typeface="Garamond"/>
                <a:cs typeface="Garamond"/>
              </a:rPr>
              <a:t>					</a:t>
            </a:r>
            <a:r>
              <a:rPr lang="en-US" sz="2400" dirty="0" smtClean="0">
                <a:uFill>
                  <a:solidFill>
                    <a:srgbClr val="FF0000"/>
                  </a:solidFill>
                </a:uFill>
                <a:latin typeface="Garamond"/>
                <a:cs typeface="Garamond"/>
              </a:rPr>
              <a:t>root(ROOT, lower-JJR)</a:t>
            </a:r>
            <a:r>
              <a:rPr lang="en-US" sz="2400" dirty="0">
                <a:uFill>
                  <a:solidFill>
                    <a:srgbClr val="FF0000"/>
                  </a:solidFill>
                </a:uFill>
                <a:latin typeface="Garamond"/>
                <a:cs typeface="Garamond"/>
              </a:rPr>
              <a:t/>
            </a:r>
            <a:br>
              <a:rPr lang="en-US" sz="2400" dirty="0">
                <a:uFill>
                  <a:solidFill>
                    <a:srgbClr val="FF0000"/>
                  </a:solidFill>
                </a:uFill>
                <a:latin typeface="Garamond"/>
                <a:cs typeface="Garamond"/>
              </a:rPr>
            </a:br>
            <a:r>
              <a:rPr lang="en-US" sz="2400" dirty="0" smtClean="0">
                <a:uFill>
                  <a:solidFill>
                    <a:srgbClr val="FF0000"/>
                  </a:solidFill>
                </a:uFill>
                <a:latin typeface="Garamond"/>
                <a:cs typeface="Garamond"/>
              </a:rPr>
              <a:t>									</a:t>
            </a:r>
            <a:r>
              <a:rPr lang="en-US" sz="2400" dirty="0" err="1" smtClean="0">
                <a:uFill>
                  <a:solidFill>
                    <a:srgbClr val="FF0000"/>
                  </a:solidFill>
                </a:uFill>
                <a:latin typeface="Garamond"/>
                <a:cs typeface="Garamond"/>
              </a:rPr>
              <a:t>dep</a:t>
            </a:r>
            <a:r>
              <a:rPr lang="en-US" sz="2400" dirty="0" smtClean="0">
                <a:uFill>
                  <a:solidFill>
                    <a:srgbClr val="FF0000"/>
                  </a:solidFill>
                </a:uFill>
                <a:latin typeface="Garamond"/>
                <a:cs typeface="Garamond"/>
              </a:rPr>
              <a:t>(lower, </a:t>
            </a:r>
            <a:r>
              <a:rPr lang="en-US" sz="2400" dirty="0">
                <a:uFill>
                  <a:solidFill>
                    <a:srgbClr val="FF0000"/>
                  </a:solidFill>
                </a:uFill>
                <a:latin typeface="Garamond"/>
                <a:cs typeface="Garamond"/>
              </a:rPr>
              <a:t>beak)</a:t>
            </a:r>
          </a:p>
          <a:p>
            <a:pPr>
              <a:spcBef>
                <a:spcPts val="0"/>
              </a:spcBef>
              <a:buFont typeface="Wingdings" charset="2"/>
              <a:buChar char="§"/>
            </a:pPr>
            <a:endParaRPr lang="en-US" sz="2400" i="1" dirty="0" smtClean="0">
              <a:uFill>
                <a:solidFill>
                  <a:srgbClr val="FF0000"/>
                </a:solidFill>
              </a:uFill>
              <a:latin typeface="Garamond"/>
              <a:cs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val="13411541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>
                <a:uFill>
                  <a:solidFill>
                    <a:srgbClr val="0000FF"/>
                  </a:solidFill>
                </a:uFill>
                <a:latin typeface="Garamond"/>
                <a:cs typeface="Garamond"/>
              </a:rPr>
              <a:t>Some </a:t>
            </a:r>
            <a:r>
              <a:rPr lang="en-US" u="sng" dirty="0" smtClean="0">
                <a:uFill>
                  <a:solidFill>
                    <a:srgbClr val="0000FF"/>
                  </a:solidFill>
                </a:uFill>
                <a:latin typeface="Garamond"/>
                <a:cs typeface="Garamond"/>
              </a:rPr>
              <a:t>Less </a:t>
            </a:r>
            <a:r>
              <a:rPr lang="en-US" u="sng" smtClean="0">
                <a:uFill>
                  <a:solidFill>
                    <a:srgbClr val="0000FF"/>
                  </a:solidFill>
                </a:uFill>
                <a:latin typeface="Garamond"/>
                <a:cs typeface="Garamond"/>
              </a:rPr>
              <a:t>Simple Problems</a:t>
            </a:r>
            <a:r>
              <a:rPr lang="en-US" smtClean="0">
                <a:uFill>
                  <a:solidFill>
                    <a:srgbClr val="0000FF"/>
                  </a:solidFill>
                </a:uFill>
                <a:latin typeface="Garamond"/>
                <a:cs typeface="Garamond"/>
              </a:rPr>
              <a:t> ?</a:t>
            </a:r>
            <a:endParaRPr lang="en-US" dirty="0">
              <a:uFill>
                <a:solidFill>
                  <a:srgbClr val="0000FF"/>
                </a:solidFill>
              </a:u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600200"/>
            <a:ext cx="9739633" cy="5085066"/>
          </a:xfrm>
        </p:spPr>
        <p:txBody>
          <a:bodyPr numCol="2"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2400" b="1" dirty="0" smtClean="0">
                <a:uFill>
                  <a:solidFill>
                    <a:srgbClr val="FF0000"/>
                  </a:solidFill>
                </a:uFill>
                <a:latin typeface="Garamond"/>
                <a:cs typeface="Garamond"/>
              </a:rPr>
              <a:t> </a:t>
            </a:r>
            <a:endParaRPr lang="en-US" sz="2400" i="1" dirty="0" smtClean="0">
              <a:uFill>
                <a:solidFill>
                  <a:srgbClr val="FF0000"/>
                </a:solidFill>
              </a:uFill>
              <a:latin typeface="Garamond"/>
              <a:cs typeface="Garamond"/>
            </a:endParaRPr>
          </a:p>
          <a:p>
            <a:pPr>
              <a:spcBef>
                <a:spcPts val="0"/>
              </a:spcBef>
              <a:buFont typeface="Wingdings" charset="2"/>
              <a:buChar char="§"/>
            </a:pPr>
            <a:r>
              <a:rPr lang="en-US" sz="2400" i="1" dirty="0" smtClean="0">
                <a:uFill>
                  <a:solidFill>
                    <a:srgbClr val="FF0000"/>
                  </a:solidFill>
                </a:uFill>
                <a:latin typeface="Garamond"/>
                <a:cs typeface="Garamond"/>
              </a:rPr>
              <a:t>Clouds of dust as blinding as fog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400" i="1" dirty="0">
                <a:uFill>
                  <a:solidFill>
                    <a:srgbClr val="FF0000"/>
                  </a:solidFill>
                </a:uFill>
                <a:latin typeface="Garamond"/>
                <a:cs typeface="Garamond"/>
              </a:rPr>
              <a:t>	and the sound of animal roars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400" i="1" dirty="0">
                <a:uFill>
                  <a:solidFill>
                    <a:srgbClr val="FF0000"/>
                  </a:solidFill>
                </a:uFill>
                <a:latin typeface="Garamond"/>
                <a:cs typeface="Garamond"/>
              </a:rPr>
              <a:t>	dancing around the arena</a:t>
            </a:r>
            <a:r>
              <a:rPr lang="en-US" sz="2400" i="1" dirty="0" smtClean="0">
                <a:uFill>
                  <a:solidFill>
                    <a:srgbClr val="FF0000"/>
                  </a:solidFill>
                </a:uFill>
                <a:latin typeface="Garamond"/>
                <a:cs typeface="Garamond"/>
              </a:rPr>
              <a:t>.</a:t>
            </a:r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endParaRPr lang="en-US" sz="2400" i="1" dirty="0">
              <a:uFill>
                <a:solidFill>
                  <a:srgbClr val="FF0000"/>
                </a:solidFill>
              </a:uFill>
              <a:latin typeface="Garamond"/>
              <a:cs typeface="Garamond"/>
            </a:endParaRPr>
          </a:p>
          <a:p>
            <a:pPr>
              <a:spcBef>
                <a:spcPts val="0"/>
              </a:spcBef>
              <a:buFont typeface="Wingdings" charset="2"/>
              <a:buChar char="§"/>
            </a:pPr>
            <a:r>
              <a:rPr lang="en-US" sz="2400" i="1" dirty="0">
                <a:uFill>
                  <a:solidFill>
                    <a:srgbClr val="FF0000"/>
                  </a:solidFill>
                </a:uFill>
                <a:latin typeface="Garamond"/>
                <a:cs typeface="Garamond"/>
              </a:rPr>
              <a:t>The sound of two </a:t>
            </a:r>
            <a:endParaRPr lang="en-US" sz="2400" i="1" dirty="0" smtClean="0">
              <a:uFill>
                <a:solidFill>
                  <a:srgbClr val="FF0000"/>
                </a:solidFill>
              </a:uFill>
              <a:latin typeface="Garamond"/>
              <a:cs typeface="Garamond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2400" i="1" dirty="0" smtClean="0">
                <a:uFill>
                  <a:solidFill>
                    <a:srgbClr val="FF0000"/>
                  </a:solidFill>
                </a:uFill>
                <a:latin typeface="Garamond"/>
                <a:cs typeface="Garamond"/>
              </a:rPr>
              <a:t>	strong</a:t>
            </a:r>
            <a:r>
              <a:rPr lang="en-US" sz="2400" i="1" dirty="0">
                <a:uFill>
                  <a:solidFill>
                    <a:srgbClr val="FF0000"/>
                  </a:solidFill>
                </a:uFill>
                <a:latin typeface="Garamond"/>
                <a:cs typeface="Garamond"/>
              </a:rPr>
              <a:t>, sturdy, </a:t>
            </a:r>
            <a:r>
              <a:rPr lang="en-US" sz="2400" i="1" dirty="0" smtClean="0">
                <a:uFill>
                  <a:solidFill>
                    <a:srgbClr val="FF0000"/>
                  </a:solidFill>
                </a:uFill>
                <a:latin typeface="Garamond"/>
                <a:cs typeface="Garamond"/>
              </a:rPr>
              <a:t>swords </a:t>
            </a:r>
            <a:r>
              <a:rPr lang="en-US" sz="2400" i="1" dirty="0">
                <a:uFill>
                  <a:solidFill>
                    <a:srgbClr val="FF0000"/>
                  </a:solidFill>
                </a:uFill>
                <a:latin typeface="Garamond"/>
                <a:cs typeface="Garamond"/>
              </a:rPr>
              <a:t>clashing together</a:t>
            </a:r>
            <a:r>
              <a:rPr lang="en-US" sz="2400" i="1" dirty="0" smtClean="0">
                <a:uFill>
                  <a:solidFill>
                    <a:srgbClr val="FF0000"/>
                  </a:solidFill>
                </a:uFill>
                <a:latin typeface="Garamond"/>
                <a:cs typeface="Garamond"/>
              </a:rPr>
              <a:t>.</a:t>
            </a:r>
          </a:p>
          <a:p>
            <a:pPr marL="0" indent="0">
              <a:spcBef>
                <a:spcPts val="0"/>
              </a:spcBef>
              <a:buNone/>
            </a:pPr>
            <a:endParaRPr lang="en-US" sz="2400" i="1" dirty="0">
              <a:uFill>
                <a:solidFill>
                  <a:srgbClr val="FF0000"/>
                </a:solidFill>
              </a:uFill>
              <a:latin typeface="Garamond"/>
              <a:cs typeface="Garamond"/>
            </a:endParaRPr>
          </a:p>
          <a:p>
            <a:pPr>
              <a:spcBef>
                <a:spcPts val="0"/>
              </a:spcBef>
              <a:buFont typeface="Wingdings" charset="2"/>
              <a:buChar char="§"/>
            </a:pPr>
            <a:endParaRPr lang="en-US" sz="2400" i="1" dirty="0" smtClean="0">
              <a:uFill>
                <a:solidFill>
                  <a:srgbClr val="FF0000"/>
                </a:solidFill>
              </a:uFill>
              <a:latin typeface="Garamond"/>
              <a:cs typeface="Garamond"/>
            </a:endParaRPr>
          </a:p>
          <a:p>
            <a:pPr>
              <a:spcBef>
                <a:spcPts val="0"/>
              </a:spcBef>
              <a:buFont typeface="Wingdings" charset="2"/>
              <a:buChar char="§"/>
            </a:pPr>
            <a:r>
              <a:rPr lang="en-US" sz="2400" i="1" dirty="0" smtClean="0">
                <a:uFill>
                  <a:solidFill>
                    <a:srgbClr val="FF0000"/>
                  </a:solidFill>
                </a:uFill>
                <a:latin typeface="Garamond"/>
                <a:cs typeface="Garamond"/>
              </a:rPr>
              <a:t>The </a:t>
            </a:r>
            <a:r>
              <a:rPr lang="en-US" sz="2400" i="1" dirty="0">
                <a:uFill>
                  <a:solidFill>
                    <a:srgbClr val="FF0000"/>
                  </a:solidFill>
                </a:uFill>
                <a:latin typeface="Garamond"/>
                <a:cs typeface="Garamond"/>
              </a:rPr>
              <a:t>sound of the gladiators,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400" i="1" dirty="0">
                <a:uFill>
                  <a:solidFill>
                    <a:srgbClr val="FF0000"/>
                  </a:solidFill>
                </a:uFill>
                <a:latin typeface="Garamond"/>
                <a:cs typeface="Garamond"/>
              </a:rPr>
              <a:t>	declaring war on each </a:t>
            </a:r>
            <a:r>
              <a:rPr lang="en-US" sz="2400" i="1" dirty="0" smtClean="0">
                <a:uFill>
                  <a:solidFill>
                    <a:srgbClr val="FF0000"/>
                  </a:solidFill>
                </a:uFill>
                <a:latin typeface="Garamond"/>
                <a:cs typeface="Garamond"/>
              </a:rPr>
              <a:t>other.</a:t>
            </a:r>
            <a:endParaRPr lang="en-US" sz="2400" b="1" u="sng" dirty="0" smtClean="0">
              <a:uFill>
                <a:solidFill>
                  <a:srgbClr val="FF0000"/>
                </a:solidFill>
              </a:uFill>
              <a:latin typeface="Garamond"/>
              <a:cs typeface="Garamond"/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en-US" sz="2400" b="1" u="sng" dirty="0">
              <a:uFill>
                <a:solidFill>
                  <a:srgbClr val="FF0000"/>
                </a:solidFill>
              </a:uFill>
              <a:latin typeface="Garamond"/>
              <a:cs typeface="Garamond"/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2400" dirty="0" smtClean="0">
              <a:uFill>
                <a:solidFill>
                  <a:srgbClr val="FF0000"/>
                </a:solidFill>
              </a:uFill>
              <a:latin typeface="Garamond"/>
              <a:cs typeface="Garamond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2400" dirty="0" smtClean="0">
                <a:uFill>
                  <a:solidFill>
                    <a:srgbClr val="FF0000"/>
                  </a:solidFill>
                </a:uFill>
                <a:latin typeface="Garamond"/>
                <a:cs typeface="Garamond"/>
              </a:rPr>
              <a:t>	</a:t>
            </a:r>
            <a:r>
              <a:rPr lang="en-US" sz="2400" dirty="0" err="1" smtClean="0">
                <a:uFill>
                  <a:solidFill>
                    <a:srgbClr val="FF0000"/>
                  </a:solidFill>
                </a:uFill>
                <a:latin typeface="Garamond"/>
                <a:cs typeface="Garamond"/>
              </a:rPr>
              <a:t>nsubj</a:t>
            </a:r>
            <a:r>
              <a:rPr lang="en-US" sz="2400" dirty="0" smtClean="0">
                <a:uFill>
                  <a:solidFill>
                    <a:srgbClr val="FF0000"/>
                  </a:solidFill>
                </a:uFill>
                <a:latin typeface="Garamond"/>
                <a:cs typeface="Garamond"/>
              </a:rPr>
              <a:t>(roars-VBZ, clouds)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400" dirty="0" smtClean="0">
                <a:uFill>
                  <a:solidFill>
                    <a:srgbClr val="FF0000"/>
                  </a:solidFill>
                </a:uFill>
                <a:latin typeface="Garamond"/>
                <a:cs typeface="Garamond"/>
              </a:rPr>
              <a:t>	root(ROOT, roars-VBZ)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400" dirty="0" smtClean="0">
                <a:uFill>
                  <a:solidFill>
                    <a:srgbClr val="FF0000"/>
                  </a:solidFill>
                </a:uFill>
                <a:latin typeface="Garamond"/>
                <a:cs typeface="Garamond"/>
              </a:rPr>
              <a:t>	</a:t>
            </a:r>
            <a:r>
              <a:rPr lang="en-US" sz="2400" dirty="0" err="1" smtClean="0">
                <a:uFill>
                  <a:solidFill>
                    <a:srgbClr val="FF0000"/>
                  </a:solidFill>
                </a:uFill>
                <a:latin typeface="Garamond"/>
                <a:cs typeface="Garamond"/>
              </a:rPr>
              <a:t>xcomp</a:t>
            </a:r>
            <a:r>
              <a:rPr lang="en-US" sz="2400" dirty="0" smtClean="0">
                <a:uFill>
                  <a:solidFill>
                    <a:srgbClr val="FF0000"/>
                  </a:solidFill>
                </a:uFill>
                <a:latin typeface="Garamond"/>
                <a:cs typeface="Garamond"/>
              </a:rPr>
              <a:t>(roars-VBZ, dancing)</a:t>
            </a:r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endParaRPr lang="en-US" sz="2400" dirty="0">
              <a:uFill>
                <a:solidFill>
                  <a:srgbClr val="FF0000"/>
                </a:solidFill>
              </a:uFill>
              <a:latin typeface="Garamond"/>
              <a:cs typeface="Garamond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2400" dirty="0" smtClean="0">
                <a:uFill>
                  <a:solidFill>
                    <a:srgbClr val="FF0000"/>
                  </a:solidFill>
                </a:uFill>
                <a:latin typeface="Garamond"/>
                <a:cs typeface="Garamond"/>
              </a:rPr>
              <a:t>	</a:t>
            </a:r>
            <a:r>
              <a:rPr lang="en-US" sz="2400" dirty="0" err="1" smtClean="0">
                <a:uFill>
                  <a:solidFill>
                    <a:srgbClr val="FF0000"/>
                  </a:solidFill>
                </a:uFill>
                <a:latin typeface="Garamond"/>
                <a:cs typeface="Garamond"/>
              </a:rPr>
              <a:t>amod</a:t>
            </a:r>
            <a:r>
              <a:rPr lang="en-US" sz="2400" dirty="0" smtClean="0">
                <a:uFill>
                  <a:solidFill>
                    <a:srgbClr val="FF0000"/>
                  </a:solidFill>
                </a:uFill>
                <a:latin typeface="Garamond"/>
                <a:cs typeface="Garamond"/>
              </a:rPr>
              <a:t>(sturdy, strong)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400" dirty="0" smtClean="0">
                <a:uFill>
                  <a:solidFill>
                    <a:srgbClr val="FF0000"/>
                  </a:solidFill>
                </a:uFill>
                <a:latin typeface="Garamond"/>
                <a:cs typeface="Garamond"/>
              </a:rPr>
              <a:t>	</a:t>
            </a:r>
            <a:r>
              <a:rPr lang="en-US" sz="2400" dirty="0" err="1" smtClean="0">
                <a:uFill>
                  <a:solidFill>
                    <a:srgbClr val="FF0000"/>
                  </a:solidFill>
                </a:uFill>
                <a:latin typeface="Garamond"/>
                <a:cs typeface="Garamond"/>
              </a:rPr>
              <a:t>amod</a:t>
            </a:r>
            <a:r>
              <a:rPr lang="en-US" sz="2400" dirty="0" smtClean="0">
                <a:uFill>
                  <a:solidFill>
                    <a:srgbClr val="FF0000"/>
                  </a:solidFill>
                </a:uFill>
                <a:latin typeface="Garamond"/>
                <a:cs typeface="Garamond"/>
              </a:rPr>
              <a:t>(sound, sturdy)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400" dirty="0" smtClean="0">
                <a:uFill>
                  <a:solidFill>
                    <a:srgbClr val="FF0000"/>
                  </a:solidFill>
                </a:uFill>
                <a:latin typeface="Garamond"/>
                <a:cs typeface="Garamond"/>
              </a:rPr>
              <a:t>	</a:t>
            </a:r>
            <a:r>
              <a:rPr lang="en-US" sz="2400" dirty="0" err="1" smtClean="0">
                <a:uFill>
                  <a:solidFill>
                    <a:srgbClr val="FF0000"/>
                  </a:solidFill>
                </a:uFill>
                <a:latin typeface="Garamond"/>
                <a:cs typeface="Garamond"/>
              </a:rPr>
              <a:t>dep</a:t>
            </a:r>
            <a:r>
              <a:rPr lang="en-US" sz="2400" dirty="0" smtClean="0">
                <a:uFill>
                  <a:solidFill>
                    <a:srgbClr val="FF0000"/>
                  </a:solidFill>
                </a:uFill>
                <a:latin typeface="Garamond"/>
                <a:cs typeface="Garamond"/>
              </a:rPr>
              <a:t>(sound, clashing)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en-US" sz="2400" dirty="0">
              <a:uFill>
                <a:solidFill>
                  <a:srgbClr val="FF0000"/>
                </a:solidFill>
              </a:uFill>
              <a:latin typeface="Garamond"/>
              <a:cs typeface="Garamond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2400" dirty="0" smtClean="0">
                <a:uFill>
                  <a:solidFill>
                    <a:srgbClr val="FF0000"/>
                  </a:solidFill>
                </a:uFill>
                <a:latin typeface="Garamond"/>
                <a:cs typeface="Garamond"/>
              </a:rPr>
              <a:t>	</a:t>
            </a:r>
            <a:r>
              <a:rPr lang="en-US" sz="2400" dirty="0" err="1" smtClean="0">
                <a:uFill>
                  <a:solidFill>
                    <a:srgbClr val="FF0000"/>
                  </a:solidFill>
                </a:uFill>
                <a:latin typeface="Garamond"/>
                <a:cs typeface="Garamond"/>
              </a:rPr>
              <a:t>nsubj</a:t>
            </a:r>
            <a:r>
              <a:rPr lang="en-US" sz="2400" dirty="0" smtClean="0">
                <a:uFill>
                  <a:solidFill>
                    <a:srgbClr val="FF0000"/>
                  </a:solidFill>
                </a:uFill>
                <a:latin typeface="Garamond"/>
                <a:cs typeface="Garamond"/>
              </a:rPr>
              <a:t>(declaring, sound)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400" dirty="0" smtClean="0">
                <a:uFill>
                  <a:solidFill>
                    <a:srgbClr val="FF0000"/>
                  </a:solidFill>
                </a:uFill>
                <a:latin typeface="Garamond"/>
                <a:cs typeface="Garamond"/>
              </a:rPr>
              <a:t>	root(ROOT, declaring)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400" dirty="0">
                <a:uFill>
                  <a:solidFill>
                    <a:srgbClr val="FF0000"/>
                  </a:solidFill>
                </a:uFill>
                <a:latin typeface="Garamond"/>
                <a:cs typeface="Garamond"/>
              </a:rPr>
              <a:t>	</a:t>
            </a:r>
            <a:r>
              <a:rPr lang="en-US" sz="2400" dirty="0" smtClean="0">
                <a:uFill>
                  <a:solidFill>
                    <a:srgbClr val="FF0000"/>
                  </a:solidFill>
                </a:uFill>
                <a:latin typeface="Garamond"/>
                <a:cs typeface="Garamond"/>
              </a:rPr>
              <a:t>root(ROOT, sound)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400" dirty="0">
                <a:uFill>
                  <a:solidFill>
                    <a:srgbClr val="FF0000"/>
                  </a:solidFill>
                </a:uFill>
                <a:latin typeface="Garamond"/>
                <a:cs typeface="Garamond"/>
              </a:rPr>
              <a:t>	</a:t>
            </a:r>
            <a:r>
              <a:rPr lang="en-US" sz="2400" dirty="0" err="1" smtClean="0">
                <a:uFill>
                  <a:solidFill>
                    <a:srgbClr val="FF0000"/>
                  </a:solidFill>
                </a:uFill>
                <a:latin typeface="Garamond"/>
                <a:cs typeface="Garamond"/>
              </a:rPr>
              <a:t>acl</a:t>
            </a:r>
            <a:r>
              <a:rPr lang="en-US" sz="2400" dirty="0" smtClean="0">
                <a:uFill>
                  <a:solidFill>
                    <a:srgbClr val="FF0000"/>
                  </a:solidFill>
                </a:uFill>
                <a:latin typeface="Garamond"/>
                <a:cs typeface="Garamond"/>
              </a:rPr>
              <a:t>(gladiators, declaring)</a:t>
            </a:r>
            <a:endParaRPr lang="en-US" sz="2400" dirty="0">
              <a:uFill>
                <a:solidFill>
                  <a:srgbClr val="FF0000"/>
                </a:solidFill>
              </a:uFill>
              <a:latin typeface="Garamond"/>
              <a:cs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val="8098950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4" end="2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>
                <a:uFill>
                  <a:solidFill>
                    <a:srgbClr val="0000FF"/>
                  </a:solidFill>
                </a:uFill>
                <a:latin typeface="Garamond"/>
                <a:cs typeface="Garamond"/>
              </a:rPr>
              <a:t>Some </a:t>
            </a:r>
            <a:r>
              <a:rPr lang="en-US" u="sng" dirty="0" smtClean="0">
                <a:uFill>
                  <a:solidFill>
                    <a:srgbClr val="0000FF"/>
                  </a:solidFill>
                </a:uFill>
                <a:latin typeface="Garamond"/>
                <a:cs typeface="Garamond"/>
              </a:rPr>
              <a:t>Less Simple Problems</a:t>
            </a:r>
            <a:r>
              <a:rPr lang="en-US" dirty="0" smtClean="0">
                <a:uFill>
                  <a:solidFill>
                    <a:srgbClr val="0000FF"/>
                  </a:solidFill>
                </a:uFill>
                <a:latin typeface="Garamond"/>
                <a:cs typeface="Garamond"/>
              </a:rPr>
              <a:t> ?</a:t>
            </a:r>
            <a:endParaRPr lang="en-US" dirty="0">
              <a:uFill>
                <a:solidFill>
                  <a:srgbClr val="0000FF"/>
                </a:solidFill>
              </a:u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9272744" cy="4991697"/>
          </a:xfrm>
        </p:spPr>
        <p:txBody>
          <a:bodyPr numCol="2">
            <a:noAutofit/>
          </a:bodyPr>
          <a:lstStyle/>
          <a:p>
            <a:pPr marL="0" indent="0">
              <a:spcBef>
                <a:spcPts val="0"/>
              </a:spcBef>
              <a:spcAft>
                <a:spcPts val="3600"/>
              </a:spcAft>
              <a:buNone/>
            </a:pPr>
            <a:r>
              <a:rPr lang="en-US" sz="2400" b="1" u="sng" dirty="0" smtClean="0">
                <a:uFill>
                  <a:solidFill>
                    <a:srgbClr val="FF0000"/>
                  </a:solidFill>
                </a:uFill>
                <a:latin typeface="Garamond"/>
                <a:cs typeface="Garamond"/>
              </a:rPr>
              <a:t>“DISPLACED” </a:t>
            </a:r>
            <a:r>
              <a:rPr lang="en-US" sz="2400" b="1" u="sng" dirty="0" err="1" smtClean="0">
                <a:uFill>
                  <a:solidFill>
                    <a:srgbClr val="FF0000"/>
                  </a:solidFill>
                </a:uFill>
                <a:latin typeface="Garamond"/>
                <a:cs typeface="Garamond"/>
              </a:rPr>
              <a:t>AdjPs</a:t>
            </a:r>
            <a:endParaRPr lang="en-US" sz="2400" dirty="0" smtClean="0">
              <a:uFill>
                <a:solidFill>
                  <a:srgbClr val="FF0000"/>
                </a:solidFill>
              </a:uFill>
              <a:latin typeface="Garamond"/>
              <a:cs typeface="Garamond"/>
            </a:endParaRPr>
          </a:p>
          <a:p>
            <a:pPr>
              <a:spcBef>
                <a:spcPts val="0"/>
              </a:spcBef>
              <a:spcAft>
                <a:spcPts val="1200"/>
              </a:spcAft>
              <a:buFont typeface="Wingdings" charset="2"/>
              <a:buChar char="§"/>
            </a:pPr>
            <a:r>
              <a:rPr lang="en-US" sz="2400" i="1" dirty="0" smtClean="0">
                <a:latin typeface="Garamond"/>
                <a:cs typeface="Garamond"/>
              </a:rPr>
              <a:t>The beast, </a:t>
            </a:r>
            <a:r>
              <a:rPr lang="en-US" sz="2400" i="1" u="sng" dirty="0" smtClean="0">
                <a:latin typeface="Garamond"/>
                <a:cs typeface="Garamond"/>
              </a:rPr>
              <a:t>monstrous, ravenous, </a:t>
            </a:r>
            <a:br>
              <a:rPr lang="en-US" sz="2400" i="1" u="sng" dirty="0" smtClean="0">
                <a:latin typeface="Garamond"/>
                <a:cs typeface="Garamond"/>
              </a:rPr>
            </a:br>
            <a:r>
              <a:rPr lang="en-US" sz="2400" i="1" dirty="0" smtClean="0">
                <a:latin typeface="Garamond"/>
                <a:cs typeface="Garamond"/>
              </a:rPr>
              <a:t>	roamed the house.</a:t>
            </a:r>
          </a:p>
          <a:p>
            <a:pPr>
              <a:spcBef>
                <a:spcPts val="0"/>
              </a:spcBef>
              <a:spcAft>
                <a:spcPts val="1200"/>
              </a:spcAft>
              <a:buFont typeface="Wingdings" charset="2"/>
              <a:buChar char="§"/>
            </a:pPr>
            <a:r>
              <a:rPr lang="en-US" sz="2400" i="1" dirty="0" smtClean="0">
                <a:latin typeface="Garamond"/>
                <a:cs typeface="Garamond"/>
              </a:rPr>
              <a:t>He’s a great student, </a:t>
            </a:r>
            <a:r>
              <a:rPr lang="en-US" sz="2400" i="1" u="sng" dirty="0" smtClean="0">
                <a:latin typeface="Garamond"/>
                <a:cs typeface="Garamond"/>
              </a:rPr>
              <a:t>dedicated, hardworking and ambitious.</a:t>
            </a:r>
          </a:p>
          <a:p>
            <a:pPr>
              <a:spcBef>
                <a:spcPts val="0"/>
              </a:spcBef>
              <a:spcAft>
                <a:spcPts val="1200"/>
              </a:spcAft>
              <a:buFont typeface="Wingdings" charset="2"/>
              <a:buChar char="§"/>
            </a:pPr>
            <a:r>
              <a:rPr lang="en-US" sz="2400" i="1" dirty="0" smtClean="0">
                <a:latin typeface="Garamond"/>
                <a:cs typeface="Garamond"/>
              </a:rPr>
              <a:t>He is a terrible student – </a:t>
            </a:r>
            <a:r>
              <a:rPr lang="en-US" sz="2400" i="1" u="sng" dirty="0" smtClean="0">
                <a:latin typeface="Garamond"/>
                <a:cs typeface="Garamond"/>
              </a:rPr>
              <a:t>nasty, </a:t>
            </a:r>
            <a:br>
              <a:rPr lang="en-US" sz="2400" i="1" u="sng" dirty="0" smtClean="0">
                <a:latin typeface="Garamond"/>
                <a:cs typeface="Garamond"/>
              </a:rPr>
            </a:br>
            <a:r>
              <a:rPr lang="en-US" sz="2400" i="1" dirty="0" smtClean="0">
                <a:latin typeface="Garamond"/>
                <a:cs typeface="Garamond"/>
              </a:rPr>
              <a:t>	</a:t>
            </a:r>
            <a:r>
              <a:rPr lang="en-US" sz="2400" i="1" u="sng" dirty="0" smtClean="0">
                <a:latin typeface="Garamond"/>
                <a:cs typeface="Garamond"/>
              </a:rPr>
              <a:t>lazy, stupid.</a:t>
            </a:r>
          </a:p>
          <a:p>
            <a:pPr>
              <a:spcBef>
                <a:spcPts val="0"/>
              </a:spcBef>
              <a:spcAft>
                <a:spcPts val="600"/>
              </a:spcAft>
              <a:buFont typeface="Wingdings" charset="2"/>
              <a:buChar char="§"/>
            </a:pPr>
            <a:endParaRPr lang="en-US" sz="2400" i="1" dirty="0" smtClean="0">
              <a:latin typeface="Garamond"/>
              <a:cs typeface="Garamond"/>
            </a:endParaRPr>
          </a:p>
          <a:p>
            <a:pPr>
              <a:spcBef>
                <a:spcPts val="0"/>
              </a:spcBef>
              <a:spcAft>
                <a:spcPts val="600"/>
              </a:spcAft>
              <a:buFont typeface="Wingdings" charset="2"/>
              <a:buChar char="§"/>
            </a:pPr>
            <a:endParaRPr lang="en-US" sz="2400" i="1" dirty="0" smtClean="0">
              <a:latin typeface="Garamond"/>
              <a:cs typeface="Garamond"/>
            </a:endParaRPr>
          </a:p>
          <a:p>
            <a:pPr>
              <a:spcBef>
                <a:spcPts val="0"/>
              </a:spcBef>
              <a:spcAft>
                <a:spcPts val="600"/>
              </a:spcAft>
              <a:buFont typeface="Wingdings" charset="2"/>
              <a:buChar char="§"/>
            </a:pPr>
            <a:endParaRPr lang="en-US" sz="2400" i="1" dirty="0" smtClean="0">
              <a:latin typeface="Garamond"/>
              <a:cs typeface="Garamond"/>
            </a:endParaRPr>
          </a:p>
          <a:p>
            <a:pPr>
              <a:spcBef>
                <a:spcPts val="0"/>
              </a:spcBef>
              <a:spcAft>
                <a:spcPts val="600"/>
              </a:spcAft>
              <a:buFont typeface="Wingdings" charset="2"/>
              <a:buChar char="§"/>
            </a:pPr>
            <a:endParaRPr lang="en-US" sz="2400" i="1" dirty="0" smtClean="0">
              <a:latin typeface="Garamond"/>
              <a:cs typeface="Garamond"/>
            </a:endParaRPr>
          </a:p>
          <a:p>
            <a:pPr>
              <a:spcBef>
                <a:spcPts val="0"/>
              </a:spcBef>
              <a:spcAft>
                <a:spcPts val="600"/>
              </a:spcAft>
              <a:buFont typeface="Wingdings" charset="2"/>
              <a:buChar char="§"/>
            </a:pPr>
            <a:endParaRPr lang="en-US" sz="2400" i="1" dirty="0">
              <a:latin typeface="Garamond"/>
              <a:cs typeface="Garamond"/>
            </a:endParaRPr>
          </a:p>
          <a:p>
            <a:pPr>
              <a:spcBef>
                <a:spcPts val="0"/>
              </a:spcBef>
              <a:spcAft>
                <a:spcPts val="1200"/>
              </a:spcAft>
              <a:buFont typeface="Wingdings" charset="2"/>
              <a:buChar char="§"/>
            </a:pPr>
            <a:r>
              <a:rPr lang="en-US" sz="2400" i="1" u="sng" dirty="0" smtClean="0">
                <a:latin typeface="Garamond"/>
                <a:cs typeface="Garamond"/>
              </a:rPr>
              <a:t>Monstrous, ravenous</a:t>
            </a:r>
            <a:r>
              <a:rPr lang="en-US" sz="2400" i="1" dirty="0" smtClean="0">
                <a:latin typeface="Garamond"/>
                <a:cs typeface="Garamond"/>
              </a:rPr>
              <a:t>, the beast</a:t>
            </a:r>
            <a:br>
              <a:rPr lang="en-US" sz="2400" i="1" dirty="0" smtClean="0">
                <a:latin typeface="Garamond"/>
                <a:cs typeface="Garamond"/>
              </a:rPr>
            </a:br>
            <a:r>
              <a:rPr lang="en-US" sz="2400" i="1" dirty="0" smtClean="0">
                <a:latin typeface="Garamond"/>
                <a:cs typeface="Garamond"/>
              </a:rPr>
              <a:t>	roamed the house.</a:t>
            </a:r>
          </a:p>
          <a:p>
            <a:pPr>
              <a:spcBef>
                <a:spcPts val="0"/>
              </a:spcBef>
              <a:spcAft>
                <a:spcPts val="1200"/>
              </a:spcAft>
              <a:buFont typeface="Wingdings" charset="2"/>
              <a:buChar char="§"/>
            </a:pPr>
            <a:r>
              <a:rPr lang="en-US" sz="2400" i="1" dirty="0" smtClean="0">
                <a:latin typeface="Garamond"/>
                <a:cs typeface="Garamond"/>
              </a:rPr>
              <a:t>The beast roamed the house, </a:t>
            </a:r>
            <a:br>
              <a:rPr lang="en-US" sz="2400" i="1" dirty="0" smtClean="0">
                <a:latin typeface="Garamond"/>
                <a:cs typeface="Garamond"/>
              </a:rPr>
            </a:br>
            <a:r>
              <a:rPr lang="en-US" sz="2400" i="1" dirty="0" smtClean="0">
                <a:latin typeface="Garamond"/>
                <a:cs typeface="Garamond"/>
              </a:rPr>
              <a:t>	</a:t>
            </a:r>
            <a:r>
              <a:rPr lang="en-US" sz="2400" i="1" u="sng" dirty="0" smtClean="0">
                <a:latin typeface="Garamond"/>
                <a:cs typeface="Garamond"/>
              </a:rPr>
              <a:t>monstrous, ravenous.</a:t>
            </a:r>
          </a:p>
          <a:p>
            <a:pPr>
              <a:spcBef>
                <a:spcPts val="0"/>
              </a:spcBef>
              <a:spcAft>
                <a:spcPts val="1200"/>
              </a:spcAft>
              <a:buFont typeface="Wingdings" charset="2"/>
              <a:buChar char="§"/>
            </a:pPr>
            <a:r>
              <a:rPr lang="en-US" sz="2400" i="1" u="sng" dirty="0" smtClean="0">
                <a:latin typeface="Garamond"/>
                <a:cs typeface="Garamond"/>
              </a:rPr>
              <a:t>Green, bronze, and golden</a:t>
            </a:r>
            <a:r>
              <a:rPr lang="en-US" sz="2400" i="1" dirty="0" smtClean="0">
                <a:latin typeface="Garamond"/>
                <a:cs typeface="Garamond"/>
              </a:rPr>
              <a:t>, it </a:t>
            </a:r>
            <a:br>
              <a:rPr lang="en-US" sz="2400" i="1" dirty="0" smtClean="0">
                <a:latin typeface="Garamond"/>
                <a:cs typeface="Garamond"/>
              </a:rPr>
            </a:br>
            <a:r>
              <a:rPr lang="en-US" sz="2400" i="1" dirty="0" smtClean="0">
                <a:latin typeface="Garamond"/>
                <a:cs typeface="Garamond"/>
              </a:rPr>
              <a:t>	flowed through the weeds.</a:t>
            </a:r>
          </a:p>
          <a:p>
            <a:pPr>
              <a:spcBef>
                <a:spcPts val="0"/>
              </a:spcBef>
              <a:spcAft>
                <a:spcPts val="1200"/>
              </a:spcAft>
              <a:buFont typeface="Wingdings" charset="2"/>
              <a:buChar char="§"/>
            </a:pPr>
            <a:r>
              <a:rPr lang="en-US" sz="2400" i="1" dirty="0" smtClean="0">
                <a:latin typeface="Garamond"/>
                <a:cs typeface="Garamond"/>
              </a:rPr>
              <a:t>John chuckled, </a:t>
            </a:r>
            <a:r>
              <a:rPr lang="en-US" sz="2400" i="1" u="sng" dirty="0" smtClean="0">
                <a:latin typeface="Garamond"/>
                <a:cs typeface="Garamond"/>
              </a:rPr>
              <a:t>highly amused.</a:t>
            </a:r>
            <a:endParaRPr lang="en-US" sz="2400" u="sng" dirty="0">
              <a:latin typeface="Garamond"/>
              <a:cs typeface="Garamond"/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2400" i="1" dirty="0" smtClean="0">
              <a:uFill>
                <a:solidFill>
                  <a:srgbClr val="FF0000"/>
                </a:solidFill>
              </a:uFill>
              <a:latin typeface="Garamond"/>
              <a:cs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val="6826308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>
                <a:uFill>
                  <a:solidFill>
                    <a:srgbClr val="0000FF"/>
                  </a:solidFill>
                </a:uFill>
                <a:latin typeface="Garamond"/>
                <a:cs typeface="Garamond"/>
              </a:rPr>
              <a:t>Some </a:t>
            </a:r>
            <a:r>
              <a:rPr lang="en-US" u="sng" dirty="0" smtClean="0">
                <a:uFill>
                  <a:solidFill>
                    <a:srgbClr val="0000FF"/>
                  </a:solidFill>
                </a:uFill>
                <a:latin typeface="Garamond"/>
                <a:cs typeface="Garamond"/>
              </a:rPr>
              <a:t>Less Simple Problems</a:t>
            </a:r>
            <a:r>
              <a:rPr lang="en-US" dirty="0" smtClean="0">
                <a:uFill>
                  <a:solidFill>
                    <a:srgbClr val="0000FF"/>
                  </a:solidFill>
                </a:uFill>
                <a:latin typeface="Garamond"/>
                <a:cs typeface="Garamond"/>
              </a:rPr>
              <a:t> ?</a:t>
            </a:r>
            <a:endParaRPr lang="en-US" dirty="0">
              <a:uFill>
                <a:solidFill>
                  <a:srgbClr val="0000FF"/>
                </a:solidFill>
              </a:u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spcBef>
                <a:spcPts val="0"/>
              </a:spcBef>
              <a:spcAft>
                <a:spcPts val="3600"/>
              </a:spcAft>
              <a:buNone/>
            </a:pPr>
            <a:r>
              <a:rPr lang="en-US" sz="2400" b="1" u="sng" dirty="0" smtClean="0">
                <a:uFill>
                  <a:solidFill>
                    <a:srgbClr val="FF0000"/>
                  </a:solidFill>
                </a:uFill>
                <a:latin typeface="Garamond"/>
                <a:cs typeface="Garamond"/>
              </a:rPr>
              <a:t>“DISPLACED” </a:t>
            </a:r>
            <a:r>
              <a:rPr lang="en-US" sz="2400" b="1" u="sng" dirty="0" err="1" smtClean="0">
                <a:uFill>
                  <a:solidFill>
                    <a:srgbClr val="FF0000"/>
                  </a:solidFill>
                </a:uFill>
                <a:latin typeface="Garamond"/>
                <a:cs typeface="Garamond"/>
              </a:rPr>
              <a:t>AdjPs</a:t>
            </a:r>
            <a:endParaRPr lang="en-US" sz="2400" dirty="0" smtClean="0">
              <a:uFill>
                <a:solidFill>
                  <a:srgbClr val="FF0000"/>
                </a:solidFill>
              </a:uFill>
              <a:latin typeface="Garamond"/>
              <a:cs typeface="Garamond"/>
            </a:endParaRPr>
          </a:p>
          <a:p>
            <a:pPr>
              <a:spcBef>
                <a:spcPts val="0"/>
              </a:spcBef>
              <a:spcAft>
                <a:spcPts val="1200"/>
              </a:spcAft>
              <a:buFont typeface="Wingdings" charset="2"/>
              <a:buChar char="§"/>
            </a:pPr>
            <a:r>
              <a:rPr lang="en-US" sz="2400" dirty="0" smtClean="0">
                <a:uFill>
                  <a:solidFill>
                    <a:srgbClr val="FF0000"/>
                  </a:solidFill>
                </a:uFill>
                <a:latin typeface="Garamond"/>
                <a:cs typeface="Garamond"/>
              </a:rPr>
              <a:t>Potentially characteristic of:</a:t>
            </a:r>
          </a:p>
          <a:p>
            <a:pPr lvl="3">
              <a:spcBef>
                <a:spcPts val="0"/>
              </a:spcBef>
              <a:spcAft>
                <a:spcPts val="1200"/>
              </a:spcAft>
              <a:buFont typeface="Arial"/>
              <a:buChar char="•"/>
            </a:pPr>
            <a:r>
              <a:rPr lang="en-US" sz="2400" dirty="0" smtClean="0">
                <a:uFill>
                  <a:solidFill>
                    <a:srgbClr val="FF0000"/>
                  </a:solidFill>
                </a:uFill>
                <a:latin typeface="Garamond"/>
                <a:cs typeface="Garamond"/>
              </a:rPr>
              <a:t>Fiction</a:t>
            </a:r>
          </a:p>
          <a:p>
            <a:pPr lvl="3">
              <a:spcBef>
                <a:spcPts val="0"/>
              </a:spcBef>
              <a:spcAft>
                <a:spcPts val="1200"/>
              </a:spcAft>
              <a:buFont typeface="Arial"/>
              <a:buChar char="•"/>
            </a:pPr>
            <a:r>
              <a:rPr lang="en-US" sz="2400" dirty="0">
                <a:uFill>
                  <a:solidFill>
                    <a:srgbClr val="FF0000"/>
                  </a:solidFill>
                </a:uFill>
                <a:latin typeface="Garamond"/>
                <a:cs typeface="Garamond"/>
              </a:rPr>
              <a:t>?</a:t>
            </a:r>
            <a:endParaRPr lang="en-US" sz="2400" dirty="0" smtClean="0">
              <a:uFill>
                <a:solidFill>
                  <a:srgbClr val="FF0000"/>
                </a:solidFill>
              </a:uFill>
              <a:latin typeface="Garamond"/>
              <a:cs typeface="Garamond"/>
            </a:endParaRPr>
          </a:p>
          <a:p>
            <a:pPr lvl="3">
              <a:spcBef>
                <a:spcPts val="0"/>
              </a:spcBef>
              <a:spcAft>
                <a:spcPts val="1200"/>
              </a:spcAft>
              <a:buFont typeface="Arial"/>
              <a:buChar char="•"/>
            </a:pPr>
            <a:r>
              <a:rPr lang="en-US" sz="2400" dirty="0" smtClean="0">
                <a:uFill>
                  <a:solidFill>
                    <a:srgbClr val="FF0000"/>
                  </a:solidFill>
                </a:uFill>
                <a:latin typeface="Garamond"/>
                <a:cs typeface="Garamond"/>
              </a:rPr>
              <a:t>“sophisticated” writers</a:t>
            </a:r>
          </a:p>
        </p:txBody>
      </p:sp>
    </p:spTree>
    <p:extLst>
      <p:ext uri="{BB962C8B-B14F-4D97-AF65-F5344CB8AC3E}">
        <p14:creationId xmlns:p14="http://schemas.microsoft.com/office/powerpoint/2010/main" val="8828629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>
                <a:uFill>
                  <a:solidFill>
                    <a:srgbClr val="0000FF"/>
                  </a:solidFill>
                </a:uFill>
                <a:latin typeface="Garamond"/>
                <a:cs typeface="Garamond"/>
              </a:rPr>
              <a:t>Some </a:t>
            </a:r>
            <a:r>
              <a:rPr lang="en-US" u="sng" dirty="0" smtClean="0">
                <a:uFill>
                  <a:solidFill>
                    <a:srgbClr val="0000FF"/>
                  </a:solidFill>
                </a:uFill>
                <a:latin typeface="Garamond"/>
                <a:cs typeface="Garamond"/>
              </a:rPr>
              <a:t>Less Simple Problems</a:t>
            </a:r>
            <a:r>
              <a:rPr lang="en-US" dirty="0" smtClean="0">
                <a:uFill>
                  <a:solidFill>
                    <a:srgbClr val="0000FF"/>
                  </a:solidFill>
                </a:uFill>
                <a:latin typeface="Garamond"/>
                <a:cs typeface="Garamond"/>
              </a:rPr>
              <a:t> ?</a:t>
            </a:r>
            <a:endParaRPr lang="en-US" dirty="0">
              <a:uFill>
                <a:solidFill>
                  <a:srgbClr val="0000FF"/>
                </a:solidFill>
              </a:u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9272744" cy="4991697"/>
          </a:xfrm>
        </p:spPr>
        <p:txBody>
          <a:bodyPr numCol="2">
            <a:noAutofit/>
          </a:bodyPr>
          <a:lstStyle/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endParaRPr lang="en-US" sz="2400" dirty="0" smtClean="0">
              <a:latin typeface="Garamond"/>
              <a:cs typeface="Garamond"/>
            </a:endParaRPr>
          </a:p>
          <a:p>
            <a:pPr>
              <a:spcBef>
                <a:spcPts val="0"/>
              </a:spcBef>
              <a:spcAft>
                <a:spcPts val="1200"/>
              </a:spcAft>
              <a:buFont typeface="Wingdings" charset="2"/>
              <a:buChar char="§"/>
            </a:pPr>
            <a:r>
              <a:rPr lang="en-US" sz="2400" i="1" dirty="0" smtClean="0">
                <a:latin typeface="Garamond"/>
                <a:cs typeface="Garamond"/>
              </a:rPr>
              <a:t>The beast, </a:t>
            </a:r>
            <a:r>
              <a:rPr lang="en-US" sz="2400" i="1" u="sng" dirty="0" smtClean="0">
                <a:latin typeface="Garamond"/>
                <a:cs typeface="Garamond"/>
              </a:rPr>
              <a:t>monstrous, ravenous</a:t>
            </a:r>
            <a:r>
              <a:rPr lang="en-US" sz="2400" i="1" dirty="0" smtClean="0">
                <a:latin typeface="Garamond"/>
                <a:cs typeface="Garamond"/>
              </a:rPr>
              <a:t>, </a:t>
            </a:r>
            <a:br>
              <a:rPr lang="en-US" sz="2400" i="1" dirty="0" smtClean="0">
                <a:latin typeface="Garamond"/>
                <a:cs typeface="Garamond"/>
              </a:rPr>
            </a:br>
            <a:r>
              <a:rPr lang="en-US" sz="2400" i="1" dirty="0" smtClean="0">
                <a:latin typeface="Garamond"/>
                <a:cs typeface="Garamond"/>
              </a:rPr>
              <a:t>	roamed the house.</a:t>
            </a:r>
          </a:p>
          <a:p>
            <a:pPr>
              <a:spcBef>
                <a:spcPts val="0"/>
              </a:spcBef>
              <a:spcAft>
                <a:spcPts val="1200"/>
              </a:spcAft>
              <a:buFont typeface="Wingdings" charset="2"/>
              <a:buChar char="§"/>
            </a:pPr>
            <a:endParaRPr lang="en-US" sz="2400" i="1" dirty="0">
              <a:latin typeface="Garamond"/>
              <a:cs typeface="Garamond"/>
            </a:endParaRPr>
          </a:p>
          <a:p>
            <a:pPr>
              <a:spcBef>
                <a:spcPts val="0"/>
              </a:spcBef>
              <a:spcAft>
                <a:spcPts val="1200"/>
              </a:spcAft>
              <a:buFont typeface="Wingdings" charset="2"/>
              <a:buChar char="§"/>
            </a:pPr>
            <a:r>
              <a:rPr lang="en-US" sz="2400" i="1" u="sng" dirty="0" smtClean="0">
                <a:latin typeface="Garamond"/>
                <a:cs typeface="Garamond"/>
              </a:rPr>
              <a:t>Monstrous, ravenous</a:t>
            </a:r>
            <a:r>
              <a:rPr lang="en-US" sz="2400" i="1" dirty="0" smtClean="0">
                <a:latin typeface="Garamond"/>
                <a:cs typeface="Garamond"/>
              </a:rPr>
              <a:t>, the beast</a:t>
            </a:r>
            <a:br>
              <a:rPr lang="en-US" sz="2400" i="1" dirty="0" smtClean="0">
                <a:latin typeface="Garamond"/>
                <a:cs typeface="Garamond"/>
              </a:rPr>
            </a:br>
            <a:r>
              <a:rPr lang="en-US" sz="2400" i="1" dirty="0" smtClean="0">
                <a:latin typeface="Garamond"/>
                <a:cs typeface="Garamond"/>
              </a:rPr>
              <a:t>	roamed the house.</a:t>
            </a:r>
          </a:p>
          <a:p>
            <a:pPr>
              <a:spcBef>
                <a:spcPts val="0"/>
              </a:spcBef>
              <a:spcAft>
                <a:spcPts val="1200"/>
              </a:spcAft>
              <a:buFont typeface="Wingdings" charset="2"/>
              <a:buChar char="§"/>
            </a:pPr>
            <a:endParaRPr lang="en-US" sz="2400" i="1" dirty="0" smtClean="0">
              <a:latin typeface="Garamond"/>
              <a:cs typeface="Garamond"/>
            </a:endParaRPr>
          </a:p>
          <a:p>
            <a:pPr>
              <a:spcBef>
                <a:spcPts val="0"/>
              </a:spcBef>
              <a:spcAft>
                <a:spcPts val="1200"/>
              </a:spcAft>
              <a:buFont typeface="Wingdings" charset="2"/>
              <a:buChar char="§"/>
            </a:pPr>
            <a:r>
              <a:rPr lang="en-US" sz="2400" i="1" dirty="0" smtClean="0">
                <a:latin typeface="Garamond"/>
                <a:cs typeface="Garamond"/>
              </a:rPr>
              <a:t>The beast roamed the house, </a:t>
            </a:r>
            <a:br>
              <a:rPr lang="en-US" sz="2400" i="1" dirty="0" smtClean="0">
                <a:latin typeface="Garamond"/>
                <a:cs typeface="Garamond"/>
              </a:rPr>
            </a:br>
            <a:r>
              <a:rPr lang="en-US" sz="2400" i="1" dirty="0" smtClean="0">
                <a:latin typeface="Garamond"/>
                <a:cs typeface="Garamond"/>
              </a:rPr>
              <a:t>	</a:t>
            </a:r>
            <a:r>
              <a:rPr lang="en-US" sz="2400" i="1" u="sng" dirty="0" smtClean="0">
                <a:latin typeface="Garamond"/>
                <a:cs typeface="Garamond"/>
              </a:rPr>
              <a:t>monstrous, ravenous.</a:t>
            </a:r>
          </a:p>
          <a:p>
            <a:pPr>
              <a:spcBef>
                <a:spcPts val="0"/>
              </a:spcBef>
              <a:spcAft>
                <a:spcPts val="1200"/>
              </a:spcAft>
              <a:buFont typeface="Wingdings" charset="2"/>
              <a:buChar char="§"/>
            </a:pPr>
            <a:endParaRPr lang="en-US" sz="2400" i="1" dirty="0">
              <a:latin typeface="Garamond"/>
              <a:cs typeface="Garamond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endParaRPr lang="en-US" sz="2400" i="1" dirty="0" smtClean="0">
              <a:latin typeface="Garamond"/>
              <a:cs typeface="Garamond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400" dirty="0" smtClean="0">
                <a:latin typeface="Garamond"/>
                <a:cs typeface="Garamond"/>
              </a:rPr>
              <a:t>	</a:t>
            </a:r>
            <a:r>
              <a:rPr lang="en-US" sz="2400" dirty="0" err="1">
                <a:latin typeface="Garamond"/>
                <a:cs typeface="Garamond"/>
              </a:rPr>
              <a:t>a</a:t>
            </a:r>
            <a:r>
              <a:rPr lang="en-US" sz="2400" dirty="0" err="1" smtClean="0">
                <a:latin typeface="Garamond"/>
                <a:cs typeface="Garamond"/>
              </a:rPr>
              <a:t>ppos</a:t>
            </a:r>
            <a:r>
              <a:rPr lang="en-US" sz="2400" dirty="0" smtClean="0">
                <a:latin typeface="Garamond"/>
                <a:cs typeface="Garamond"/>
              </a:rPr>
              <a:t>(beast, monstrous)		</a:t>
            </a:r>
            <a:r>
              <a:rPr lang="en-US" sz="2400" dirty="0" err="1" smtClean="0">
                <a:latin typeface="Garamond"/>
                <a:cs typeface="Garamond"/>
              </a:rPr>
              <a:t>appos</a:t>
            </a:r>
            <a:r>
              <a:rPr lang="en-US" sz="2400" dirty="0" smtClean="0">
                <a:latin typeface="Garamond"/>
                <a:cs typeface="Garamond"/>
              </a:rPr>
              <a:t>(monstrous, ravenous)</a:t>
            </a:r>
            <a:endParaRPr lang="en-US" sz="2400" dirty="0">
              <a:latin typeface="Garamond"/>
              <a:cs typeface="Garamond"/>
            </a:endParaRPr>
          </a:p>
          <a:p>
            <a:pPr>
              <a:spcBef>
                <a:spcPts val="0"/>
              </a:spcBef>
              <a:spcAft>
                <a:spcPts val="1200"/>
              </a:spcAft>
              <a:buFont typeface="Wingdings" charset="2"/>
              <a:buChar char="§"/>
            </a:pPr>
            <a:endParaRPr lang="en-US" sz="2400" i="1" dirty="0" smtClean="0">
              <a:latin typeface="Garamond"/>
              <a:cs typeface="Garamond"/>
            </a:endParaRPr>
          </a:p>
          <a:p>
            <a:pPr marL="0" indent="0">
              <a:spcBef>
                <a:spcPts val="0"/>
              </a:spcBef>
              <a:spcAft>
                <a:spcPts val="2400"/>
              </a:spcAft>
              <a:buNone/>
            </a:pPr>
            <a:r>
              <a:rPr lang="en-US" sz="2400" dirty="0" err="1">
                <a:latin typeface="Garamond"/>
                <a:cs typeface="Garamond"/>
              </a:rPr>
              <a:t>n</a:t>
            </a:r>
            <a:r>
              <a:rPr lang="en-US" sz="2400" dirty="0" err="1" smtClean="0">
                <a:latin typeface="Garamond"/>
                <a:cs typeface="Garamond"/>
              </a:rPr>
              <a:t>subj</a:t>
            </a:r>
            <a:r>
              <a:rPr lang="en-US" sz="2400" dirty="0" smtClean="0">
                <a:latin typeface="Garamond"/>
                <a:cs typeface="Garamond"/>
              </a:rPr>
              <a:t>(roamed, monstrous—JJ)</a:t>
            </a:r>
            <a:br>
              <a:rPr lang="en-US" sz="2400" dirty="0" smtClean="0">
                <a:latin typeface="Garamond"/>
                <a:cs typeface="Garamond"/>
              </a:rPr>
            </a:br>
            <a:r>
              <a:rPr lang="en-US" sz="2400" dirty="0" err="1" smtClean="0">
                <a:latin typeface="Garamond"/>
                <a:cs typeface="Garamond"/>
              </a:rPr>
              <a:t>appos</a:t>
            </a:r>
            <a:r>
              <a:rPr lang="en-US" sz="2400" dirty="0" smtClean="0">
                <a:latin typeface="Garamond"/>
                <a:cs typeface="Garamond"/>
              </a:rPr>
              <a:t>(monstrous, ravenous)</a:t>
            </a:r>
            <a:br>
              <a:rPr lang="en-US" sz="2400" dirty="0" smtClean="0">
                <a:latin typeface="Garamond"/>
                <a:cs typeface="Garamond"/>
              </a:rPr>
            </a:br>
            <a:r>
              <a:rPr lang="en-US" sz="2400" dirty="0" err="1" smtClean="0">
                <a:latin typeface="Garamond"/>
                <a:cs typeface="Garamond"/>
              </a:rPr>
              <a:t>appos</a:t>
            </a:r>
            <a:r>
              <a:rPr lang="en-US" sz="2400" dirty="0" smtClean="0">
                <a:latin typeface="Garamond"/>
                <a:cs typeface="Garamond"/>
              </a:rPr>
              <a:t>(ravenous, beast)</a:t>
            </a:r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400" dirty="0" err="1">
                <a:latin typeface="Garamond"/>
                <a:cs typeface="Garamond"/>
              </a:rPr>
              <a:t>nsubj</a:t>
            </a:r>
            <a:r>
              <a:rPr lang="en-US" sz="2400" dirty="0">
                <a:latin typeface="Garamond"/>
                <a:cs typeface="Garamond"/>
              </a:rPr>
              <a:t>(ravenous, house</a:t>
            </a:r>
            <a:r>
              <a:rPr lang="en-US" sz="2400" dirty="0" smtClean="0">
                <a:latin typeface="Garamond"/>
                <a:cs typeface="Garamond"/>
              </a:rPr>
              <a:t>)</a:t>
            </a:r>
            <a:br>
              <a:rPr lang="en-US" sz="2400" dirty="0" smtClean="0">
                <a:latin typeface="Garamond"/>
                <a:cs typeface="Garamond"/>
              </a:rPr>
            </a:br>
            <a:r>
              <a:rPr lang="en-US" sz="2400" dirty="0" err="1" smtClean="0">
                <a:latin typeface="Garamond"/>
                <a:cs typeface="Garamond"/>
              </a:rPr>
              <a:t>appos</a:t>
            </a:r>
            <a:r>
              <a:rPr lang="en-US" sz="2400" dirty="0" smtClean="0">
                <a:latin typeface="Garamond"/>
                <a:cs typeface="Garamond"/>
              </a:rPr>
              <a:t>(house, monstrous)</a:t>
            </a:r>
            <a:br>
              <a:rPr lang="en-US" sz="2400" dirty="0" smtClean="0">
                <a:latin typeface="Garamond"/>
                <a:cs typeface="Garamond"/>
              </a:rPr>
            </a:br>
            <a:r>
              <a:rPr lang="en-US" sz="2400" dirty="0" err="1">
                <a:latin typeface="Garamond"/>
                <a:cs typeface="Garamond"/>
              </a:rPr>
              <a:t>x</a:t>
            </a:r>
            <a:r>
              <a:rPr lang="en-US" sz="2400" dirty="0" err="1" smtClean="0">
                <a:latin typeface="Garamond"/>
                <a:cs typeface="Garamond"/>
              </a:rPr>
              <a:t>comp</a:t>
            </a:r>
            <a:r>
              <a:rPr lang="en-US" sz="2400" dirty="0" smtClean="0">
                <a:latin typeface="Garamond"/>
                <a:cs typeface="Garamond"/>
              </a:rPr>
              <a:t>(roamed, ravenous)</a:t>
            </a:r>
          </a:p>
        </p:txBody>
      </p:sp>
    </p:spTree>
    <p:extLst>
      <p:ext uri="{BB962C8B-B14F-4D97-AF65-F5344CB8AC3E}">
        <p14:creationId xmlns:p14="http://schemas.microsoft.com/office/powerpoint/2010/main" val="35565371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smtClean="0">
                <a:uFill>
                  <a:solidFill>
                    <a:srgbClr val="0000FF"/>
                  </a:solidFill>
                </a:uFill>
                <a:latin typeface="Garamond"/>
                <a:cs typeface="Garamond"/>
              </a:rPr>
              <a:t>Growth in Grammar Project</a:t>
            </a:r>
            <a:endParaRPr lang="en-US" dirty="0">
              <a:uFill>
                <a:solidFill>
                  <a:srgbClr val="0000FF"/>
                </a:solidFill>
              </a:u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spcAft>
                <a:spcPts val="2400"/>
              </a:spcAft>
              <a:buNone/>
            </a:pPr>
            <a:r>
              <a:rPr lang="en-US" sz="2400" b="1" u="sng" dirty="0" smtClean="0">
                <a:uFill>
                  <a:solidFill>
                    <a:srgbClr val="FF0000"/>
                  </a:solidFill>
                </a:uFill>
                <a:latin typeface="Garamond"/>
                <a:cs typeface="Garamond"/>
              </a:rPr>
              <a:t>RESEARCH QUESTIONS</a:t>
            </a:r>
            <a:endParaRPr lang="en-US" sz="2400" dirty="0" smtClean="0">
              <a:latin typeface="Garamond"/>
              <a:cs typeface="Garamond"/>
            </a:endParaRPr>
          </a:p>
          <a:p>
            <a:pPr marL="457200" indent="-457200">
              <a:spcAft>
                <a:spcPts val="1200"/>
              </a:spcAft>
              <a:buFont typeface="+mj-lt"/>
              <a:buAutoNum type="arabicParenR"/>
            </a:pPr>
            <a:r>
              <a:rPr lang="en-US" sz="2400" dirty="0" smtClean="0">
                <a:latin typeface="Garamond"/>
                <a:cs typeface="Garamond"/>
              </a:rPr>
              <a:t>How </a:t>
            </a:r>
            <a:r>
              <a:rPr lang="en-US" sz="2400" dirty="0">
                <a:latin typeface="Garamond"/>
                <a:cs typeface="Garamond"/>
              </a:rPr>
              <a:t>does children’s written language </a:t>
            </a:r>
            <a:r>
              <a:rPr lang="en-US" sz="2400" dirty="0" smtClean="0">
                <a:latin typeface="Garamond"/>
                <a:cs typeface="Garamond"/>
              </a:rPr>
              <a:t>change </a:t>
            </a:r>
            <a:r>
              <a:rPr lang="en-US" sz="2400" dirty="0">
                <a:latin typeface="Garamond"/>
                <a:cs typeface="Garamond"/>
              </a:rPr>
              <a:t>as they get older?</a:t>
            </a:r>
          </a:p>
          <a:p>
            <a:pPr marL="457200" indent="-457200">
              <a:spcAft>
                <a:spcPts val="1200"/>
              </a:spcAft>
              <a:buFont typeface="+mj-lt"/>
              <a:buAutoNum type="arabicParenR"/>
            </a:pPr>
            <a:r>
              <a:rPr lang="en-US" sz="2400" dirty="0" smtClean="0">
                <a:latin typeface="Garamond"/>
                <a:cs typeface="Garamond"/>
              </a:rPr>
              <a:t>How does it change depending on the quality of the writing?</a:t>
            </a:r>
          </a:p>
          <a:p>
            <a:pPr marL="457200" indent="-457200">
              <a:spcAft>
                <a:spcPts val="1200"/>
              </a:spcAft>
              <a:buFont typeface="+mj-lt"/>
              <a:buAutoNum type="arabicParenR"/>
            </a:pPr>
            <a:r>
              <a:rPr lang="en-US" sz="2400" dirty="0" smtClean="0">
                <a:latin typeface="Garamond"/>
                <a:cs typeface="Garamond"/>
              </a:rPr>
              <a:t>How does it change according to the kinds of writing asked of students?</a:t>
            </a:r>
          </a:p>
          <a:p>
            <a:pPr marL="457200" indent="-457200">
              <a:spcAft>
                <a:spcPts val="1200"/>
              </a:spcAft>
              <a:buFont typeface="+mj-lt"/>
              <a:buAutoNum type="arabicParenR"/>
            </a:pPr>
            <a:r>
              <a:rPr lang="en-US" sz="2400" dirty="0" smtClean="0">
                <a:latin typeface="Garamond"/>
                <a:cs typeface="Garamond"/>
              </a:rPr>
              <a:t>Are there differences between how children’s texts group “grammatically” and how they are grouped conceptually?</a:t>
            </a:r>
            <a:endParaRPr lang="en-US" sz="2400" dirty="0">
              <a:latin typeface="Garamond"/>
              <a:cs typeface="Garamond"/>
            </a:endParaRPr>
          </a:p>
          <a:p>
            <a:pPr marL="457200" indent="-457200">
              <a:buFont typeface="+mj-lt"/>
              <a:buAutoNum type="arabicParenR"/>
            </a:pPr>
            <a:endParaRPr lang="en-US" sz="2400" dirty="0">
              <a:latin typeface="Garamond"/>
              <a:cs typeface="Garamond"/>
            </a:endParaRPr>
          </a:p>
          <a:p>
            <a:pPr>
              <a:buFont typeface="Wingdings" charset="2"/>
              <a:buChar char="§"/>
            </a:pPr>
            <a:endParaRPr lang="en-US" sz="2400" dirty="0">
              <a:latin typeface="Garamond"/>
              <a:cs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val="3711326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>
                <a:uFill>
                  <a:solidFill>
                    <a:srgbClr val="0000FF"/>
                  </a:solidFill>
                </a:uFill>
                <a:latin typeface="Garamond"/>
                <a:cs typeface="Garamond"/>
              </a:rPr>
              <a:t>Some </a:t>
            </a:r>
            <a:r>
              <a:rPr lang="en-US" u="sng" dirty="0" smtClean="0">
                <a:uFill>
                  <a:solidFill>
                    <a:srgbClr val="0000FF"/>
                  </a:solidFill>
                </a:uFill>
                <a:latin typeface="Garamond"/>
                <a:cs typeface="Garamond"/>
              </a:rPr>
              <a:t>Less Simple Problems</a:t>
            </a:r>
            <a:r>
              <a:rPr lang="en-US" dirty="0" smtClean="0">
                <a:uFill>
                  <a:solidFill>
                    <a:srgbClr val="0000FF"/>
                  </a:solidFill>
                </a:uFill>
                <a:latin typeface="Garamond"/>
                <a:cs typeface="Garamond"/>
              </a:rPr>
              <a:t> ?</a:t>
            </a:r>
            <a:endParaRPr lang="en-US" dirty="0">
              <a:uFill>
                <a:solidFill>
                  <a:srgbClr val="0000FF"/>
                </a:solidFill>
              </a:u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7715" y="1600200"/>
            <a:ext cx="9272744" cy="4991697"/>
          </a:xfrm>
        </p:spPr>
        <p:txBody>
          <a:bodyPr numCol="2">
            <a:no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  <a:buFont typeface="Wingdings" charset="2"/>
              <a:buChar char="§"/>
            </a:pPr>
            <a:r>
              <a:rPr lang="en-US" sz="2200" i="1" u="sng" dirty="0" smtClean="0">
                <a:latin typeface="Garamond"/>
                <a:cs typeface="Garamond"/>
              </a:rPr>
              <a:t>Green, bronze, and golden</a:t>
            </a:r>
            <a:r>
              <a:rPr lang="en-US" sz="2200" i="1" dirty="0" smtClean="0">
                <a:latin typeface="Garamond"/>
                <a:cs typeface="Garamond"/>
              </a:rPr>
              <a:t>, it </a:t>
            </a:r>
            <a:br>
              <a:rPr lang="en-US" sz="2200" i="1" dirty="0" smtClean="0">
                <a:latin typeface="Garamond"/>
                <a:cs typeface="Garamond"/>
              </a:rPr>
            </a:br>
            <a:r>
              <a:rPr lang="en-US" sz="2200" i="1" dirty="0" smtClean="0">
                <a:latin typeface="Garamond"/>
                <a:cs typeface="Garamond"/>
              </a:rPr>
              <a:t>	flowed through the weeds</a:t>
            </a:r>
          </a:p>
          <a:p>
            <a:pPr>
              <a:spcBef>
                <a:spcPts val="0"/>
              </a:spcBef>
              <a:spcAft>
                <a:spcPts val="1200"/>
              </a:spcAft>
              <a:buFont typeface="Wingdings" charset="2"/>
              <a:buChar char="§"/>
            </a:pPr>
            <a:endParaRPr lang="en-US" sz="2200" i="1" dirty="0" smtClean="0">
              <a:latin typeface="Garamond"/>
              <a:cs typeface="Garamond"/>
            </a:endParaRPr>
          </a:p>
          <a:p>
            <a:pPr>
              <a:spcBef>
                <a:spcPts val="0"/>
              </a:spcBef>
              <a:spcAft>
                <a:spcPts val="1200"/>
              </a:spcAft>
              <a:buFont typeface="Wingdings" charset="2"/>
              <a:buChar char="§"/>
            </a:pPr>
            <a:r>
              <a:rPr lang="en-US" sz="2200" i="1" dirty="0" smtClean="0">
                <a:latin typeface="Garamond"/>
                <a:cs typeface="Garamond"/>
              </a:rPr>
              <a:t>John chuckled, </a:t>
            </a:r>
            <a:r>
              <a:rPr lang="en-US" sz="2200" i="1" u="sng" dirty="0" smtClean="0">
                <a:latin typeface="Garamond"/>
                <a:cs typeface="Garamond"/>
              </a:rPr>
              <a:t>highly amused.</a:t>
            </a:r>
            <a:endParaRPr lang="en-US" sz="2200" u="sng" dirty="0">
              <a:latin typeface="Garamond"/>
              <a:cs typeface="Garamond"/>
            </a:endParaRPr>
          </a:p>
          <a:p>
            <a:pPr>
              <a:spcBef>
                <a:spcPts val="0"/>
              </a:spcBef>
              <a:spcAft>
                <a:spcPts val="1200"/>
              </a:spcAft>
              <a:buFont typeface="Wingdings" charset="2"/>
              <a:buChar char="§"/>
            </a:pPr>
            <a:endParaRPr lang="en-US" sz="2200" i="1" dirty="0" smtClean="0">
              <a:latin typeface="Garamond"/>
              <a:cs typeface="Garamond"/>
            </a:endParaRPr>
          </a:p>
          <a:p>
            <a:pPr>
              <a:spcBef>
                <a:spcPts val="0"/>
              </a:spcBef>
              <a:spcAft>
                <a:spcPts val="1200"/>
              </a:spcAft>
              <a:buFont typeface="Wingdings" charset="2"/>
              <a:buChar char="§"/>
            </a:pPr>
            <a:r>
              <a:rPr lang="en-US" sz="2200" i="1" dirty="0" smtClean="0">
                <a:latin typeface="Garamond"/>
                <a:cs typeface="Garamond"/>
              </a:rPr>
              <a:t>He’s </a:t>
            </a:r>
            <a:r>
              <a:rPr lang="en-US" sz="2200" i="1" dirty="0">
                <a:latin typeface="Garamond"/>
                <a:cs typeface="Garamond"/>
              </a:rPr>
              <a:t>a great student, </a:t>
            </a:r>
            <a:r>
              <a:rPr lang="en-US" sz="2200" i="1" u="sng" dirty="0" smtClean="0">
                <a:latin typeface="Garamond"/>
                <a:cs typeface="Garamond"/>
              </a:rPr>
              <a:t>dedicated, </a:t>
            </a:r>
            <a:br>
              <a:rPr lang="en-US" sz="2200" i="1" u="sng" dirty="0" smtClean="0">
                <a:latin typeface="Garamond"/>
                <a:cs typeface="Garamond"/>
              </a:rPr>
            </a:br>
            <a:r>
              <a:rPr lang="en-US" sz="2200" i="1" u="sng" dirty="0" smtClean="0">
                <a:latin typeface="Garamond"/>
                <a:cs typeface="Garamond"/>
              </a:rPr>
              <a:t>hard-working</a:t>
            </a:r>
            <a:r>
              <a:rPr lang="en-US" sz="2200" i="1" u="sng" dirty="0">
                <a:latin typeface="Garamond"/>
                <a:cs typeface="Garamond"/>
              </a:rPr>
              <a:t> </a:t>
            </a:r>
            <a:r>
              <a:rPr lang="en-US" sz="2200" i="1" u="sng" dirty="0" smtClean="0">
                <a:latin typeface="Garamond"/>
                <a:cs typeface="Garamond"/>
              </a:rPr>
              <a:t>and ambitious.</a:t>
            </a:r>
          </a:p>
          <a:p>
            <a:pPr>
              <a:spcBef>
                <a:spcPts val="0"/>
              </a:spcBef>
              <a:spcAft>
                <a:spcPts val="1800"/>
              </a:spcAft>
              <a:buFont typeface="Wingdings" charset="2"/>
              <a:buChar char="§"/>
            </a:pPr>
            <a:endParaRPr lang="en-US" sz="2200" i="1" dirty="0">
              <a:latin typeface="Garamond"/>
              <a:cs typeface="Garamond"/>
            </a:endParaRPr>
          </a:p>
          <a:p>
            <a:pPr>
              <a:spcBef>
                <a:spcPts val="0"/>
              </a:spcBef>
              <a:spcAft>
                <a:spcPts val="1200"/>
              </a:spcAft>
              <a:buFont typeface="Wingdings" charset="2"/>
              <a:buChar char="§"/>
            </a:pPr>
            <a:r>
              <a:rPr lang="en-US" sz="2200" i="1" dirty="0">
                <a:latin typeface="Garamond"/>
                <a:cs typeface="Garamond"/>
              </a:rPr>
              <a:t>He is a terrible </a:t>
            </a:r>
            <a:r>
              <a:rPr lang="en-US" sz="2200" i="1" dirty="0" smtClean="0">
                <a:latin typeface="Garamond"/>
                <a:cs typeface="Garamond"/>
              </a:rPr>
              <a:t>student, </a:t>
            </a:r>
            <a:r>
              <a:rPr lang="en-US" sz="2200" i="1" u="sng" dirty="0">
                <a:latin typeface="Garamond"/>
                <a:cs typeface="Garamond"/>
              </a:rPr>
              <a:t>nasty, </a:t>
            </a:r>
            <a:br>
              <a:rPr lang="en-US" sz="2200" i="1" u="sng" dirty="0">
                <a:latin typeface="Garamond"/>
                <a:cs typeface="Garamond"/>
              </a:rPr>
            </a:br>
            <a:r>
              <a:rPr lang="en-US" sz="2200" i="1" dirty="0">
                <a:latin typeface="Garamond"/>
                <a:cs typeface="Garamond"/>
              </a:rPr>
              <a:t>	</a:t>
            </a:r>
            <a:r>
              <a:rPr lang="en-US" sz="2200" i="1" u="sng" dirty="0">
                <a:latin typeface="Garamond"/>
                <a:cs typeface="Garamond"/>
              </a:rPr>
              <a:t>lazy, stupid</a:t>
            </a:r>
            <a:r>
              <a:rPr lang="en-US" sz="2200" i="1" u="sng" dirty="0" smtClean="0">
                <a:latin typeface="Garamond"/>
                <a:cs typeface="Garamond"/>
              </a:rPr>
              <a:t>.</a:t>
            </a:r>
            <a:endParaRPr lang="en-US" sz="2200" i="1" u="sng" dirty="0">
              <a:latin typeface="Garamond"/>
              <a:cs typeface="Garamond"/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2200" dirty="0" smtClean="0">
              <a:latin typeface="Garamond"/>
              <a:cs typeface="Garamond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2200" dirty="0" err="1" smtClean="0">
                <a:latin typeface="Garamond"/>
                <a:cs typeface="Garamond"/>
              </a:rPr>
              <a:t>dep</a:t>
            </a:r>
            <a:r>
              <a:rPr lang="en-US" sz="2200" dirty="0" smtClean="0">
                <a:latin typeface="Garamond"/>
                <a:cs typeface="Garamond"/>
              </a:rPr>
              <a:t>(flowed, Green-NNP)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200" dirty="0" err="1">
                <a:latin typeface="Garamond"/>
                <a:cs typeface="Garamond"/>
              </a:rPr>
              <a:t>c</a:t>
            </a:r>
            <a:r>
              <a:rPr lang="en-US" sz="2200" dirty="0" err="1" smtClean="0">
                <a:latin typeface="Garamond"/>
                <a:cs typeface="Garamond"/>
              </a:rPr>
              <a:t>onj</a:t>
            </a:r>
            <a:r>
              <a:rPr lang="en-US" sz="2200" dirty="0" smtClean="0">
                <a:latin typeface="Garamond"/>
                <a:cs typeface="Garamond"/>
              </a:rPr>
              <a:t>(Green-NNP, bronze-NN)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200" dirty="0" err="1">
                <a:latin typeface="Garamond"/>
                <a:cs typeface="Garamond"/>
              </a:rPr>
              <a:t>c</a:t>
            </a:r>
            <a:r>
              <a:rPr lang="en-US" sz="2200" dirty="0" err="1" smtClean="0">
                <a:latin typeface="Garamond"/>
                <a:cs typeface="Garamond"/>
              </a:rPr>
              <a:t>onj</a:t>
            </a:r>
            <a:r>
              <a:rPr lang="en-US" sz="2200" dirty="0" smtClean="0">
                <a:latin typeface="Garamond"/>
                <a:cs typeface="Garamond"/>
              </a:rPr>
              <a:t>(Green-NNP, golden)</a:t>
            </a:r>
          </a:p>
          <a:p>
            <a:pPr marL="0" indent="0">
              <a:spcBef>
                <a:spcPts val="0"/>
              </a:spcBef>
              <a:buNone/>
            </a:pPr>
            <a:endParaRPr lang="en-US" sz="2200" dirty="0">
              <a:latin typeface="Garamond"/>
              <a:cs typeface="Garamond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2200" dirty="0" err="1" smtClean="0">
                <a:latin typeface="Garamond"/>
                <a:cs typeface="Garamond"/>
              </a:rPr>
              <a:t>xcomp</a:t>
            </a:r>
            <a:r>
              <a:rPr lang="en-US" sz="2200" dirty="0" smtClean="0">
                <a:latin typeface="Garamond"/>
                <a:cs typeface="Garamond"/>
              </a:rPr>
              <a:t>(chuckled, amused-VBN)</a:t>
            </a:r>
          </a:p>
          <a:p>
            <a:pPr marL="0" indent="0">
              <a:spcBef>
                <a:spcPts val="0"/>
              </a:spcBef>
              <a:spcAft>
                <a:spcPts val="1800"/>
              </a:spcAft>
              <a:buNone/>
            </a:pPr>
            <a:endParaRPr lang="en-US" sz="2200" dirty="0">
              <a:latin typeface="Garamond"/>
              <a:cs typeface="Garamond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2200" dirty="0" err="1">
                <a:latin typeface="Garamond"/>
                <a:cs typeface="Garamond"/>
              </a:rPr>
              <a:t>a</a:t>
            </a:r>
            <a:r>
              <a:rPr lang="en-US" sz="2200" dirty="0" err="1" smtClean="0">
                <a:latin typeface="Garamond"/>
                <a:cs typeface="Garamond"/>
              </a:rPr>
              <a:t>cl</a:t>
            </a:r>
            <a:r>
              <a:rPr lang="en-US" sz="2200" dirty="0" smtClean="0">
                <a:latin typeface="Garamond"/>
                <a:cs typeface="Garamond"/>
              </a:rPr>
              <a:t>(student, dedicated-VBN)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200" dirty="0" err="1" smtClean="0">
                <a:latin typeface="Garamond"/>
                <a:cs typeface="Garamond"/>
              </a:rPr>
              <a:t>xcomp</a:t>
            </a:r>
            <a:r>
              <a:rPr lang="en-US" sz="2200" dirty="0" smtClean="0">
                <a:latin typeface="Garamond"/>
                <a:cs typeface="Garamond"/>
              </a:rPr>
              <a:t>(dedicated, hardworking-VBG)</a:t>
            </a:r>
            <a:r>
              <a:rPr lang="en-US" sz="2200" dirty="0">
                <a:latin typeface="Garamond"/>
                <a:cs typeface="Garamond"/>
              </a:rPr>
              <a:t/>
            </a:r>
            <a:br>
              <a:rPr lang="en-US" sz="2200" dirty="0">
                <a:latin typeface="Garamond"/>
                <a:cs typeface="Garamond"/>
              </a:rPr>
            </a:br>
            <a:r>
              <a:rPr lang="en-US" sz="2200" dirty="0" err="1" smtClean="0">
                <a:latin typeface="Garamond"/>
                <a:cs typeface="Garamond"/>
              </a:rPr>
              <a:t>conj</a:t>
            </a:r>
            <a:r>
              <a:rPr lang="en-US" sz="2200" dirty="0" smtClean="0">
                <a:latin typeface="Garamond"/>
                <a:cs typeface="Garamond"/>
              </a:rPr>
              <a:t>(hardworking-VBG, ambitious)</a:t>
            </a:r>
          </a:p>
          <a:p>
            <a:pPr marL="0" indent="0">
              <a:spcBef>
                <a:spcPts val="0"/>
              </a:spcBef>
              <a:buNone/>
            </a:pPr>
            <a:endParaRPr lang="en-US" sz="2200" dirty="0">
              <a:latin typeface="Garamond"/>
              <a:cs typeface="Garamond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2200" dirty="0" err="1">
                <a:latin typeface="Garamond"/>
                <a:cs typeface="Garamond"/>
              </a:rPr>
              <a:t>a</a:t>
            </a:r>
            <a:r>
              <a:rPr lang="en-US" sz="2200" dirty="0" err="1" smtClean="0">
                <a:latin typeface="Garamond"/>
                <a:cs typeface="Garamond"/>
              </a:rPr>
              <a:t>mod</a:t>
            </a:r>
            <a:r>
              <a:rPr lang="en-US" sz="2200" dirty="0" smtClean="0">
                <a:latin typeface="Garamond"/>
                <a:cs typeface="Garamond"/>
              </a:rPr>
              <a:t>(stupid, nasty-JJ)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200" dirty="0" err="1">
                <a:latin typeface="Garamond"/>
                <a:cs typeface="Garamond"/>
              </a:rPr>
              <a:t>a</a:t>
            </a:r>
            <a:r>
              <a:rPr lang="en-US" sz="2200" dirty="0" err="1" smtClean="0">
                <a:latin typeface="Garamond"/>
                <a:cs typeface="Garamond"/>
              </a:rPr>
              <a:t>mod</a:t>
            </a:r>
            <a:r>
              <a:rPr lang="en-US" sz="2200" dirty="0" smtClean="0">
                <a:latin typeface="Garamond"/>
                <a:cs typeface="Garamond"/>
              </a:rPr>
              <a:t>(stupid, lazy-JJ)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200" dirty="0" err="1">
                <a:latin typeface="Garamond"/>
                <a:cs typeface="Garamond"/>
              </a:rPr>
              <a:t>a</a:t>
            </a:r>
            <a:r>
              <a:rPr lang="en-US" sz="2200" dirty="0" err="1" smtClean="0">
                <a:latin typeface="Garamond"/>
                <a:cs typeface="Garamond"/>
              </a:rPr>
              <a:t>mod</a:t>
            </a:r>
            <a:r>
              <a:rPr lang="en-US" sz="2200" dirty="0" smtClean="0">
                <a:latin typeface="Garamond"/>
                <a:cs typeface="Garamond"/>
              </a:rPr>
              <a:t>(student, stupid-JJ)</a:t>
            </a:r>
          </a:p>
        </p:txBody>
      </p:sp>
    </p:spTree>
    <p:extLst>
      <p:ext uri="{BB962C8B-B14F-4D97-AF65-F5344CB8AC3E}">
        <p14:creationId xmlns:p14="http://schemas.microsoft.com/office/powerpoint/2010/main" val="18548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smtClean="0">
                <a:uFill>
                  <a:solidFill>
                    <a:srgbClr val="0000FF"/>
                  </a:solidFill>
                </a:uFill>
                <a:latin typeface="Garamond"/>
                <a:cs typeface="Garamond"/>
              </a:rPr>
              <a:t>Some Less Simple Problems</a:t>
            </a:r>
            <a:r>
              <a:rPr lang="en-US" dirty="0" smtClean="0">
                <a:uFill>
                  <a:solidFill>
                    <a:srgbClr val="0000FF"/>
                  </a:solidFill>
                </a:uFill>
                <a:latin typeface="Garamond"/>
                <a:cs typeface="Garamond"/>
              </a:rPr>
              <a:t> ?</a:t>
            </a:r>
            <a:endParaRPr lang="en-US" dirty="0">
              <a:uFill>
                <a:solidFill>
                  <a:srgbClr val="0000FF"/>
                </a:solidFill>
              </a:u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2591" y="1600200"/>
            <a:ext cx="9272744" cy="4991697"/>
          </a:xfrm>
        </p:spPr>
        <p:txBody>
          <a:bodyPr numCol="1">
            <a:no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  <a:buFont typeface="Wingdings" charset="2"/>
              <a:buChar char="§"/>
            </a:pPr>
            <a:r>
              <a:rPr lang="en-US" sz="2200" dirty="0" smtClean="0">
                <a:latin typeface="Garamond"/>
                <a:cs typeface="Garamond"/>
              </a:rPr>
              <a:t>Maybe </a:t>
            </a:r>
            <a:r>
              <a:rPr lang="en-US" sz="2200" dirty="0" smtClean="0">
                <a:latin typeface="Garamond"/>
                <a:cs typeface="Garamond"/>
              </a:rPr>
              <a:t>not all that much of a surprise – what you’d expect when </a:t>
            </a:r>
            <a:br>
              <a:rPr lang="en-US" sz="2200" dirty="0" smtClean="0">
                <a:latin typeface="Garamond"/>
                <a:cs typeface="Garamond"/>
              </a:rPr>
            </a:br>
            <a:r>
              <a:rPr lang="en-US" sz="2200" dirty="0" smtClean="0">
                <a:latin typeface="Garamond"/>
                <a:cs typeface="Garamond"/>
              </a:rPr>
              <a:t>working with a highly variable, even “deviant” corpus</a:t>
            </a:r>
          </a:p>
          <a:p>
            <a:pPr>
              <a:spcBef>
                <a:spcPts val="1200"/>
              </a:spcBef>
              <a:spcAft>
                <a:spcPts val="1200"/>
              </a:spcAft>
              <a:buFont typeface="Wingdings" charset="2"/>
              <a:buChar char="§"/>
            </a:pPr>
            <a:r>
              <a:rPr lang="en-US" sz="2200" dirty="0" smtClean="0">
                <a:latin typeface="Garamond"/>
                <a:cs typeface="Garamond"/>
              </a:rPr>
              <a:t>And maybe we can’t “count” these more problematic features</a:t>
            </a:r>
          </a:p>
          <a:p>
            <a:pPr>
              <a:spcBef>
                <a:spcPts val="1200"/>
              </a:spcBef>
              <a:spcAft>
                <a:spcPts val="1200"/>
              </a:spcAft>
              <a:buFont typeface="Wingdings" charset="2"/>
              <a:buChar char="§"/>
            </a:pPr>
            <a:r>
              <a:rPr lang="en-US" sz="2200" dirty="0" smtClean="0">
                <a:latin typeface="Garamond"/>
                <a:cs typeface="Garamond"/>
              </a:rPr>
              <a:t>And maybe that’s not a major problem - </a:t>
            </a:r>
          </a:p>
          <a:p>
            <a:pPr>
              <a:spcBef>
                <a:spcPts val="1200"/>
              </a:spcBef>
              <a:spcAft>
                <a:spcPts val="1200"/>
              </a:spcAft>
              <a:buFont typeface="Wingdings" charset="2"/>
              <a:buChar char="§"/>
            </a:pPr>
            <a:r>
              <a:rPr lang="en-US" sz="2200" dirty="0" smtClean="0">
                <a:latin typeface="Garamond"/>
                <a:cs typeface="Garamond"/>
              </a:rPr>
              <a:t>Perhaps too sparse for substantive, reliable counts anyway</a:t>
            </a:r>
          </a:p>
          <a:p>
            <a:pPr>
              <a:spcBef>
                <a:spcPts val="1200"/>
              </a:spcBef>
              <a:spcAft>
                <a:spcPts val="1200"/>
              </a:spcAft>
              <a:buFont typeface="Wingdings" charset="2"/>
              <a:buChar char="§"/>
            </a:pPr>
            <a:r>
              <a:rPr lang="en-US" sz="2200" dirty="0" smtClean="0">
                <a:latin typeface="Garamond"/>
                <a:cs typeface="Garamond"/>
              </a:rPr>
              <a:t>BUT</a:t>
            </a:r>
          </a:p>
        </p:txBody>
      </p:sp>
    </p:spTree>
    <p:extLst>
      <p:ext uri="{BB962C8B-B14F-4D97-AF65-F5344CB8AC3E}">
        <p14:creationId xmlns:p14="http://schemas.microsoft.com/office/powerpoint/2010/main" val="40074759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smtClean="0">
                <a:uFill>
                  <a:solidFill>
                    <a:srgbClr val="0000FF"/>
                  </a:solidFill>
                </a:uFill>
                <a:latin typeface="Garamond"/>
                <a:cs typeface="Garamond"/>
              </a:rPr>
              <a:t>Some Less Simple Problems</a:t>
            </a:r>
            <a:r>
              <a:rPr lang="en-US" dirty="0" smtClean="0">
                <a:uFill>
                  <a:solidFill>
                    <a:srgbClr val="0000FF"/>
                  </a:solidFill>
                </a:uFill>
                <a:latin typeface="Garamond"/>
                <a:cs typeface="Garamond"/>
              </a:rPr>
              <a:t> ?</a:t>
            </a:r>
            <a:endParaRPr lang="en-US" dirty="0">
              <a:uFill>
                <a:solidFill>
                  <a:srgbClr val="0000FF"/>
                </a:solidFill>
              </a:u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2591" y="1600200"/>
            <a:ext cx="9272744" cy="4991697"/>
          </a:xfrm>
        </p:spPr>
        <p:txBody>
          <a:bodyPr numCol="1">
            <a:no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  <a:buFont typeface="Wingdings" charset="2"/>
              <a:buChar char="§"/>
            </a:pPr>
            <a:r>
              <a:rPr lang="en-US" sz="2200" dirty="0" smtClean="0">
                <a:latin typeface="Garamond"/>
                <a:cs typeface="Garamond"/>
              </a:rPr>
              <a:t>This isn’t something we yet know, which raises two </a:t>
            </a:r>
            <a:r>
              <a:rPr lang="en-US" sz="2200" dirty="0" smtClean="0">
                <a:latin typeface="Garamond"/>
                <a:cs typeface="Garamond"/>
              </a:rPr>
              <a:t>issues:</a:t>
            </a:r>
            <a:endParaRPr lang="en-US" sz="2200" dirty="0" smtClean="0">
              <a:latin typeface="Garamond"/>
              <a:cs typeface="Garamond"/>
            </a:endParaRPr>
          </a:p>
          <a:p>
            <a:pPr>
              <a:spcBef>
                <a:spcPts val="1200"/>
              </a:spcBef>
              <a:buFont typeface="Wingdings" charset="2"/>
              <a:buChar char="§"/>
            </a:pPr>
            <a:r>
              <a:rPr lang="en-US" sz="2200" dirty="0" smtClean="0">
                <a:latin typeface="Garamond"/>
                <a:cs typeface="Garamond"/>
              </a:rPr>
              <a:t>First, even if they aren’t pervasive across the corpus generally, they </a:t>
            </a:r>
            <a:r>
              <a:rPr lang="en-US" sz="2200" dirty="0" smtClean="0">
                <a:latin typeface="Garamond"/>
                <a:cs typeface="Garamond"/>
              </a:rPr>
              <a:t>might</a:t>
            </a:r>
            <a:br>
              <a:rPr lang="en-US" sz="2200" dirty="0" smtClean="0">
                <a:latin typeface="Garamond"/>
                <a:cs typeface="Garamond"/>
              </a:rPr>
            </a:br>
            <a:r>
              <a:rPr lang="en-US" sz="2200" dirty="0" smtClean="0">
                <a:latin typeface="Garamond"/>
                <a:cs typeface="Garamond"/>
              </a:rPr>
              <a:t> be pervasive </a:t>
            </a:r>
            <a:r>
              <a:rPr lang="en-US" sz="2200" dirty="0" smtClean="0">
                <a:latin typeface="Garamond"/>
                <a:cs typeface="Garamond"/>
              </a:rPr>
              <a:t>for certain </a:t>
            </a:r>
            <a:r>
              <a:rPr lang="en-US" sz="2200" i="1" dirty="0" smtClean="0">
                <a:latin typeface="Garamond"/>
                <a:cs typeface="Garamond"/>
              </a:rPr>
              <a:t>kinds</a:t>
            </a:r>
            <a:r>
              <a:rPr lang="en-US" sz="2200" dirty="0" smtClean="0">
                <a:latin typeface="Garamond"/>
                <a:cs typeface="Garamond"/>
              </a:rPr>
              <a:t> of texts</a:t>
            </a:r>
          </a:p>
          <a:p>
            <a:pPr lvl="2">
              <a:spcBef>
                <a:spcPts val="1200"/>
              </a:spcBef>
            </a:pPr>
            <a:r>
              <a:rPr lang="en-US" sz="2200" dirty="0" smtClean="0">
                <a:latin typeface="Garamond"/>
                <a:cs typeface="Garamond"/>
              </a:rPr>
              <a:t>Science reports</a:t>
            </a:r>
          </a:p>
          <a:p>
            <a:pPr lvl="2">
              <a:spcBef>
                <a:spcPts val="1200"/>
              </a:spcBef>
              <a:spcAft>
                <a:spcPts val="1200"/>
              </a:spcAft>
            </a:pPr>
            <a:r>
              <a:rPr lang="en-US" sz="2200" dirty="0">
                <a:latin typeface="Garamond"/>
                <a:cs typeface="Garamond"/>
              </a:rPr>
              <a:t>H</a:t>
            </a:r>
            <a:r>
              <a:rPr lang="en-US" sz="2200" dirty="0" smtClean="0">
                <a:latin typeface="Garamond"/>
                <a:cs typeface="Garamond"/>
              </a:rPr>
              <a:t>igh level science reports</a:t>
            </a:r>
          </a:p>
          <a:p>
            <a:pPr>
              <a:spcBef>
                <a:spcPts val="1200"/>
              </a:spcBef>
              <a:spcAft>
                <a:spcPts val="1200"/>
              </a:spcAft>
              <a:buFont typeface="Wingdings" charset="2"/>
              <a:buChar char="§"/>
            </a:pPr>
            <a:r>
              <a:rPr lang="en-US" sz="2200" dirty="0" smtClean="0">
                <a:latin typeface="Garamond"/>
                <a:cs typeface="Garamond"/>
              </a:rPr>
              <a:t>In which case, </a:t>
            </a:r>
            <a:r>
              <a:rPr lang="en-US" sz="2200" dirty="0" smtClean="0">
                <a:latin typeface="Garamond"/>
                <a:cs typeface="Garamond"/>
              </a:rPr>
              <a:t>we will lose </a:t>
            </a:r>
            <a:r>
              <a:rPr lang="en-US" sz="2200" dirty="0" smtClean="0">
                <a:latin typeface="Garamond"/>
                <a:cs typeface="Garamond"/>
              </a:rPr>
              <a:t>our capacity to pick up on some core </a:t>
            </a:r>
            <a:r>
              <a:rPr lang="en-US" sz="2200" dirty="0" smtClean="0">
                <a:latin typeface="Garamond"/>
                <a:cs typeface="Garamond"/>
              </a:rPr>
              <a:t/>
            </a:r>
            <a:br>
              <a:rPr lang="en-US" sz="2200" dirty="0" smtClean="0">
                <a:latin typeface="Garamond"/>
                <a:cs typeface="Garamond"/>
              </a:rPr>
            </a:br>
            <a:r>
              <a:rPr lang="en-US" sz="2200" dirty="0" smtClean="0">
                <a:latin typeface="Garamond"/>
                <a:cs typeface="Garamond"/>
              </a:rPr>
              <a:t>	developmental differences </a:t>
            </a:r>
            <a:endParaRPr lang="en-US" sz="2200" dirty="0" smtClean="0">
              <a:latin typeface="Garamond"/>
              <a:cs typeface="Garamond"/>
            </a:endParaRPr>
          </a:p>
          <a:p>
            <a:pPr>
              <a:spcBef>
                <a:spcPts val="1200"/>
              </a:spcBef>
              <a:spcAft>
                <a:spcPts val="1200"/>
              </a:spcAft>
              <a:buFont typeface="Wingdings" charset="2"/>
              <a:buChar char="§"/>
            </a:pPr>
            <a:r>
              <a:rPr lang="en-US" sz="2200" dirty="0">
                <a:latin typeface="Garamond"/>
                <a:cs typeface="Garamond"/>
              </a:rPr>
              <a:t>P</a:t>
            </a:r>
            <a:r>
              <a:rPr lang="en-US" sz="2200" dirty="0" smtClean="0">
                <a:latin typeface="Garamond"/>
                <a:cs typeface="Garamond"/>
              </a:rPr>
              <a:t>erhaps even </a:t>
            </a:r>
            <a:r>
              <a:rPr lang="en-US" sz="2200" dirty="0" smtClean="0">
                <a:latin typeface="Garamond"/>
                <a:cs typeface="Garamond"/>
              </a:rPr>
              <a:t>be </a:t>
            </a:r>
            <a:r>
              <a:rPr lang="en-US" sz="2200" i="1" dirty="0" smtClean="0">
                <a:latin typeface="Garamond"/>
                <a:cs typeface="Garamond"/>
              </a:rPr>
              <a:t>the</a:t>
            </a:r>
            <a:r>
              <a:rPr lang="en-US" sz="2200" dirty="0" smtClean="0">
                <a:latin typeface="Garamond"/>
                <a:cs typeface="Garamond"/>
              </a:rPr>
              <a:t> core differences</a:t>
            </a:r>
          </a:p>
          <a:p>
            <a:pPr>
              <a:spcBef>
                <a:spcPts val="1200"/>
              </a:spcBef>
              <a:spcAft>
                <a:spcPts val="1200"/>
              </a:spcAft>
              <a:buFont typeface="Wingdings" charset="2"/>
              <a:buChar char="§"/>
            </a:pPr>
            <a:endParaRPr lang="en-US" sz="2200" dirty="0" smtClean="0">
              <a:latin typeface="Garamond"/>
              <a:cs typeface="Garamond"/>
            </a:endParaRPr>
          </a:p>
          <a:p>
            <a:pPr>
              <a:spcBef>
                <a:spcPts val="1200"/>
              </a:spcBef>
              <a:spcAft>
                <a:spcPts val="1200"/>
              </a:spcAft>
              <a:buFont typeface="Wingdings" charset="2"/>
              <a:buChar char="§"/>
            </a:pPr>
            <a:endParaRPr lang="en-US" sz="2200" dirty="0" smtClean="0">
              <a:latin typeface="Garamond"/>
              <a:cs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val="11200189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smtClean="0">
                <a:uFill>
                  <a:solidFill>
                    <a:srgbClr val="0000FF"/>
                  </a:solidFill>
                </a:uFill>
                <a:latin typeface="Garamond"/>
                <a:cs typeface="Garamond"/>
              </a:rPr>
              <a:t>Some Less Simple Problems</a:t>
            </a:r>
            <a:r>
              <a:rPr lang="en-US" dirty="0" smtClean="0">
                <a:uFill>
                  <a:solidFill>
                    <a:srgbClr val="0000FF"/>
                  </a:solidFill>
                </a:uFill>
                <a:latin typeface="Garamond"/>
                <a:cs typeface="Garamond"/>
              </a:rPr>
              <a:t> ?</a:t>
            </a:r>
            <a:endParaRPr lang="en-US" dirty="0">
              <a:uFill>
                <a:solidFill>
                  <a:srgbClr val="0000FF"/>
                </a:solidFill>
              </a:u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2591" y="1600200"/>
            <a:ext cx="9272744" cy="4991697"/>
          </a:xfrm>
        </p:spPr>
        <p:txBody>
          <a:bodyPr numCol="1">
            <a:no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  <a:buFont typeface="Wingdings" charset="2"/>
              <a:buChar char="§"/>
            </a:pPr>
            <a:r>
              <a:rPr lang="en-US" sz="2200" dirty="0" smtClean="0">
                <a:latin typeface="Garamond"/>
                <a:cs typeface="Garamond"/>
              </a:rPr>
              <a:t>Second, the annotations </a:t>
            </a:r>
            <a:r>
              <a:rPr lang="en-US" sz="2200" dirty="0" smtClean="0">
                <a:latin typeface="Garamond"/>
                <a:cs typeface="Garamond"/>
              </a:rPr>
              <a:t>marking these </a:t>
            </a:r>
            <a:r>
              <a:rPr lang="en-US" sz="2200" dirty="0" smtClean="0">
                <a:latin typeface="Garamond"/>
                <a:cs typeface="Garamond"/>
              </a:rPr>
              <a:t>more </a:t>
            </a:r>
            <a:r>
              <a:rPr lang="en-US" sz="2200" dirty="0" smtClean="0">
                <a:latin typeface="Garamond"/>
                <a:cs typeface="Garamond"/>
              </a:rPr>
              <a:t>obviously problematic </a:t>
            </a:r>
            <a:r>
              <a:rPr lang="en-US" sz="2200" dirty="0" smtClean="0">
                <a:latin typeface="Garamond"/>
                <a:cs typeface="Garamond"/>
              </a:rPr>
              <a:t/>
            </a:r>
            <a:br>
              <a:rPr lang="en-US" sz="2200" dirty="0" smtClean="0">
                <a:latin typeface="Garamond"/>
                <a:cs typeface="Garamond"/>
              </a:rPr>
            </a:br>
            <a:r>
              <a:rPr lang="en-US" sz="2200" dirty="0" smtClean="0">
                <a:latin typeface="Garamond"/>
                <a:cs typeface="Garamond"/>
              </a:rPr>
              <a:t>	features also implicated in other features that we might like to measure</a:t>
            </a:r>
          </a:p>
          <a:p>
            <a:pPr>
              <a:spcBef>
                <a:spcPts val="1200"/>
              </a:spcBef>
              <a:spcAft>
                <a:spcPts val="1200"/>
              </a:spcAft>
              <a:buFont typeface="Wingdings" charset="2"/>
              <a:buChar char="§"/>
            </a:pPr>
            <a:r>
              <a:rPr lang="en-US" sz="2200" dirty="0" smtClean="0">
                <a:latin typeface="Garamond"/>
                <a:cs typeface="Garamond"/>
              </a:rPr>
              <a:t>But suppose we can’t reliably separate out these annotations when they</a:t>
            </a:r>
            <a:br>
              <a:rPr lang="en-US" sz="2200" dirty="0" smtClean="0">
                <a:latin typeface="Garamond"/>
                <a:cs typeface="Garamond"/>
              </a:rPr>
            </a:br>
            <a:r>
              <a:rPr lang="en-US" sz="2200" dirty="0" smtClean="0">
                <a:latin typeface="Garamond"/>
                <a:cs typeface="Garamond"/>
              </a:rPr>
              <a:t>	the mark the problematic features from when they mark these other </a:t>
            </a:r>
            <a:br>
              <a:rPr lang="en-US" sz="2200" dirty="0" smtClean="0">
                <a:latin typeface="Garamond"/>
                <a:cs typeface="Garamond"/>
              </a:rPr>
            </a:br>
            <a:r>
              <a:rPr lang="en-US" sz="2200" dirty="0" smtClean="0">
                <a:latin typeface="Garamond"/>
                <a:cs typeface="Garamond"/>
              </a:rPr>
              <a:t>	features</a:t>
            </a:r>
          </a:p>
          <a:p>
            <a:pPr>
              <a:spcBef>
                <a:spcPts val="1200"/>
              </a:spcBef>
              <a:spcAft>
                <a:spcPts val="1200"/>
              </a:spcAft>
              <a:buFont typeface="Wingdings" charset="2"/>
              <a:buChar char="§"/>
            </a:pPr>
            <a:r>
              <a:rPr lang="en-GB" sz="2200" dirty="0" smtClean="0">
                <a:latin typeface="Garamond"/>
                <a:cs typeface="Garamond"/>
              </a:rPr>
              <a:t>Then </a:t>
            </a:r>
            <a:r>
              <a:rPr lang="en-US" sz="2200" dirty="0" smtClean="0">
                <a:latin typeface="Garamond"/>
                <a:cs typeface="Garamond"/>
              </a:rPr>
              <a:t>these other features also become compromised</a:t>
            </a:r>
          </a:p>
          <a:p>
            <a:pPr>
              <a:spcBef>
                <a:spcPts val="1200"/>
              </a:spcBef>
              <a:spcAft>
                <a:spcPts val="1200"/>
              </a:spcAft>
              <a:buFont typeface="Wingdings" charset="2"/>
              <a:buChar char="§"/>
            </a:pPr>
            <a:r>
              <a:rPr lang="en-US" sz="2200" dirty="0" smtClean="0">
                <a:latin typeface="Garamond"/>
                <a:cs typeface="Garamond"/>
              </a:rPr>
              <a:t>In which case, we’ll lose even more of our capacity to pick out those </a:t>
            </a:r>
            <a:r>
              <a:rPr lang="en-US" sz="2200" dirty="0" smtClean="0">
                <a:latin typeface="Garamond"/>
                <a:cs typeface="Garamond"/>
              </a:rPr>
              <a:t>	grammatical </a:t>
            </a:r>
            <a:r>
              <a:rPr lang="en-US" sz="2200" dirty="0" smtClean="0">
                <a:latin typeface="Garamond"/>
                <a:cs typeface="Garamond"/>
              </a:rPr>
              <a:t>features that really count in the development of school </a:t>
            </a:r>
            <a:r>
              <a:rPr lang="en-US" sz="2200" dirty="0" smtClean="0">
                <a:latin typeface="Garamond"/>
                <a:cs typeface="Garamond"/>
              </a:rPr>
              <a:t/>
            </a:r>
            <a:br>
              <a:rPr lang="en-US" sz="2200" dirty="0" smtClean="0">
                <a:latin typeface="Garamond"/>
                <a:cs typeface="Garamond"/>
              </a:rPr>
            </a:br>
            <a:r>
              <a:rPr lang="en-US" sz="2200" dirty="0" smtClean="0">
                <a:latin typeface="Garamond"/>
                <a:cs typeface="Garamond"/>
              </a:rPr>
              <a:t>	writing</a:t>
            </a:r>
            <a:endParaRPr lang="en-US" sz="2200" dirty="0" smtClean="0">
              <a:latin typeface="Garamond"/>
              <a:cs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val="26057271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73164" y="-570469"/>
            <a:ext cx="1843531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0000" b="1" dirty="0">
                <a:latin typeface="Garamond"/>
                <a:ea typeface="Zapf Dingbats"/>
                <a:cs typeface="Garamond"/>
              </a:rPr>
              <a:t>?</a:t>
            </a:r>
            <a:endParaRPr lang="en-US" sz="30000" b="1" dirty="0">
              <a:latin typeface="Garamond"/>
              <a:cs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val="14917638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spcBef>
                <a:spcPts val="0"/>
              </a:spcBef>
              <a:buNone/>
            </a:pPr>
            <a:endParaRPr lang="en-US" sz="3000" b="1" dirty="0" smtClean="0">
              <a:uFill>
                <a:solidFill>
                  <a:srgbClr val="FF0000"/>
                </a:solidFill>
              </a:uFill>
              <a:latin typeface="Garamond"/>
              <a:cs typeface="Garamond"/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en-US" sz="3000" b="1" dirty="0" smtClean="0">
              <a:uFill>
                <a:solidFill>
                  <a:srgbClr val="FF0000"/>
                </a:solidFill>
              </a:uFill>
              <a:latin typeface="Garamond"/>
              <a:cs typeface="Garamond"/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en-US" sz="3000" b="1" u="sng" dirty="0">
              <a:uFill>
                <a:solidFill>
                  <a:srgbClr val="0000FF"/>
                </a:solidFill>
              </a:uFill>
              <a:latin typeface="Garamond"/>
              <a:cs typeface="Garamond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n-US" sz="2200" b="1" u="sng" dirty="0">
                <a:uFill>
                  <a:solidFill>
                    <a:srgbClr val="0000FF"/>
                  </a:solidFill>
                </a:uFill>
                <a:latin typeface="Garamond"/>
                <a:cs typeface="Garamond"/>
                <a:hlinkClick r:id="rId2"/>
              </a:rPr>
              <a:t>http://socialsciences.exeter.ac.uk/education/research/centres/centreforresearchinwriting/projects/growthingrammar</a:t>
            </a:r>
            <a:r>
              <a:rPr lang="en-US" sz="2200" b="1" u="sng" dirty="0" smtClean="0">
                <a:uFill>
                  <a:solidFill>
                    <a:srgbClr val="0000FF"/>
                  </a:solidFill>
                </a:uFill>
                <a:latin typeface="Garamond"/>
                <a:cs typeface="Garamond"/>
                <a:hlinkClick r:id="rId2"/>
              </a:rPr>
              <a:t>/</a:t>
            </a:r>
            <a:endParaRPr lang="en-US" sz="2200" b="1" dirty="0">
              <a:uFill>
                <a:solidFill>
                  <a:srgbClr val="FF0000"/>
                </a:solidFill>
              </a:uFill>
              <a:latin typeface="Garamond"/>
              <a:cs typeface="Garamond"/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en-US" sz="3000" b="1" u="sng" dirty="0" smtClean="0">
              <a:uFill>
                <a:solidFill>
                  <a:srgbClr val="0000FF"/>
                </a:solidFill>
              </a:uFill>
              <a:latin typeface="Garamond"/>
              <a:cs typeface="Garamond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47815" y="193434"/>
            <a:ext cx="8527984" cy="1173222"/>
            <a:chOff x="247815" y="193434"/>
            <a:chExt cx="8527984" cy="1173222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7815" y="456759"/>
              <a:ext cx="1914052" cy="786819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357018" y="193434"/>
              <a:ext cx="1418781" cy="1173222"/>
            </a:xfrm>
            <a:prstGeom prst="rect">
              <a:avLst/>
            </a:prstGeom>
          </p:spPr>
        </p:pic>
        <p:pic>
          <p:nvPicPr>
            <p:cNvPr id="7" name="Picture 6" descr="Screen Shot 2016-09-06 at 15.10.47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94992" y="580394"/>
              <a:ext cx="4027058" cy="41274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394893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smtClean="0">
                <a:uFill>
                  <a:solidFill>
                    <a:srgbClr val="0000FF"/>
                  </a:solidFill>
                </a:uFill>
                <a:latin typeface="Garamond"/>
                <a:cs typeface="Garamond"/>
              </a:rPr>
              <a:t>Growth in Grammar Project</a:t>
            </a:r>
            <a:endParaRPr lang="en-US" dirty="0">
              <a:uFill>
                <a:solidFill>
                  <a:srgbClr val="0000FF"/>
                </a:solidFill>
              </a:u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spcAft>
                <a:spcPts val="2400"/>
              </a:spcAft>
              <a:buNone/>
            </a:pPr>
            <a:r>
              <a:rPr lang="en-US" sz="2400" b="1" u="sng" dirty="0" smtClean="0">
                <a:uFill>
                  <a:solidFill>
                    <a:srgbClr val="FF0000"/>
                  </a:solidFill>
                </a:uFill>
                <a:latin typeface="Garamond"/>
                <a:cs typeface="Garamond"/>
              </a:rPr>
              <a:t>THE CORPUS</a:t>
            </a:r>
            <a:endParaRPr lang="en-US" sz="2400" dirty="0" smtClean="0">
              <a:latin typeface="Garamond"/>
              <a:cs typeface="Garamond"/>
            </a:endParaRPr>
          </a:p>
          <a:p>
            <a:pPr>
              <a:spcAft>
                <a:spcPts val="1200"/>
              </a:spcAft>
              <a:buFont typeface="Wingdings" charset="2"/>
              <a:buChar char="§"/>
            </a:pPr>
            <a:r>
              <a:rPr lang="en-US" sz="2400" dirty="0" smtClean="0">
                <a:latin typeface="Garamond"/>
                <a:cs typeface="Garamond"/>
              </a:rPr>
              <a:t>Build &amp; (MD-)</a:t>
            </a:r>
            <a:r>
              <a:rPr lang="en-US" sz="2400" dirty="0" err="1">
                <a:latin typeface="Garamond"/>
                <a:cs typeface="Garamond"/>
              </a:rPr>
              <a:t>a</a:t>
            </a:r>
            <a:r>
              <a:rPr lang="en-US" sz="2400" dirty="0" err="1" smtClean="0">
                <a:latin typeface="Garamond"/>
                <a:cs typeface="Garamond"/>
              </a:rPr>
              <a:t>nalyse</a:t>
            </a:r>
            <a:r>
              <a:rPr lang="en-US" sz="2400" dirty="0" smtClean="0">
                <a:latin typeface="Garamond"/>
                <a:cs typeface="Garamond"/>
              </a:rPr>
              <a:t> corpus of “school writing”</a:t>
            </a:r>
          </a:p>
          <a:p>
            <a:pPr>
              <a:spcAft>
                <a:spcPts val="1200"/>
              </a:spcAft>
              <a:buFont typeface="Wingdings" charset="2"/>
              <a:buChar char="§"/>
            </a:pPr>
            <a:r>
              <a:rPr lang="en-US" sz="2400" dirty="0">
                <a:latin typeface="Garamond"/>
                <a:cs typeface="Garamond"/>
              </a:rPr>
              <a:t>Naturalistic: </a:t>
            </a:r>
            <a:r>
              <a:rPr lang="en-US" sz="2400" dirty="0" smtClean="0">
                <a:latin typeface="Garamond"/>
                <a:cs typeface="Garamond"/>
              </a:rPr>
              <a:t>already </a:t>
            </a:r>
            <a:r>
              <a:rPr lang="en-US" sz="2400" dirty="0">
                <a:latin typeface="Garamond"/>
                <a:cs typeface="Garamond"/>
              </a:rPr>
              <a:t>produced as part of normal </a:t>
            </a:r>
            <a:r>
              <a:rPr lang="en-US" sz="2400" dirty="0" smtClean="0">
                <a:latin typeface="Garamond"/>
                <a:cs typeface="Garamond"/>
              </a:rPr>
              <a:t>classwork</a:t>
            </a:r>
          </a:p>
          <a:p>
            <a:pPr>
              <a:spcAft>
                <a:spcPts val="1200"/>
              </a:spcAft>
              <a:buFont typeface="Wingdings" charset="2"/>
              <a:buChar char="§"/>
            </a:pPr>
            <a:r>
              <a:rPr lang="en-US" sz="2400" dirty="0">
                <a:latin typeface="Garamond"/>
                <a:cs typeface="Garamond"/>
              </a:rPr>
              <a:t>England-wide: north/south, rural/urban, PP</a:t>
            </a:r>
            <a:r>
              <a:rPr lang="en-US" sz="2400" dirty="0" smtClean="0">
                <a:latin typeface="Garamond"/>
                <a:cs typeface="Garamond"/>
              </a:rPr>
              <a:t>/</a:t>
            </a:r>
            <a:r>
              <a:rPr lang="en-GB" sz="2400" dirty="0">
                <a:latin typeface="Garamond"/>
                <a:cs typeface="Garamond"/>
                <a:sym typeface="Symbol"/>
              </a:rPr>
              <a:t></a:t>
            </a:r>
            <a:r>
              <a:rPr lang="en-US" sz="2400" dirty="0" smtClean="0">
                <a:latin typeface="Garamond"/>
                <a:cs typeface="Garamond"/>
              </a:rPr>
              <a:t>PP</a:t>
            </a:r>
          </a:p>
          <a:p>
            <a:pPr>
              <a:spcAft>
                <a:spcPts val="1200"/>
              </a:spcAft>
              <a:buFont typeface="Wingdings" charset="2"/>
              <a:buChar char="§"/>
            </a:pPr>
            <a:r>
              <a:rPr lang="en-US" sz="2400" dirty="0" smtClean="0">
                <a:latin typeface="Garamond"/>
                <a:cs typeface="Garamond"/>
              </a:rPr>
              <a:t>3 </a:t>
            </a:r>
            <a:r>
              <a:rPr lang="en-US" sz="2400" dirty="0">
                <a:latin typeface="Garamond"/>
                <a:cs typeface="Garamond"/>
              </a:rPr>
              <a:t>curricular areas: English, Science, Humanities (History</a:t>
            </a:r>
            <a:r>
              <a:rPr lang="en-US" sz="2400" dirty="0" smtClean="0">
                <a:latin typeface="Garamond"/>
                <a:cs typeface="Garamond"/>
              </a:rPr>
              <a:t>)</a:t>
            </a:r>
          </a:p>
          <a:p>
            <a:pPr>
              <a:spcAft>
                <a:spcPts val="1200"/>
              </a:spcAft>
              <a:buFont typeface="Wingdings" charset="2"/>
              <a:buChar char="§"/>
            </a:pPr>
            <a:r>
              <a:rPr lang="en-US" sz="2400" dirty="0" smtClean="0">
                <a:latin typeface="Garamond"/>
                <a:cs typeface="Garamond"/>
              </a:rPr>
              <a:t>4 ages: 6-7, 10-11, 13-14, 15-16</a:t>
            </a:r>
          </a:p>
          <a:p>
            <a:pPr>
              <a:spcAft>
                <a:spcPts val="1200"/>
              </a:spcAft>
              <a:buFont typeface="Wingdings" charset="2"/>
              <a:buChar char="§"/>
            </a:pPr>
            <a:r>
              <a:rPr lang="en-US" sz="2400" dirty="0" smtClean="0">
                <a:latin typeface="Garamond"/>
                <a:cs typeface="Garamond"/>
              </a:rPr>
              <a:t>3 attainment levels: “weak”, “average”, “good”</a:t>
            </a:r>
          </a:p>
          <a:p>
            <a:pPr>
              <a:spcAft>
                <a:spcPts val="1200"/>
              </a:spcAft>
              <a:buFont typeface="Wingdings" charset="2"/>
              <a:buChar char="§"/>
            </a:pPr>
            <a:r>
              <a:rPr lang="en-US" sz="2400" dirty="0" smtClean="0">
                <a:latin typeface="Garamond"/>
                <a:cs typeface="Garamond"/>
              </a:rPr>
              <a:t>Not “EAL” (i.e. not not-native speakers!)</a:t>
            </a:r>
          </a:p>
          <a:p>
            <a:pPr>
              <a:spcAft>
                <a:spcPts val="600"/>
              </a:spcAft>
              <a:buFont typeface="Wingdings" charset="2"/>
              <a:buChar char="§"/>
            </a:pPr>
            <a:endParaRPr lang="en-US" sz="2400" dirty="0" smtClean="0">
              <a:latin typeface="Garamond"/>
              <a:cs typeface="Garamond"/>
            </a:endParaRPr>
          </a:p>
          <a:p>
            <a:pPr>
              <a:spcAft>
                <a:spcPts val="600"/>
              </a:spcAft>
              <a:buFont typeface="Wingdings" charset="2"/>
              <a:buChar char="§"/>
            </a:pPr>
            <a:endParaRPr lang="en-US" sz="2400" dirty="0">
              <a:latin typeface="Garamond"/>
              <a:cs typeface="Garamond"/>
            </a:endParaRPr>
          </a:p>
          <a:p>
            <a:pPr marL="0" indent="0">
              <a:buNone/>
            </a:pPr>
            <a:endParaRPr lang="en-US" sz="2400" dirty="0">
              <a:latin typeface="Garamond"/>
              <a:cs typeface="Garamond"/>
            </a:endParaRPr>
          </a:p>
          <a:p>
            <a:pPr>
              <a:buFont typeface="Wingdings" charset="2"/>
              <a:buChar char="§"/>
            </a:pPr>
            <a:endParaRPr lang="en-US" sz="2400" dirty="0">
              <a:latin typeface="Garamond"/>
              <a:cs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val="7378393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smtClean="0">
                <a:uFill>
                  <a:solidFill>
                    <a:srgbClr val="0000FF"/>
                  </a:solidFill>
                </a:uFill>
                <a:latin typeface="Garamond"/>
                <a:cs typeface="Garamond"/>
              </a:rPr>
              <a:t>Where </a:t>
            </a:r>
            <a:r>
              <a:rPr lang="en-US" u="sng" smtClean="0">
                <a:uFill>
                  <a:solidFill>
                    <a:srgbClr val="0000FF"/>
                  </a:solidFill>
                </a:uFill>
                <a:latin typeface="Garamond"/>
                <a:cs typeface="Garamond"/>
              </a:rPr>
              <a:t>We Are </a:t>
            </a:r>
            <a:r>
              <a:rPr lang="en-US" u="sng" dirty="0" smtClean="0">
                <a:uFill>
                  <a:solidFill>
                    <a:srgbClr val="0000FF"/>
                  </a:solidFill>
                </a:uFill>
                <a:latin typeface="Garamond"/>
                <a:cs typeface="Garamond"/>
              </a:rPr>
              <a:t>Now</a:t>
            </a:r>
            <a:endParaRPr lang="en-US" dirty="0">
              <a:uFill>
                <a:solidFill>
                  <a:srgbClr val="0000FF"/>
                </a:solidFill>
              </a:u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Aft>
                <a:spcPts val="1200"/>
              </a:spcAft>
              <a:buFont typeface="Wingdings" charset="2"/>
              <a:buChar char="§"/>
            </a:pPr>
            <a:r>
              <a:rPr lang="en-US" sz="2400" dirty="0" smtClean="0">
                <a:latin typeface="Garamond"/>
                <a:cs typeface="Garamond"/>
              </a:rPr>
              <a:t>1,200-1,500 texts (out of 6,000)</a:t>
            </a:r>
          </a:p>
          <a:p>
            <a:pPr>
              <a:spcAft>
                <a:spcPts val="1200"/>
              </a:spcAft>
              <a:buFont typeface="Wingdings" charset="2"/>
              <a:buChar char="§"/>
            </a:pPr>
            <a:r>
              <a:rPr lang="en-US" sz="2400" dirty="0" smtClean="0">
                <a:latin typeface="Garamond"/>
                <a:cs typeface="Garamond"/>
              </a:rPr>
              <a:t>Mix of primary and secondary</a:t>
            </a:r>
          </a:p>
          <a:p>
            <a:pPr>
              <a:spcAft>
                <a:spcPts val="1200"/>
              </a:spcAft>
              <a:buFont typeface="Wingdings" charset="2"/>
              <a:buChar char="§"/>
            </a:pPr>
            <a:r>
              <a:rPr lang="en-US" sz="2400" dirty="0" smtClean="0">
                <a:latin typeface="Garamond"/>
                <a:cs typeface="Garamond"/>
              </a:rPr>
              <a:t>Good mix of primary genres</a:t>
            </a:r>
          </a:p>
          <a:p>
            <a:pPr>
              <a:spcAft>
                <a:spcPts val="1200"/>
              </a:spcAft>
              <a:buFont typeface="Wingdings" charset="2"/>
              <a:buChar char="§"/>
            </a:pPr>
            <a:r>
              <a:rPr lang="en-US" sz="2400" dirty="0" smtClean="0">
                <a:latin typeface="Garamond"/>
                <a:cs typeface="Garamond"/>
              </a:rPr>
              <a:t>OK mix of secondary genres</a:t>
            </a:r>
          </a:p>
          <a:p>
            <a:pPr>
              <a:spcAft>
                <a:spcPts val="1200"/>
              </a:spcAft>
              <a:buFont typeface="Wingdings" charset="2"/>
              <a:buChar char="§"/>
            </a:pPr>
            <a:r>
              <a:rPr lang="en-US" sz="2400" dirty="0" smtClean="0">
                <a:latin typeface="Garamond"/>
                <a:cs typeface="Garamond"/>
              </a:rPr>
              <a:t>Begun transcription and annotation process</a:t>
            </a:r>
            <a:endParaRPr lang="en-US" sz="2400" dirty="0">
              <a:latin typeface="Garamond"/>
              <a:cs typeface="Garamond"/>
            </a:endParaRPr>
          </a:p>
          <a:p>
            <a:pPr marL="0" indent="0">
              <a:buNone/>
            </a:pPr>
            <a:endParaRPr lang="en-US" sz="2400" dirty="0">
              <a:latin typeface="Garamond"/>
              <a:cs typeface="Garamond"/>
            </a:endParaRPr>
          </a:p>
          <a:p>
            <a:pPr>
              <a:buFont typeface="Wingdings" charset="2"/>
              <a:buChar char="§"/>
            </a:pPr>
            <a:endParaRPr lang="en-US" sz="2400" dirty="0">
              <a:latin typeface="Garamond"/>
              <a:cs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val="32246805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smtClean="0">
                <a:uFill>
                  <a:solidFill>
                    <a:srgbClr val="0000FF"/>
                  </a:solidFill>
                </a:uFill>
                <a:latin typeface="Garamond"/>
                <a:cs typeface="Garamond"/>
              </a:rPr>
              <a:t>Challenges</a:t>
            </a:r>
            <a:endParaRPr lang="en-US" dirty="0">
              <a:uFill>
                <a:solidFill>
                  <a:srgbClr val="0000FF"/>
                </a:solidFill>
              </a:u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Aft>
                <a:spcPts val="1800"/>
              </a:spcAft>
              <a:buFont typeface="Wingdings" charset="2"/>
              <a:buChar char="§"/>
            </a:pPr>
            <a:r>
              <a:rPr lang="en-US" sz="2400" dirty="0" smtClean="0">
                <a:latin typeface="Garamond"/>
                <a:cs typeface="Garamond"/>
              </a:rPr>
              <a:t>“Authentic” vs. “Relevant” vs. “Ethical”</a:t>
            </a:r>
          </a:p>
          <a:p>
            <a:pPr marL="0" indent="0">
              <a:buNone/>
            </a:pPr>
            <a:endParaRPr lang="en-US" sz="2400" dirty="0">
              <a:latin typeface="Garamond"/>
              <a:cs typeface="Garamond"/>
            </a:endParaRPr>
          </a:p>
          <a:p>
            <a:pPr>
              <a:buFont typeface="Wingdings" charset="2"/>
              <a:buChar char="§"/>
            </a:pPr>
            <a:endParaRPr lang="en-US" sz="2400" dirty="0">
              <a:latin typeface="Garamond"/>
              <a:cs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val="6988807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smtClean="0">
                <a:uFill>
                  <a:solidFill>
                    <a:srgbClr val="0000FF"/>
                  </a:solidFill>
                </a:uFill>
                <a:latin typeface="Garamond"/>
                <a:cs typeface="Garamond"/>
              </a:rPr>
              <a:t>Challenges</a:t>
            </a:r>
            <a:endParaRPr lang="en-US" dirty="0">
              <a:uFill>
                <a:solidFill>
                  <a:srgbClr val="0000FF"/>
                </a:solidFill>
              </a:u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n-US" sz="2400" dirty="0" smtClean="0">
              <a:latin typeface="Garamond"/>
              <a:cs typeface="Garamond"/>
            </a:endParaRPr>
          </a:p>
          <a:p>
            <a:pPr marL="0" indent="0">
              <a:buNone/>
            </a:pPr>
            <a:endParaRPr lang="en-US" sz="2400" dirty="0" smtClean="0">
              <a:latin typeface="Garamond"/>
              <a:cs typeface="Garamond"/>
            </a:endParaRPr>
          </a:p>
          <a:p>
            <a:pPr marL="0" indent="0">
              <a:buNone/>
            </a:pPr>
            <a:endParaRPr lang="en-US" sz="2400" dirty="0" smtClean="0">
              <a:latin typeface="Garamond"/>
              <a:cs typeface="Garamond"/>
            </a:endParaRPr>
          </a:p>
          <a:p>
            <a:pPr marL="0" indent="0">
              <a:buNone/>
            </a:pPr>
            <a:endParaRPr lang="en-US" sz="2400" dirty="0">
              <a:latin typeface="Garamond"/>
              <a:cs typeface="Garamond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1735834" y="1418906"/>
            <a:ext cx="5560993" cy="1714859"/>
            <a:chOff x="1575513" y="1934420"/>
            <a:chExt cx="5560993" cy="1714859"/>
          </a:xfrm>
        </p:grpSpPr>
        <p:cxnSp>
          <p:nvCxnSpPr>
            <p:cNvPr id="5" name="Straight Arrow Connector 4"/>
            <p:cNvCxnSpPr/>
            <p:nvPr/>
          </p:nvCxnSpPr>
          <p:spPr>
            <a:xfrm flipH="1">
              <a:off x="2914358" y="2454360"/>
              <a:ext cx="1500164" cy="682253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Arrow Connector 5"/>
            <p:cNvCxnSpPr/>
            <p:nvPr/>
          </p:nvCxnSpPr>
          <p:spPr>
            <a:xfrm>
              <a:off x="4414522" y="2454360"/>
              <a:ext cx="1381626" cy="682253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3118458" y="1934420"/>
              <a:ext cx="267769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i="1" dirty="0" err="1">
                  <a:latin typeface="Garamond"/>
                  <a:cs typeface="Garamond"/>
                </a:rPr>
                <a:t>Their’s</a:t>
              </a:r>
              <a:r>
                <a:rPr lang="en-US" sz="2400" i="1" dirty="0">
                  <a:latin typeface="Garamond"/>
                  <a:cs typeface="Garamond"/>
                </a:rPr>
                <a:t> no </a:t>
              </a:r>
              <a:r>
                <a:rPr lang="en-US" sz="2400" i="1" dirty="0" smtClean="0">
                  <a:latin typeface="Garamond"/>
                  <a:cs typeface="Garamond"/>
                </a:rPr>
                <a:t>hope</a:t>
              </a:r>
              <a:endParaRPr lang="en-US" sz="2400" i="1" dirty="0">
                <a:latin typeface="Garamond"/>
                <a:cs typeface="Garamond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575513" y="3187614"/>
              <a:ext cx="267769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>
                  <a:latin typeface="Garamond"/>
                  <a:cs typeface="Garamond"/>
                </a:rPr>
                <a:t>There’s no hope</a:t>
              </a:r>
              <a:endParaRPr lang="en-US" sz="2400" dirty="0">
                <a:latin typeface="Garamond"/>
                <a:cs typeface="Garamond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4458816" y="3185078"/>
              <a:ext cx="267769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>
                  <a:latin typeface="Garamond"/>
                  <a:cs typeface="Garamond"/>
                </a:rPr>
                <a:t>Their’s</a:t>
              </a:r>
              <a:r>
                <a:rPr lang="en-US" sz="2400" dirty="0">
                  <a:latin typeface="Garamond"/>
                  <a:cs typeface="Garamond"/>
                </a:rPr>
                <a:t> no </a:t>
              </a:r>
              <a:r>
                <a:rPr lang="en-US" sz="2400" dirty="0" smtClean="0">
                  <a:latin typeface="Garamond"/>
                  <a:cs typeface="Garamond"/>
                </a:rPr>
                <a:t>hope</a:t>
              </a:r>
              <a:endParaRPr lang="en-US" sz="2400" dirty="0">
                <a:latin typeface="Garamond"/>
                <a:cs typeface="Garamond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-26724" y="3979619"/>
            <a:ext cx="4480556" cy="2007807"/>
            <a:chOff x="2050437" y="1934420"/>
            <a:chExt cx="4480556" cy="2007807"/>
          </a:xfrm>
        </p:grpSpPr>
        <p:cxnSp>
          <p:nvCxnSpPr>
            <p:cNvPr id="20" name="Straight Arrow Connector 19"/>
            <p:cNvCxnSpPr>
              <a:endCxn id="23" idx="0"/>
            </p:cNvCxnSpPr>
            <p:nvPr/>
          </p:nvCxnSpPr>
          <p:spPr>
            <a:xfrm flipH="1">
              <a:off x="2951870" y="2532846"/>
              <a:ext cx="1274278" cy="947716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>
              <a:endCxn id="24" idx="0"/>
            </p:cNvCxnSpPr>
            <p:nvPr/>
          </p:nvCxnSpPr>
          <p:spPr>
            <a:xfrm>
              <a:off x="4226147" y="2532846"/>
              <a:ext cx="966001" cy="936744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2903583" y="1934420"/>
              <a:ext cx="267769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i="1" dirty="0" smtClean="0">
                  <a:latin typeface="Garamond"/>
                  <a:cs typeface="Garamond"/>
                </a:rPr>
                <a:t>Exeter School</a:t>
              </a:r>
              <a:endParaRPr lang="en-US" sz="2400" i="1" dirty="0">
                <a:latin typeface="Garamond"/>
                <a:cs typeface="Garamond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2050437" y="3480562"/>
              <a:ext cx="180286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>
                  <a:latin typeface="Garamond"/>
                  <a:cs typeface="Garamond"/>
                </a:rPr>
                <a:t>Anon</a:t>
              </a:r>
              <a:endParaRPr lang="en-US" sz="2400" dirty="0">
                <a:latin typeface="Garamond"/>
                <a:cs typeface="Garamond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3853303" y="3469590"/>
              <a:ext cx="267769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>
                  <a:latin typeface="Garamond"/>
                  <a:cs typeface="Garamond"/>
                </a:rPr>
                <a:t>Anon </a:t>
              </a:r>
              <a:r>
                <a:rPr lang="en-US" sz="2400" dirty="0">
                  <a:latin typeface="Garamond"/>
                  <a:cs typeface="Garamond"/>
                </a:rPr>
                <a:t>Anon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4399604" y="3950712"/>
            <a:ext cx="4649335" cy="1952446"/>
            <a:chOff x="1608744" y="1941876"/>
            <a:chExt cx="4649335" cy="1952446"/>
          </a:xfrm>
        </p:grpSpPr>
        <p:cxnSp>
          <p:nvCxnSpPr>
            <p:cNvPr id="27" name="Straight Arrow Connector 26"/>
            <p:cNvCxnSpPr>
              <a:stCxn id="29" idx="2"/>
            </p:cNvCxnSpPr>
            <p:nvPr/>
          </p:nvCxnSpPr>
          <p:spPr>
            <a:xfrm flipH="1">
              <a:off x="2510177" y="2403541"/>
              <a:ext cx="1258174" cy="1029116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>
              <a:stCxn id="29" idx="2"/>
              <a:endCxn id="31" idx="0"/>
            </p:cNvCxnSpPr>
            <p:nvPr/>
          </p:nvCxnSpPr>
          <p:spPr>
            <a:xfrm>
              <a:off x="3768351" y="2403541"/>
              <a:ext cx="1150883" cy="1029116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/>
            <p:cNvSpPr txBox="1"/>
            <p:nvPr/>
          </p:nvSpPr>
          <p:spPr>
            <a:xfrm>
              <a:off x="1662972" y="1941876"/>
              <a:ext cx="421075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i="1" dirty="0" smtClean="0">
                  <a:latin typeface="Garamond"/>
                  <a:cs typeface="Garamond"/>
                </a:rPr>
                <a:t>The School of Exeter</a:t>
              </a:r>
              <a:endParaRPr lang="en-US" sz="2400" i="1" dirty="0">
                <a:latin typeface="Garamond"/>
                <a:cs typeface="Garamond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608744" y="3432657"/>
              <a:ext cx="180286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>
                  <a:latin typeface="Garamond"/>
                  <a:cs typeface="Garamond"/>
                </a:rPr>
                <a:t>Anon</a:t>
              </a:r>
              <a:endParaRPr lang="en-US" sz="2400" dirty="0">
                <a:latin typeface="Garamond"/>
                <a:cs typeface="Garamond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3580389" y="3432657"/>
              <a:ext cx="267769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>
                  <a:latin typeface="Garamond"/>
                  <a:cs typeface="Garamond"/>
                </a:rPr>
                <a:t>The Anon of Anon</a:t>
              </a:r>
              <a:endParaRPr lang="en-US" sz="2400" dirty="0">
                <a:latin typeface="Garamond"/>
                <a:cs typeface="Garamond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371346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smtClean="0">
                <a:uFill>
                  <a:solidFill>
                    <a:srgbClr val="0000FF"/>
                  </a:solidFill>
                </a:uFill>
                <a:latin typeface="Garamond"/>
                <a:cs typeface="Garamond"/>
              </a:rPr>
              <a:t>Challenges</a:t>
            </a:r>
            <a:endParaRPr lang="en-US" dirty="0">
              <a:uFill>
                <a:solidFill>
                  <a:srgbClr val="0000FF"/>
                </a:solidFill>
              </a:u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Aft>
                <a:spcPts val="1800"/>
              </a:spcAft>
              <a:buFont typeface="Wingdings" charset="2"/>
              <a:buChar char="§"/>
            </a:pPr>
            <a:r>
              <a:rPr lang="en-US" sz="2400" dirty="0" smtClean="0">
                <a:latin typeface="Garamond"/>
                <a:cs typeface="Garamond"/>
              </a:rPr>
              <a:t>“Want” vs. “Can”</a:t>
            </a:r>
          </a:p>
          <a:p>
            <a:pPr marL="0" indent="0">
              <a:buNone/>
            </a:pPr>
            <a:endParaRPr lang="en-US" sz="2400" dirty="0">
              <a:latin typeface="Garamond"/>
              <a:cs typeface="Garamond"/>
            </a:endParaRPr>
          </a:p>
          <a:p>
            <a:pPr>
              <a:buFont typeface="Wingdings" charset="2"/>
              <a:buChar char="§"/>
            </a:pPr>
            <a:endParaRPr lang="en-US" sz="2400" dirty="0">
              <a:latin typeface="Garamond"/>
              <a:cs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val="39951412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1581</TotalTime>
  <Words>909</Words>
  <Application>Microsoft Macintosh PowerPoint</Application>
  <PresentationFormat>On-screen Show (4:3)</PresentationFormat>
  <Paragraphs>390</Paragraphs>
  <Slides>45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46" baseType="lpstr">
      <vt:lpstr>Office Theme</vt:lpstr>
      <vt:lpstr>The Growth in Grammar Corpus: On Working with Children (but not Animals)  Mark Brenchley Phil Durrant Debra Myhill</vt:lpstr>
      <vt:lpstr>PowerPoint Presentation</vt:lpstr>
      <vt:lpstr>Growth in Grammar Project</vt:lpstr>
      <vt:lpstr>Growth in Grammar Project</vt:lpstr>
      <vt:lpstr>Growth in Grammar Project</vt:lpstr>
      <vt:lpstr>Where We Are Now</vt:lpstr>
      <vt:lpstr>Challenges</vt:lpstr>
      <vt:lpstr>Challenges</vt:lpstr>
      <vt:lpstr>Challenges</vt:lpstr>
      <vt:lpstr>Challenges</vt:lpstr>
      <vt:lpstr>Challenges</vt:lpstr>
      <vt:lpstr>Challenges</vt:lpstr>
      <vt:lpstr>Challenges</vt:lpstr>
      <vt:lpstr>Challenges</vt:lpstr>
      <vt:lpstr>Challenges</vt:lpstr>
      <vt:lpstr>Challenges</vt:lpstr>
      <vt:lpstr>Challenges</vt:lpstr>
      <vt:lpstr>Some “Simple” Solutions ?</vt:lpstr>
      <vt:lpstr>Some Interim Solutions</vt:lpstr>
      <vt:lpstr>Some Less Simple Problems ?</vt:lpstr>
      <vt:lpstr>Some Less Simple Problems ?</vt:lpstr>
      <vt:lpstr>Some Less Simple Problems ?</vt:lpstr>
      <vt:lpstr>Some Less Simple Problems ?</vt:lpstr>
      <vt:lpstr>Some Less Simple Problems ?</vt:lpstr>
      <vt:lpstr>Some Less Simple Problems ?</vt:lpstr>
      <vt:lpstr>PowerPoint Presentation</vt:lpstr>
      <vt:lpstr>Some Less Simple Problems ?</vt:lpstr>
      <vt:lpstr>Some Less Simple Problems ?</vt:lpstr>
      <vt:lpstr>Some Less Simple Problems ?</vt:lpstr>
      <vt:lpstr>Some Less Simple Problems ?</vt:lpstr>
      <vt:lpstr>Some Less Simple Problems ?</vt:lpstr>
      <vt:lpstr>Some Less Simple Problems ?</vt:lpstr>
      <vt:lpstr>Some Less Simple Problems ?</vt:lpstr>
      <vt:lpstr>Some Less Simple Problems ?</vt:lpstr>
      <vt:lpstr>Some Less Simple Problems ?</vt:lpstr>
      <vt:lpstr>Some Less Simple Problems ?</vt:lpstr>
      <vt:lpstr>Some Less Simple Problems ?</vt:lpstr>
      <vt:lpstr>Some Less Simple Problems ?</vt:lpstr>
      <vt:lpstr>Some Less Simple Problems ?</vt:lpstr>
      <vt:lpstr>Some Less Simple Problems ?</vt:lpstr>
      <vt:lpstr>Some Less Simple Problems ?</vt:lpstr>
      <vt:lpstr>Some Less Simple Problems ?</vt:lpstr>
      <vt:lpstr>Some Less Simple Problems ?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Grammatical Development in Student Writing: A Systematic Review</dc:title>
  <dc:creator>Mark Brenchley</dc:creator>
  <cp:lastModifiedBy>Mark Brenchley</cp:lastModifiedBy>
  <cp:revision>358</cp:revision>
  <dcterms:created xsi:type="dcterms:W3CDTF">2016-08-05T09:46:26Z</dcterms:created>
  <dcterms:modified xsi:type="dcterms:W3CDTF">2016-09-15T12:56:45Z</dcterms:modified>
</cp:coreProperties>
</file>