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6"/>
  </p:notesMasterIdLst>
  <p:handoutMasterIdLst>
    <p:handoutMasterId r:id="rId7"/>
  </p:handoutMasterIdLst>
  <p:sldIdLst>
    <p:sldId id="334" r:id="rId2"/>
    <p:sldId id="335" r:id="rId3"/>
    <p:sldId id="347" r:id="rId4"/>
    <p:sldId id="365"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62" autoAdjust="0"/>
    <p:restoredTop sz="51852" autoAdjust="0"/>
  </p:normalViewPr>
  <p:slideViewPr>
    <p:cSldViewPr>
      <p:cViewPr varScale="1">
        <p:scale>
          <a:sx n="26" d="100"/>
          <a:sy n="26" d="100"/>
        </p:scale>
        <p:origin x="-1714"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7A3CFC2-C11F-4D6B-95D6-F61219B27F77}" type="datetimeFigureOut">
              <a:rPr lang="en-GB" smtClean="0"/>
              <a:pPr/>
              <a:t>09/08/2017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2110D8-43EA-4A03-AA62-9C4310B2D37A}" type="slidenum">
              <a:rPr lang="en-GB" smtClean="0"/>
              <a:pPr/>
              <a:t>‹#›</a:t>
            </a:fld>
            <a:endParaRPr lang="en-GB"/>
          </a:p>
        </p:txBody>
      </p:sp>
    </p:spTree>
    <p:extLst>
      <p:ext uri="{BB962C8B-B14F-4D97-AF65-F5344CB8AC3E}">
        <p14:creationId xmlns:p14="http://schemas.microsoft.com/office/powerpoint/2010/main" val="406345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3F7C26-1460-4310-9544-4D0F317F2434}" type="datetimeFigureOut">
              <a:rPr lang="en-GB" smtClean="0"/>
              <a:pPr/>
              <a:t>09/08/2017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958591-942C-42C8-97FB-9C92D753EA62}" type="slidenum">
              <a:rPr lang="en-GB" smtClean="0"/>
              <a:pPr/>
              <a:t>‹#›</a:t>
            </a:fld>
            <a:endParaRPr lang="en-GB"/>
          </a:p>
        </p:txBody>
      </p:sp>
    </p:spTree>
    <p:extLst>
      <p:ext uri="{BB962C8B-B14F-4D97-AF65-F5344CB8AC3E}">
        <p14:creationId xmlns:p14="http://schemas.microsoft.com/office/powerpoint/2010/main" val="1371363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a:t>
            </a:r>
            <a:r>
              <a:rPr lang="en-GB" baseline="0" dirty="0" smtClean="0"/>
              <a:t> </a:t>
            </a:r>
            <a:r>
              <a:rPr lang="en-GB" baseline="0" dirty="0" smtClean="0"/>
              <a:t>example of m</a:t>
            </a:r>
            <a:r>
              <a:rPr lang="en-GB" dirty="0" smtClean="0"/>
              <a:t>aking</a:t>
            </a:r>
            <a:r>
              <a:rPr lang="en-GB" baseline="0" dirty="0" smtClean="0"/>
              <a:t> connections between a grammar feature and how it enhances the writing.</a:t>
            </a:r>
          </a:p>
          <a:p>
            <a:r>
              <a:rPr lang="en-GB" baseline="0" dirty="0" smtClean="0"/>
              <a:t>(The context is the chapter in ‘Lord of the Flies’ where the boys inadvertently set the island on fire.)</a:t>
            </a:r>
          </a:p>
          <a:p>
            <a:r>
              <a:rPr lang="en-GB" baseline="0" dirty="0" smtClean="0"/>
              <a:t>Many students have been taught ‘to make writing more descriptive’ by adding adjectives. This can lead to over-dependency on the one strategy and not very inspiring writing e.g. ‘The burning hot red fire destroyed the forest.’</a:t>
            </a:r>
          </a:p>
          <a:p>
            <a:r>
              <a:rPr lang="en-GB" baseline="0" dirty="0" smtClean="0"/>
              <a:t>The focus here is on building students’ repertoire for writing descriptively in fiction, by drawing attention to the work done by careful choice of </a:t>
            </a:r>
            <a:r>
              <a:rPr lang="en-GB" baseline="0" dirty="0" smtClean="0"/>
              <a:t>single nouns and expanded </a:t>
            </a:r>
            <a:r>
              <a:rPr lang="en-GB" baseline="0" dirty="0" smtClean="0"/>
              <a:t>noun phrases beyond the pattern of </a:t>
            </a:r>
            <a:r>
              <a:rPr lang="en-GB" baseline="0" dirty="0" err="1" smtClean="0"/>
              <a:t>adjective+adjective+noun</a:t>
            </a:r>
            <a:endParaRPr lang="en-GB" baseline="0" dirty="0" smtClean="0"/>
          </a:p>
          <a:p>
            <a:endParaRPr lang="en-GB" baseline="0" dirty="0" smtClean="0"/>
          </a:p>
          <a:p>
            <a:r>
              <a:rPr lang="en-GB" baseline="0" dirty="0" smtClean="0"/>
              <a:t>WRITING TASK: Use any of these examples of single nouns and expanded noun phrases to describe the forest fire – write two or three sentences experimenting with using this vocabulary and the noun phrase patterns in any combinations and adding own words as needed, with the aim of making the noun phrase </a:t>
            </a:r>
            <a:r>
              <a:rPr lang="en-GB" baseline="0" dirty="0" smtClean="0"/>
              <a:t>description in </a:t>
            </a:r>
            <a:r>
              <a:rPr lang="en-GB" baseline="0" dirty="0" smtClean="0"/>
              <a:t>the sentence ‘do most of the work’, </a:t>
            </a:r>
            <a:r>
              <a:rPr lang="en-GB" baseline="0" dirty="0" err="1" smtClean="0"/>
              <a:t>e.g</a:t>
            </a:r>
            <a:r>
              <a:rPr lang="en-GB" baseline="0" dirty="0" smtClean="0"/>
              <a:t>:</a:t>
            </a:r>
          </a:p>
          <a:p>
            <a:endParaRPr lang="en-GB" baseline="0" dirty="0" smtClean="0"/>
          </a:p>
          <a:p>
            <a:r>
              <a:rPr lang="en-GB" i="1" baseline="0" dirty="0" smtClean="0"/>
              <a:t>The canopy of yellow flames unfolded and strung itself between the trees. The irresistible heart of the fire etched an uncontrollable course of destruction. Black smoke devoured acres in a flash.</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Another common student ‘strategy’ for writing descriptively is to ‘add more adverbs’.</a:t>
            </a:r>
            <a:r>
              <a:rPr lang="en-GB" baseline="0" dirty="0" smtClean="0"/>
              <a:t> They may not be needed at all – well-chosen verbs are descriptive in themselves, as the examples from ‘Lord of the Flies’ show.</a:t>
            </a:r>
          </a:p>
          <a:p>
            <a:r>
              <a:rPr lang="en-GB" baseline="0" dirty="0" smtClean="0"/>
              <a:t>What view of the fire is created through these verb choices?</a:t>
            </a:r>
          </a:p>
          <a:p>
            <a:r>
              <a:rPr lang="en-GB" baseline="0" dirty="0" smtClean="0"/>
              <a:t>Review the writing you’ve just done – can you replace any of your verbs with these? </a:t>
            </a:r>
          </a:p>
          <a:p>
            <a:endParaRPr lang="en-GB" baseline="0" dirty="0" smtClean="0"/>
          </a:p>
          <a:p>
            <a:r>
              <a:rPr lang="en-GB" baseline="0" dirty="0" smtClean="0"/>
              <a:t>Thinking carefully about noun phrase and verb choices, draft a short paragraph describing the spread of the fire.</a:t>
            </a:r>
          </a:p>
          <a:p>
            <a:r>
              <a:rPr lang="en-GB" baseline="0" dirty="0" smtClean="0"/>
              <a:t>Swap </a:t>
            </a:r>
            <a:r>
              <a:rPr lang="en-GB" baseline="0" dirty="0" smtClean="0"/>
              <a:t>with partner – evaluate - which </a:t>
            </a:r>
            <a:r>
              <a:rPr lang="en-GB" baseline="0" dirty="0" smtClean="0"/>
              <a:t>verb/noun phrase choices </a:t>
            </a:r>
            <a:r>
              <a:rPr lang="en-GB" baseline="0" dirty="0" smtClean="0"/>
              <a:t>do most work/work </a:t>
            </a:r>
            <a:r>
              <a:rPr lang="en-GB" baseline="0" dirty="0" smtClean="0"/>
              <a:t>well, i.e. help the reader to visualise the fire and appreciate how fierce and fast-moving it is?</a:t>
            </a:r>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0" baseline="0" dirty="0" smtClean="0"/>
              <a:t>Read the extract </a:t>
            </a:r>
            <a:r>
              <a:rPr lang="en-GB" b="0" baseline="0" dirty="0" smtClean="0"/>
              <a:t>from </a:t>
            </a:r>
            <a:r>
              <a:rPr lang="en-GB" baseline="0" dirty="0" smtClean="0"/>
              <a:t>Lord of the Flies and </a:t>
            </a:r>
            <a:r>
              <a:rPr lang="en-GB" baseline="0" dirty="0" smtClean="0"/>
              <a:t>highlight some of the noun phrases used. What different patterns can you see? How many different synonyms for ‘fire’ are there?</a:t>
            </a:r>
          </a:p>
          <a:p>
            <a:r>
              <a:rPr lang="en-GB" baseline="0" dirty="0" smtClean="0"/>
              <a:t>Examples: pre-modifying with determiners and adjectives : </a:t>
            </a:r>
            <a:r>
              <a:rPr lang="en-GB" u="none" baseline="0" dirty="0" smtClean="0"/>
              <a:t>small flames stirred…; one patch </a:t>
            </a:r>
            <a:r>
              <a:rPr lang="en-GB" baseline="0" dirty="0" smtClean="0"/>
              <a:t>touched…; another standing tree.</a:t>
            </a:r>
          </a:p>
          <a:p>
            <a:r>
              <a:rPr lang="en-GB" baseline="0" dirty="0" smtClean="0"/>
              <a:t>Post-modifying with a relative clause: </a:t>
            </a:r>
            <a:r>
              <a:rPr lang="en-GB" u="none" baseline="0" dirty="0" smtClean="0"/>
              <a:t>the creepers that festooned </a:t>
            </a:r>
            <a:r>
              <a:rPr lang="en-GB" baseline="0" dirty="0" smtClean="0"/>
              <a:t>the dead or dying trees; birch-like saplings that fledged an outcrop of the pink rock.</a:t>
            </a:r>
          </a:p>
          <a:p>
            <a:r>
              <a:rPr lang="en-GB" baseline="0" dirty="0" smtClean="0"/>
              <a:t>Post-modifying with simile: the flames, as though they were a kind of wildlife…</a:t>
            </a:r>
          </a:p>
          <a:p>
            <a:r>
              <a:rPr lang="en-GB" baseline="0" dirty="0" smtClean="0"/>
              <a:t>Golding </a:t>
            </a:r>
            <a:r>
              <a:rPr lang="en-GB" baseline="0" dirty="0" smtClean="0"/>
              <a:t>here uses </a:t>
            </a:r>
            <a:r>
              <a:rPr lang="en-GB" baseline="0" dirty="0" err="1" smtClean="0"/>
              <a:t>noun+of+noun</a:t>
            </a:r>
            <a:r>
              <a:rPr lang="en-GB" baseline="0" dirty="0" smtClean="0"/>
              <a:t> </a:t>
            </a:r>
            <a:r>
              <a:rPr lang="en-GB" baseline="0" dirty="0" smtClean="0"/>
              <a:t>patterns a lot: a flash of fire; the wings of the wind; a brief foliage of fire; acres of smoke; the heart of </a:t>
            </a:r>
            <a:r>
              <a:rPr lang="en-GB" baseline="0" dirty="0" smtClean="0"/>
              <a:t>flame; the dark canopy of leaves and smoke.; the separate noises of the fire. </a:t>
            </a:r>
            <a:r>
              <a:rPr lang="en-GB" baseline="0" dirty="0" smtClean="0"/>
              <a:t>Why do we think this choice has been made</a:t>
            </a:r>
            <a:r>
              <a:rPr lang="en-GB" baseline="0" dirty="0" smtClean="0"/>
              <a:t>? Read these phrases aloud to hear their distinctive rhythms. Do the rhythms help create a serious, ominous tone? </a:t>
            </a:r>
            <a:endParaRPr lang="en-GB" baseline="0" dirty="0" smtClean="0"/>
          </a:p>
          <a:p>
            <a:endParaRPr lang="en-GB" baseline="0" dirty="0" smtClean="0"/>
          </a:p>
          <a:p>
            <a:r>
              <a:rPr lang="en-GB" baseline="0" dirty="0" smtClean="0"/>
              <a:t>Read the extract again and highlight some of the lexical verbs used, in their context. Can you sort them into those denoting slower movement and those denoting faster movement ? How does Golding use these kind of contrasts to chart the spread of the fire? </a:t>
            </a:r>
          </a:p>
          <a:p>
            <a:r>
              <a:rPr lang="en-GB" baseline="0" dirty="0" smtClean="0"/>
              <a:t>Golding compares the fire to a creeping jaguar and to a leaping squirrel. Which of the verb choices most suggest that the fire is a living creature?</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3</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Re-read your descriptions of the forest fire.</a:t>
            </a:r>
          </a:p>
          <a:p>
            <a:r>
              <a:rPr lang="en-GB" baseline="0" dirty="0" smtClean="0"/>
              <a:t>Can you strengthen your choice of lexical verbs to emphasise how the fire develops and spreads?</a:t>
            </a:r>
          </a:p>
          <a:p>
            <a:r>
              <a:rPr lang="en-GB" baseline="0" dirty="0" smtClean="0"/>
              <a:t>Can you strengthen your use of noun phrases to help the reader visualise the scene and to emphasise sound effects?</a:t>
            </a:r>
          </a:p>
          <a:p>
            <a:r>
              <a:rPr lang="en-GB" baseline="0" dirty="0" smtClean="0"/>
              <a:t>Redraft 2 paragraphs which describe a forest fire developing and growing. Make the verbs and noun phrases do the descriptive work.</a:t>
            </a:r>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4</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1BA96FD7-2A8C-4DB4-9C25-CE0E3AAE05CE}"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A96FD7-2A8C-4DB4-9C25-CE0E3AAE05CE}"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1BA96FD7-2A8C-4DB4-9C25-CE0E3AAE05CE}"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1642303-EEAC-4859-9DE0-5E8BDF3EF2DD}" type="datetimeFigureOut">
              <a:rPr lang="en-GB" smtClean="0"/>
              <a:pPr/>
              <a:t>09/08/2017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A96FD7-2A8C-4DB4-9C25-CE0E3AAE05CE}"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1642303-EEAC-4859-9DE0-5E8BDF3EF2DD}" type="datetimeFigureOut">
              <a:rPr lang="en-GB" smtClean="0"/>
              <a:pPr/>
              <a:t>09/08/2017</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BA96FD7-2A8C-4DB4-9C25-CE0E3AAE05CE}"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Documents and Settings\User\My Documents\My Pictures\imagesCA1WPCLA.jpg"/>
          <p:cNvPicPr>
            <a:picLocks noChangeAspect="1" noChangeArrowheads="1"/>
          </p:cNvPicPr>
          <p:nvPr/>
        </p:nvPicPr>
        <p:blipFill>
          <a:blip r:embed="rId3" cstate="print"/>
          <a:srcRect/>
          <a:stretch>
            <a:fillRect/>
          </a:stretch>
        </p:blipFill>
        <p:spPr bwMode="auto">
          <a:xfrm>
            <a:off x="0" y="0"/>
            <a:ext cx="4644008" cy="6858000"/>
          </a:xfrm>
          <a:prstGeom prst="rect">
            <a:avLst/>
          </a:prstGeom>
          <a:noFill/>
        </p:spPr>
      </p:pic>
      <p:sp>
        <p:nvSpPr>
          <p:cNvPr id="4" name="TextBox 3"/>
          <p:cNvSpPr txBox="1"/>
          <p:nvPr/>
        </p:nvSpPr>
        <p:spPr>
          <a:xfrm>
            <a:off x="4644008" y="0"/>
            <a:ext cx="4499992" cy="8710077"/>
          </a:xfrm>
          <a:prstGeom prst="rect">
            <a:avLst/>
          </a:prstGeom>
          <a:noFill/>
        </p:spPr>
        <p:txBody>
          <a:bodyPr wrap="square" rtlCol="0">
            <a:spAutoFit/>
          </a:bodyPr>
          <a:lstStyle/>
          <a:p>
            <a:r>
              <a:rPr lang="en-GB" dirty="0" smtClean="0">
                <a:latin typeface="+mn-lt"/>
              </a:rPr>
              <a:t>Nouns and noun phrases for description in narrative fiction </a:t>
            </a:r>
          </a:p>
          <a:p>
            <a:endParaRPr lang="en-GB" dirty="0" smtClean="0">
              <a:latin typeface="+mn-lt"/>
            </a:endParaRPr>
          </a:p>
          <a:p>
            <a:r>
              <a:rPr lang="en-GB" dirty="0" smtClean="0"/>
              <a:t>f</a:t>
            </a:r>
            <a:r>
              <a:rPr lang="en-GB" dirty="0" smtClean="0">
                <a:latin typeface="+mn-lt"/>
              </a:rPr>
              <a:t>ire</a:t>
            </a:r>
          </a:p>
          <a:p>
            <a:endParaRPr lang="en-GB" dirty="0" smtClean="0">
              <a:latin typeface="+mn-lt"/>
            </a:endParaRPr>
          </a:p>
          <a:p>
            <a:r>
              <a:rPr lang="en-GB" dirty="0" smtClean="0">
                <a:latin typeface="+mn-lt"/>
              </a:rPr>
              <a:t>a flash of fire</a:t>
            </a:r>
          </a:p>
          <a:p>
            <a:endParaRPr lang="en-GB" dirty="0" smtClean="0">
              <a:latin typeface="+mn-lt"/>
            </a:endParaRPr>
          </a:p>
          <a:p>
            <a:r>
              <a:rPr lang="en-GB" dirty="0" smtClean="0">
                <a:latin typeface="+mn-lt"/>
              </a:rPr>
              <a:t>the irresistible course of the fire</a:t>
            </a:r>
          </a:p>
          <a:p>
            <a:endParaRPr lang="en-GB" dirty="0" smtClean="0">
              <a:latin typeface="+mn-lt"/>
            </a:endParaRPr>
          </a:p>
          <a:p>
            <a:r>
              <a:rPr lang="en-GB" dirty="0" smtClean="0"/>
              <a:t>a brief foliage of fire</a:t>
            </a:r>
            <a:endParaRPr lang="en-GB" dirty="0" smtClean="0">
              <a:latin typeface="+mn-lt"/>
            </a:endParaRPr>
          </a:p>
          <a:p>
            <a:endParaRPr lang="en-GB" dirty="0" smtClean="0">
              <a:latin typeface="+mn-lt"/>
            </a:endParaRPr>
          </a:p>
          <a:p>
            <a:r>
              <a:rPr lang="en-GB" dirty="0" smtClean="0"/>
              <a:t>f</a:t>
            </a:r>
            <a:r>
              <a:rPr lang="en-GB" dirty="0" smtClean="0">
                <a:latin typeface="+mn-lt"/>
              </a:rPr>
              <a:t>lames</a:t>
            </a:r>
          </a:p>
          <a:p>
            <a:endParaRPr lang="en-GB" dirty="0" smtClean="0">
              <a:latin typeface="+mn-lt"/>
            </a:endParaRPr>
          </a:p>
          <a:p>
            <a:r>
              <a:rPr lang="en-GB" dirty="0" smtClean="0">
                <a:latin typeface="+mn-lt"/>
              </a:rPr>
              <a:t>small flames</a:t>
            </a:r>
          </a:p>
          <a:p>
            <a:endParaRPr lang="en-GB" dirty="0" smtClean="0">
              <a:latin typeface="+mn-lt"/>
            </a:endParaRPr>
          </a:p>
          <a:p>
            <a:r>
              <a:rPr lang="en-GB" dirty="0" smtClean="0">
                <a:latin typeface="+mn-lt"/>
              </a:rPr>
              <a:t>the heart of flame</a:t>
            </a:r>
          </a:p>
          <a:p>
            <a:endParaRPr lang="en-GB" dirty="0" smtClean="0">
              <a:latin typeface="+mn-lt"/>
            </a:endParaRPr>
          </a:p>
          <a:p>
            <a:r>
              <a:rPr lang="en-GB" dirty="0" smtClean="0"/>
              <a:t>s</a:t>
            </a:r>
            <a:r>
              <a:rPr lang="en-GB" dirty="0" smtClean="0">
                <a:latin typeface="+mn-lt"/>
              </a:rPr>
              <a:t>moke</a:t>
            </a:r>
          </a:p>
          <a:p>
            <a:endParaRPr lang="en-GB" dirty="0" smtClean="0">
              <a:latin typeface="+mn-lt"/>
            </a:endParaRPr>
          </a:p>
          <a:p>
            <a:r>
              <a:rPr lang="en-GB" dirty="0" smtClean="0">
                <a:latin typeface="+mn-lt"/>
              </a:rPr>
              <a:t>acres of black and yellow smoke</a:t>
            </a:r>
          </a:p>
          <a:p>
            <a:endParaRPr lang="en-GB" dirty="0" smtClean="0">
              <a:latin typeface="+mn-lt"/>
            </a:endParaRPr>
          </a:p>
          <a:p>
            <a:r>
              <a:rPr lang="en-GB" dirty="0" smtClean="0">
                <a:latin typeface="+mn-lt"/>
              </a:rPr>
              <a:t>the dark canopy of leaves and smoke</a:t>
            </a:r>
          </a:p>
          <a:p>
            <a:endParaRPr lang="en-GB" dirty="0" smtClean="0"/>
          </a:p>
          <a:p>
            <a:r>
              <a:rPr lang="en-GB" dirty="0" smtClean="0"/>
              <a:t>t</a:t>
            </a:r>
            <a:r>
              <a:rPr lang="en-GB" dirty="0" smtClean="0">
                <a:latin typeface="+mn-lt"/>
              </a:rPr>
              <a:t>he wings of the wind</a:t>
            </a:r>
          </a:p>
          <a:p>
            <a:endParaRPr lang="en-GB" dirty="0" smtClean="0"/>
          </a:p>
          <a:p>
            <a:endParaRPr lang="en-GB" dirty="0" smtClean="0">
              <a:latin typeface="+mn-lt"/>
            </a:endParaRPr>
          </a:p>
          <a:p>
            <a:endParaRPr lang="en-GB" sz="2000" dirty="0" smtClean="0">
              <a:latin typeface="+mn-lt"/>
            </a:endParaRPr>
          </a:p>
          <a:p>
            <a:endParaRPr lang="en-GB" dirty="0" smtClean="0">
              <a:latin typeface="+mn-lt"/>
            </a:endParaRPr>
          </a:p>
          <a:p>
            <a:endParaRPr lang="en-GB" dirty="0" smtClean="0">
              <a:latin typeface="+mn-lt"/>
            </a:endParaRPr>
          </a:p>
          <a:p>
            <a:endParaRPr lang="en-GB" dirty="0" smtClean="0">
              <a:latin typeface="+mn-lt"/>
            </a:endParaRP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6" end="1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8" end="1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20" end="2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Documents and Settings\User\My Documents\My Pictures\imagesCA1WPCLA.jpg"/>
          <p:cNvPicPr>
            <a:picLocks noChangeAspect="1" noChangeArrowheads="1"/>
          </p:cNvPicPr>
          <p:nvPr/>
        </p:nvPicPr>
        <p:blipFill>
          <a:blip r:embed="rId3" cstate="print"/>
          <a:srcRect/>
          <a:stretch>
            <a:fillRect/>
          </a:stretch>
        </p:blipFill>
        <p:spPr bwMode="auto">
          <a:xfrm>
            <a:off x="0" y="0"/>
            <a:ext cx="5436096" cy="6858000"/>
          </a:xfrm>
          <a:prstGeom prst="rect">
            <a:avLst/>
          </a:prstGeom>
          <a:noFill/>
        </p:spPr>
      </p:pic>
      <p:sp>
        <p:nvSpPr>
          <p:cNvPr id="4" name="TextBox 3"/>
          <p:cNvSpPr txBox="1"/>
          <p:nvPr/>
        </p:nvSpPr>
        <p:spPr>
          <a:xfrm>
            <a:off x="5508104" y="260648"/>
            <a:ext cx="3635896" cy="11295400"/>
          </a:xfrm>
          <a:prstGeom prst="rect">
            <a:avLst/>
          </a:prstGeom>
          <a:noFill/>
        </p:spPr>
        <p:txBody>
          <a:bodyPr wrap="square" rtlCol="0">
            <a:spAutoFit/>
          </a:bodyPr>
          <a:lstStyle/>
          <a:p>
            <a:r>
              <a:rPr lang="en-GB" dirty="0" smtClean="0">
                <a:latin typeface="+mn-lt"/>
              </a:rPr>
              <a:t>Verbs for description in narrative fiction  </a:t>
            </a:r>
          </a:p>
          <a:p>
            <a:endParaRPr lang="en-GB" dirty="0" smtClean="0">
              <a:latin typeface="+mn-lt"/>
            </a:endParaRPr>
          </a:p>
          <a:p>
            <a:r>
              <a:rPr lang="en-GB" sz="2000" dirty="0" smtClean="0">
                <a:latin typeface="+mn-lt"/>
              </a:rPr>
              <a:t>festooned</a:t>
            </a:r>
          </a:p>
          <a:p>
            <a:r>
              <a:rPr lang="en-GB" sz="2000" dirty="0" smtClean="0">
                <a:latin typeface="+mn-lt"/>
              </a:rPr>
              <a:t>thickened</a:t>
            </a:r>
          </a:p>
          <a:p>
            <a:r>
              <a:rPr lang="en-GB" sz="2000" dirty="0" smtClean="0">
                <a:latin typeface="+mn-lt"/>
              </a:rPr>
              <a:t>stirred</a:t>
            </a:r>
          </a:p>
          <a:p>
            <a:r>
              <a:rPr lang="en-GB" sz="2000" dirty="0" smtClean="0">
                <a:latin typeface="+mn-lt"/>
              </a:rPr>
              <a:t>crawled</a:t>
            </a:r>
          </a:p>
          <a:p>
            <a:r>
              <a:rPr lang="en-GB" sz="2000" dirty="0" smtClean="0">
                <a:latin typeface="+mn-lt"/>
              </a:rPr>
              <a:t>dividing</a:t>
            </a:r>
          </a:p>
          <a:p>
            <a:r>
              <a:rPr lang="en-GB" sz="2000" dirty="0" smtClean="0">
                <a:latin typeface="+mn-lt"/>
              </a:rPr>
              <a:t>increasing</a:t>
            </a:r>
          </a:p>
          <a:p>
            <a:r>
              <a:rPr lang="en-GB" sz="2000" dirty="0" smtClean="0">
                <a:latin typeface="+mn-lt"/>
              </a:rPr>
              <a:t>touched</a:t>
            </a:r>
          </a:p>
          <a:p>
            <a:r>
              <a:rPr lang="en-GB" sz="2000" dirty="0" smtClean="0">
                <a:latin typeface="+mn-lt"/>
              </a:rPr>
              <a:t>scrambled</a:t>
            </a:r>
          </a:p>
          <a:p>
            <a:r>
              <a:rPr lang="en-GB" sz="2000" dirty="0" smtClean="0">
                <a:latin typeface="+mn-lt"/>
              </a:rPr>
              <a:t>rolled</a:t>
            </a:r>
          </a:p>
          <a:p>
            <a:r>
              <a:rPr lang="en-GB" sz="2000" dirty="0" smtClean="0">
                <a:latin typeface="+mn-lt"/>
              </a:rPr>
              <a:t>leapt</a:t>
            </a:r>
          </a:p>
          <a:p>
            <a:r>
              <a:rPr lang="en-GB" sz="2000" dirty="0" smtClean="0">
                <a:latin typeface="+mn-lt"/>
              </a:rPr>
              <a:t>clung</a:t>
            </a:r>
          </a:p>
          <a:p>
            <a:r>
              <a:rPr lang="en-GB" sz="2000" dirty="0" smtClean="0">
                <a:latin typeface="+mn-lt"/>
              </a:rPr>
              <a:t>crept</a:t>
            </a:r>
          </a:p>
          <a:p>
            <a:r>
              <a:rPr lang="en-GB" sz="2000" dirty="0" smtClean="0">
                <a:latin typeface="+mn-lt"/>
              </a:rPr>
              <a:t>laid hold</a:t>
            </a:r>
          </a:p>
          <a:p>
            <a:r>
              <a:rPr lang="en-GB" sz="2000" dirty="0" smtClean="0">
                <a:latin typeface="+mn-lt"/>
              </a:rPr>
              <a:t>began to gnaw</a:t>
            </a:r>
          </a:p>
          <a:p>
            <a:r>
              <a:rPr lang="en-GB" sz="2000" dirty="0" smtClean="0">
                <a:latin typeface="+mn-lt"/>
              </a:rPr>
              <a:t>flapped</a:t>
            </a:r>
          </a:p>
          <a:p>
            <a:r>
              <a:rPr lang="en-GB" sz="2000" dirty="0" smtClean="0">
                <a:latin typeface="+mn-lt"/>
              </a:rPr>
              <a:t>swinging</a:t>
            </a:r>
          </a:p>
          <a:p>
            <a:r>
              <a:rPr lang="en-GB" sz="2000" dirty="0" smtClean="0">
                <a:latin typeface="+mn-lt"/>
              </a:rPr>
              <a:t>flaring</a:t>
            </a: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dirty="0" smtClean="0">
              <a:latin typeface="+mn-lt"/>
            </a:endParaRPr>
          </a:p>
          <a:p>
            <a:endParaRPr lang="en-GB" dirty="0" smtClean="0">
              <a:latin typeface="+mn-lt"/>
            </a:endParaRPr>
          </a:p>
          <a:p>
            <a:endParaRPr lang="en-GB" dirty="0" smtClean="0">
              <a:latin typeface="+mn-lt"/>
            </a:endParaRPr>
          </a:p>
          <a:p>
            <a:endParaRPr lang="en-GB" dirty="0">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251520" y="199674"/>
            <a:ext cx="8496944" cy="6253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mn-lt"/>
                <a:ea typeface="Calibri" pitchFamily="34" charset="0"/>
              </a:rPr>
              <a:t>Smoke was rising here and there among the creepers that festooned the dead or dying trees. As they watched, a flash of fire appeared at the root of one wisp, and then the smoke thickened. Small flames stirred at the trunk of a tree and crawled away through leaves and brushwood, dividing and increasing. One patch touched a tree trunk and scrambled up like a bright squirrel. The smoke increased, sifted, rolled outwards. The squirrel leapt on the wings of the wind and clung to another standing tree, eating downwards. Beneath the dark canopy of leaves and smoke the fire laid hold on the forest and began to gnaw. Acres of black and yellow smoke rolled steadily toward the sea. At the sight of the flames and the irresistible course of the fire, the boys broke into shrill, excited cheering. The flames, as though they were a kind of wild life, crept as a jaguar creeps on its belly toward a line of birch-like saplings that fledged an outcrop of the pink rock. They flapped at the first of the trees, and the branches grew a brief foliage of fire. The heart of flame leapt nimbly across the gap between the trees and then went swinging and flaring along the whole row of them. Beneath the capering boys a quarter of a mile square of forest was savage with smoke and flame. The separate noises of the fire merged into a drum-roll that seemed to shake the mountain.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mn-lt"/>
              </a:rPr>
              <a:t> </a:t>
            </a:r>
          </a:p>
          <a:p>
            <a:pPr marL="0" marR="0" lvl="0" indent="0" algn="just" defTabSz="914400" rtl="0" eaLnBrk="1" fontAlgn="base" latinLnBrk="0" hangingPunct="1">
              <a:lnSpc>
                <a:spcPct val="100000"/>
              </a:lnSpc>
              <a:spcBef>
                <a:spcPct val="0"/>
              </a:spcBef>
              <a:spcAft>
                <a:spcPct val="0"/>
              </a:spcAft>
              <a:buClrTx/>
              <a:buSzTx/>
              <a:buFontTx/>
              <a:buNone/>
              <a:tabLst/>
            </a:pPr>
            <a:r>
              <a:rPr lang="en-GB" dirty="0" smtClean="0"/>
              <a:t>                                           </a:t>
            </a:r>
            <a:r>
              <a:rPr kumimoji="0" lang="en-GB" b="0" i="0" u="none" strike="noStrike" cap="none" normalizeH="0" baseline="0" dirty="0" smtClean="0">
                <a:ln>
                  <a:noFill/>
                </a:ln>
                <a:solidFill>
                  <a:schemeClr val="tx1"/>
                </a:solidFill>
                <a:effectLst/>
                <a:latin typeface="+mn-lt"/>
              </a:rPr>
              <a:t>From </a:t>
            </a:r>
            <a:r>
              <a:rPr kumimoji="0" lang="en-GB" b="0" i="1" u="none" strike="noStrike" cap="none" normalizeH="0" baseline="0" dirty="0" smtClean="0">
                <a:ln>
                  <a:noFill/>
                </a:ln>
                <a:solidFill>
                  <a:schemeClr val="tx1"/>
                </a:solidFill>
                <a:effectLst/>
                <a:latin typeface="+mn-lt"/>
              </a:rPr>
              <a:t>Lord of the Flies </a:t>
            </a:r>
            <a:r>
              <a:rPr kumimoji="0" lang="en-GB" b="0" i="0" u="none" strike="noStrike" cap="none" normalizeH="0" baseline="0" dirty="0" smtClean="0">
                <a:ln>
                  <a:noFill/>
                </a:ln>
                <a:solidFill>
                  <a:schemeClr val="tx1"/>
                </a:solidFill>
                <a:effectLst/>
                <a:latin typeface="+mn-lt"/>
              </a:rPr>
              <a:t>by William Golding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Documents and Settings\User\My Documents\My Pictures\imagesCA1WPCLA.jpg"/>
          <p:cNvPicPr>
            <a:picLocks noChangeAspect="1" noChangeArrowheads="1"/>
          </p:cNvPicPr>
          <p:nvPr/>
        </p:nvPicPr>
        <p:blipFill>
          <a:blip r:embed="rId3" cstate="print"/>
          <a:srcRect/>
          <a:stretch>
            <a:fillRect/>
          </a:stretch>
        </p:blipFill>
        <p:spPr bwMode="auto">
          <a:xfrm>
            <a:off x="0" y="0"/>
            <a:ext cx="5436096" cy="6858000"/>
          </a:xfrm>
          <a:prstGeom prst="rect">
            <a:avLst/>
          </a:prstGeom>
          <a:noFill/>
        </p:spPr>
      </p:pic>
      <p:sp>
        <p:nvSpPr>
          <p:cNvPr id="4" name="TextBox 3"/>
          <p:cNvSpPr txBox="1"/>
          <p:nvPr/>
        </p:nvSpPr>
        <p:spPr>
          <a:xfrm>
            <a:off x="5508104" y="260648"/>
            <a:ext cx="3635896" cy="11295400"/>
          </a:xfrm>
          <a:prstGeom prst="rect">
            <a:avLst/>
          </a:prstGeom>
          <a:noFill/>
        </p:spPr>
        <p:txBody>
          <a:bodyPr wrap="square" rtlCol="0">
            <a:spAutoFit/>
          </a:bodyPr>
          <a:lstStyle/>
          <a:p>
            <a:r>
              <a:rPr lang="en-GB" dirty="0" smtClean="0">
                <a:latin typeface="+mn-lt"/>
              </a:rPr>
              <a:t>Verbs for description in narrative fiction  </a:t>
            </a:r>
          </a:p>
          <a:p>
            <a:endParaRPr lang="en-GB" dirty="0" smtClean="0">
              <a:latin typeface="+mn-lt"/>
            </a:endParaRPr>
          </a:p>
          <a:p>
            <a:r>
              <a:rPr lang="en-GB" sz="2000" dirty="0" smtClean="0">
                <a:latin typeface="+mn-lt"/>
              </a:rPr>
              <a:t>festooned</a:t>
            </a:r>
          </a:p>
          <a:p>
            <a:r>
              <a:rPr lang="en-GB" sz="2000" dirty="0" smtClean="0">
                <a:latin typeface="+mn-lt"/>
              </a:rPr>
              <a:t>thickened</a:t>
            </a:r>
          </a:p>
          <a:p>
            <a:r>
              <a:rPr lang="en-GB" sz="2000" dirty="0" smtClean="0">
                <a:latin typeface="+mn-lt"/>
              </a:rPr>
              <a:t>stirred</a:t>
            </a:r>
          </a:p>
          <a:p>
            <a:r>
              <a:rPr lang="en-GB" sz="2000" dirty="0" smtClean="0">
                <a:latin typeface="+mn-lt"/>
              </a:rPr>
              <a:t>crawled</a:t>
            </a:r>
          </a:p>
          <a:p>
            <a:r>
              <a:rPr lang="en-GB" sz="2000" dirty="0" smtClean="0">
                <a:latin typeface="+mn-lt"/>
              </a:rPr>
              <a:t>dividing</a:t>
            </a:r>
          </a:p>
          <a:p>
            <a:r>
              <a:rPr lang="en-GB" sz="2000" dirty="0" smtClean="0">
                <a:latin typeface="+mn-lt"/>
              </a:rPr>
              <a:t>increasing</a:t>
            </a:r>
          </a:p>
          <a:p>
            <a:r>
              <a:rPr lang="en-GB" sz="2000" dirty="0" smtClean="0">
                <a:latin typeface="+mn-lt"/>
              </a:rPr>
              <a:t>touched</a:t>
            </a:r>
          </a:p>
          <a:p>
            <a:r>
              <a:rPr lang="en-GB" sz="2000" dirty="0" smtClean="0">
                <a:latin typeface="+mn-lt"/>
              </a:rPr>
              <a:t>scrambled</a:t>
            </a:r>
          </a:p>
          <a:p>
            <a:r>
              <a:rPr lang="en-GB" sz="2000" dirty="0" smtClean="0">
                <a:latin typeface="+mn-lt"/>
              </a:rPr>
              <a:t>rolled</a:t>
            </a:r>
          </a:p>
          <a:p>
            <a:r>
              <a:rPr lang="en-GB" sz="2000" dirty="0" smtClean="0">
                <a:latin typeface="+mn-lt"/>
              </a:rPr>
              <a:t>leapt</a:t>
            </a:r>
          </a:p>
          <a:p>
            <a:r>
              <a:rPr lang="en-GB" sz="2000" dirty="0" smtClean="0">
                <a:latin typeface="+mn-lt"/>
              </a:rPr>
              <a:t>clung</a:t>
            </a:r>
          </a:p>
          <a:p>
            <a:r>
              <a:rPr lang="en-GB" sz="2000" dirty="0" smtClean="0">
                <a:latin typeface="+mn-lt"/>
              </a:rPr>
              <a:t>crept</a:t>
            </a:r>
          </a:p>
          <a:p>
            <a:r>
              <a:rPr lang="en-GB" sz="2000" dirty="0" smtClean="0">
                <a:latin typeface="+mn-lt"/>
              </a:rPr>
              <a:t>laid hold</a:t>
            </a:r>
          </a:p>
          <a:p>
            <a:r>
              <a:rPr lang="en-GB" sz="2000" dirty="0" smtClean="0">
                <a:latin typeface="+mn-lt"/>
              </a:rPr>
              <a:t>began to gnaw</a:t>
            </a:r>
          </a:p>
          <a:p>
            <a:r>
              <a:rPr lang="en-GB" sz="2000" dirty="0" smtClean="0">
                <a:latin typeface="+mn-lt"/>
              </a:rPr>
              <a:t>flapped</a:t>
            </a:r>
          </a:p>
          <a:p>
            <a:r>
              <a:rPr lang="en-GB" sz="2000" dirty="0" smtClean="0">
                <a:latin typeface="+mn-lt"/>
              </a:rPr>
              <a:t>swinging</a:t>
            </a:r>
          </a:p>
          <a:p>
            <a:r>
              <a:rPr lang="en-GB" sz="2000" dirty="0" smtClean="0">
                <a:latin typeface="+mn-lt"/>
              </a:rPr>
              <a:t>flaring</a:t>
            </a: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sz="2000" dirty="0" smtClean="0">
              <a:latin typeface="+mn-lt"/>
            </a:endParaRPr>
          </a:p>
          <a:p>
            <a:endParaRPr lang="en-GB" dirty="0" smtClean="0">
              <a:latin typeface="+mn-lt"/>
            </a:endParaRPr>
          </a:p>
          <a:p>
            <a:endParaRPr lang="en-GB" dirty="0" smtClean="0">
              <a:latin typeface="+mn-lt"/>
            </a:endParaRPr>
          </a:p>
          <a:p>
            <a:endParaRPr lang="en-GB" dirty="0" smtClean="0">
              <a:latin typeface="+mn-lt"/>
            </a:endParaRPr>
          </a:p>
          <a:p>
            <a:endParaRPr lang="en-GB" dirty="0">
              <a:latin typeface="+mn-lt"/>
            </a:endParaRPr>
          </a:p>
        </p:txBody>
      </p:sp>
    </p:spTree>
    <p:extLst>
      <p:ext uri="{BB962C8B-B14F-4D97-AF65-F5344CB8AC3E}">
        <p14:creationId xmlns:p14="http://schemas.microsoft.com/office/powerpoint/2010/main" val="1281738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3123</TotalTime>
  <Words>1058</Words>
  <Application>Microsoft Office PowerPoint</Application>
  <PresentationFormat>On-screen Show (4:3)</PresentationFormat>
  <Paragraphs>125</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Solstice</vt:lpstr>
      <vt:lpstr>PowerPoint Presentation</vt:lpstr>
      <vt:lpstr>PowerPoint Presentation</vt:lpstr>
      <vt:lpstr>PowerPoint Presentation</vt:lpstr>
      <vt:lpstr>PowerPoint Presentation</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296</cp:revision>
  <dcterms:created xsi:type="dcterms:W3CDTF">2014-04-15T11:49:04Z</dcterms:created>
  <dcterms:modified xsi:type="dcterms:W3CDTF">2017-08-09T15:05:46Z</dcterms:modified>
</cp:coreProperties>
</file>