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1" r:id="rId2"/>
    <p:sldId id="256" r:id="rId3"/>
    <p:sldId id="257"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7" d="100"/>
          <a:sy n="57" d="100"/>
        </p:scale>
        <p:origin x="-1061" y="21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DA784C-F363-4CF8-B8DC-2CB2CE003349}" type="datetimeFigureOut">
              <a:rPr lang="en-GB" smtClean="0"/>
              <a:t>03/08/2017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6395F2-3ACF-4434-90FA-F96027CEA015}" type="slidenum">
              <a:rPr lang="en-GB" smtClean="0"/>
              <a:t>‹#›</a:t>
            </a:fld>
            <a:endParaRPr lang="en-GB"/>
          </a:p>
        </p:txBody>
      </p:sp>
    </p:spTree>
    <p:extLst>
      <p:ext uri="{BB962C8B-B14F-4D97-AF65-F5344CB8AC3E}">
        <p14:creationId xmlns:p14="http://schemas.microsoft.com/office/powerpoint/2010/main" val="4285847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following</a:t>
            </a:r>
            <a:r>
              <a:rPr lang="en-GB" baseline="0" dirty="0" smtClean="0"/>
              <a:t> slides ‘unpick’ how the noun phrases in this description are put together.</a:t>
            </a:r>
            <a:endParaRPr lang="en-GB" dirty="0"/>
          </a:p>
        </p:txBody>
      </p:sp>
      <p:sp>
        <p:nvSpPr>
          <p:cNvPr id="4" name="Slide Number Placeholder 3"/>
          <p:cNvSpPr>
            <a:spLocks noGrp="1"/>
          </p:cNvSpPr>
          <p:nvPr>
            <p:ph type="sldNum" sz="quarter" idx="10"/>
          </p:nvPr>
        </p:nvSpPr>
        <p:spPr/>
        <p:txBody>
          <a:bodyPr/>
          <a:lstStyle/>
          <a:p>
            <a:fld id="{126395F2-3ACF-4434-90FA-F96027CEA015}" type="slidenum">
              <a:rPr lang="en-GB" smtClean="0"/>
              <a:t>2</a:t>
            </a:fld>
            <a:endParaRPr lang="en-GB"/>
          </a:p>
        </p:txBody>
      </p:sp>
    </p:spTree>
    <p:extLst>
      <p:ext uri="{BB962C8B-B14F-4D97-AF65-F5344CB8AC3E}">
        <p14:creationId xmlns:p14="http://schemas.microsoft.com/office/powerpoint/2010/main" val="3745156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E0918C5-5CCC-4C9B-A81F-498C246FEFCB}" type="datetimeFigureOut">
              <a:rPr lang="en-GB" smtClean="0"/>
              <a:t>03/08/2017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280919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0918C5-5CCC-4C9B-A81F-498C246FEFCB}" type="datetimeFigureOut">
              <a:rPr lang="en-GB" smtClean="0"/>
              <a:t>03/08/2017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617599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0918C5-5CCC-4C9B-A81F-498C246FEFCB}" type="datetimeFigureOut">
              <a:rPr lang="en-GB" smtClean="0"/>
              <a:t>03/08/2017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254322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0918C5-5CCC-4C9B-A81F-498C246FEFCB}" type="datetimeFigureOut">
              <a:rPr lang="en-GB" smtClean="0"/>
              <a:t>03/08/2017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16060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0918C5-5CCC-4C9B-A81F-498C246FEFCB}" type="datetimeFigureOut">
              <a:rPr lang="en-GB" smtClean="0"/>
              <a:t>03/08/2017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642165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E0918C5-5CCC-4C9B-A81F-498C246FEFCB}" type="datetimeFigureOut">
              <a:rPr lang="en-GB" smtClean="0"/>
              <a:t>03/08/2017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546520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E0918C5-5CCC-4C9B-A81F-498C246FEFCB}" type="datetimeFigureOut">
              <a:rPr lang="en-GB" smtClean="0"/>
              <a:t>03/08/2017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1994992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E0918C5-5CCC-4C9B-A81F-498C246FEFCB}" type="datetimeFigureOut">
              <a:rPr lang="en-GB" smtClean="0"/>
              <a:t>03/08/2017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227486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0918C5-5CCC-4C9B-A81F-498C246FEFCB}" type="datetimeFigureOut">
              <a:rPr lang="en-GB" smtClean="0"/>
              <a:t>03/08/2017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3977636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0918C5-5CCC-4C9B-A81F-498C246FEFCB}" type="datetimeFigureOut">
              <a:rPr lang="en-GB" smtClean="0"/>
              <a:t>03/08/2017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1840021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0918C5-5CCC-4C9B-A81F-498C246FEFCB}" type="datetimeFigureOut">
              <a:rPr lang="en-GB" smtClean="0"/>
              <a:t>03/08/2017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037B3A-B7B2-4DF1-9DE3-C9649A43F24C}" type="slidenum">
              <a:rPr lang="en-GB" smtClean="0"/>
              <a:t>‹#›</a:t>
            </a:fld>
            <a:endParaRPr lang="en-GB"/>
          </a:p>
        </p:txBody>
      </p:sp>
    </p:spTree>
    <p:extLst>
      <p:ext uri="{BB962C8B-B14F-4D97-AF65-F5344CB8AC3E}">
        <p14:creationId xmlns:p14="http://schemas.microsoft.com/office/powerpoint/2010/main" val="2507541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0918C5-5CCC-4C9B-A81F-498C246FEFCB}" type="datetimeFigureOut">
              <a:rPr lang="en-GB" smtClean="0"/>
              <a:t>03/08/2017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37B3A-B7B2-4DF1-9DE3-C9649A43F24C}" type="slidenum">
              <a:rPr lang="en-GB" smtClean="0"/>
              <a:t>‹#›</a:t>
            </a:fld>
            <a:endParaRPr lang="en-GB"/>
          </a:p>
        </p:txBody>
      </p:sp>
    </p:spTree>
    <p:extLst>
      <p:ext uri="{BB962C8B-B14F-4D97-AF65-F5344CB8AC3E}">
        <p14:creationId xmlns:p14="http://schemas.microsoft.com/office/powerpoint/2010/main" val="2437555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Noun Phrases to Describe Characters</a:t>
            </a:r>
            <a:endParaRPr lang="en-GB" dirty="0"/>
          </a:p>
        </p:txBody>
      </p:sp>
      <p:sp>
        <p:nvSpPr>
          <p:cNvPr id="3" name="Content Placeholder 2"/>
          <p:cNvSpPr>
            <a:spLocks noGrp="1"/>
          </p:cNvSpPr>
          <p:nvPr>
            <p:ph idx="1"/>
          </p:nvPr>
        </p:nvSpPr>
        <p:spPr/>
        <p:txBody>
          <a:bodyPr/>
          <a:lstStyle/>
          <a:p>
            <a:r>
              <a:rPr lang="en-GB" dirty="0" smtClean="0"/>
              <a:t>This sequence was used with a Year 4 class who were writing reports about the disappearance of a valuable ornament (a large china cat) from the school library. They created a Wanted poster and a newspaper report. The slides were used to model how noun phrases can create precise and detailed descriptions of a character. </a:t>
            </a:r>
            <a:endParaRPr lang="en-GB" dirty="0"/>
          </a:p>
        </p:txBody>
      </p:sp>
    </p:spTree>
    <p:extLst>
      <p:ext uri="{BB962C8B-B14F-4D97-AF65-F5344CB8AC3E}">
        <p14:creationId xmlns:p14="http://schemas.microsoft.com/office/powerpoint/2010/main" val="752608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332656"/>
            <a:ext cx="8568952" cy="6336704"/>
          </a:xfrm>
        </p:spPr>
        <p:txBody>
          <a:bodyPr>
            <a:noAutofit/>
          </a:bodyPr>
          <a:lstStyle/>
          <a:p>
            <a:pPr>
              <a:lnSpc>
                <a:spcPct val="150000"/>
              </a:lnSpc>
            </a:pPr>
            <a:r>
              <a:rPr lang="en-US" sz="2000" dirty="0"/>
              <a:t>Max , a boy aged 11 was last seen after taking a trip away from home. </a:t>
            </a:r>
            <a:r>
              <a:rPr lang="en-GB" sz="2000" dirty="0"/>
              <a:t/>
            </a:r>
            <a:br>
              <a:rPr lang="en-GB" sz="2000" dirty="0"/>
            </a:br>
            <a:r>
              <a:rPr lang="en-US" sz="2000" dirty="0"/>
              <a:t> </a:t>
            </a:r>
            <a:r>
              <a:rPr lang="en-GB" sz="2000" dirty="0"/>
              <a:t/>
            </a:r>
            <a:br>
              <a:rPr lang="en-GB" sz="2000" dirty="0"/>
            </a:br>
            <a:r>
              <a:rPr lang="en-US" sz="2000" dirty="0"/>
              <a:t>Have you seen this boy ? </a:t>
            </a:r>
            <a:r>
              <a:rPr lang="en-US" sz="2000" dirty="0" smtClean="0"/>
              <a:t/>
            </a:r>
            <a:br>
              <a:rPr lang="en-US" sz="2000" dirty="0" smtClean="0"/>
            </a:br>
            <a:r>
              <a:rPr lang="en-GB" sz="2000" dirty="0"/>
              <a:t/>
            </a:r>
            <a:br>
              <a:rPr lang="en-GB" sz="2000" dirty="0"/>
            </a:br>
            <a:r>
              <a:rPr lang="en-US" sz="2000" dirty="0"/>
              <a:t>Last seen wearing a blue and red t-shirt with a square football motif on the top left. Max has a long oval face, pale skin with a few freckles on his nose and dark blue eyes. His hair is dark blonde with a spiky parting on the left hand side. Usually he is friendly and smiling. He is close to his family, so this disappearance is extremely unusual. He often greets people with the word 'Aloha' instead of 'Hello' and 'Chow' instead of 'Goodbye'. Help us find him. Urgently! </a:t>
            </a:r>
            <a:r>
              <a:rPr lang="en-GB" sz="2000" dirty="0"/>
              <a:t/>
            </a:r>
            <a:br>
              <a:rPr lang="en-GB" sz="2000" dirty="0"/>
            </a:br>
            <a:endParaRPr lang="en-GB" sz="2000" dirty="0"/>
          </a:p>
        </p:txBody>
      </p:sp>
    </p:spTree>
    <p:extLst>
      <p:ext uri="{BB962C8B-B14F-4D97-AF65-F5344CB8AC3E}">
        <p14:creationId xmlns:p14="http://schemas.microsoft.com/office/powerpoint/2010/main" val="1614077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332656"/>
            <a:ext cx="8568952" cy="6336704"/>
          </a:xfrm>
        </p:spPr>
        <p:txBody>
          <a:bodyPr>
            <a:noAutofit/>
          </a:bodyPr>
          <a:lstStyle/>
          <a:p>
            <a:pPr>
              <a:lnSpc>
                <a:spcPct val="150000"/>
              </a:lnSpc>
            </a:pPr>
            <a:r>
              <a:rPr lang="en-US" sz="2000" b="1" u="sng" dirty="0">
                <a:solidFill>
                  <a:srgbClr val="FF0000"/>
                </a:solidFill>
              </a:rPr>
              <a:t>Max</a:t>
            </a:r>
            <a:r>
              <a:rPr lang="en-US" sz="2000" u="sng" dirty="0"/>
              <a:t> </a:t>
            </a:r>
            <a:r>
              <a:rPr lang="en-US" sz="2000" dirty="0" smtClean="0"/>
              <a:t>was </a:t>
            </a:r>
            <a:r>
              <a:rPr lang="en-US" sz="2000" dirty="0"/>
              <a:t>last seen after taking a trip away from home. </a:t>
            </a:r>
            <a:r>
              <a:rPr lang="en-GB" sz="2000" dirty="0"/>
              <a:t/>
            </a:r>
            <a:br>
              <a:rPr lang="en-GB" sz="2000" dirty="0"/>
            </a:br>
            <a:r>
              <a:rPr lang="en-US" sz="2000" dirty="0"/>
              <a:t> </a:t>
            </a:r>
            <a:r>
              <a:rPr lang="en-GB" sz="2000" dirty="0"/>
              <a:t/>
            </a:r>
            <a:br>
              <a:rPr lang="en-GB" sz="2000" dirty="0"/>
            </a:br>
            <a:r>
              <a:rPr lang="en-US" sz="2000" dirty="0"/>
              <a:t>Have you seen this boy ? </a:t>
            </a:r>
            <a:r>
              <a:rPr lang="en-US" sz="2000" dirty="0" smtClean="0"/>
              <a:t/>
            </a:r>
            <a:br>
              <a:rPr lang="en-US" sz="2000" dirty="0" smtClean="0"/>
            </a:br>
            <a:r>
              <a:rPr lang="en-GB" sz="2000" dirty="0"/>
              <a:t/>
            </a:r>
            <a:br>
              <a:rPr lang="en-GB" sz="2000" dirty="0"/>
            </a:br>
            <a:r>
              <a:rPr lang="en-US" sz="2000" dirty="0"/>
              <a:t>Last seen </a:t>
            </a:r>
            <a:r>
              <a:rPr lang="en-US" sz="2000" dirty="0" smtClean="0"/>
              <a:t>wearing a </a:t>
            </a:r>
            <a:r>
              <a:rPr lang="en-US" sz="2000" b="1" u="sng" dirty="0" smtClean="0">
                <a:solidFill>
                  <a:srgbClr val="FF0000"/>
                </a:solidFill>
              </a:rPr>
              <a:t>t-shirt</a:t>
            </a:r>
            <a:r>
              <a:rPr lang="en-US" sz="2000" dirty="0" smtClean="0"/>
              <a:t>. </a:t>
            </a:r>
            <a:r>
              <a:rPr lang="en-US" sz="2000" dirty="0"/>
              <a:t>Max has </a:t>
            </a:r>
            <a:r>
              <a:rPr lang="en-US" sz="2000" b="1" u="sng" dirty="0" smtClean="0">
                <a:solidFill>
                  <a:srgbClr val="FF0000"/>
                </a:solidFill>
              </a:rPr>
              <a:t>face</a:t>
            </a:r>
            <a:r>
              <a:rPr lang="en-US" sz="2000" b="1" dirty="0">
                <a:solidFill>
                  <a:srgbClr val="FF0000"/>
                </a:solidFill>
              </a:rPr>
              <a:t>, </a:t>
            </a:r>
            <a:r>
              <a:rPr lang="en-US" sz="2000" b="1" u="sng" dirty="0" smtClean="0">
                <a:solidFill>
                  <a:srgbClr val="FF0000"/>
                </a:solidFill>
              </a:rPr>
              <a:t>skin </a:t>
            </a:r>
            <a:r>
              <a:rPr lang="en-US" sz="2000" dirty="0" smtClean="0"/>
              <a:t>and </a:t>
            </a:r>
            <a:r>
              <a:rPr lang="en-US" sz="2000" b="1" u="sng" dirty="0" smtClean="0">
                <a:solidFill>
                  <a:srgbClr val="FF0000"/>
                </a:solidFill>
              </a:rPr>
              <a:t>eyes</a:t>
            </a:r>
            <a:r>
              <a:rPr lang="en-US" sz="2000" dirty="0"/>
              <a:t>. His hair is dark blonde with a</a:t>
            </a:r>
            <a:r>
              <a:rPr lang="en-US" sz="2000" u="sng" dirty="0"/>
              <a:t> </a:t>
            </a:r>
            <a:r>
              <a:rPr lang="en-US" sz="2000" b="1" u="sng" dirty="0" smtClean="0">
                <a:solidFill>
                  <a:srgbClr val="FF0000"/>
                </a:solidFill>
              </a:rPr>
              <a:t>parting</a:t>
            </a:r>
            <a:r>
              <a:rPr lang="en-US" sz="2000" dirty="0" smtClean="0"/>
              <a:t>. </a:t>
            </a:r>
            <a:r>
              <a:rPr lang="en-US" sz="2000" dirty="0"/>
              <a:t>Usually he is friendly and smiling. He is close to his family, so this disappearance is extremely unusual. He often greets people with the word 'Aloha' instead of 'Hello' and 'Chow' instead of 'Goodbye'. Help us find him. Urgently! </a:t>
            </a:r>
            <a:r>
              <a:rPr lang="en-GB" sz="2000" dirty="0"/>
              <a:t/>
            </a:r>
            <a:br>
              <a:rPr lang="en-GB" sz="2000" dirty="0"/>
            </a:br>
            <a:endParaRPr lang="en-GB" sz="2000" dirty="0"/>
          </a:p>
        </p:txBody>
      </p:sp>
      <p:sp>
        <p:nvSpPr>
          <p:cNvPr id="3" name="Cloud 2"/>
          <p:cNvSpPr/>
          <p:nvPr/>
        </p:nvSpPr>
        <p:spPr>
          <a:xfrm>
            <a:off x="5004048" y="5013176"/>
            <a:ext cx="3816424" cy="170080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Oh, dear! That’s not much help!</a:t>
            </a:r>
            <a:endParaRPr lang="en-GB" sz="2400" dirty="0"/>
          </a:p>
        </p:txBody>
      </p:sp>
    </p:spTree>
    <p:extLst>
      <p:ext uri="{BB962C8B-B14F-4D97-AF65-F5344CB8AC3E}">
        <p14:creationId xmlns:p14="http://schemas.microsoft.com/office/powerpoint/2010/main" val="767076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332656"/>
            <a:ext cx="8568952" cy="6336704"/>
          </a:xfrm>
        </p:spPr>
        <p:txBody>
          <a:bodyPr>
            <a:noAutofit/>
          </a:bodyPr>
          <a:lstStyle/>
          <a:p>
            <a:pPr>
              <a:lnSpc>
                <a:spcPct val="150000"/>
              </a:lnSpc>
            </a:pPr>
            <a:r>
              <a:rPr lang="en-US" sz="2000" b="1" u="sng" dirty="0">
                <a:solidFill>
                  <a:srgbClr val="FF0000"/>
                </a:solidFill>
              </a:rPr>
              <a:t>Max</a:t>
            </a:r>
            <a:r>
              <a:rPr lang="en-US" sz="2000" u="sng" dirty="0"/>
              <a:t> </a:t>
            </a:r>
            <a:r>
              <a:rPr lang="en-US" sz="2000" dirty="0" smtClean="0"/>
              <a:t>was </a:t>
            </a:r>
            <a:r>
              <a:rPr lang="en-US" sz="2000" dirty="0"/>
              <a:t>last seen after taking a trip away from home. </a:t>
            </a:r>
            <a:r>
              <a:rPr lang="en-GB" sz="2000" dirty="0"/>
              <a:t/>
            </a:r>
            <a:br>
              <a:rPr lang="en-GB" sz="2000" dirty="0"/>
            </a:br>
            <a:r>
              <a:rPr lang="en-US" sz="2000" dirty="0"/>
              <a:t> </a:t>
            </a:r>
            <a:r>
              <a:rPr lang="en-GB" sz="2000" dirty="0"/>
              <a:t/>
            </a:r>
            <a:br>
              <a:rPr lang="en-GB" sz="2000" dirty="0"/>
            </a:br>
            <a:r>
              <a:rPr lang="en-US" sz="2000" dirty="0"/>
              <a:t>Have you seen this boy ? </a:t>
            </a:r>
            <a:r>
              <a:rPr lang="en-US" sz="2000" dirty="0" smtClean="0"/>
              <a:t/>
            </a:r>
            <a:br>
              <a:rPr lang="en-US" sz="2000" dirty="0" smtClean="0"/>
            </a:br>
            <a:r>
              <a:rPr lang="en-GB" sz="2000" dirty="0"/>
              <a:t/>
            </a:r>
            <a:br>
              <a:rPr lang="en-GB" sz="2000" dirty="0"/>
            </a:br>
            <a:r>
              <a:rPr lang="en-US" sz="2000" dirty="0"/>
              <a:t>Last seen wearing </a:t>
            </a:r>
            <a:r>
              <a:rPr lang="en-US" sz="2000" b="1" u="sng" dirty="0">
                <a:solidFill>
                  <a:srgbClr val="0070C0"/>
                </a:solidFill>
              </a:rPr>
              <a:t>a blue and red </a:t>
            </a:r>
            <a:r>
              <a:rPr lang="en-US" sz="2000" b="1" u="sng" dirty="0" smtClean="0">
                <a:solidFill>
                  <a:srgbClr val="FF0000"/>
                </a:solidFill>
              </a:rPr>
              <a:t>t-shirt</a:t>
            </a:r>
            <a:r>
              <a:rPr lang="en-US" sz="2000" dirty="0" smtClean="0"/>
              <a:t>. </a:t>
            </a:r>
            <a:r>
              <a:rPr lang="en-US" sz="2000" dirty="0"/>
              <a:t>Max has</a:t>
            </a:r>
            <a:r>
              <a:rPr lang="en-US" sz="2000" u="sng" dirty="0"/>
              <a:t> </a:t>
            </a:r>
            <a:r>
              <a:rPr lang="en-US" sz="2000" b="1" u="sng" dirty="0">
                <a:solidFill>
                  <a:srgbClr val="0070C0"/>
                </a:solidFill>
              </a:rPr>
              <a:t>a long oval </a:t>
            </a:r>
            <a:r>
              <a:rPr lang="en-US" sz="2000" b="1" u="sng" dirty="0">
                <a:solidFill>
                  <a:srgbClr val="FF0000"/>
                </a:solidFill>
              </a:rPr>
              <a:t>face</a:t>
            </a:r>
            <a:r>
              <a:rPr lang="en-US" sz="2000" dirty="0"/>
              <a:t>, </a:t>
            </a:r>
            <a:r>
              <a:rPr lang="en-US" sz="2000" b="1" u="sng" dirty="0">
                <a:solidFill>
                  <a:srgbClr val="0070C0"/>
                </a:solidFill>
              </a:rPr>
              <a:t>pale</a:t>
            </a:r>
            <a:r>
              <a:rPr lang="en-US" sz="2000" u="sng" dirty="0"/>
              <a:t> </a:t>
            </a:r>
            <a:r>
              <a:rPr lang="en-US" sz="2000" b="1" u="sng" dirty="0">
                <a:solidFill>
                  <a:srgbClr val="FF0000"/>
                </a:solidFill>
              </a:rPr>
              <a:t>skin</a:t>
            </a:r>
            <a:r>
              <a:rPr lang="en-US" sz="2000" u="sng" dirty="0"/>
              <a:t> </a:t>
            </a:r>
            <a:r>
              <a:rPr lang="en-US" sz="2000" dirty="0" smtClean="0"/>
              <a:t>and </a:t>
            </a:r>
            <a:r>
              <a:rPr lang="en-US" sz="2000" b="1" u="sng" dirty="0">
                <a:solidFill>
                  <a:srgbClr val="0070C0"/>
                </a:solidFill>
              </a:rPr>
              <a:t>dark blue</a:t>
            </a:r>
            <a:r>
              <a:rPr lang="en-US" sz="2000" b="1" u="sng" dirty="0"/>
              <a:t> </a:t>
            </a:r>
            <a:r>
              <a:rPr lang="en-US" sz="2000" b="1" u="sng" dirty="0">
                <a:solidFill>
                  <a:srgbClr val="FF0000"/>
                </a:solidFill>
              </a:rPr>
              <a:t>eyes</a:t>
            </a:r>
            <a:r>
              <a:rPr lang="en-US" sz="2000" dirty="0"/>
              <a:t>. His hair is dark blonde with </a:t>
            </a:r>
            <a:r>
              <a:rPr lang="en-US" sz="2000" b="1" u="sng" dirty="0">
                <a:solidFill>
                  <a:srgbClr val="0070C0"/>
                </a:solidFill>
              </a:rPr>
              <a:t>a spiky </a:t>
            </a:r>
            <a:r>
              <a:rPr lang="en-US" sz="2000" b="1" u="sng" dirty="0" smtClean="0">
                <a:solidFill>
                  <a:srgbClr val="FF0000"/>
                </a:solidFill>
              </a:rPr>
              <a:t>parting</a:t>
            </a:r>
            <a:r>
              <a:rPr lang="en-US" sz="2000" dirty="0" smtClean="0"/>
              <a:t>. </a:t>
            </a:r>
            <a:r>
              <a:rPr lang="en-US" sz="2000" dirty="0"/>
              <a:t>Usually he is friendly and smiling. He is close to his family, so this disappearance is extremely unusual. He often greets people with the word 'Aloha' instead of 'Hello' and 'Chow' instead of 'Goodbye'. Help us find him. </a:t>
            </a:r>
            <a:r>
              <a:rPr lang="en-US" sz="2000" dirty="0" smtClean="0"/>
              <a:t/>
            </a:r>
            <a:br>
              <a:rPr lang="en-US" sz="2000" dirty="0" smtClean="0"/>
            </a:br>
            <a:r>
              <a:rPr lang="en-US" sz="2000" dirty="0" smtClean="0"/>
              <a:t>Urgently</a:t>
            </a:r>
            <a:r>
              <a:rPr lang="en-US" sz="2000" dirty="0"/>
              <a:t>! </a:t>
            </a:r>
            <a:r>
              <a:rPr lang="en-US" sz="2000" dirty="0" smtClean="0"/>
              <a:t/>
            </a:r>
            <a:br>
              <a:rPr lang="en-US" sz="2000" dirty="0" smtClean="0"/>
            </a:br>
            <a:r>
              <a:rPr lang="en-GB" sz="2000" dirty="0"/>
              <a:t/>
            </a:r>
            <a:br>
              <a:rPr lang="en-GB" sz="2000" dirty="0"/>
            </a:br>
            <a:endParaRPr lang="en-GB" sz="2000" dirty="0"/>
          </a:p>
        </p:txBody>
      </p:sp>
      <p:sp>
        <p:nvSpPr>
          <p:cNvPr id="3" name="Cloud 2"/>
          <p:cNvSpPr/>
          <p:nvPr/>
        </p:nvSpPr>
        <p:spPr>
          <a:xfrm>
            <a:off x="5364088" y="5157192"/>
            <a:ext cx="3456384" cy="158417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Add precise adjectives to describe him</a:t>
            </a:r>
            <a:endParaRPr lang="en-GB" sz="2400" dirty="0"/>
          </a:p>
        </p:txBody>
      </p:sp>
    </p:spTree>
    <p:extLst>
      <p:ext uri="{BB962C8B-B14F-4D97-AF65-F5344CB8AC3E}">
        <p14:creationId xmlns:p14="http://schemas.microsoft.com/office/powerpoint/2010/main" val="767076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332656"/>
            <a:ext cx="8568952" cy="6336704"/>
          </a:xfrm>
        </p:spPr>
        <p:txBody>
          <a:bodyPr>
            <a:noAutofit/>
          </a:bodyPr>
          <a:lstStyle/>
          <a:p>
            <a:pPr>
              <a:lnSpc>
                <a:spcPct val="150000"/>
              </a:lnSpc>
            </a:pPr>
            <a:r>
              <a:rPr lang="en-US" sz="2000" b="1" u="sng" dirty="0">
                <a:solidFill>
                  <a:srgbClr val="FF0000"/>
                </a:solidFill>
              </a:rPr>
              <a:t>Max </a:t>
            </a:r>
            <a:r>
              <a:rPr lang="en-US" sz="2000" u="sng" dirty="0"/>
              <a:t>, </a:t>
            </a:r>
            <a:r>
              <a:rPr lang="en-US" sz="2000" b="1" u="sng" dirty="0">
                <a:solidFill>
                  <a:srgbClr val="7030A0"/>
                </a:solidFill>
              </a:rPr>
              <a:t>a boy aged 11</a:t>
            </a:r>
            <a:r>
              <a:rPr lang="en-US" sz="2000" b="1" dirty="0">
                <a:solidFill>
                  <a:srgbClr val="7030A0"/>
                </a:solidFill>
              </a:rPr>
              <a:t> </a:t>
            </a:r>
            <a:r>
              <a:rPr lang="en-US" sz="2000" dirty="0"/>
              <a:t>was last seen after taking a trip away from home. </a:t>
            </a:r>
            <a:r>
              <a:rPr lang="en-GB" sz="2000" dirty="0"/>
              <a:t/>
            </a:r>
            <a:br>
              <a:rPr lang="en-GB" sz="2000" dirty="0"/>
            </a:br>
            <a:r>
              <a:rPr lang="en-US" sz="2000" dirty="0"/>
              <a:t> </a:t>
            </a:r>
            <a:r>
              <a:rPr lang="en-GB" sz="2000" dirty="0"/>
              <a:t/>
            </a:r>
            <a:br>
              <a:rPr lang="en-GB" sz="2000" dirty="0"/>
            </a:br>
            <a:r>
              <a:rPr lang="en-US" sz="2000" dirty="0"/>
              <a:t>Have you seen this boy ? </a:t>
            </a:r>
            <a:r>
              <a:rPr lang="en-US" sz="2000" dirty="0" smtClean="0"/>
              <a:t/>
            </a:r>
            <a:br>
              <a:rPr lang="en-US" sz="2000" dirty="0" smtClean="0"/>
            </a:br>
            <a:r>
              <a:rPr lang="en-GB" sz="2000" dirty="0"/>
              <a:t/>
            </a:r>
            <a:br>
              <a:rPr lang="en-GB" sz="2000" dirty="0"/>
            </a:br>
            <a:r>
              <a:rPr lang="en-US" sz="2000" dirty="0"/>
              <a:t>Last seen wearing </a:t>
            </a:r>
            <a:r>
              <a:rPr lang="en-US" sz="2000" b="1" u="sng" dirty="0">
                <a:solidFill>
                  <a:srgbClr val="0070C0"/>
                </a:solidFill>
              </a:rPr>
              <a:t>a blue and red </a:t>
            </a:r>
            <a:r>
              <a:rPr lang="en-US" sz="2000" b="1" u="sng" dirty="0">
                <a:solidFill>
                  <a:srgbClr val="FF0000"/>
                </a:solidFill>
              </a:rPr>
              <a:t>t-shirt</a:t>
            </a:r>
            <a:r>
              <a:rPr lang="en-US" sz="2000" u="sng" dirty="0"/>
              <a:t> </a:t>
            </a:r>
            <a:r>
              <a:rPr lang="en-US" sz="2000" b="1" u="sng" dirty="0">
                <a:solidFill>
                  <a:srgbClr val="00B050"/>
                </a:solidFill>
              </a:rPr>
              <a:t>with a square football motif on the top left</a:t>
            </a:r>
            <a:r>
              <a:rPr lang="en-US" sz="2000" dirty="0"/>
              <a:t>. Max has</a:t>
            </a:r>
            <a:r>
              <a:rPr lang="en-US" sz="2000" u="sng" dirty="0"/>
              <a:t> a</a:t>
            </a:r>
            <a:r>
              <a:rPr lang="en-US" sz="2000" b="1" u="sng" dirty="0">
                <a:solidFill>
                  <a:srgbClr val="0070C0"/>
                </a:solidFill>
              </a:rPr>
              <a:t> long oval </a:t>
            </a:r>
            <a:r>
              <a:rPr lang="en-US" sz="2000" b="1" u="sng" dirty="0">
                <a:solidFill>
                  <a:srgbClr val="FF0000"/>
                </a:solidFill>
              </a:rPr>
              <a:t>face</a:t>
            </a:r>
            <a:r>
              <a:rPr lang="en-US" sz="2000" dirty="0"/>
              <a:t>, </a:t>
            </a:r>
            <a:r>
              <a:rPr lang="en-US" sz="2000" b="1" u="sng" dirty="0">
                <a:solidFill>
                  <a:srgbClr val="0070C0"/>
                </a:solidFill>
              </a:rPr>
              <a:t>pale</a:t>
            </a:r>
            <a:r>
              <a:rPr lang="en-US" sz="2000" u="sng" dirty="0"/>
              <a:t> </a:t>
            </a:r>
            <a:r>
              <a:rPr lang="en-US" sz="2000" b="1" u="sng" dirty="0">
                <a:solidFill>
                  <a:srgbClr val="FF0000"/>
                </a:solidFill>
              </a:rPr>
              <a:t>skin</a:t>
            </a:r>
            <a:r>
              <a:rPr lang="en-US" sz="2000" u="sng" dirty="0"/>
              <a:t> </a:t>
            </a:r>
            <a:r>
              <a:rPr lang="en-US" sz="2000" b="1" u="sng" dirty="0">
                <a:solidFill>
                  <a:srgbClr val="00B050"/>
                </a:solidFill>
              </a:rPr>
              <a:t>with a few freckles on his nose</a:t>
            </a:r>
            <a:r>
              <a:rPr lang="en-US" sz="2000" b="1" dirty="0">
                <a:solidFill>
                  <a:srgbClr val="00B050"/>
                </a:solidFill>
              </a:rPr>
              <a:t> </a:t>
            </a:r>
            <a:r>
              <a:rPr lang="en-US" sz="2000" dirty="0"/>
              <a:t>and </a:t>
            </a:r>
            <a:r>
              <a:rPr lang="en-US" sz="2000" b="1" u="sng" dirty="0">
                <a:solidFill>
                  <a:srgbClr val="0070C0"/>
                </a:solidFill>
              </a:rPr>
              <a:t>dark blue</a:t>
            </a:r>
            <a:r>
              <a:rPr lang="en-US" sz="2000" u="sng" dirty="0"/>
              <a:t> </a:t>
            </a:r>
            <a:r>
              <a:rPr lang="en-US" sz="2000" b="1" u="sng" dirty="0">
                <a:solidFill>
                  <a:srgbClr val="FF0000"/>
                </a:solidFill>
              </a:rPr>
              <a:t>eyes</a:t>
            </a:r>
            <a:r>
              <a:rPr lang="en-US" sz="2000" dirty="0"/>
              <a:t>. His hair is dark blonde with </a:t>
            </a:r>
            <a:r>
              <a:rPr lang="en-US" sz="2000" b="1" u="sng" dirty="0">
                <a:solidFill>
                  <a:srgbClr val="0070C0"/>
                </a:solidFill>
              </a:rPr>
              <a:t>a spiky </a:t>
            </a:r>
            <a:r>
              <a:rPr lang="en-US" sz="2000" b="1" u="sng" dirty="0">
                <a:solidFill>
                  <a:srgbClr val="FF0000"/>
                </a:solidFill>
              </a:rPr>
              <a:t>parting</a:t>
            </a:r>
            <a:r>
              <a:rPr lang="en-US" sz="2000" u="sng" dirty="0"/>
              <a:t> </a:t>
            </a:r>
            <a:r>
              <a:rPr lang="en-US" sz="2000" b="1" u="sng" dirty="0">
                <a:solidFill>
                  <a:srgbClr val="00B050"/>
                </a:solidFill>
              </a:rPr>
              <a:t>on the left hand side</a:t>
            </a:r>
            <a:r>
              <a:rPr lang="en-US" sz="2000" dirty="0"/>
              <a:t>. Usually he is friendly and smiling. He is close to his family, so this disappearance is extremely unusual. He often greets people with the word 'Aloha' instead of 'Hello' and 'Chow' instead of 'Goodbye'. Help us find him. </a:t>
            </a:r>
            <a:r>
              <a:rPr lang="en-US" sz="2000" dirty="0" smtClean="0"/>
              <a:t/>
            </a:r>
            <a:br>
              <a:rPr lang="en-US" sz="2000" dirty="0" smtClean="0"/>
            </a:br>
            <a:r>
              <a:rPr lang="en-US" sz="2000" dirty="0" smtClean="0"/>
              <a:t>Urgently</a:t>
            </a:r>
            <a:r>
              <a:rPr lang="en-US" sz="2000" dirty="0"/>
              <a:t>! </a:t>
            </a:r>
            <a:r>
              <a:rPr lang="en-GB" sz="2000" dirty="0"/>
              <a:t/>
            </a:r>
            <a:br>
              <a:rPr lang="en-GB" sz="2000" dirty="0"/>
            </a:br>
            <a:endParaRPr lang="en-GB" sz="2000" dirty="0"/>
          </a:p>
        </p:txBody>
      </p:sp>
      <p:sp>
        <p:nvSpPr>
          <p:cNvPr id="3" name="Cloud 2"/>
          <p:cNvSpPr/>
          <p:nvPr/>
        </p:nvSpPr>
        <p:spPr>
          <a:xfrm>
            <a:off x="5724128" y="5229200"/>
            <a:ext cx="3419872" cy="16288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smtClean="0"/>
              <a:t>Add prepositional phrases after the noun to describe him</a:t>
            </a:r>
            <a:endParaRPr lang="en-GB" sz="2200" dirty="0"/>
          </a:p>
        </p:txBody>
      </p:sp>
    </p:spTree>
    <p:extLst>
      <p:ext uri="{BB962C8B-B14F-4D97-AF65-F5344CB8AC3E}">
        <p14:creationId xmlns:p14="http://schemas.microsoft.com/office/powerpoint/2010/main" val="8332944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12968" cy="1143000"/>
          </a:xfrm>
        </p:spPr>
        <p:txBody>
          <a:bodyPr/>
          <a:lstStyle/>
          <a:p>
            <a:r>
              <a:rPr lang="en-GB" smtClean="0"/>
              <a:t>Description Detectives</a:t>
            </a:r>
            <a:endParaRPr lang="en-GB" dirty="0"/>
          </a:p>
        </p:txBody>
      </p:sp>
      <p:sp>
        <p:nvSpPr>
          <p:cNvPr id="3" name="Content Placeholder 2"/>
          <p:cNvSpPr>
            <a:spLocks noGrp="1"/>
          </p:cNvSpPr>
          <p:nvPr>
            <p:ph idx="1"/>
          </p:nvPr>
        </p:nvSpPr>
        <p:spPr>
          <a:xfrm>
            <a:off x="179512" y="1600200"/>
            <a:ext cx="4176464" cy="4525963"/>
          </a:xfrm>
          <a:ln>
            <a:solidFill>
              <a:schemeClr val="tx1"/>
            </a:solidFill>
          </a:ln>
        </p:spPr>
        <p:txBody>
          <a:bodyPr>
            <a:normAutofit/>
          </a:bodyPr>
          <a:lstStyle/>
          <a:p>
            <a:pPr marL="0" indent="0" algn="ctr">
              <a:buNone/>
            </a:pPr>
            <a:r>
              <a:rPr lang="en-GB" sz="2000" dirty="0" smtClean="0">
                <a:solidFill>
                  <a:srgbClr val="7030A0"/>
                </a:solidFill>
              </a:rPr>
              <a:t>List some precise adjectives to describe your missing object</a:t>
            </a:r>
            <a:endParaRPr lang="en-GB" sz="2000" dirty="0">
              <a:solidFill>
                <a:srgbClr val="7030A0"/>
              </a:solidFill>
            </a:endParaRPr>
          </a:p>
        </p:txBody>
      </p:sp>
      <p:sp>
        <p:nvSpPr>
          <p:cNvPr id="4" name="Content Placeholder 2"/>
          <p:cNvSpPr txBox="1">
            <a:spLocks/>
          </p:cNvSpPr>
          <p:nvPr/>
        </p:nvSpPr>
        <p:spPr>
          <a:xfrm>
            <a:off x="4572000" y="1575729"/>
            <a:ext cx="4320480" cy="4525963"/>
          </a:xfrm>
          <a:prstGeom prst="rect">
            <a:avLst/>
          </a:prstGeom>
          <a:ln>
            <a:solidFill>
              <a:schemeClr val="tx1"/>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sz="2000" dirty="0" smtClean="0">
                <a:solidFill>
                  <a:srgbClr val="7030A0"/>
                </a:solidFill>
              </a:rPr>
              <a:t>Build some precise prepositional phrases to describe your missing object.</a:t>
            </a:r>
          </a:p>
          <a:p>
            <a:pPr marL="0" indent="0" algn="ctr">
              <a:buFont typeface="Arial" panose="020B0604020202020204" pitchFamily="34" charset="0"/>
              <a:buNone/>
            </a:pPr>
            <a:r>
              <a:rPr lang="en-GB" sz="2000" dirty="0" smtClean="0">
                <a:solidFill>
                  <a:srgbClr val="7030A0"/>
                </a:solidFill>
              </a:rPr>
              <a:t>These begin with prepositions like:</a:t>
            </a:r>
          </a:p>
          <a:p>
            <a:pPr marL="0" indent="0" algn="ctr">
              <a:buFont typeface="Arial" panose="020B0604020202020204" pitchFamily="34" charset="0"/>
              <a:buNone/>
            </a:pPr>
            <a:r>
              <a:rPr lang="en-GB" sz="2000" i="1" dirty="0">
                <a:solidFill>
                  <a:srgbClr val="00B050"/>
                </a:solidFill>
              </a:rPr>
              <a:t>w</a:t>
            </a:r>
            <a:r>
              <a:rPr lang="en-GB" sz="2000" i="1" dirty="0" smtClean="0">
                <a:solidFill>
                  <a:srgbClr val="00B050"/>
                </a:solidFill>
              </a:rPr>
              <a:t>ith, on, of, under, near, by, in, for</a:t>
            </a:r>
            <a:endParaRPr lang="en-GB" sz="2000" i="1" dirty="0">
              <a:solidFill>
                <a:srgbClr val="00B050"/>
              </a:solidFill>
            </a:endParaRPr>
          </a:p>
        </p:txBody>
      </p:sp>
    </p:spTree>
    <p:extLst>
      <p:ext uri="{BB962C8B-B14F-4D97-AF65-F5344CB8AC3E}">
        <p14:creationId xmlns:p14="http://schemas.microsoft.com/office/powerpoint/2010/main" val="4891547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208</Words>
  <Application>Microsoft Office PowerPoint</Application>
  <PresentationFormat>On-screen Show (4:3)</PresentationFormat>
  <Paragraphs>16</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Noun Phrases to Describe Characters</vt:lpstr>
      <vt:lpstr>Max , a boy aged 11 was last seen after taking a trip away from home.    Have you seen this boy ?   Last seen wearing a blue and red t-shirt with a square football motif on the top left. Max has a long oval face, pale skin with a few freckles on his nose and dark blue eyes. His hair is dark blonde with a spiky parting on the left hand side. Usually he is friendly and smiling. He is close to his family, so this disappearance is extremely unusual. He often greets people with the word 'Aloha' instead of 'Hello' and 'Chow' instead of 'Goodbye'. Help us find him. Urgently!  </vt:lpstr>
      <vt:lpstr>Max was last seen after taking a trip away from home.    Have you seen this boy ?   Last seen wearing a t-shirt. Max has face, skin and eyes. His hair is dark blonde with a parting. Usually he is friendly and smiling. He is close to his family, so this disappearance is extremely unusual. He often greets people with the word 'Aloha' instead of 'Hello' and 'Chow' instead of 'Goodbye'. Help us find him. Urgently!  </vt:lpstr>
      <vt:lpstr>Max was last seen after taking a trip away from home.    Have you seen this boy ?   Last seen wearing a blue and red t-shirt. Max has a long oval face, pale skin and dark blue eyes. His hair is dark blonde with a spiky parting. Usually he is friendly and smiling. He is close to his family, so this disappearance is extremely unusual. He often greets people with the word 'Aloha' instead of 'Hello' and 'Chow' instead of 'Goodbye'. Help us find him.  Urgently!   </vt:lpstr>
      <vt:lpstr>Max , a boy aged 11 was last seen after taking a trip away from home.    Have you seen this boy ?   Last seen wearing a blue and red t-shirt with a square football motif on the top left. Max has a long oval face, pale skin with a few freckles on his nose and dark blue eyes. His hair is dark blonde with a spiky parting on the left hand side. Usually he is friendly and smiling. He is close to his family, so this disappearance is extremely unusual. He often greets people with the word 'Aloha' instead of 'Hello' and 'Chow' instead of 'Goodbye'. Help us find him.  Urgently!  </vt:lpstr>
      <vt:lpstr>Description Detectives</vt:lpstr>
    </vt:vector>
  </TitlesOfParts>
  <Company>University of Exeter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Max , a boy aged 11 was last seen after taking a trip away from home.    Have you seen this boy ?   Last seen wearing a blue and red t-shirt with a square football motif on the top left. Max has a long oval face, pale skin with a few freckles on his nose and dark blue eyes. His hair is dark blonde with a spiky parting on the left hand side. Usually he is friendly and smiling. He is close to his family, so this disappearance is extremely unusual. He often greets people with the word 'Aloha' instead of 'Hello' and 'Chow' instead of 'Goodbye'. Help us find him. Urgently!</dc:title>
  <dc:creator>Myhill, Debra</dc:creator>
  <cp:lastModifiedBy>helen lines</cp:lastModifiedBy>
  <cp:revision>4</cp:revision>
  <dcterms:created xsi:type="dcterms:W3CDTF">2014-02-16T15:15:44Z</dcterms:created>
  <dcterms:modified xsi:type="dcterms:W3CDTF">2017-08-03T17:52:20Z</dcterms:modified>
</cp:coreProperties>
</file>