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5"/>
  </p:notesMasterIdLst>
  <p:handoutMasterIdLst>
    <p:handoutMasterId r:id="rId16"/>
  </p:handoutMasterIdLst>
  <p:sldIdLst>
    <p:sldId id="276" r:id="rId2"/>
    <p:sldId id="307" r:id="rId3"/>
    <p:sldId id="308" r:id="rId4"/>
    <p:sldId id="334" r:id="rId5"/>
    <p:sldId id="332" r:id="rId6"/>
    <p:sldId id="333" r:id="rId7"/>
    <p:sldId id="309" r:id="rId8"/>
    <p:sldId id="329" r:id="rId9"/>
    <p:sldId id="310" r:id="rId10"/>
    <p:sldId id="326" r:id="rId11"/>
    <p:sldId id="327" r:id="rId12"/>
    <p:sldId id="328" r:id="rId13"/>
    <p:sldId id="323" r:id="rId14"/>
  </p:sldIdLst>
  <p:sldSz cx="9144000" cy="6858000" type="screen4x3"/>
  <p:notesSz cx="6881813" cy="96615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A94"/>
    <a:srgbClr val="008000"/>
    <a:srgbClr val="9ED090"/>
    <a:srgbClr val="55C37A"/>
    <a:srgbClr val="7AD09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85631" autoAdjust="0"/>
  </p:normalViewPr>
  <p:slideViewPr>
    <p:cSldViewPr>
      <p:cViewPr>
        <p:scale>
          <a:sx n="40" d="100"/>
          <a:sy n="40" d="100"/>
        </p:scale>
        <p:origin x="-1565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9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102" y="0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6401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102" y="9176401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9577D1-B2A1-402A-B7B5-CE6EAB3E0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93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7113" y="725488"/>
            <a:ext cx="4827587" cy="3621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589776"/>
            <a:ext cx="5505450" cy="4347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6401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9176401"/>
            <a:ext cx="2982119" cy="48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C648E7-3A21-4E05-9F45-05274052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93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458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66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Note too that a subordinate clause can be</a:t>
            </a:r>
            <a:r>
              <a:rPr lang="en-GB" baseline="0" dirty="0" smtClean="0"/>
              <a:t> formed with a non-finite verb:</a:t>
            </a:r>
          </a:p>
          <a:p>
            <a:r>
              <a:rPr lang="en-GB" i="1" u="sng" baseline="0" dirty="0" smtClean="0"/>
              <a:t>Feeling</a:t>
            </a:r>
            <a:r>
              <a:rPr lang="en-GB" u="sng" baseline="0" dirty="0" smtClean="0"/>
              <a:t> hungry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Gregor</a:t>
            </a:r>
            <a:r>
              <a:rPr lang="en-GB" baseline="0" dirty="0" smtClean="0"/>
              <a:t> greedily ate bread. (present participle –</a:t>
            </a:r>
            <a:r>
              <a:rPr lang="en-GB" baseline="0" dirty="0" err="1" smtClean="0"/>
              <a:t>ing</a:t>
            </a:r>
            <a:r>
              <a:rPr lang="en-GB" baseline="0" dirty="0" smtClean="0"/>
              <a:t> form)</a:t>
            </a:r>
          </a:p>
          <a:p>
            <a:r>
              <a:rPr lang="en-GB" baseline="0" dirty="0" err="1" smtClean="0"/>
              <a:t>Gregor</a:t>
            </a:r>
            <a:r>
              <a:rPr lang="en-GB" baseline="0" dirty="0" smtClean="0"/>
              <a:t>, </a:t>
            </a:r>
            <a:r>
              <a:rPr lang="en-GB" i="1" u="sng" baseline="0" dirty="0" smtClean="0"/>
              <a:t>left</a:t>
            </a:r>
            <a:r>
              <a:rPr lang="en-GB" u="sng" baseline="0" dirty="0" smtClean="0"/>
              <a:t> alone</a:t>
            </a:r>
            <a:r>
              <a:rPr lang="en-GB" u="none" baseline="0" dirty="0" smtClean="0"/>
              <a:t> in </a:t>
            </a:r>
            <a:r>
              <a:rPr lang="en-GB" baseline="0" dirty="0" smtClean="0"/>
              <a:t>the kitchen, ate bread greedily. (past participle form, often –</a:t>
            </a:r>
            <a:r>
              <a:rPr lang="en-GB" baseline="0" dirty="0" err="1" smtClean="0"/>
              <a:t>ed</a:t>
            </a:r>
            <a:r>
              <a:rPr lang="en-GB" baseline="0" dirty="0" smtClean="0"/>
              <a:t> but other irregular endings)</a:t>
            </a:r>
          </a:p>
          <a:p>
            <a:r>
              <a:rPr lang="en-GB" baseline="0" dirty="0" err="1" smtClean="0"/>
              <a:t>Gregor</a:t>
            </a:r>
            <a:r>
              <a:rPr lang="en-GB" baseline="0" dirty="0" smtClean="0"/>
              <a:t> was determined </a:t>
            </a:r>
            <a:r>
              <a:rPr lang="en-GB" i="1" u="sng" baseline="0" dirty="0" smtClean="0"/>
              <a:t>to eat </a:t>
            </a:r>
            <a:r>
              <a:rPr lang="en-GB" i="0" u="none" baseline="0" dirty="0" smtClean="0"/>
              <a:t> as much bread as possible. </a:t>
            </a:r>
            <a:r>
              <a:rPr lang="en-GB" baseline="0" dirty="0" smtClean="0"/>
              <a:t>(infinitive form)</a:t>
            </a:r>
          </a:p>
          <a:p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958033-DA38-49D1-9538-252E551A7946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9458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83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48E7-3A21-4E05-9F45-05274052E9C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56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25538" y="187325"/>
            <a:ext cx="2779712" cy="2084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2441332"/>
            <a:ext cx="5457023" cy="6384079"/>
          </a:xfrm>
        </p:spPr>
        <p:txBody>
          <a:bodyPr/>
          <a:lstStyle/>
          <a:p>
            <a:r>
              <a:rPr lang="en-GB" dirty="0" smtClean="0"/>
              <a:t>Examples on the following slides are taken from these texts. Note that this</a:t>
            </a:r>
            <a:r>
              <a:rPr lang="en-GB" baseline="0" dirty="0" smtClean="0"/>
              <a:t> PowerPoint is intended as consolidation for teachers’ grammar subject knowledge, rather than for use with students.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40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9775" y="715963"/>
            <a:ext cx="2801938" cy="2101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3117540"/>
            <a:ext cx="5457023" cy="593560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As you sort these, decide</a:t>
            </a:r>
            <a:r>
              <a:rPr lang="en-GB" baseline="0" dirty="0" smtClean="0"/>
              <a:t> on a definition of a phrase, a clause, a sentence.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4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9775" y="715963"/>
            <a:ext cx="2801938" cy="2101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3117540"/>
            <a:ext cx="5457023" cy="593560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40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9775" y="715963"/>
            <a:ext cx="2801938" cy="2101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3117540"/>
            <a:ext cx="5457023" cy="593560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40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09775" y="715963"/>
            <a:ext cx="2801938" cy="2101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3117540"/>
            <a:ext cx="5457023" cy="593560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40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3513" y="336550"/>
            <a:ext cx="2806700" cy="2105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2666735"/>
            <a:ext cx="5457023" cy="6461542"/>
          </a:xfrm>
        </p:spPr>
        <p:txBody>
          <a:bodyPr/>
          <a:lstStyle/>
          <a:p>
            <a:r>
              <a:rPr lang="en-GB" dirty="0" smtClean="0"/>
              <a:t>Remember – one</a:t>
            </a:r>
            <a:r>
              <a:rPr lang="en-GB" baseline="0" dirty="0" smtClean="0"/>
              <a:t> verb = one clause, which will be either a main (or independent) clause or a subordinate (or dependent) clause.</a:t>
            </a:r>
          </a:p>
          <a:p>
            <a:r>
              <a:rPr lang="en-GB" baseline="0" dirty="0" smtClean="0"/>
              <a:t>Task: First 2 sentences each have one clause (verbs are: </a:t>
            </a:r>
            <a:r>
              <a:rPr lang="en-GB" i="1" baseline="0" dirty="0" smtClean="0"/>
              <a:t>rode; was</a:t>
            </a:r>
            <a:r>
              <a:rPr lang="en-GB" baseline="0" dirty="0" smtClean="0"/>
              <a:t>) ; final example has 3 clauses (verbs are: </a:t>
            </a:r>
            <a:r>
              <a:rPr lang="en-GB" i="1" baseline="0" dirty="0" smtClean="0"/>
              <a:t>disappeared, did, was</a:t>
            </a:r>
            <a:r>
              <a:rPr lang="en-GB" baseline="0" dirty="0" smtClean="0"/>
              <a:t>). </a:t>
            </a:r>
          </a:p>
          <a:p>
            <a:r>
              <a:rPr lang="en-GB" baseline="0" dirty="0" smtClean="0"/>
              <a:t>Subjects: 1. ‘a lone traveller’. Note its fairly unusual position at the end of the sentence, placed after the verb. What effect do you think the writer intends by placing the subject here?</a:t>
            </a:r>
          </a:p>
          <a:p>
            <a:r>
              <a:rPr lang="en-GB" baseline="0" dirty="0" smtClean="0"/>
              <a:t>2. ‘the moon’. The subject in a clause is usually a single noun, a noun phrase or a pronoun.</a:t>
            </a:r>
          </a:p>
          <a:p>
            <a:r>
              <a:rPr lang="en-GB" baseline="0" dirty="0" smtClean="0"/>
              <a:t>3. Clause 1: ‘it’ (i.e. the moon); clause 2: ‘</a:t>
            </a:r>
            <a:r>
              <a:rPr lang="en-GB" baseline="0" dirty="0" err="1" smtClean="0"/>
              <a:t>Gregor’s</a:t>
            </a:r>
            <a:r>
              <a:rPr lang="en-GB" baseline="0" dirty="0" smtClean="0"/>
              <a:t> path’ (note subject-verb inversion again); clause 3: ‘he’</a:t>
            </a:r>
          </a:p>
          <a:p>
            <a:endParaRPr lang="en-GB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 dirty="0" smtClean="0"/>
              <a:t>We can say that the ‘subject’ tells us the theme of the clause, who or what is acting the verb.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baseline="0" dirty="0" smtClean="0"/>
              <a:t>All the verbs in these examples of clauses (including the subordinate clauses) are finite verbs, where the form of the verb changes (inflects) according to:</a:t>
            </a:r>
          </a:p>
          <a:p>
            <a:pPr marL="628650" marR="0" lvl="1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baseline="0" dirty="0" smtClean="0"/>
              <a:t>tense: Beauty </a:t>
            </a:r>
            <a:r>
              <a:rPr lang="en-GB" i="1" baseline="0" dirty="0" smtClean="0"/>
              <a:t>waited</a:t>
            </a:r>
            <a:r>
              <a:rPr lang="en-GB" baseline="0" dirty="0" smtClean="0"/>
              <a:t>/Beauty </a:t>
            </a:r>
            <a:r>
              <a:rPr lang="en-GB" i="1" baseline="0" dirty="0" smtClean="0"/>
              <a:t>waits</a:t>
            </a:r>
            <a:r>
              <a:rPr lang="en-GB" baseline="0" dirty="0" smtClean="0"/>
              <a:t>; the moon </a:t>
            </a:r>
            <a:r>
              <a:rPr lang="en-GB" i="1" baseline="0" dirty="0" smtClean="0"/>
              <a:t>shone</a:t>
            </a:r>
            <a:r>
              <a:rPr lang="en-GB" baseline="0" dirty="0" smtClean="0"/>
              <a:t>/the moon </a:t>
            </a:r>
            <a:r>
              <a:rPr lang="en-GB" i="1" baseline="0" dirty="0" smtClean="0"/>
              <a:t>shines</a:t>
            </a:r>
            <a:endParaRPr lang="en-GB" baseline="0" dirty="0" smtClean="0"/>
          </a:p>
          <a:p>
            <a:pPr marL="628650" marR="0" lvl="1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baseline="0" dirty="0" smtClean="0"/>
              <a:t>or person, the singular or plural subject that is acting the verb: he </a:t>
            </a:r>
            <a:r>
              <a:rPr lang="en-GB" i="1" baseline="0" dirty="0" smtClean="0"/>
              <a:t>was</a:t>
            </a:r>
            <a:r>
              <a:rPr lang="en-GB" baseline="0" dirty="0" smtClean="0"/>
              <a:t> lost/we </a:t>
            </a:r>
            <a:r>
              <a:rPr lang="en-GB" i="1" baseline="0" dirty="0" smtClean="0"/>
              <a:t>were</a:t>
            </a:r>
            <a:r>
              <a:rPr lang="en-GB" baseline="0" dirty="0" smtClean="0"/>
              <a:t> lost; the last petal </a:t>
            </a:r>
            <a:r>
              <a:rPr lang="en-GB" i="1" baseline="0" dirty="0" smtClean="0"/>
              <a:t>falls</a:t>
            </a:r>
            <a:r>
              <a:rPr lang="en-GB" baseline="0" dirty="0" smtClean="0"/>
              <a:t>/the last petals </a:t>
            </a:r>
            <a:r>
              <a:rPr lang="en-GB" i="1" baseline="0" dirty="0" smtClean="0"/>
              <a:t>fall</a:t>
            </a:r>
            <a:r>
              <a:rPr lang="en-GB" i="0" baseline="0" dirty="0" smtClean="0"/>
              <a:t>. </a:t>
            </a:r>
          </a:p>
          <a:p>
            <a:pPr marL="628650" marR="0" lvl="1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baseline="0" dirty="0" smtClean="0"/>
              <a:t>It is called finite because it is finished or complete.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 contrast, non-finite verbs do not change to show tense or person. There are three forms of non-finite verb: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present participle (the –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ing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form): a lone traveller is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riding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a lone traveller was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riding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the travellers were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riding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628650" lvl="1" indent="-171450">
              <a:buFont typeface="Arial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past participle (usually an –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form, but some irregular past tense endings): Beauty has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waited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Beauty had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waited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The petal has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fallen;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petals have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fallen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628650" lvl="1" indent="-171450">
              <a:buFont typeface="Arial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infinitive form: (to)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wait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(to)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tell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; to (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ride)</a:t>
            </a:r>
            <a:endParaRPr lang="en-GB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i="0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0497D-1873-41D2-83B8-70CA552CD2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326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Identifying</a:t>
            </a:r>
            <a:r>
              <a:rPr lang="en-GB" baseline="0" dirty="0" smtClean="0"/>
              <a:t> elements that make a clause – S, V, O, A, C</a:t>
            </a:r>
          </a:p>
          <a:p>
            <a:r>
              <a:rPr lang="en-GB" dirty="0" smtClean="0"/>
              <a:t>We can think of these as ‘slots’</a:t>
            </a:r>
            <a:r>
              <a:rPr lang="en-GB" baseline="0" dirty="0" smtClean="0"/>
              <a:t> </a:t>
            </a:r>
            <a:r>
              <a:rPr lang="en-GB" dirty="0" smtClean="0"/>
              <a:t>that can be combined and ordered in different ways,</a:t>
            </a:r>
            <a:r>
              <a:rPr lang="en-GB" baseline="0" dirty="0" smtClean="0"/>
              <a:t> exemplified below.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Gregor</a:t>
            </a:r>
            <a:r>
              <a:rPr lang="en-GB" dirty="0" smtClean="0"/>
              <a:t> ate.</a:t>
            </a:r>
          </a:p>
          <a:p>
            <a:r>
              <a:rPr lang="en-GB" dirty="0" smtClean="0"/>
              <a:t>S          V</a:t>
            </a:r>
          </a:p>
          <a:p>
            <a:r>
              <a:rPr lang="en-GB" dirty="0" err="1" smtClean="0"/>
              <a:t>Gregor</a:t>
            </a:r>
            <a:r>
              <a:rPr lang="en-GB" dirty="0" smtClean="0"/>
              <a:t> ate bread.</a:t>
            </a:r>
          </a:p>
          <a:p>
            <a:r>
              <a:rPr lang="en-GB" dirty="0" smtClean="0"/>
              <a:t>S           V      O</a:t>
            </a:r>
          </a:p>
          <a:p>
            <a:r>
              <a:rPr lang="en-GB" dirty="0" err="1" smtClean="0"/>
              <a:t>Gregor</a:t>
            </a:r>
            <a:r>
              <a:rPr lang="en-GB" dirty="0" smtClean="0"/>
              <a:t> ate bread hungrily.</a:t>
            </a:r>
          </a:p>
          <a:p>
            <a:r>
              <a:rPr lang="en-GB" dirty="0" smtClean="0"/>
              <a:t>S          V     O       A</a:t>
            </a:r>
          </a:p>
          <a:p>
            <a:endParaRPr lang="en-GB" dirty="0" smtClean="0"/>
          </a:p>
          <a:p>
            <a:r>
              <a:rPr lang="en-GB" dirty="0" smtClean="0"/>
              <a:t>These main slots in a clause can be filled with one word</a:t>
            </a:r>
            <a:r>
              <a:rPr lang="en-GB" baseline="0" dirty="0" smtClean="0"/>
              <a:t> or </a:t>
            </a:r>
            <a:r>
              <a:rPr lang="en-GB" dirty="0" smtClean="0"/>
              <a:t>several words.</a:t>
            </a:r>
          </a:p>
          <a:p>
            <a:endParaRPr lang="en-GB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Complement – is</a:t>
            </a:r>
            <a:r>
              <a:rPr lang="en-GB" baseline="0" dirty="0" smtClean="0"/>
              <a:t> an</a:t>
            </a:r>
            <a:r>
              <a:rPr lang="en-GB" dirty="0" smtClean="0"/>
              <a:t> adjective or noun/noun phrase</a:t>
            </a:r>
            <a:r>
              <a:rPr lang="en-GB" baseline="0" dirty="0" smtClean="0"/>
              <a:t> that follows particular verbs called linking or copula verbs. These are most often a form of ‘be’ (is, was etc.) </a:t>
            </a:r>
            <a:r>
              <a:rPr lang="en-GB" u="none" baseline="0" dirty="0" smtClean="0"/>
              <a:t>Other linking verbs include </a:t>
            </a:r>
            <a:r>
              <a:rPr lang="en-GB" i="1" u="none" baseline="0" dirty="0" smtClean="0"/>
              <a:t>appear, become, turn, grow, seem, feel, taste, smell, look. </a:t>
            </a:r>
            <a:r>
              <a:rPr lang="en-GB" baseline="0" dirty="0" smtClean="0"/>
              <a:t>The complement </a:t>
            </a:r>
            <a:r>
              <a:rPr lang="en-GB" dirty="0" smtClean="0"/>
              <a:t> ‘completes’ your idea  of the subject or object: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Gregor</a:t>
            </a:r>
            <a:r>
              <a:rPr lang="en-GB" dirty="0" smtClean="0"/>
              <a:t> was </a:t>
            </a:r>
            <a:r>
              <a:rPr lang="en-GB" u="sng" dirty="0" smtClean="0"/>
              <a:t>hungry</a:t>
            </a:r>
            <a:r>
              <a:rPr lang="en-GB" dirty="0" smtClean="0"/>
              <a:t> = SVC</a:t>
            </a:r>
          </a:p>
          <a:p>
            <a:r>
              <a:rPr lang="en-GB" dirty="0" err="1" smtClean="0"/>
              <a:t>Gregor</a:t>
            </a:r>
            <a:r>
              <a:rPr lang="en-GB" dirty="0" smtClean="0"/>
              <a:t> is </a:t>
            </a:r>
            <a:r>
              <a:rPr lang="en-GB" u="sng" dirty="0" smtClean="0"/>
              <a:t>her father </a:t>
            </a:r>
            <a:r>
              <a:rPr lang="en-GB" dirty="0" smtClean="0"/>
              <a:t>= SVC.  Contrast with Beauty saw her father (SVO)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The moon was </a:t>
            </a:r>
            <a:r>
              <a:rPr lang="en-GB" u="sng" baseline="0" dirty="0" smtClean="0"/>
              <a:t>a smoking mirror</a:t>
            </a:r>
            <a:r>
              <a:rPr lang="en-GB" u="none" baseline="0" dirty="0" smtClean="0"/>
              <a:t> SVC</a:t>
            </a:r>
            <a:endParaRPr lang="en-GB" u="sng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u="none" baseline="0" dirty="0" smtClean="0"/>
              <a:t>Other examples: the traveller grew </a:t>
            </a:r>
            <a:r>
              <a:rPr lang="en-GB" u="sng" baseline="0" dirty="0" smtClean="0"/>
              <a:t>weary</a:t>
            </a:r>
            <a:r>
              <a:rPr lang="en-GB" u="none" baseline="0" dirty="0" smtClean="0"/>
              <a:t>; the sky turned </a:t>
            </a:r>
            <a:r>
              <a:rPr lang="en-GB" u="sng" baseline="0" dirty="0" smtClean="0"/>
              <a:t>dark</a:t>
            </a:r>
            <a:r>
              <a:rPr lang="en-GB" u="none" baseline="0" dirty="0" smtClean="0"/>
              <a:t>; the freshly baked bread looked </a:t>
            </a:r>
            <a:r>
              <a:rPr lang="en-GB" u="sng" baseline="0" dirty="0" smtClean="0"/>
              <a:t>delicious</a:t>
            </a:r>
            <a:r>
              <a:rPr lang="en-GB" u="none" baseline="0" dirty="0" smtClean="0"/>
              <a:t>. </a:t>
            </a:r>
          </a:p>
          <a:p>
            <a:endParaRPr lang="en-GB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GB" baseline="0" dirty="0" smtClean="0"/>
              <a:t>The clause is an extremely versatile building block for sentences because: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en-GB" baseline="0" dirty="0" smtClean="0"/>
              <a:t>The clause elements or ‘slots’ can appear in different positions within the sentence. Try this out by rearranging the elements in the sentences on the slide.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en-GB" baseline="0" dirty="0" smtClean="0"/>
              <a:t>The clause elements or slots can consist of one word or several words. Try this out on the examples on the slide by substituting the words/phrases in one of the slots for shorter/longer versions.</a:t>
            </a:r>
          </a:p>
          <a:p>
            <a:pPr marL="0" indent="0">
              <a:buFont typeface="Arial" pitchFamily="34" charset="0"/>
              <a:buNone/>
            </a:pPr>
            <a:endParaRPr lang="en-GB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958033-DA38-49D1-9538-252E551A7946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204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715963"/>
            <a:ext cx="3503612" cy="26273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2128" y="3493212"/>
            <a:ext cx="5457023" cy="5332200"/>
          </a:xfrm>
        </p:spPr>
        <p:txBody>
          <a:bodyPr/>
          <a:lstStyle/>
          <a:p>
            <a:r>
              <a:rPr lang="en-GB" u="sng" dirty="0" smtClean="0"/>
              <a:t>Sentences</a:t>
            </a:r>
            <a:r>
              <a:rPr lang="en-GB" u="none" baseline="0" dirty="0" smtClean="0"/>
              <a:t> (all single-clause):</a:t>
            </a:r>
            <a:endParaRPr lang="en-GB" dirty="0" smtClean="0"/>
          </a:p>
          <a:p>
            <a:r>
              <a:rPr lang="en-GB" i="1" dirty="0" smtClean="0"/>
              <a:t>The noise was driving Peter crazy. </a:t>
            </a:r>
            <a:endParaRPr lang="en-GB" i="0" u="none" dirty="0" smtClean="0"/>
          </a:p>
          <a:p>
            <a:r>
              <a:rPr lang="en-GB" i="1" dirty="0" smtClean="0"/>
              <a:t>Summer grew weary.  </a:t>
            </a:r>
            <a:endParaRPr lang="en-GB" i="0" dirty="0" smtClean="0"/>
          </a:p>
          <a:p>
            <a:r>
              <a:rPr lang="en-GB" i="1" dirty="0" smtClean="0"/>
              <a:t>Life was so peaceful.   </a:t>
            </a:r>
            <a:endParaRPr lang="en-GB" i="0" dirty="0" smtClean="0"/>
          </a:p>
          <a:p>
            <a:r>
              <a:rPr lang="en-GB" u="sng" smtClean="0"/>
              <a:t>Clauses</a:t>
            </a:r>
            <a:r>
              <a:rPr lang="en-GB" dirty="0" smtClean="0"/>
              <a:t>: </a:t>
            </a:r>
          </a:p>
          <a:p>
            <a:r>
              <a:rPr lang="en-GB" i="1" dirty="0" smtClean="0"/>
              <a:t>who had lived all his life in narrow streets</a:t>
            </a:r>
            <a:r>
              <a:rPr lang="en-GB" dirty="0" smtClean="0"/>
              <a:t> </a:t>
            </a:r>
            <a:r>
              <a:rPr lang="en-GB" baseline="0" dirty="0" smtClean="0"/>
              <a:t> - </a:t>
            </a:r>
            <a:r>
              <a:rPr lang="en-GB" dirty="0" smtClean="0"/>
              <a:t>subordinate (relative)</a:t>
            </a:r>
            <a:r>
              <a:rPr lang="en-GB" baseline="0" dirty="0" smtClean="0"/>
              <a:t> </a:t>
            </a:r>
            <a:r>
              <a:rPr lang="en-GB" dirty="0" smtClean="0"/>
              <a:t>clause, </a:t>
            </a:r>
            <a:r>
              <a:rPr lang="en-GB" baseline="0" dirty="0" smtClean="0"/>
              <a:t>beginning with a relative pronoun ‘who’</a:t>
            </a:r>
            <a:endParaRPr lang="en-GB" dirty="0" smtClean="0"/>
          </a:p>
          <a:p>
            <a:r>
              <a:rPr lang="en-GB" i="1" dirty="0" smtClean="0"/>
              <a:t>when it rained </a:t>
            </a:r>
            <a:r>
              <a:rPr lang="en-GB" i="0" dirty="0" smtClean="0"/>
              <a:t>-</a:t>
            </a:r>
            <a:r>
              <a:rPr lang="en-GB" i="0" baseline="0" dirty="0" smtClean="0"/>
              <a:t> </a:t>
            </a:r>
            <a:r>
              <a:rPr lang="en-GB" dirty="0" smtClean="0"/>
              <a:t>subordinate</a:t>
            </a:r>
            <a:r>
              <a:rPr lang="en-GB" baseline="0" dirty="0" smtClean="0"/>
              <a:t> (adverbial) clause, beginning with a subordinating conjunction ‘when’</a:t>
            </a:r>
            <a:endParaRPr lang="en-GB" dirty="0" smtClean="0"/>
          </a:p>
          <a:p>
            <a:r>
              <a:rPr lang="en-GB" u="sng" dirty="0" smtClean="0"/>
              <a:t>Phrases</a:t>
            </a:r>
            <a:r>
              <a:rPr lang="en-GB" dirty="0" smtClean="0"/>
              <a:t>:</a:t>
            </a:r>
          </a:p>
          <a:p>
            <a:r>
              <a:rPr lang="en-GB" i="1" dirty="0" smtClean="0"/>
              <a:t>in the west of the city </a:t>
            </a:r>
            <a:r>
              <a:rPr lang="en-GB" i="0" dirty="0" smtClean="0"/>
              <a:t>(prepositional phrase)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i="1" dirty="0" smtClean="0"/>
              <a:t>beneath their</a:t>
            </a:r>
            <a:r>
              <a:rPr lang="en-GB" i="1" baseline="0" dirty="0" smtClean="0"/>
              <a:t> crystal skies </a:t>
            </a:r>
            <a:r>
              <a:rPr lang="en-GB" i="0" dirty="0" smtClean="0"/>
              <a:t>(prepositional phrase)</a:t>
            </a:r>
            <a:endParaRPr lang="en-GB" i="1" baseline="0" dirty="0" smtClean="0"/>
          </a:p>
          <a:p>
            <a:r>
              <a:rPr lang="en-GB" i="1" baseline="0" dirty="0" smtClean="0"/>
              <a:t>the only house </a:t>
            </a:r>
            <a:r>
              <a:rPr lang="en-GB" i="0" baseline="0" dirty="0" smtClean="0"/>
              <a:t>(noun phrase)</a:t>
            </a:r>
          </a:p>
          <a:p>
            <a:endParaRPr lang="en-GB" i="1" baseline="0" dirty="0" smtClean="0"/>
          </a:p>
          <a:p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958033-DA38-49D1-9538-252E551A7946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990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3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933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 sz="2215">
                <a:latin typeface="Times New Roman" pitchFamily="18" charset="0"/>
              </a:endParaRPr>
            </a:p>
          </p:txBody>
        </p:sp>
        <p:sp>
          <p:nvSpPr>
            <p:cNvPr id="9933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 sz="2215">
                <a:latin typeface="Times New Roman" pitchFamily="18" charset="0"/>
              </a:endParaRPr>
            </a:p>
          </p:txBody>
        </p:sp>
        <p:grpSp>
          <p:nvGrpSpPr>
            <p:cNvPr id="9933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9933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3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3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3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3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3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4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4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4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  <p:sp>
            <p:nvSpPr>
              <p:cNvPr id="9934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 sz="2215">
                  <a:latin typeface="Times New Roman" pitchFamily="18" charset="0"/>
                </a:endParaRPr>
              </a:p>
            </p:txBody>
          </p:sp>
        </p:grpSp>
      </p:grpSp>
      <p:sp>
        <p:nvSpPr>
          <p:cNvPr id="9934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934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934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28B8021-518E-4444-803D-6368375A88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934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4616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934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139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33B30B-0559-45AF-BD4C-0A67DCE494A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31523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FD6A94-7B7B-45BC-B182-11493A102A1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33EFEC2-447E-47B5-82EC-485651B8DD4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7188" y="1214422"/>
            <a:ext cx="8286750" cy="4714908"/>
          </a:xfrm>
          <a:prstGeom prst="rect">
            <a:avLst/>
          </a:prstGeom>
        </p:spPr>
        <p:txBody>
          <a:bodyPr/>
          <a:lstStyle>
            <a:lvl1pPr>
              <a:buNone/>
              <a:defRPr sz="2585">
                <a:solidFill>
                  <a:srgbClr val="658080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Arial" pitchFamily="34" charset="0"/>
              <a:buChar char="•"/>
              <a:defRPr sz="2215">
                <a:solidFill>
                  <a:srgbClr val="658080"/>
                </a:solidFill>
                <a:latin typeface="Arial" pitchFamily="34" charset="0"/>
                <a:cs typeface="Arial" pitchFamily="34" charset="0"/>
              </a:defRPr>
            </a:lvl2pPr>
            <a:lvl3pPr>
              <a:buFont typeface="Arial" pitchFamily="34" charset="0"/>
              <a:buChar char="–"/>
              <a:defRPr sz="1662">
                <a:solidFill>
                  <a:srgbClr val="658080"/>
                </a:solidFill>
                <a:latin typeface="Arial" pitchFamily="34" charset="0"/>
                <a:cs typeface="Arial" pitchFamily="34" charset="0"/>
              </a:defRPr>
            </a:lvl3pPr>
            <a:lvl4pPr>
              <a:buFont typeface="Arial" pitchFamily="34" charset="0"/>
              <a:buChar char="–"/>
              <a:defRPr sz="1292">
                <a:solidFill>
                  <a:srgbClr val="658080"/>
                </a:solidFill>
                <a:latin typeface="Arial" pitchFamily="34" charset="0"/>
                <a:cs typeface="Arial" pitchFamily="34" charset="0"/>
              </a:defRPr>
            </a:lvl4pPr>
            <a:lvl5pPr>
              <a:buFont typeface="Arial" pitchFamily="34" charset="0"/>
              <a:buChar char="•"/>
              <a:defRPr>
                <a:solidFill>
                  <a:srgbClr val="677D8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57158" y="357168"/>
            <a:ext cx="8286808" cy="500043"/>
          </a:xfrm>
          <a:prstGeom prst="rect">
            <a:avLst/>
          </a:prstGeom>
        </p:spPr>
        <p:txBody>
          <a:bodyPr/>
          <a:lstStyle>
            <a:lvl1pPr>
              <a:buNone/>
              <a:defRPr sz="2585" b="1">
                <a:solidFill>
                  <a:srgbClr val="00409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216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2371F7-CEE0-4AF0-87BE-4D51F1612E4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BB0EA1-6604-4695-83C9-111488B4725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44462" cy="3886200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338" y="1981200"/>
            <a:ext cx="4044462" cy="3886200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602B4F-3055-4CC8-93F0-6C29671ADA6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0189C7-E73C-4E91-B7B7-8041E4B4D1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9ACA1-5F09-4DE5-83C0-43B1BA6C5F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9B2B38-D11A-4162-A07D-19CF903C624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8A4E89-24C6-42F1-85B8-DFB8A3A882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331C36-0522-4F0A-BB7D-8449E7C99A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108"/>
            </a:lvl1pPr>
          </a:lstStyle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108">
                <a:latin typeface="Arial Black" pitchFamily="34" charset="0"/>
              </a:defRPr>
            </a:lvl1pPr>
          </a:lstStyle>
          <a:p>
            <a:fld id="{54BE24D9-E976-4E65-98A0-3A8F250EA8A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9830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83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 sz="2215">
                <a:latin typeface="Times New Roman" pitchFamily="18" charset="0"/>
              </a:endParaRPr>
            </a:p>
          </p:txBody>
        </p:sp>
        <p:sp>
          <p:nvSpPr>
            <p:cNvPr id="9831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 sz="2215">
                <a:latin typeface="Times New Roman" pitchFamily="18" charset="0"/>
              </a:endParaRPr>
            </a:p>
          </p:txBody>
        </p:sp>
        <p:sp>
          <p:nvSpPr>
            <p:cNvPr id="9831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hlink"/>
                </a:solidFill>
              </a:endParaRPr>
            </a:p>
          </p:txBody>
        </p:sp>
        <p:sp>
          <p:nvSpPr>
            <p:cNvPr id="9831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hlink"/>
                </a:solidFill>
              </a:endParaRPr>
            </a:p>
          </p:txBody>
        </p:sp>
        <p:sp>
          <p:nvSpPr>
            <p:cNvPr id="9831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9831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hlink"/>
                </a:solidFill>
              </a:endParaRPr>
            </a:p>
          </p:txBody>
        </p:sp>
        <p:sp>
          <p:nvSpPr>
            <p:cNvPr id="9831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 sz="2215">
                <a:latin typeface="Times New Roman" pitchFamily="18" charset="0"/>
              </a:endParaRPr>
            </a:p>
          </p:txBody>
        </p:sp>
        <p:sp>
          <p:nvSpPr>
            <p:cNvPr id="9831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9831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9831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1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2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108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5pPr>
      <a:lvl6pPr marL="422041"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6pPr>
      <a:lvl7pPr marL="844083"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7pPr>
      <a:lvl8pPr marL="1266124"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8pPr>
      <a:lvl9pPr marL="1688165" algn="l" rtl="0" fontAlgn="base">
        <a:spcBef>
          <a:spcPct val="0"/>
        </a:spcBef>
        <a:spcAft>
          <a:spcPct val="0"/>
        </a:spcAft>
        <a:defRPr sz="4062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16531" indent="-316531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585">
          <a:solidFill>
            <a:schemeClr val="tx1"/>
          </a:solidFill>
          <a:latin typeface="+mn-lt"/>
          <a:cs typeface="+mn-cs"/>
        </a:defRPr>
      </a:lvl2pPr>
      <a:lvl3pPr marL="1055103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215">
          <a:solidFill>
            <a:schemeClr val="tx1"/>
          </a:solidFill>
          <a:latin typeface="+mn-lt"/>
          <a:cs typeface="+mn-cs"/>
        </a:defRPr>
      </a:lvl3pPr>
      <a:lvl4pPr marL="1477145" indent="-211021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46">
          <a:solidFill>
            <a:schemeClr val="tx1"/>
          </a:solidFill>
          <a:latin typeface="+mn-lt"/>
          <a:cs typeface="+mn-cs"/>
        </a:defRPr>
      </a:lvl4pPr>
      <a:lvl5pPr marL="1899186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GRAMMAR SUBJECT KNOWLEDGE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200" dirty="0" smtClean="0"/>
              <a:t>Phrase – Clause - Sentence</a:t>
            </a:r>
            <a:endParaRPr lang="en-GB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BB0EA1-6604-4695-83C9-111488B4725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95536" y="1484784"/>
            <a:ext cx="8286750" cy="4714908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en-GB" sz="2200" dirty="0" smtClean="0">
                <a:solidFill>
                  <a:schemeClr val="tx1"/>
                </a:solidFill>
              </a:rPr>
              <a:t>A sentence: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 smtClean="0">
                <a:solidFill>
                  <a:schemeClr val="tx1"/>
                </a:solidFill>
              </a:rPr>
              <a:t>Has at least a subject and a verb </a:t>
            </a:r>
            <a:r>
              <a:rPr lang="en-GB" sz="2200" dirty="0" err="1" smtClean="0">
                <a:solidFill>
                  <a:schemeClr val="tx1"/>
                </a:solidFill>
              </a:rPr>
              <a:t>e.g</a:t>
            </a:r>
            <a:r>
              <a:rPr lang="en-GB" sz="2200" dirty="0" smtClean="0">
                <a:solidFill>
                  <a:schemeClr val="tx1"/>
                </a:solidFill>
              </a:rPr>
              <a:t> </a:t>
            </a:r>
            <a:r>
              <a:rPr lang="en-GB" sz="2200" i="1" dirty="0" smtClean="0">
                <a:solidFill>
                  <a:schemeClr val="tx1"/>
                </a:solidFill>
              </a:rPr>
              <a:t>Beauty waited</a:t>
            </a:r>
            <a:r>
              <a:rPr lang="en-GB" sz="2200" dirty="0" smtClean="0">
                <a:solidFill>
                  <a:schemeClr val="tx1"/>
                </a:solidFill>
              </a:rPr>
              <a:t>. The verb is finite (has person and tense).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 smtClean="0">
                <a:solidFill>
                  <a:schemeClr val="tx1"/>
                </a:solidFill>
              </a:rPr>
              <a:t>Has at least one clause (single-clause sentence) but may have more (multi-clause sentence): </a:t>
            </a:r>
            <a:r>
              <a:rPr lang="en-GB" sz="2200" i="1" dirty="0" smtClean="0">
                <a:solidFill>
                  <a:schemeClr val="tx1"/>
                </a:solidFill>
              </a:rPr>
              <a:t>When he looked up, he was not out of doors at all.</a:t>
            </a:r>
            <a:endParaRPr lang="en-GB" sz="22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 smtClean="0">
                <a:solidFill>
                  <a:schemeClr val="tx1"/>
                </a:solidFill>
              </a:rPr>
              <a:t>Begins with a capital letter and finishes with ‘end punctuation’.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0" indent="0"/>
            <a:endParaRPr lang="en-GB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1520" y="357168"/>
            <a:ext cx="8784976" cy="983600"/>
          </a:xfrm>
        </p:spPr>
        <p:txBody>
          <a:bodyPr/>
          <a:lstStyle/>
          <a:p>
            <a:r>
              <a:rPr lang="en-GB" sz="4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Ideas: Phrase, clause, sentence</a:t>
            </a:r>
            <a:endParaRPr lang="en-GB" sz="4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439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7188" y="1214422"/>
            <a:ext cx="8286750" cy="5310922"/>
          </a:xfrm>
        </p:spPr>
        <p:txBody>
          <a:bodyPr/>
          <a:lstStyle/>
          <a:p>
            <a:pPr marL="0" indent="0">
              <a:lnSpc>
                <a:spcPct val="150000"/>
              </a:lnSpc>
              <a:spcAft>
                <a:spcPts val="600"/>
              </a:spcAft>
            </a:pPr>
            <a:r>
              <a:rPr lang="en-GB" sz="2200" dirty="0">
                <a:solidFill>
                  <a:schemeClr val="tx1"/>
                </a:solidFill>
              </a:rPr>
              <a:t>A </a:t>
            </a:r>
            <a:r>
              <a:rPr lang="en-GB" sz="2200" dirty="0" smtClean="0">
                <a:solidFill>
                  <a:schemeClr val="tx1"/>
                </a:solidFill>
              </a:rPr>
              <a:t>clause:</a:t>
            </a:r>
            <a:endParaRPr lang="en-GB" sz="22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H</a:t>
            </a:r>
            <a:r>
              <a:rPr lang="en-GB" sz="2200" dirty="0" smtClean="0">
                <a:solidFill>
                  <a:schemeClr val="tx1"/>
                </a:solidFill>
              </a:rPr>
              <a:t>as </a:t>
            </a:r>
            <a:r>
              <a:rPr lang="en-GB" sz="2200" dirty="0">
                <a:solidFill>
                  <a:schemeClr val="tx1"/>
                </a:solidFill>
              </a:rPr>
              <a:t>to have a verb (finite or non-finite</a:t>
            </a:r>
            <a:r>
              <a:rPr lang="en-GB" sz="2200" dirty="0" smtClean="0">
                <a:solidFill>
                  <a:schemeClr val="tx1"/>
                </a:solidFill>
              </a:rPr>
              <a:t>) and usually has a subject although this may be implied.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May make grammatical sense on its own  and be a single clause/simple sentence OR a main clause in a multi-clause sentence</a:t>
            </a:r>
            <a:r>
              <a:rPr lang="en-GB" sz="2200" dirty="0" smtClean="0">
                <a:solidFill>
                  <a:schemeClr val="tx1"/>
                </a:solidFill>
              </a:rPr>
              <a:t>. </a:t>
            </a:r>
            <a:r>
              <a:rPr lang="en-GB" sz="2200" dirty="0" err="1" smtClean="0">
                <a:solidFill>
                  <a:schemeClr val="tx1"/>
                </a:solidFill>
              </a:rPr>
              <a:t>Eg</a:t>
            </a:r>
            <a:r>
              <a:rPr lang="en-GB" sz="2200" dirty="0" smtClean="0">
                <a:solidFill>
                  <a:schemeClr val="tx1"/>
                </a:solidFill>
              </a:rPr>
              <a:t> </a:t>
            </a:r>
            <a:r>
              <a:rPr lang="en-GB" sz="2200" b="1" i="1" dirty="0" smtClean="0">
                <a:solidFill>
                  <a:schemeClr val="tx1"/>
                </a:solidFill>
              </a:rPr>
              <a:t>Gregor ate bread </a:t>
            </a:r>
            <a:r>
              <a:rPr lang="en-GB" sz="2200" i="1" dirty="0" smtClean="0">
                <a:solidFill>
                  <a:schemeClr val="tx1"/>
                </a:solidFill>
              </a:rPr>
              <a:t>because he was hungry.</a:t>
            </a:r>
            <a:endParaRPr lang="en-GB" sz="2200" i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 smtClean="0">
                <a:solidFill>
                  <a:schemeClr val="tx1"/>
                </a:solidFill>
              </a:rPr>
              <a:t>May start with a subordinating conjunction </a:t>
            </a:r>
            <a:r>
              <a:rPr lang="en-GB" sz="2200" dirty="0" err="1" smtClean="0">
                <a:solidFill>
                  <a:schemeClr val="tx1"/>
                </a:solidFill>
              </a:rPr>
              <a:t>eg</a:t>
            </a:r>
            <a:r>
              <a:rPr lang="en-GB" sz="2200" dirty="0" smtClean="0">
                <a:solidFill>
                  <a:schemeClr val="tx1"/>
                </a:solidFill>
              </a:rPr>
              <a:t> </a:t>
            </a:r>
            <a:r>
              <a:rPr lang="en-GB" sz="2200" i="1" dirty="0" smtClean="0">
                <a:solidFill>
                  <a:schemeClr val="tx1"/>
                </a:solidFill>
              </a:rPr>
              <a:t>if, because, when, although</a:t>
            </a:r>
            <a:r>
              <a:rPr lang="en-GB" sz="2200" dirty="0" smtClean="0">
                <a:solidFill>
                  <a:schemeClr val="tx1"/>
                </a:solidFill>
              </a:rPr>
              <a:t>. This type of clause (subordinate) is  dependent on a main clause to make complete grammatical sense </a:t>
            </a:r>
            <a:r>
              <a:rPr lang="en-GB" sz="2200" dirty="0" err="1" smtClean="0">
                <a:solidFill>
                  <a:schemeClr val="tx1"/>
                </a:solidFill>
              </a:rPr>
              <a:t>eg</a:t>
            </a:r>
            <a:r>
              <a:rPr lang="en-GB" sz="2200" dirty="0" smtClean="0">
                <a:solidFill>
                  <a:schemeClr val="tx1"/>
                </a:solidFill>
              </a:rPr>
              <a:t> </a:t>
            </a:r>
            <a:r>
              <a:rPr lang="en-GB" sz="2200" i="1" dirty="0" smtClean="0">
                <a:solidFill>
                  <a:schemeClr val="tx1"/>
                </a:solidFill>
              </a:rPr>
              <a:t>Gregor </a:t>
            </a:r>
            <a:r>
              <a:rPr lang="en-GB" sz="2200" i="1" dirty="0">
                <a:solidFill>
                  <a:schemeClr val="tx1"/>
                </a:solidFill>
              </a:rPr>
              <a:t>ate bread </a:t>
            </a:r>
            <a:r>
              <a:rPr lang="en-GB" sz="2200" b="1" i="1" dirty="0">
                <a:solidFill>
                  <a:schemeClr val="tx1"/>
                </a:solidFill>
              </a:rPr>
              <a:t>because he was hungry.</a:t>
            </a:r>
            <a:endParaRPr lang="en-GB" sz="2200" b="1" i="1" dirty="0" smtClean="0">
              <a:solidFill>
                <a:schemeClr val="tx1"/>
              </a:solidFill>
            </a:endParaRPr>
          </a:p>
          <a:p>
            <a:pPr marL="0" indent="0"/>
            <a:endParaRPr lang="en-GB" dirty="0" smtClean="0"/>
          </a:p>
          <a:p>
            <a:pPr marL="0" indent="0"/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1520" y="357168"/>
            <a:ext cx="8784976" cy="767576"/>
          </a:xfrm>
        </p:spPr>
        <p:txBody>
          <a:bodyPr/>
          <a:lstStyle/>
          <a:p>
            <a:r>
              <a:rPr lang="en-GB" sz="4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Ideas: Phrase, clause, </a:t>
            </a:r>
            <a:r>
              <a:rPr lang="en-GB" sz="42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sentence</a:t>
            </a:r>
            <a:endParaRPr lang="en-GB" sz="42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217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7188" y="1628800"/>
            <a:ext cx="8286750" cy="430053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GB" sz="2200" dirty="0" smtClean="0">
                <a:solidFill>
                  <a:schemeClr val="tx1"/>
                </a:solidFill>
              </a:rPr>
              <a:t>A phrase: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i</a:t>
            </a:r>
            <a:r>
              <a:rPr lang="en-GB" sz="2200" dirty="0" smtClean="0">
                <a:solidFill>
                  <a:schemeClr val="tx1"/>
                </a:solidFill>
              </a:rPr>
              <a:t>s a group of words clustered around a head word. The head word give the phase its name </a:t>
            </a:r>
            <a:r>
              <a:rPr lang="en-GB" sz="2200" dirty="0" err="1" smtClean="0">
                <a:solidFill>
                  <a:schemeClr val="tx1"/>
                </a:solidFill>
              </a:rPr>
              <a:t>e.g</a:t>
            </a:r>
            <a:r>
              <a:rPr lang="en-GB" sz="2200" dirty="0" smtClean="0">
                <a:solidFill>
                  <a:schemeClr val="tx1"/>
                </a:solidFill>
              </a:rPr>
              <a:t>  noun phrase - </a:t>
            </a:r>
            <a:r>
              <a:rPr lang="en-GB" sz="2200" i="1" dirty="0" smtClean="0">
                <a:solidFill>
                  <a:schemeClr val="tx1"/>
                </a:solidFill>
              </a:rPr>
              <a:t>his </a:t>
            </a:r>
            <a:r>
              <a:rPr lang="en-GB" sz="2200" b="1" i="1" dirty="0" smtClean="0">
                <a:solidFill>
                  <a:schemeClr val="tx1"/>
                </a:solidFill>
              </a:rPr>
              <a:t>horse</a:t>
            </a:r>
            <a:r>
              <a:rPr lang="en-GB" sz="2200" b="1" dirty="0" smtClean="0">
                <a:solidFill>
                  <a:schemeClr val="tx1"/>
                </a:solidFill>
              </a:rPr>
              <a:t>; </a:t>
            </a:r>
            <a:r>
              <a:rPr lang="en-GB" sz="2200" dirty="0" smtClean="0">
                <a:solidFill>
                  <a:schemeClr val="tx1"/>
                </a:solidFill>
              </a:rPr>
              <a:t>adverbial phrase – </a:t>
            </a:r>
            <a:r>
              <a:rPr lang="en-GB" sz="2200" i="1" dirty="0" smtClean="0">
                <a:solidFill>
                  <a:schemeClr val="tx1"/>
                </a:solidFill>
              </a:rPr>
              <a:t>very </a:t>
            </a:r>
            <a:r>
              <a:rPr lang="en-GB" sz="2200" b="1" i="1" dirty="0" smtClean="0">
                <a:solidFill>
                  <a:schemeClr val="tx1"/>
                </a:solidFill>
              </a:rPr>
              <a:t>warily;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f</a:t>
            </a:r>
            <a:r>
              <a:rPr lang="en-GB" sz="2200" dirty="0" smtClean="0">
                <a:solidFill>
                  <a:schemeClr val="tx1"/>
                </a:solidFill>
              </a:rPr>
              <a:t>ills a ‘slot’ in a clause </a:t>
            </a:r>
            <a:r>
              <a:rPr lang="en-GB" sz="2200" dirty="0" err="1" smtClean="0">
                <a:solidFill>
                  <a:schemeClr val="tx1"/>
                </a:solidFill>
              </a:rPr>
              <a:t>e.g</a:t>
            </a:r>
            <a:r>
              <a:rPr lang="en-GB" sz="2200" dirty="0" smtClean="0">
                <a:solidFill>
                  <a:schemeClr val="tx1"/>
                </a:solidFill>
              </a:rPr>
              <a:t> SVOAC;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a</a:t>
            </a:r>
            <a:r>
              <a:rPr lang="en-GB" sz="2200" dirty="0" smtClean="0">
                <a:solidFill>
                  <a:schemeClr val="tx1"/>
                </a:solidFill>
              </a:rPr>
              <a:t> verb phrase can fill the verb ‘slot’ instead of a single word verb </a:t>
            </a:r>
            <a:r>
              <a:rPr lang="en-GB" sz="2200" dirty="0" err="1" smtClean="0">
                <a:solidFill>
                  <a:schemeClr val="tx1"/>
                </a:solidFill>
              </a:rPr>
              <a:t>e.g</a:t>
            </a:r>
            <a:r>
              <a:rPr lang="en-GB" sz="2200" dirty="0" smtClean="0">
                <a:solidFill>
                  <a:schemeClr val="tx1"/>
                </a:solidFill>
              </a:rPr>
              <a:t> </a:t>
            </a:r>
            <a:r>
              <a:rPr lang="en-GB" sz="2200" i="1" dirty="0" smtClean="0">
                <a:solidFill>
                  <a:schemeClr val="tx1"/>
                </a:solidFill>
              </a:rPr>
              <a:t>is eating, has been eating</a:t>
            </a:r>
            <a:r>
              <a:rPr lang="en-GB" sz="2200" dirty="0" smtClean="0">
                <a:solidFill>
                  <a:schemeClr val="tx1"/>
                </a:solidFill>
              </a:rPr>
              <a:t>, </a:t>
            </a:r>
            <a:r>
              <a:rPr lang="en-GB" sz="2200" i="1" dirty="0" smtClean="0">
                <a:solidFill>
                  <a:schemeClr val="tx1"/>
                </a:solidFill>
              </a:rPr>
              <a:t>could have been eaten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51520" y="357168"/>
            <a:ext cx="8784976" cy="839584"/>
          </a:xfrm>
        </p:spPr>
        <p:txBody>
          <a:bodyPr/>
          <a:lstStyle/>
          <a:p>
            <a:r>
              <a:rPr lang="en-GB" sz="42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Ideas: Phrase, clause, sentence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8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61139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Resources to help you…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55" y="1171219"/>
            <a:ext cx="1837439" cy="2495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9832" y="1198362"/>
            <a:ext cx="5544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Essential Primary Grammar: </a:t>
            </a:r>
          </a:p>
          <a:p>
            <a:r>
              <a:rPr lang="en-GB" sz="2400" dirty="0" smtClean="0"/>
              <a:t>Myhill, Jones, Watson &amp; Lines (2016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244782"/>
            <a:ext cx="245547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443195"/>
            <a:ext cx="1800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97496" y="4365104"/>
            <a:ext cx="5570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 Nonsense Grammar: Babcock LDP Literacy Team,  </a:t>
            </a:r>
            <a:r>
              <a:rPr lang="en-GB" sz="2400" dirty="0" err="1" smtClean="0"/>
              <a:t>Raintree</a:t>
            </a:r>
            <a:r>
              <a:rPr lang="en-GB" sz="2400" dirty="0" smtClean="0"/>
              <a:t> (2016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639219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www.babcock-education.co.uk/ldp/literacy</a:t>
            </a:r>
            <a:endParaRPr lang="en-GB" sz="2400" dirty="0"/>
          </a:p>
        </p:txBody>
      </p:sp>
      <p:pic>
        <p:nvPicPr>
          <p:cNvPr id="9" name="Picture 8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00" b="82500"/>
          <a:stretch/>
        </p:blipFill>
        <p:spPr bwMode="auto">
          <a:xfrm>
            <a:off x="6785570" y="5551916"/>
            <a:ext cx="1333500" cy="6362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0510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927" y="368247"/>
            <a:ext cx="8229600" cy="1133154"/>
          </a:xfrm>
        </p:spPr>
        <p:txBody>
          <a:bodyPr/>
          <a:lstStyle/>
          <a:p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Grammar Subject Knowledge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96" y="1543206"/>
            <a:ext cx="2018776" cy="241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isbn.abebooks.com/lbr/15/09/009960921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002" y="4093689"/>
            <a:ext cx="1630184" cy="218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655" y="1634339"/>
            <a:ext cx="2459350" cy="206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847" y="3888147"/>
            <a:ext cx="1661723" cy="236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8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Phrase, clause, sentence?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82616"/>
          </a:xfrm>
        </p:spPr>
        <p:txBody>
          <a:bodyPr/>
          <a:lstStyle/>
          <a:p>
            <a:pPr marL="0" indent="0">
              <a:buNone/>
            </a:pPr>
            <a:r>
              <a:rPr lang="en-GB" sz="1846" i="1" dirty="0"/>
              <a:t>Beauty and the Beast - </a:t>
            </a:r>
            <a:r>
              <a:rPr lang="en-GB" sz="1846" dirty="0"/>
              <a:t>Geraldine </a:t>
            </a:r>
            <a:r>
              <a:rPr lang="en-GB" sz="1846" dirty="0" err="1"/>
              <a:t>McCaughrean</a:t>
            </a:r>
            <a:r>
              <a:rPr lang="en-GB" sz="1846" dirty="0"/>
              <a:t> (2000)</a:t>
            </a:r>
          </a:p>
          <a:p>
            <a:pPr marL="0" indent="0">
              <a:buNone/>
            </a:pPr>
            <a:endParaRPr lang="en-GB" sz="2585" i="1" dirty="0"/>
          </a:p>
          <a:p>
            <a:pPr marL="0" indent="0">
              <a:buNone/>
            </a:pPr>
            <a:endParaRPr lang="en-GB" sz="2585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916832"/>
            <a:ext cx="2160240" cy="303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43808" y="1916832"/>
            <a:ext cx="54726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Which of the following are phrases? </a:t>
            </a:r>
            <a:r>
              <a:rPr lang="en-GB" b="1" dirty="0">
                <a:solidFill>
                  <a:srgbClr val="FF0000"/>
                </a:solidFill>
              </a:rPr>
              <a:t>c</a:t>
            </a:r>
            <a:r>
              <a:rPr lang="en-GB" b="1" dirty="0" smtClean="0">
                <a:solidFill>
                  <a:srgbClr val="FF0000"/>
                </a:solidFill>
              </a:rPr>
              <a:t>lauses? sentences?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though she told herself often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Beauty waited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great gilded mirrors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i</a:t>
            </a:r>
            <a:r>
              <a:rPr lang="en-GB" dirty="0" smtClean="0"/>
              <a:t>s dying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room was pitch dark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v</a:t>
            </a:r>
            <a:r>
              <a:rPr lang="en-GB" dirty="0" smtClean="0"/>
              <a:t>ery warily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b</a:t>
            </a:r>
            <a:r>
              <a:rPr lang="en-GB" dirty="0" smtClean="0"/>
              <a:t>ecause she was promised to the beast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w</a:t>
            </a:r>
            <a:r>
              <a:rPr lang="en-GB" dirty="0" smtClean="0"/>
              <a:t>hen the moon shone in at the window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err="1" smtClean="0"/>
              <a:t>Gregor</a:t>
            </a:r>
            <a:r>
              <a:rPr lang="en-GB" dirty="0" smtClean="0"/>
              <a:t> </a:t>
            </a:r>
            <a:r>
              <a:rPr lang="en-GB" dirty="0"/>
              <a:t>sat </a:t>
            </a:r>
            <a:r>
              <a:rPr lang="en-GB" dirty="0" smtClean="0"/>
              <a:t>down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he looked up he was not out of doors at </a:t>
            </a:r>
            <a:r>
              <a:rPr lang="en-GB" dirty="0" smtClean="0"/>
              <a:t>all </a:t>
            </a:r>
            <a:endParaRPr lang="en-GB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in </a:t>
            </a:r>
            <a:r>
              <a:rPr lang="en-GB" dirty="0"/>
              <a:t>the rose garden, the last scarlet petal of the last rose fell like drops of blood onto the face of </a:t>
            </a:r>
            <a:r>
              <a:rPr lang="en-GB" dirty="0" smtClean="0"/>
              <a:t>beast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magic </a:t>
            </a:r>
            <a:r>
              <a:rPr lang="en-GB" dirty="0"/>
              <a:t>glass 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a</a:t>
            </a:r>
            <a:r>
              <a:rPr lang="en-GB" dirty="0" smtClean="0"/>
              <a:t>t a gallop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Phrase, clause, sentence?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82616"/>
          </a:xfrm>
        </p:spPr>
        <p:txBody>
          <a:bodyPr/>
          <a:lstStyle/>
          <a:p>
            <a:pPr marL="0" indent="0">
              <a:buNone/>
            </a:pPr>
            <a:r>
              <a:rPr lang="en-GB" sz="1846" i="1" dirty="0"/>
              <a:t>Beauty and the Beast - </a:t>
            </a:r>
            <a:r>
              <a:rPr lang="en-GB" sz="1846" dirty="0"/>
              <a:t>Geraldine </a:t>
            </a:r>
            <a:r>
              <a:rPr lang="en-GB" sz="1846" dirty="0" err="1"/>
              <a:t>McCaughrean</a:t>
            </a:r>
            <a:r>
              <a:rPr lang="en-GB" sz="1846" dirty="0"/>
              <a:t> (2000)</a:t>
            </a:r>
          </a:p>
          <a:p>
            <a:pPr marL="0" indent="0">
              <a:buNone/>
            </a:pPr>
            <a:endParaRPr lang="en-GB" sz="2585" i="1" dirty="0"/>
          </a:p>
          <a:p>
            <a:pPr marL="0" indent="0">
              <a:buNone/>
            </a:pPr>
            <a:endParaRPr lang="en-GB" sz="2585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916832"/>
            <a:ext cx="2160240" cy="303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27784" y="1916832"/>
            <a:ext cx="63367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Sentences</a:t>
            </a:r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Beauty waited.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room was pitch dark.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err="1" smtClean="0"/>
              <a:t>Gregor</a:t>
            </a:r>
            <a:r>
              <a:rPr lang="en-GB" dirty="0" smtClean="0"/>
              <a:t> </a:t>
            </a:r>
            <a:r>
              <a:rPr lang="en-GB" dirty="0"/>
              <a:t>sat </a:t>
            </a:r>
            <a:r>
              <a:rPr lang="en-GB" dirty="0" smtClean="0"/>
              <a:t>down.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In </a:t>
            </a:r>
            <a:r>
              <a:rPr lang="en-GB" dirty="0"/>
              <a:t>the rose garden, the last scarlet petal of the last rose fell like drops of blood onto the face of </a:t>
            </a:r>
            <a:r>
              <a:rPr lang="en-GB" dirty="0" smtClean="0"/>
              <a:t>beast.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When he looked up he was not out of doors at all. </a:t>
            </a:r>
          </a:p>
          <a:p>
            <a:r>
              <a:rPr lang="en-GB" dirty="0" smtClean="0"/>
              <a:t>We can say that a sentence: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/>
              <a:t>has at least one </a:t>
            </a:r>
            <a:r>
              <a:rPr lang="en-GB" dirty="0" smtClean="0"/>
              <a:t>main/finite </a:t>
            </a:r>
            <a:r>
              <a:rPr lang="en-GB" dirty="0"/>
              <a:t>verb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/>
              <a:t>i</a:t>
            </a:r>
            <a:r>
              <a:rPr lang="en-GB" dirty="0" smtClean="0"/>
              <a:t>s a complete </a:t>
            </a:r>
            <a:r>
              <a:rPr lang="en-GB" dirty="0"/>
              <a:t>grammatical idea – (makes sense)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e</a:t>
            </a:r>
            <a:r>
              <a:rPr lang="en-GB" dirty="0" smtClean="0"/>
              <a:t>nd punctuation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9" y="5087796"/>
            <a:ext cx="86409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dirty="0"/>
              <a:t>The first four examples above are simple sentences (a single clause with one main/finite verb). Note the different lengths but each has only one verb.</a:t>
            </a:r>
          </a:p>
          <a:p>
            <a:pPr lvl="0"/>
            <a:r>
              <a:rPr lang="en-GB" dirty="0" smtClean="0"/>
              <a:t>The final </a:t>
            </a:r>
            <a:r>
              <a:rPr lang="en-GB" dirty="0"/>
              <a:t>example is a multi-clause sentence, with two finite verbs – ‘looked’ and ‘was’. The subordinating conjunction ‘when’ makes the first clause a subordinate clause </a:t>
            </a:r>
            <a:r>
              <a:rPr lang="en-GB" dirty="0" smtClean="0"/>
              <a:t>and hence this is a complex sentence.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595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Phrase, clause, sentence?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82616"/>
          </a:xfrm>
        </p:spPr>
        <p:txBody>
          <a:bodyPr/>
          <a:lstStyle/>
          <a:p>
            <a:pPr marL="0" indent="0">
              <a:buNone/>
            </a:pPr>
            <a:r>
              <a:rPr lang="en-GB" sz="1846" i="1" dirty="0"/>
              <a:t>Beauty and the Beast - </a:t>
            </a:r>
            <a:r>
              <a:rPr lang="en-GB" sz="1846" dirty="0"/>
              <a:t>Geraldine </a:t>
            </a:r>
            <a:r>
              <a:rPr lang="en-GB" sz="1846" dirty="0" err="1"/>
              <a:t>McCaughrean</a:t>
            </a:r>
            <a:r>
              <a:rPr lang="en-GB" sz="1846" dirty="0"/>
              <a:t> (2000)</a:t>
            </a:r>
          </a:p>
          <a:p>
            <a:pPr marL="0" indent="0">
              <a:buNone/>
            </a:pPr>
            <a:endParaRPr lang="en-GB" sz="2585" i="1" dirty="0"/>
          </a:p>
          <a:p>
            <a:pPr marL="0" indent="0">
              <a:buNone/>
            </a:pPr>
            <a:endParaRPr lang="en-GB" sz="2585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916832"/>
            <a:ext cx="2160240" cy="303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43808" y="1916832"/>
            <a:ext cx="597666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Clauses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Beauty </a:t>
            </a:r>
            <a:r>
              <a:rPr lang="en-GB" dirty="0" smtClean="0">
                <a:solidFill>
                  <a:srgbClr val="FF0000"/>
                </a:solidFill>
              </a:rPr>
              <a:t>waited</a:t>
            </a:r>
            <a:r>
              <a:rPr lang="en-GB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err="1"/>
              <a:t>Gregor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sat </a:t>
            </a:r>
            <a:r>
              <a:rPr lang="en-GB" dirty="0" smtClean="0"/>
              <a:t>down.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room </a:t>
            </a:r>
            <a:r>
              <a:rPr lang="en-GB" dirty="0" smtClean="0">
                <a:solidFill>
                  <a:srgbClr val="FF0000"/>
                </a:solidFill>
              </a:rPr>
              <a:t>was</a:t>
            </a:r>
            <a:r>
              <a:rPr lang="en-GB" dirty="0" smtClean="0"/>
              <a:t> pitch dark.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In </a:t>
            </a:r>
            <a:r>
              <a:rPr lang="en-GB" dirty="0"/>
              <a:t>the rose garden, the last scarlet petal of the last rose </a:t>
            </a:r>
            <a:r>
              <a:rPr lang="en-GB" dirty="0">
                <a:solidFill>
                  <a:srgbClr val="FF0000"/>
                </a:solidFill>
              </a:rPr>
              <a:t>fell</a:t>
            </a:r>
            <a:r>
              <a:rPr lang="en-GB" dirty="0"/>
              <a:t> like drops of blood onto the face of </a:t>
            </a:r>
            <a:r>
              <a:rPr lang="en-GB" dirty="0" smtClean="0"/>
              <a:t>beast.</a:t>
            </a:r>
          </a:p>
          <a:p>
            <a:r>
              <a:rPr lang="en-GB" dirty="0" smtClean="0"/>
              <a:t>As we’ve seen, these four are single-clause sentences, each with one </a:t>
            </a:r>
            <a:r>
              <a:rPr lang="en-GB" dirty="0" smtClean="0">
                <a:solidFill>
                  <a:srgbClr val="FF0000"/>
                </a:solidFill>
              </a:rPr>
              <a:t>verb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though she </a:t>
            </a:r>
            <a:r>
              <a:rPr lang="en-GB" dirty="0">
                <a:solidFill>
                  <a:srgbClr val="FF0000"/>
                </a:solidFill>
              </a:rPr>
              <a:t>told</a:t>
            </a:r>
            <a:r>
              <a:rPr lang="en-GB" dirty="0"/>
              <a:t> herself </a:t>
            </a:r>
            <a:r>
              <a:rPr lang="en-GB" dirty="0" smtClean="0"/>
              <a:t>often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because she </a:t>
            </a:r>
            <a:r>
              <a:rPr lang="en-GB" dirty="0" smtClean="0">
                <a:solidFill>
                  <a:srgbClr val="FF0000"/>
                </a:solidFill>
              </a:rPr>
              <a:t>was promised </a:t>
            </a:r>
            <a:r>
              <a:rPr lang="en-GB" dirty="0" smtClean="0"/>
              <a:t>to the beast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w</a:t>
            </a:r>
            <a:r>
              <a:rPr lang="en-GB" dirty="0" smtClean="0"/>
              <a:t>hen the moon </a:t>
            </a:r>
            <a:r>
              <a:rPr lang="en-GB" dirty="0" smtClean="0">
                <a:solidFill>
                  <a:srgbClr val="FF0000"/>
                </a:solidFill>
              </a:rPr>
              <a:t>shone</a:t>
            </a:r>
            <a:r>
              <a:rPr lang="en-GB" dirty="0" smtClean="0"/>
              <a:t> in at the window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when he </a:t>
            </a:r>
            <a:r>
              <a:rPr lang="en-GB" dirty="0" smtClean="0">
                <a:solidFill>
                  <a:srgbClr val="FF0000"/>
                </a:solidFill>
              </a:rPr>
              <a:t>looked</a:t>
            </a:r>
            <a:r>
              <a:rPr lang="en-GB" dirty="0" smtClean="0"/>
              <a:t> up</a:t>
            </a:r>
          </a:p>
          <a:p>
            <a:r>
              <a:rPr lang="en-GB" dirty="0" smtClean="0"/>
              <a:t>These are clauses (subordinate) but not sentences. Each has a </a:t>
            </a:r>
            <a:r>
              <a:rPr lang="en-GB" dirty="0" smtClean="0">
                <a:solidFill>
                  <a:srgbClr val="FF0000"/>
                </a:solidFill>
              </a:rPr>
              <a:t>verb</a:t>
            </a:r>
            <a:r>
              <a:rPr lang="en-GB" dirty="0" smtClean="0"/>
              <a:t> but none are grammatically complete (they need a main clause) and none makes complete sense. 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58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Phrase, clause, sentence?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382616"/>
          </a:xfrm>
        </p:spPr>
        <p:txBody>
          <a:bodyPr/>
          <a:lstStyle/>
          <a:p>
            <a:pPr marL="0" indent="0">
              <a:buNone/>
            </a:pPr>
            <a:r>
              <a:rPr lang="en-GB" sz="1846" i="1" dirty="0"/>
              <a:t>Beauty and the Beast - </a:t>
            </a:r>
            <a:r>
              <a:rPr lang="en-GB" sz="1846" dirty="0"/>
              <a:t>Geraldine </a:t>
            </a:r>
            <a:r>
              <a:rPr lang="en-GB" sz="1846" dirty="0" err="1"/>
              <a:t>McCaughrean</a:t>
            </a:r>
            <a:r>
              <a:rPr lang="en-GB" sz="1846" dirty="0"/>
              <a:t> (2000)</a:t>
            </a:r>
          </a:p>
          <a:p>
            <a:pPr marL="0" indent="0">
              <a:buNone/>
            </a:pPr>
            <a:endParaRPr lang="en-GB" sz="2585" i="1" dirty="0"/>
          </a:p>
          <a:p>
            <a:pPr marL="0" indent="0">
              <a:buNone/>
            </a:pPr>
            <a:endParaRPr lang="en-GB" sz="2585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916832"/>
            <a:ext cx="2160240" cy="303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27784" y="1916832"/>
            <a:ext cx="61206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Phrases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is dying – a verb phrase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very warily – an adverbial phrase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great gilded mirrors – a noun phrase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magic </a:t>
            </a:r>
            <a:r>
              <a:rPr lang="en-GB" dirty="0"/>
              <a:t>glass </a:t>
            </a:r>
            <a:r>
              <a:rPr lang="en-GB" dirty="0" smtClean="0"/>
              <a:t>– a noun phrase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a</a:t>
            </a:r>
            <a:r>
              <a:rPr lang="en-GB" dirty="0" smtClean="0"/>
              <a:t>t a gallop – an adverbial phrase (here, a prepositional phrase, starting with a preposition – ‘at’)</a:t>
            </a:r>
          </a:p>
          <a:p>
            <a:pPr marL="285750" indent="-285750">
              <a:buFont typeface="Arial" pitchFamily="34" charset="0"/>
              <a:buChar char="•"/>
            </a:pPr>
            <a:endParaRPr lang="en-GB" dirty="0"/>
          </a:p>
          <a:p>
            <a:r>
              <a:rPr lang="en-GB" dirty="0" smtClean="0"/>
              <a:t>A phrase is a group of words clustered around a head </a:t>
            </a:r>
            <a:r>
              <a:rPr lang="en-GB" dirty="0" smtClean="0"/>
              <a:t>word. Note </a:t>
            </a:r>
            <a:r>
              <a:rPr lang="en-GB" dirty="0" smtClean="0"/>
              <a:t>the different functions, e.g.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/>
              <a:t>a verb phrase indicates aspects of tense: </a:t>
            </a:r>
            <a:endParaRPr lang="en-GB" dirty="0"/>
          </a:p>
          <a:p>
            <a:pPr lvl="1"/>
            <a:r>
              <a:rPr lang="en-GB" dirty="0" smtClean="0"/>
              <a:t>Beauty waited/</a:t>
            </a:r>
            <a:r>
              <a:rPr lang="en-GB" dirty="0" smtClean="0">
                <a:solidFill>
                  <a:srgbClr val="FF0000"/>
                </a:solidFill>
              </a:rPr>
              <a:t>had been waiting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Gregor</a:t>
            </a:r>
            <a:r>
              <a:rPr lang="en-GB" dirty="0" smtClean="0"/>
              <a:t> sat down/</a:t>
            </a:r>
            <a:r>
              <a:rPr lang="en-GB" dirty="0" smtClean="0">
                <a:solidFill>
                  <a:srgbClr val="FF0000"/>
                </a:solidFill>
              </a:rPr>
              <a:t>might have been sitting </a:t>
            </a:r>
            <a:r>
              <a:rPr lang="en-GB" dirty="0" smtClean="0"/>
              <a:t>down.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a</a:t>
            </a:r>
            <a:r>
              <a:rPr lang="en-GB" dirty="0" smtClean="0"/>
              <a:t>n adverbial phrase provides more detail about where, when or how something happens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/>
              <a:t>a</a:t>
            </a:r>
            <a:r>
              <a:rPr lang="en-GB" dirty="0" smtClean="0"/>
              <a:t> noun phrase provides descriptive detail, telling us more about the noun that the information relates to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60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in a clause?</a:t>
            </a: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3886200"/>
          </a:xfrm>
        </p:spPr>
        <p:txBody>
          <a:bodyPr/>
          <a:lstStyle/>
          <a:p>
            <a:pPr marL="0" indent="0">
              <a:buNone/>
            </a:pPr>
            <a:r>
              <a:rPr lang="en-GB" sz="2200" dirty="0" smtClean="0"/>
              <a:t>A clause has a </a:t>
            </a:r>
            <a:r>
              <a:rPr lang="en-GB" sz="2200" dirty="0" smtClean="0">
                <a:solidFill>
                  <a:srgbClr val="0070C0"/>
                </a:solidFill>
              </a:rPr>
              <a:t>subject</a:t>
            </a:r>
            <a:r>
              <a:rPr lang="en-GB" sz="2200" dirty="0" smtClean="0"/>
              <a:t> and a </a:t>
            </a:r>
            <a:r>
              <a:rPr lang="en-GB" sz="2200" dirty="0" smtClean="0">
                <a:solidFill>
                  <a:srgbClr val="FF0000"/>
                </a:solidFill>
              </a:rPr>
              <a:t>verb</a:t>
            </a:r>
            <a:r>
              <a:rPr lang="en-GB" sz="2200" dirty="0" smtClean="0"/>
              <a:t>: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rgbClr val="0070C0"/>
                </a:solidFill>
              </a:rPr>
              <a:t>Beauty</a:t>
            </a:r>
            <a:r>
              <a:rPr lang="en-GB" sz="2200" dirty="0" smtClean="0"/>
              <a:t> </a:t>
            </a:r>
            <a:r>
              <a:rPr lang="en-GB" sz="2200" dirty="0" smtClean="0">
                <a:solidFill>
                  <a:srgbClr val="FF0000"/>
                </a:solidFill>
              </a:rPr>
              <a:t>waited</a:t>
            </a:r>
            <a:r>
              <a:rPr lang="en-GB" sz="2200" dirty="0" smtClean="0"/>
              <a:t>.</a:t>
            </a:r>
          </a:p>
          <a:p>
            <a:pPr marL="0" indent="0">
              <a:buNone/>
            </a:pPr>
            <a:r>
              <a:rPr lang="en-GB" sz="2200" dirty="0" smtClean="0"/>
              <a:t>In </a:t>
            </a:r>
            <a:r>
              <a:rPr lang="en-GB" sz="2200" dirty="0"/>
              <a:t>the rose garden, </a:t>
            </a:r>
            <a:r>
              <a:rPr lang="en-GB" sz="2200" dirty="0">
                <a:solidFill>
                  <a:srgbClr val="0070C0"/>
                </a:solidFill>
              </a:rPr>
              <a:t>the last scarlet petal of the last rose </a:t>
            </a:r>
            <a:r>
              <a:rPr lang="en-GB" sz="2200" dirty="0">
                <a:solidFill>
                  <a:srgbClr val="FF0000"/>
                </a:solidFill>
              </a:rPr>
              <a:t>fell</a:t>
            </a:r>
            <a:r>
              <a:rPr lang="en-GB" sz="2200" dirty="0"/>
              <a:t> like drops of blood onto the face of beast</a:t>
            </a:r>
            <a:r>
              <a:rPr lang="en-GB" sz="2200" dirty="0" smtClean="0"/>
              <a:t>.</a:t>
            </a:r>
          </a:p>
          <a:p>
            <a:pPr marL="0" indent="0">
              <a:buNone/>
            </a:pPr>
            <a:r>
              <a:rPr lang="en-GB" sz="2200" dirty="0"/>
              <a:t>w</a:t>
            </a:r>
            <a:r>
              <a:rPr lang="en-GB" sz="2200" dirty="0" smtClean="0"/>
              <a:t>hen </a:t>
            </a:r>
            <a:r>
              <a:rPr lang="en-GB" sz="2200" dirty="0" smtClean="0">
                <a:solidFill>
                  <a:srgbClr val="0070C0"/>
                </a:solidFill>
              </a:rPr>
              <a:t>the moon </a:t>
            </a:r>
            <a:r>
              <a:rPr lang="en-GB" sz="2200" dirty="0" smtClean="0">
                <a:solidFill>
                  <a:srgbClr val="FF0000"/>
                </a:solidFill>
              </a:rPr>
              <a:t>shone</a:t>
            </a:r>
            <a:r>
              <a:rPr lang="en-GB" sz="2200" dirty="0" smtClean="0"/>
              <a:t> into the window</a:t>
            </a:r>
          </a:p>
          <a:p>
            <a:pPr marL="0" indent="0">
              <a:buNone/>
            </a:pPr>
            <a:r>
              <a:rPr lang="en-GB" sz="2200" dirty="0"/>
              <a:t>t</a:t>
            </a:r>
            <a:r>
              <a:rPr lang="en-GB" sz="2200" dirty="0" smtClean="0"/>
              <a:t>hough </a:t>
            </a:r>
            <a:r>
              <a:rPr lang="en-GB" sz="2200" dirty="0" smtClean="0">
                <a:solidFill>
                  <a:srgbClr val="0070C0"/>
                </a:solidFill>
              </a:rPr>
              <a:t>she</a:t>
            </a:r>
            <a:r>
              <a:rPr lang="en-GB" sz="2200" dirty="0" smtClean="0"/>
              <a:t> </a:t>
            </a:r>
            <a:r>
              <a:rPr lang="en-GB" sz="2200" dirty="0" smtClean="0">
                <a:solidFill>
                  <a:srgbClr val="FF0000"/>
                </a:solidFill>
              </a:rPr>
              <a:t>told</a:t>
            </a:r>
            <a:r>
              <a:rPr lang="en-GB" sz="2200" dirty="0" smtClean="0"/>
              <a:t> herself often</a:t>
            </a: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TASK:</a:t>
            </a:r>
          </a:p>
          <a:p>
            <a:pPr>
              <a:buFont typeface="Wingdings" pitchFamily="2" charset="2"/>
              <a:buChar char="§"/>
            </a:pPr>
            <a:r>
              <a:rPr lang="en-GB" sz="2200" dirty="0" smtClean="0"/>
              <a:t>Count how many clauses there are in each of these sentences, identifying the subject and the verb in each clause:</a:t>
            </a:r>
          </a:p>
          <a:p>
            <a:pPr>
              <a:buFont typeface="Wingdings" pitchFamily="2" charset="2"/>
              <a:buChar char="Ø"/>
            </a:pPr>
            <a:r>
              <a:rPr lang="en-GB" sz="2200" dirty="0"/>
              <a:t>Into a forest of fifty thousand trees rode a lone traveller</a:t>
            </a:r>
            <a:r>
              <a:rPr lang="en-GB" sz="2200" dirty="0" smtClean="0"/>
              <a:t>.</a:t>
            </a:r>
            <a:endParaRPr lang="en-GB" sz="2200" dirty="0"/>
          </a:p>
          <a:p>
            <a:pPr>
              <a:buFont typeface="Wingdings" pitchFamily="2" charset="2"/>
              <a:buChar char="Ø"/>
            </a:pPr>
            <a:r>
              <a:rPr lang="en-GB" sz="2200" dirty="0"/>
              <a:t>Overhead, the moon was a smoking mirror.</a:t>
            </a:r>
          </a:p>
          <a:p>
            <a:pPr>
              <a:buFont typeface="Wingdings" pitchFamily="2" charset="2"/>
              <a:buChar char="Ø"/>
            </a:pPr>
            <a:r>
              <a:rPr lang="en-GB" sz="2200" dirty="0" smtClean="0"/>
              <a:t>When </a:t>
            </a:r>
            <a:r>
              <a:rPr lang="en-GB" sz="2200" dirty="0"/>
              <a:t>it disappeared behind a monstrous paw of cloud, so did </a:t>
            </a:r>
            <a:r>
              <a:rPr lang="en-GB" sz="2200" dirty="0" err="1"/>
              <a:t>Gregor’s</a:t>
            </a:r>
            <a:r>
              <a:rPr lang="en-GB" sz="2200" dirty="0"/>
              <a:t> path, and he was utterly lost.</a:t>
            </a:r>
          </a:p>
          <a:p>
            <a:pPr marL="0" indent="0">
              <a:buNone/>
            </a:pPr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371F7-CEE0-4AF0-87BE-4D51F1612E4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4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57188" y="1412776"/>
            <a:ext cx="8286750" cy="4516554"/>
          </a:xfrm>
        </p:spPr>
        <p:txBody>
          <a:bodyPr/>
          <a:lstStyle/>
          <a:p>
            <a:r>
              <a:rPr lang="en-GB" sz="2000" b="1" dirty="0" smtClean="0">
                <a:solidFill>
                  <a:srgbClr val="004090"/>
                </a:solidFill>
              </a:rPr>
              <a:t>Subject</a:t>
            </a:r>
          </a:p>
          <a:p>
            <a:r>
              <a:rPr lang="en-GB" sz="2000" b="1" dirty="0" smtClean="0">
                <a:solidFill>
                  <a:srgbClr val="FA0A21"/>
                </a:solidFill>
              </a:rPr>
              <a:t>Verb</a:t>
            </a:r>
          </a:p>
          <a:p>
            <a:r>
              <a:rPr lang="en-GB" sz="2000" b="1" dirty="0" smtClean="0">
                <a:solidFill>
                  <a:srgbClr val="7030A0"/>
                </a:solidFill>
              </a:rPr>
              <a:t>Object</a:t>
            </a:r>
          </a:p>
          <a:p>
            <a:r>
              <a:rPr lang="en-GB" sz="2000" b="1" dirty="0" smtClean="0">
                <a:solidFill>
                  <a:srgbClr val="00B050"/>
                </a:solidFill>
              </a:rPr>
              <a:t>Adverbial</a:t>
            </a:r>
          </a:p>
          <a:p>
            <a:r>
              <a:rPr lang="en-GB" sz="2000" b="1" dirty="0" smtClean="0">
                <a:solidFill>
                  <a:srgbClr val="00B0F0"/>
                </a:solidFill>
              </a:rPr>
              <a:t>Complement (adjective/noun/noun phrase)</a:t>
            </a:r>
            <a:endParaRPr lang="en-GB" sz="2000" b="1" dirty="0" smtClean="0">
              <a:solidFill>
                <a:srgbClr val="004090"/>
              </a:solidFill>
            </a:endParaRPr>
          </a:p>
          <a:p>
            <a:endParaRPr lang="en-GB" sz="1600" b="1" dirty="0" smtClean="0">
              <a:solidFill>
                <a:srgbClr val="004090"/>
              </a:solidFill>
            </a:endParaRPr>
          </a:p>
          <a:p>
            <a:r>
              <a:rPr lang="en-GB" sz="2200" b="1" dirty="0" smtClean="0">
                <a:solidFill>
                  <a:srgbClr val="0F4DBC"/>
                </a:solidFill>
              </a:rPr>
              <a:t>Gregor</a:t>
            </a:r>
            <a:r>
              <a:rPr lang="en-GB" sz="2200" b="1" dirty="0" smtClean="0">
                <a:solidFill>
                  <a:srgbClr val="58BC5A"/>
                </a:solidFill>
              </a:rPr>
              <a:t>  </a:t>
            </a:r>
            <a:r>
              <a:rPr lang="en-GB" sz="2200" b="1" dirty="0" smtClean="0">
                <a:solidFill>
                  <a:srgbClr val="FF0000"/>
                </a:solidFill>
              </a:rPr>
              <a:t>ate  </a:t>
            </a:r>
            <a:r>
              <a:rPr lang="en-GB" sz="2200" b="1" dirty="0" smtClean="0">
                <a:solidFill>
                  <a:srgbClr val="7030A0"/>
                </a:solidFill>
              </a:rPr>
              <a:t>bread</a:t>
            </a:r>
            <a:r>
              <a:rPr lang="en-GB" sz="2200" b="1" dirty="0" smtClean="0">
                <a:solidFill>
                  <a:srgbClr val="0F4DBC"/>
                </a:solidFill>
              </a:rPr>
              <a:t> </a:t>
            </a:r>
            <a:r>
              <a:rPr lang="en-GB" sz="2200" b="1" dirty="0" smtClean="0">
                <a:solidFill>
                  <a:srgbClr val="58BC5A"/>
                </a:solidFill>
              </a:rPr>
              <a:t> greedily</a:t>
            </a:r>
            <a:r>
              <a:rPr lang="en-GB" sz="2200" b="1" dirty="0" smtClean="0">
                <a:solidFill>
                  <a:schemeClr val="tx1"/>
                </a:solidFill>
              </a:rPr>
              <a:t>.</a:t>
            </a:r>
            <a:endParaRPr lang="en-GB" sz="2200" b="1" dirty="0">
              <a:solidFill>
                <a:srgbClr val="58BC5A"/>
              </a:solidFill>
            </a:endParaRPr>
          </a:p>
          <a:p>
            <a:r>
              <a:rPr lang="en-GB" sz="2200" b="1" dirty="0" smtClean="0">
                <a:solidFill>
                  <a:srgbClr val="0F4DBC"/>
                </a:solidFill>
              </a:rPr>
              <a:t>Be</a:t>
            </a:r>
            <a:r>
              <a:rPr lang="en-GB" sz="2200" b="1" dirty="0" smtClean="0">
                <a:solidFill>
                  <a:srgbClr val="384A94"/>
                </a:solidFill>
              </a:rPr>
              <a:t>auty’</a:t>
            </a:r>
            <a:r>
              <a:rPr lang="en-GB" sz="2200" b="1" dirty="0" smtClean="0">
                <a:solidFill>
                  <a:srgbClr val="0F4DBC"/>
                </a:solidFill>
              </a:rPr>
              <a:t>s father </a:t>
            </a:r>
            <a:r>
              <a:rPr lang="en-GB" sz="2200" b="1" dirty="0" smtClean="0">
                <a:solidFill>
                  <a:srgbClr val="FF0000"/>
                </a:solidFill>
              </a:rPr>
              <a:t>was eating</a:t>
            </a:r>
            <a:r>
              <a:rPr lang="en-GB" sz="2200" b="1" dirty="0" smtClean="0">
                <a:solidFill>
                  <a:srgbClr val="58BC5A"/>
                </a:solidFill>
              </a:rPr>
              <a:t> </a:t>
            </a:r>
            <a:r>
              <a:rPr lang="en-GB" sz="2200" b="1" dirty="0" smtClean="0">
                <a:solidFill>
                  <a:srgbClr val="7030A0"/>
                </a:solidFill>
              </a:rPr>
              <a:t>the freshly baked bread </a:t>
            </a:r>
            <a:r>
              <a:rPr lang="en-GB" sz="2200" b="1" dirty="0" smtClean="0">
                <a:solidFill>
                  <a:srgbClr val="58BC5A"/>
                </a:solidFill>
              </a:rPr>
              <a:t>in the sumptuous palace.</a:t>
            </a:r>
          </a:p>
          <a:p>
            <a:pPr marL="0" indent="0"/>
            <a:r>
              <a:rPr lang="en-GB" sz="2200" b="1" dirty="0">
                <a:solidFill>
                  <a:srgbClr val="00B050"/>
                </a:solidFill>
              </a:rPr>
              <a:t>Into a forest of fifty thousand trees </a:t>
            </a:r>
            <a:r>
              <a:rPr lang="en-GB" sz="2200" b="1" dirty="0">
                <a:solidFill>
                  <a:srgbClr val="FF0000"/>
                </a:solidFill>
              </a:rPr>
              <a:t>rode</a:t>
            </a: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22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 lone traveller</a:t>
            </a:r>
            <a:r>
              <a:rPr lang="en-GB" sz="2200" b="1" dirty="0" smtClean="0">
                <a:solidFill>
                  <a:schemeClr val="tx1"/>
                </a:solidFill>
              </a:rPr>
              <a:t>.</a:t>
            </a:r>
          </a:p>
          <a:p>
            <a:pPr marL="0" indent="0"/>
            <a:r>
              <a:rPr lang="en-GB" sz="2200" b="1" dirty="0" smtClean="0">
                <a:solidFill>
                  <a:srgbClr val="00B050"/>
                </a:solidFill>
              </a:rPr>
              <a:t>Overhead, </a:t>
            </a:r>
            <a:r>
              <a:rPr lang="en-GB" sz="2200" b="1" dirty="0" smtClean="0">
                <a:solidFill>
                  <a:schemeClr val="accent5">
                    <a:lumMod val="50000"/>
                  </a:schemeClr>
                </a:solidFill>
              </a:rPr>
              <a:t>the moon </a:t>
            </a:r>
            <a:r>
              <a:rPr lang="en-GB" sz="2200" b="1" dirty="0" smtClean="0">
                <a:solidFill>
                  <a:srgbClr val="FF0000"/>
                </a:solidFill>
              </a:rPr>
              <a:t>was</a:t>
            </a:r>
            <a:r>
              <a:rPr lang="en-GB" sz="2200" b="1" dirty="0" smtClean="0">
                <a:solidFill>
                  <a:schemeClr val="tx1"/>
                </a:solidFill>
              </a:rPr>
              <a:t> </a:t>
            </a:r>
            <a:r>
              <a:rPr lang="en-GB" sz="2200" b="1" dirty="0" smtClean="0">
                <a:solidFill>
                  <a:srgbClr val="00B0F0"/>
                </a:solidFill>
              </a:rPr>
              <a:t>a smoking mirror</a:t>
            </a:r>
            <a:r>
              <a:rPr lang="en-GB" sz="2200" b="1" dirty="0" smtClean="0">
                <a:solidFill>
                  <a:schemeClr val="tx1"/>
                </a:solidFill>
              </a:rPr>
              <a:t>.</a:t>
            </a:r>
          </a:p>
          <a:p>
            <a:pPr marL="0" indent="0"/>
            <a:endParaRPr lang="en-GB" sz="2200" b="1" dirty="0" smtClean="0">
              <a:solidFill>
                <a:schemeClr val="tx1"/>
              </a:solidFill>
            </a:endParaRPr>
          </a:p>
          <a:p>
            <a:endParaRPr lang="en-GB" b="1" dirty="0" smtClean="0">
              <a:solidFill>
                <a:srgbClr val="58BC5A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57159" y="404664"/>
            <a:ext cx="8286808" cy="767576"/>
          </a:xfrm>
        </p:spPr>
        <p:txBody>
          <a:bodyPr/>
          <a:lstStyle/>
          <a:p>
            <a:r>
              <a:rPr lang="en-GB" sz="4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‘Slots’ in a clause</a:t>
            </a:r>
            <a:endParaRPr lang="en-GB" sz="44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528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815563" y="2679700"/>
            <a:ext cx="3690342" cy="2862322"/>
          </a:xfrm>
          <a:prstGeom prst="rect">
            <a:avLst/>
          </a:prstGeom>
          <a:noFill/>
        </p:spPr>
        <p:txBody>
          <a:bodyPr wrap="square" numCol="1" spcCol="180000" rtlCol="0">
            <a:spAutoFit/>
          </a:bodyPr>
          <a:lstStyle/>
          <a:p>
            <a:pPr eaLnBrk="1" hangingPunct="1">
              <a:lnSpc>
                <a:spcPct val="250000"/>
              </a:lnSpc>
            </a:pPr>
            <a:r>
              <a:rPr lang="en-US" dirty="0" smtClean="0">
                <a:cs typeface="Arial" charset="0"/>
              </a:rPr>
              <a:t>beneath </a:t>
            </a:r>
            <a:r>
              <a:rPr lang="en-US" dirty="0">
                <a:cs typeface="Arial" charset="0"/>
              </a:rPr>
              <a:t>their crystal skies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>
                <a:cs typeface="Arial" charset="0"/>
              </a:rPr>
              <a:t>life was so peaceful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 smtClean="0">
                <a:cs typeface="Arial" charset="0"/>
              </a:rPr>
              <a:t>the only house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 smtClean="0">
                <a:cs typeface="Arial" charset="0"/>
              </a:rPr>
              <a:t>summer grew weary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474122" y="698591"/>
            <a:ext cx="7649308" cy="461596"/>
          </a:xfrm>
          <a:noFill/>
          <a:ln>
            <a:miter lim="800000"/>
            <a:headEnd/>
            <a:tailEnd/>
          </a:ln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eaLnBrk="1" hangingPunct="1"/>
            <a:r>
              <a:rPr lang="en-GB" sz="13293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Phrase, Clause or Sentence?</a:t>
            </a:r>
          </a:p>
          <a:p>
            <a:pPr eaLnBrk="1" hangingPunct="1"/>
            <a:r>
              <a:rPr lang="en-US" sz="10339" i="1" dirty="0">
                <a:solidFill>
                  <a:schemeClr val="tx1"/>
                </a:solidFill>
                <a:latin typeface="Arial" charset="0"/>
                <a:cs typeface="Arial" charset="0"/>
              </a:rPr>
              <a:t>Which is which?</a:t>
            </a:r>
          </a:p>
          <a:p>
            <a:pPr eaLnBrk="1" hangingPunct="1"/>
            <a:endParaRPr lang="en-GB" dirty="0" smtClean="0">
              <a:solidFill>
                <a:srgbClr val="65808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779912" y="5519866"/>
            <a:ext cx="2128500" cy="1079518"/>
            <a:chOff x="357189" y="5102697"/>
            <a:chExt cx="2342603" cy="1438114"/>
          </a:xfrm>
        </p:grpSpPr>
        <p:sp>
          <p:nvSpPr>
            <p:cNvPr id="6" name="Cloud Callout 5"/>
            <p:cNvSpPr/>
            <p:nvPr/>
          </p:nvSpPr>
          <p:spPr>
            <a:xfrm>
              <a:off x="899592" y="5357817"/>
              <a:ext cx="1800200" cy="571496"/>
            </a:xfrm>
            <a:prstGeom prst="cloudCallout">
              <a:avLst>
                <a:gd name="adj1" fmla="val -45854"/>
                <a:gd name="adj2" fmla="val -7184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46" b="1" dirty="0"/>
                <a:t>clause?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189" y="5102697"/>
              <a:ext cx="542404" cy="1438114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6812423" y="2166091"/>
            <a:ext cx="2131573" cy="2320881"/>
            <a:chOff x="7032826" y="2922754"/>
            <a:chExt cx="2057231" cy="2514288"/>
          </a:xfrm>
        </p:grpSpPr>
        <p:sp>
          <p:nvSpPr>
            <p:cNvPr id="5" name="Cloud Callout 4"/>
            <p:cNvSpPr/>
            <p:nvPr/>
          </p:nvSpPr>
          <p:spPr>
            <a:xfrm>
              <a:off x="7032826" y="2922754"/>
              <a:ext cx="2057231" cy="752025"/>
            </a:xfrm>
            <a:prstGeom prst="cloudCallout">
              <a:avLst>
                <a:gd name="adj1" fmla="val 11277"/>
                <a:gd name="adj2" fmla="val 985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46" b="1" dirty="0"/>
                <a:t>sentence?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0248" y="3912809"/>
              <a:ext cx="1294036" cy="1524233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4239655" y="944080"/>
            <a:ext cx="2326135" cy="1388355"/>
            <a:chOff x="4465898" y="183716"/>
            <a:chExt cx="2519980" cy="1504051"/>
          </a:xfrm>
        </p:grpSpPr>
        <p:sp>
          <p:nvSpPr>
            <p:cNvPr id="2" name="Cloud Callout 1"/>
            <p:cNvSpPr/>
            <p:nvPr/>
          </p:nvSpPr>
          <p:spPr>
            <a:xfrm>
              <a:off x="4465898" y="900671"/>
              <a:ext cx="1899843" cy="680634"/>
            </a:xfrm>
            <a:prstGeom prst="cloudCallout">
              <a:avLst>
                <a:gd name="adj1" fmla="val 63036"/>
                <a:gd name="adj2" fmla="val -11293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46" b="1" dirty="0"/>
                <a:t>phrase?</a:t>
              </a: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5742" y="183716"/>
              <a:ext cx="620136" cy="1504051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317990" y="1765889"/>
            <a:ext cx="4497573" cy="2862322"/>
          </a:xfrm>
          <a:prstGeom prst="rect">
            <a:avLst/>
          </a:prstGeom>
          <a:noFill/>
        </p:spPr>
        <p:txBody>
          <a:bodyPr wrap="square" numCol="1" spcCol="216000" rtlCol="0">
            <a:spAutoFit/>
          </a:bodyPr>
          <a:lstStyle/>
          <a:p>
            <a:pPr eaLnBrk="1" hangingPunct="1">
              <a:lnSpc>
                <a:spcPct val="250000"/>
              </a:lnSpc>
            </a:pPr>
            <a:r>
              <a:rPr lang="en-US" dirty="0">
                <a:cs typeface="Arial" charset="0"/>
              </a:rPr>
              <a:t>the noise was driving Peter crazy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>
                <a:cs typeface="Arial" charset="0"/>
              </a:rPr>
              <a:t>in the west of the city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>
                <a:cs typeface="Arial" charset="0"/>
              </a:rPr>
              <a:t>who had lived all his life in narrow streets</a:t>
            </a:r>
          </a:p>
          <a:p>
            <a:pPr eaLnBrk="1" hangingPunct="1">
              <a:lnSpc>
                <a:spcPct val="250000"/>
              </a:lnSpc>
            </a:pPr>
            <a:r>
              <a:rPr lang="en-US" dirty="0" smtClean="0">
                <a:cs typeface="Arial" charset="0"/>
              </a:rPr>
              <a:t>when </a:t>
            </a:r>
            <a:r>
              <a:rPr lang="en-US" dirty="0">
                <a:cs typeface="Arial" charset="0"/>
              </a:rPr>
              <a:t>it </a:t>
            </a:r>
            <a:r>
              <a:rPr lang="en-US" dirty="0" smtClean="0">
                <a:cs typeface="Arial" charset="0"/>
              </a:rPr>
              <a:t>rained</a:t>
            </a:r>
            <a:endParaRPr lang="en-US" dirty="0"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66342" y="6076790"/>
            <a:ext cx="1610405" cy="376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23" dirty="0">
                <a:solidFill>
                  <a:srgbClr val="677D82"/>
                </a:solidFill>
              </a:rPr>
              <a:t>from </a:t>
            </a:r>
            <a:r>
              <a:rPr lang="en-GB" sz="923" i="1" dirty="0">
                <a:solidFill>
                  <a:srgbClr val="677D82"/>
                </a:solidFill>
              </a:rPr>
              <a:t>The Paradise Garden </a:t>
            </a:r>
            <a:r>
              <a:rPr lang="en-GB" sz="923" dirty="0">
                <a:solidFill>
                  <a:srgbClr val="677D82"/>
                </a:solidFill>
              </a:rPr>
              <a:t>by Colin Thompson</a:t>
            </a:r>
          </a:p>
        </p:txBody>
      </p:sp>
      <p:pic>
        <p:nvPicPr>
          <p:cNvPr id="1026" name="Picture 2" descr="http://isbn.abebooks.com/lbr/15/09/009960921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90" y="5115107"/>
            <a:ext cx="1048352" cy="140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8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3671</TotalTime>
  <Words>1937</Words>
  <Application>Microsoft Office PowerPoint</Application>
  <PresentationFormat>On-screen Show (4:3)</PresentationFormat>
  <Paragraphs>193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Pixel</vt:lpstr>
      <vt:lpstr>GRAMMAR SUBJECT KNOWLEDGE</vt:lpstr>
      <vt:lpstr>Grammar Subject Knowledge</vt:lpstr>
      <vt:lpstr>Phrase, clause, sentence?</vt:lpstr>
      <vt:lpstr>Phrase, clause, sentence?</vt:lpstr>
      <vt:lpstr>Phrase, clause, sentence?</vt:lpstr>
      <vt:lpstr>Phrase, clause, sentence?</vt:lpstr>
      <vt:lpstr>What’s in a clause?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Myhill, Debra</dc:creator>
  <cp:lastModifiedBy>helen lines</cp:lastModifiedBy>
  <cp:revision>367</cp:revision>
  <cp:lastPrinted>2016-10-17T09:37:06Z</cp:lastPrinted>
  <dcterms:created xsi:type="dcterms:W3CDTF">2006-06-23T08:27:44Z</dcterms:created>
  <dcterms:modified xsi:type="dcterms:W3CDTF">2017-04-20T16:28:00Z</dcterms:modified>
  <cp:contentStatus/>
</cp:coreProperties>
</file>