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3" r:id="rId1"/>
  </p:sldMasterIdLst>
  <p:notesMasterIdLst>
    <p:notesMasterId r:id="rId8"/>
  </p:notesMasterIdLst>
  <p:handoutMasterIdLst>
    <p:handoutMasterId r:id="rId9"/>
  </p:handoutMasterIdLst>
  <p:sldIdLst>
    <p:sldId id="261" r:id="rId2"/>
    <p:sldId id="481" r:id="rId3"/>
    <p:sldId id="480" r:id="rId4"/>
    <p:sldId id="470" r:id="rId5"/>
    <p:sldId id="479" r:id="rId6"/>
    <p:sldId id="610" r:id="rId7"/>
  </p:sldIdLst>
  <p:sldSz cx="9144000" cy="6858000" type="screen4x3"/>
  <p:notesSz cx="6858000" cy="1005205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F9FF"/>
    <a:srgbClr val="D5EFFF"/>
    <a:srgbClr val="384A94"/>
    <a:srgbClr val="55C37A"/>
    <a:srgbClr val="FFFFCC"/>
    <a:srgbClr val="CCECFF"/>
    <a:srgbClr val="D5D5FF"/>
    <a:srgbClr val="99FF99"/>
    <a:srgbClr val="9ED090"/>
    <a:srgbClr val="7AD0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83" autoAdjust="0"/>
    <p:restoredTop sz="83472" autoAdjust="0"/>
  </p:normalViewPr>
  <p:slideViewPr>
    <p:cSldViewPr>
      <p:cViewPr varScale="1">
        <p:scale>
          <a:sx n="74" d="100"/>
          <a:sy n="74" d="100"/>
        </p:scale>
        <p:origin x="1704" y="72"/>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2971800" cy="5030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0659" name="Rectangle 3"/>
          <p:cNvSpPr>
            <a:spLocks noGrp="1" noChangeArrowheads="1"/>
          </p:cNvSpPr>
          <p:nvPr>
            <p:ph type="dt" sz="quarter" idx="1"/>
          </p:nvPr>
        </p:nvSpPr>
        <p:spPr bwMode="auto">
          <a:xfrm>
            <a:off x="3884613" y="0"/>
            <a:ext cx="2971800" cy="5030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0660" name="Rectangle 4"/>
          <p:cNvSpPr>
            <a:spLocks noGrp="1" noChangeArrowheads="1"/>
          </p:cNvSpPr>
          <p:nvPr>
            <p:ph type="ftr" sz="quarter" idx="2"/>
          </p:nvPr>
        </p:nvSpPr>
        <p:spPr bwMode="auto">
          <a:xfrm>
            <a:off x="0" y="9547317"/>
            <a:ext cx="2971800" cy="50309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0661" name="Rectangle 5"/>
          <p:cNvSpPr>
            <a:spLocks noGrp="1" noChangeArrowheads="1"/>
          </p:cNvSpPr>
          <p:nvPr>
            <p:ph type="sldNum" sz="quarter" idx="3"/>
          </p:nvPr>
        </p:nvSpPr>
        <p:spPr bwMode="auto">
          <a:xfrm>
            <a:off x="3884613" y="9547317"/>
            <a:ext cx="2971800" cy="50309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39577D1-B2A1-402A-B7B5-CE6EAB3E0D87}" type="slidenum">
              <a:rPr lang="en-US"/>
              <a:pPr/>
              <a:t>‹#›</a:t>
            </a:fld>
            <a:endParaRPr lang="en-US"/>
          </a:p>
        </p:txBody>
      </p:sp>
    </p:spTree>
    <p:extLst>
      <p:ext uri="{BB962C8B-B14F-4D97-AF65-F5344CB8AC3E}">
        <p14:creationId xmlns:p14="http://schemas.microsoft.com/office/powerpoint/2010/main" val="40144937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5030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4613" y="0"/>
            <a:ext cx="2971800" cy="5030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915988" y="754063"/>
            <a:ext cx="5026025" cy="3768725"/>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775297"/>
            <a:ext cx="5486400" cy="452293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9547317"/>
            <a:ext cx="2971800" cy="50309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4613" y="9547317"/>
            <a:ext cx="2971800" cy="50309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8C648E7-3A21-4E05-9F45-05274052E9C8}" type="slidenum">
              <a:rPr lang="en-US"/>
              <a:pPr/>
              <a:t>‹#›</a:t>
            </a:fld>
            <a:endParaRPr lang="en-US"/>
          </a:p>
        </p:txBody>
      </p:sp>
    </p:spTree>
    <p:extLst>
      <p:ext uri="{BB962C8B-B14F-4D97-AF65-F5344CB8AC3E}">
        <p14:creationId xmlns:p14="http://schemas.microsoft.com/office/powerpoint/2010/main" val="34067930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9884BA-55AD-4B17-980B-1B5D061C55E0}" type="slidenum">
              <a:rPr lang="en-US"/>
              <a:pPr/>
              <a:t>1</a:t>
            </a:fld>
            <a:endParaRPr lang="en-US"/>
          </a:p>
        </p:txBody>
      </p:sp>
      <p:sp>
        <p:nvSpPr>
          <p:cNvPr id="14338" name="Rectangle 2"/>
          <p:cNvSpPr>
            <a:spLocks noGrp="1" noRot="1" noChangeAspect="1" noChangeArrowheads="1" noTextEdit="1"/>
          </p:cNvSpPr>
          <p:nvPr>
            <p:ph type="sldImg"/>
          </p:nvPr>
        </p:nvSpPr>
        <p:spPr>
          <a:xfrm>
            <a:off x="915988" y="754063"/>
            <a:ext cx="5026025" cy="3768725"/>
          </a:xfrm>
          <a:ln/>
        </p:spPr>
      </p:sp>
      <p:sp>
        <p:nvSpPr>
          <p:cNvPr id="14339" name="Rectangle 3"/>
          <p:cNvSpPr>
            <a:spLocks noGrp="1" noChangeArrowheads="1"/>
          </p:cNvSpPr>
          <p:nvPr>
            <p:ph type="body" idx="1"/>
          </p:nvPr>
        </p:nvSpPr>
        <p:spPr/>
        <p:txBody>
          <a:bodyPr/>
          <a:lstStyle/>
          <a:p>
            <a:endParaRPr lang="en-GB" dirty="0"/>
          </a:p>
        </p:txBody>
      </p:sp>
    </p:spTree>
    <p:extLst>
      <p:ext uri="{BB962C8B-B14F-4D97-AF65-F5344CB8AC3E}">
        <p14:creationId xmlns:p14="http://schemas.microsoft.com/office/powerpoint/2010/main" val="26066465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are the key pedagogical principles which underpin the teaching.  In the slides which follow, where the teaching is using these principles, they</a:t>
            </a:r>
            <a:r>
              <a:rPr lang="en-GB" baseline="0" dirty="0"/>
              <a:t> are shown</a:t>
            </a:r>
            <a:r>
              <a:rPr lang="en-GB" dirty="0"/>
              <a:t> in cream text boxes.</a:t>
            </a:r>
          </a:p>
          <a:p>
            <a:r>
              <a:rPr lang="en-GB" dirty="0"/>
              <a:t>If you are not familiar with the principles</a:t>
            </a:r>
            <a:r>
              <a:rPr lang="en-GB" baseline="0" dirty="0"/>
              <a:t> you might like to listen to the PPT with audio which explains them.</a:t>
            </a:r>
            <a:endParaRPr lang="en-GB" dirty="0"/>
          </a:p>
        </p:txBody>
      </p:sp>
      <p:sp>
        <p:nvSpPr>
          <p:cNvPr id="4" name="Slide Number Placeholder 3"/>
          <p:cNvSpPr>
            <a:spLocks noGrp="1"/>
          </p:cNvSpPr>
          <p:nvPr>
            <p:ph type="sldNum" sz="quarter" idx="10"/>
          </p:nvPr>
        </p:nvSpPr>
        <p:spPr/>
        <p:txBody>
          <a:bodyPr/>
          <a:lstStyle/>
          <a:p>
            <a:fld id="{88C648E7-3A21-4E05-9F45-05274052E9C8}" type="slidenum">
              <a:rPr lang="en-US" smtClean="0"/>
              <a:pPr/>
              <a:t>2</a:t>
            </a:fld>
            <a:endParaRPr lang="en-US"/>
          </a:p>
        </p:txBody>
      </p:sp>
    </p:spTree>
    <p:extLst>
      <p:ext uri="{BB962C8B-B14F-4D97-AF65-F5344CB8AC3E}">
        <p14:creationId xmlns:p14="http://schemas.microsoft.com/office/powerpoint/2010/main" val="3505981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54063"/>
            <a:ext cx="5026025" cy="3768725"/>
          </a:xfrm>
        </p:spPr>
      </p:sp>
      <p:sp>
        <p:nvSpPr>
          <p:cNvPr id="3" name="Notes Placeholder 2"/>
          <p:cNvSpPr>
            <a:spLocks noGrp="1"/>
          </p:cNvSpPr>
          <p:nvPr>
            <p:ph type="body" idx="1"/>
          </p:nvPr>
        </p:nvSpPr>
        <p:spPr/>
        <p:txBody>
          <a:bodyPr/>
          <a:lstStyle/>
          <a:p>
            <a:r>
              <a:rPr lang="en-GB" dirty="0"/>
              <a:t>Invite</a:t>
            </a:r>
            <a:r>
              <a:rPr lang="en-GB" baseline="0" dirty="0"/>
              <a:t> students to visualise this scene only from the information given.  What can they see?  </a:t>
            </a:r>
            <a:endParaRPr lang="en-GB" dirty="0"/>
          </a:p>
        </p:txBody>
      </p:sp>
      <p:sp>
        <p:nvSpPr>
          <p:cNvPr id="4" name="Slide Number Placeholder 3"/>
          <p:cNvSpPr>
            <a:spLocks noGrp="1"/>
          </p:cNvSpPr>
          <p:nvPr>
            <p:ph type="sldNum" sz="quarter" idx="10"/>
          </p:nvPr>
        </p:nvSpPr>
        <p:spPr/>
        <p:txBody>
          <a:bodyPr/>
          <a:lstStyle/>
          <a:p>
            <a:fld id="{88C648E7-3A21-4E05-9F45-05274052E9C8}" type="slidenum">
              <a:rPr lang="en-US" smtClean="0"/>
              <a:pPr/>
              <a:t>3</a:t>
            </a:fld>
            <a:endParaRPr lang="en-US"/>
          </a:p>
        </p:txBody>
      </p:sp>
    </p:spTree>
    <p:extLst>
      <p:ext uri="{BB962C8B-B14F-4D97-AF65-F5344CB8AC3E}">
        <p14:creationId xmlns:p14="http://schemas.microsoft.com/office/powerpoint/2010/main" val="9404020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54063"/>
            <a:ext cx="5026025" cy="3768725"/>
          </a:xfrm>
        </p:spPr>
      </p:sp>
      <p:sp>
        <p:nvSpPr>
          <p:cNvPr id="3" name="Notes Placeholder 2"/>
          <p:cNvSpPr>
            <a:spLocks noGrp="1"/>
          </p:cNvSpPr>
          <p:nvPr>
            <p:ph type="body" idx="1"/>
          </p:nvPr>
        </p:nvSpPr>
        <p:spPr/>
        <p:txBody>
          <a:bodyPr/>
          <a:lstStyle/>
          <a:p>
            <a:r>
              <a:rPr lang="en-GB" dirty="0"/>
              <a:t>Now look at what further detail is added.  Draw out how the information in the gaps</a:t>
            </a:r>
            <a:r>
              <a:rPr lang="en-GB" baseline="0" dirty="0"/>
              <a:t> provides lots of precise visual detail of the setting of this scene: telling us about where the rain fell. Instead of a generalised picture of a rainy scene, we now have an image of a particular and specific scene.  This is what good writers sometimes choose to do.</a:t>
            </a:r>
            <a:endParaRPr lang="en-GB" dirty="0"/>
          </a:p>
        </p:txBody>
      </p:sp>
      <p:sp>
        <p:nvSpPr>
          <p:cNvPr id="4" name="Slide Number Placeholder 3"/>
          <p:cNvSpPr>
            <a:spLocks noGrp="1"/>
          </p:cNvSpPr>
          <p:nvPr>
            <p:ph type="sldNum" sz="quarter" idx="10"/>
          </p:nvPr>
        </p:nvSpPr>
        <p:spPr/>
        <p:txBody>
          <a:bodyPr/>
          <a:lstStyle/>
          <a:p>
            <a:fld id="{88C648E7-3A21-4E05-9F45-05274052E9C8}" type="slidenum">
              <a:rPr lang="en-US" smtClean="0"/>
              <a:pPr/>
              <a:t>4</a:t>
            </a:fld>
            <a:endParaRPr lang="en-US"/>
          </a:p>
        </p:txBody>
      </p:sp>
    </p:spTree>
    <p:extLst>
      <p:ext uri="{BB962C8B-B14F-4D97-AF65-F5344CB8AC3E}">
        <p14:creationId xmlns:p14="http://schemas.microsoft.com/office/powerpoint/2010/main" val="3670136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5988" y="754063"/>
            <a:ext cx="5026025" cy="3768725"/>
          </a:xfrm>
        </p:spPr>
      </p:sp>
      <p:sp>
        <p:nvSpPr>
          <p:cNvPr id="3" name="Notes Placeholder 2"/>
          <p:cNvSpPr>
            <a:spLocks noGrp="1"/>
          </p:cNvSpPr>
          <p:nvPr>
            <p:ph type="body" idx="1"/>
          </p:nvPr>
        </p:nvSpPr>
        <p:spPr/>
        <p:txBody>
          <a:bodyPr/>
          <a:lstStyle/>
          <a:p>
            <a:r>
              <a:rPr lang="en-GB" dirty="0"/>
              <a:t>Here draw attention to the fact that in this piece it is the prepositional phrases which do all the work of creating the detail.  You could invite students to experiment with changing the prepositional phrases</a:t>
            </a:r>
            <a:r>
              <a:rPr lang="en-GB" baseline="0" dirty="0"/>
              <a:t> that are highlighted to create a different rural image, or to create a contrasting cityscape. For example:</a:t>
            </a:r>
          </a:p>
          <a:p>
            <a:r>
              <a:rPr lang="en-GB" baseline="0" dirty="0"/>
              <a:t>Rain fell on the slate roofs of the terraced houses and dripped steadily from the gutters. Rain fell in the streets and ran in rivulets into the drains that were choked with leaves and </a:t>
            </a:r>
            <a:r>
              <a:rPr lang="en-GB" baseline="0"/>
              <a:t>litter...</a:t>
            </a:r>
          </a:p>
          <a:p>
            <a:endParaRPr lang="en-GB" baseline="0" dirty="0"/>
          </a:p>
        </p:txBody>
      </p:sp>
      <p:sp>
        <p:nvSpPr>
          <p:cNvPr id="4" name="Slide Number Placeholder 3"/>
          <p:cNvSpPr>
            <a:spLocks noGrp="1"/>
          </p:cNvSpPr>
          <p:nvPr>
            <p:ph type="sldNum" sz="quarter" idx="10"/>
          </p:nvPr>
        </p:nvSpPr>
        <p:spPr/>
        <p:txBody>
          <a:bodyPr/>
          <a:lstStyle/>
          <a:p>
            <a:fld id="{88C648E7-3A21-4E05-9F45-05274052E9C8}" type="slidenum">
              <a:rPr lang="en-US" smtClean="0"/>
              <a:pPr/>
              <a:t>5</a:t>
            </a:fld>
            <a:endParaRPr lang="en-US"/>
          </a:p>
        </p:txBody>
      </p:sp>
    </p:spTree>
    <p:extLst>
      <p:ext uri="{BB962C8B-B14F-4D97-AF65-F5344CB8AC3E}">
        <p14:creationId xmlns:p14="http://schemas.microsoft.com/office/powerpoint/2010/main" val="6650674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key: our research shows that teachers need</a:t>
            </a:r>
            <a:r>
              <a:rPr lang="en-GB" baseline="0" dirty="0"/>
              <a:t> to ‘practise’ verbalising the link for themselves; and then share it with students (and discuss it in the context of the students’ own writing).</a:t>
            </a:r>
            <a:endParaRPr lang="en-GB" dirty="0"/>
          </a:p>
        </p:txBody>
      </p:sp>
      <p:sp>
        <p:nvSpPr>
          <p:cNvPr id="4" name="Slide Number Placeholder 3"/>
          <p:cNvSpPr>
            <a:spLocks noGrp="1"/>
          </p:cNvSpPr>
          <p:nvPr>
            <p:ph type="sldNum" sz="quarter" idx="5"/>
          </p:nvPr>
        </p:nvSpPr>
        <p:spPr/>
        <p:txBody>
          <a:bodyPr/>
          <a:lstStyle/>
          <a:p>
            <a:fld id="{88C648E7-3A21-4E05-9F45-05274052E9C8}" type="slidenum">
              <a:rPr lang="en-US" smtClean="0"/>
              <a:pPr/>
              <a:t>6</a:t>
            </a:fld>
            <a:endParaRPr lang="en-US"/>
          </a:p>
        </p:txBody>
      </p:sp>
    </p:spTree>
    <p:extLst>
      <p:ext uri="{BB962C8B-B14F-4D97-AF65-F5344CB8AC3E}">
        <p14:creationId xmlns:p14="http://schemas.microsoft.com/office/powerpoint/2010/main" val="1238015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9330" name="Group 2"/>
          <p:cNvGrpSpPr>
            <a:grpSpLocks/>
          </p:cNvGrpSpPr>
          <p:nvPr/>
        </p:nvGrpSpPr>
        <p:grpSpPr bwMode="auto">
          <a:xfrm>
            <a:off x="0" y="0"/>
            <a:ext cx="9144000" cy="6858000"/>
            <a:chOff x="0" y="0"/>
            <a:chExt cx="5760" cy="4320"/>
          </a:xfrm>
        </p:grpSpPr>
        <p:sp>
          <p:nvSpPr>
            <p:cNvPr id="99331"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en-GB" sz="2215">
                <a:latin typeface="Times New Roman" pitchFamily="18" charset="0"/>
              </a:endParaRPr>
            </a:p>
          </p:txBody>
        </p:sp>
        <p:sp>
          <p:nvSpPr>
            <p:cNvPr id="99332"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endParaRPr lang="en-GB" sz="2215">
                <a:latin typeface="Times New Roman" pitchFamily="18" charset="0"/>
              </a:endParaRPr>
            </a:p>
          </p:txBody>
        </p:sp>
        <p:grpSp>
          <p:nvGrpSpPr>
            <p:cNvPr id="99333" name="Group 5"/>
            <p:cNvGrpSpPr>
              <a:grpSpLocks/>
            </p:cNvGrpSpPr>
            <p:nvPr/>
          </p:nvGrpSpPr>
          <p:grpSpPr bwMode="auto">
            <a:xfrm>
              <a:off x="0" y="672"/>
              <a:ext cx="1806" cy="1989"/>
              <a:chOff x="0" y="672"/>
              <a:chExt cx="1806" cy="1989"/>
            </a:xfrm>
          </p:grpSpPr>
          <p:sp>
            <p:nvSpPr>
              <p:cNvPr id="99334"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endParaRPr lang="en-GB" sz="2215">
                  <a:latin typeface="Times New Roman" pitchFamily="18" charset="0"/>
                </a:endParaRPr>
              </a:p>
            </p:txBody>
          </p:sp>
          <p:sp>
            <p:nvSpPr>
              <p:cNvPr id="99335"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endParaRPr lang="en-GB" sz="2215">
                  <a:latin typeface="Times New Roman" pitchFamily="18" charset="0"/>
                </a:endParaRPr>
              </a:p>
            </p:txBody>
          </p:sp>
          <p:sp>
            <p:nvSpPr>
              <p:cNvPr id="99336"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endParaRPr lang="en-GB" sz="2215">
                  <a:latin typeface="Times New Roman" pitchFamily="18" charset="0"/>
                </a:endParaRPr>
              </a:p>
            </p:txBody>
          </p:sp>
          <p:sp>
            <p:nvSpPr>
              <p:cNvPr id="99337"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endParaRPr lang="en-GB" sz="2215">
                  <a:latin typeface="Times New Roman" pitchFamily="18" charset="0"/>
                </a:endParaRPr>
              </a:p>
            </p:txBody>
          </p:sp>
          <p:sp>
            <p:nvSpPr>
              <p:cNvPr id="99338"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endParaRPr lang="en-GB" sz="2215">
                  <a:latin typeface="Times New Roman" pitchFamily="18" charset="0"/>
                </a:endParaRPr>
              </a:p>
            </p:txBody>
          </p:sp>
          <p:sp>
            <p:nvSpPr>
              <p:cNvPr id="99339"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endParaRPr lang="en-GB" sz="2215">
                  <a:latin typeface="Times New Roman" pitchFamily="18" charset="0"/>
                </a:endParaRPr>
              </a:p>
            </p:txBody>
          </p:sp>
          <p:sp>
            <p:nvSpPr>
              <p:cNvPr id="99340"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endParaRPr lang="en-GB" sz="2215">
                  <a:latin typeface="Times New Roman" pitchFamily="18" charset="0"/>
                </a:endParaRPr>
              </a:p>
            </p:txBody>
          </p:sp>
          <p:sp>
            <p:nvSpPr>
              <p:cNvPr id="99341"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endParaRPr lang="en-GB" sz="2215">
                  <a:latin typeface="Times New Roman" pitchFamily="18" charset="0"/>
                </a:endParaRPr>
              </a:p>
            </p:txBody>
          </p:sp>
          <p:sp>
            <p:nvSpPr>
              <p:cNvPr id="99342"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endParaRPr lang="en-GB" sz="2215">
                  <a:latin typeface="Times New Roman" pitchFamily="18" charset="0"/>
                </a:endParaRPr>
              </a:p>
            </p:txBody>
          </p:sp>
          <p:sp>
            <p:nvSpPr>
              <p:cNvPr id="99343"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endParaRPr lang="en-GB" sz="2215">
                  <a:latin typeface="Times New Roman" pitchFamily="18" charset="0"/>
                </a:endParaRPr>
              </a:p>
            </p:txBody>
          </p:sp>
        </p:grpSp>
      </p:grpSp>
      <p:sp>
        <p:nvSpPr>
          <p:cNvPr id="99344" name="Rectangle 16"/>
          <p:cNvSpPr>
            <a:spLocks noGrp="1" noChangeArrowheads="1"/>
          </p:cNvSpPr>
          <p:nvPr>
            <p:ph type="dt" sz="half" idx="2"/>
          </p:nvPr>
        </p:nvSpPr>
        <p:spPr>
          <a:xfrm>
            <a:off x="457200" y="6248400"/>
            <a:ext cx="2133600" cy="457200"/>
          </a:xfrm>
        </p:spPr>
        <p:txBody>
          <a:bodyPr/>
          <a:lstStyle>
            <a:lvl1pPr>
              <a:defRPr/>
            </a:lvl1pPr>
          </a:lstStyle>
          <a:p>
            <a:endParaRPr lang="en-US"/>
          </a:p>
        </p:txBody>
      </p:sp>
      <p:sp>
        <p:nvSpPr>
          <p:cNvPr id="99345" name="Rectangle 17"/>
          <p:cNvSpPr>
            <a:spLocks noGrp="1" noChangeArrowheads="1"/>
          </p:cNvSpPr>
          <p:nvPr>
            <p:ph type="ftr" sz="quarter" idx="3"/>
          </p:nvPr>
        </p:nvSpPr>
        <p:spPr/>
        <p:txBody>
          <a:bodyPr/>
          <a:lstStyle>
            <a:lvl1pPr>
              <a:defRPr/>
            </a:lvl1pPr>
          </a:lstStyle>
          <a:p>
            <a:endParaRPr lang="en-US"/>
          </a:p>
        </p:txBody>
      </p:sp>
      <p:sp>
        <p:nvSpPr>
          <p:cNvPr id="99346" name="Rectangle 18"/>
          <p:cNvSpPr>
            <a:spLocks noGrp="1" noChangeArrowheads="1"/>
          </p:cNvSpPr>
          <p:nvPr>
            <p:ph type="sldNum" sz="quarter" idx="4"/>
          </p:nvPr>
        </p:nvSpPr>
        <p:spPr/>
        <p:txBody>
          <a:bodyPr/>
          <a:lstStyle>
            <a:lvl1pPr>
              <a:defRPr/>
            </a:lvl1pPr>
          </a:lstStyle>
          <a:p>
            <a:fld id="{928B8021-518E-4444-803D-6368375A8850}" type="slidenum">
              <a:rPr lang="en-US"/>
              <a:pPr/>
              <a:t>‹#›</a:t>
            </a:fld>
            <a:endParaRPr lang="en-US"/>
          </a:p>
        </p:txBody>
      </p:sp>
      <p:sp>
        <p:nvSpPr>
          <p:cNvPr id="99347" name="Rectangle 19"/>
          <p:cNvSpPr>
            <a:spLocks noGrp="1" noChangeArrowheads="1"/>
          </p:cNvSpPr>
          <p:nvPr>
            <p:ph type="ctrTitle"/>
          </p:nvPr>
        </p:nvSpPr>
        <p:spPr>
          <a:xfrm>
            <a:off x="2971800" y="1828800"/>
            <a:ext cx="6019800" cy="2209800"/>
          </a:xfrm>
        </p:spPr>
        <p:txBody>
          <a:bodyPr/>
          <a:lstStyle>
            <a:lvl1pPr>
              <a:defRPr sz="4616">
                <a:solidFill>
                  <a:srgbClr val="FFFFFF"/>
                </a:solidFill>
              </a:defRPr>
            </a:lvl1pPr>
          </a:lstStyle>
          <a:p>
            <a:r>
              <a:rPr lang="en-US"/>
              <a:t>Click to edit Master title style</a:t>
            </a:r>
          </a:p>
        </p:txBody>
      </p:sp>
      <p:sp>
        <p:nvSpPr>
          <p:cNvPr id="99348"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139"/>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FB33B30B-0559-45AF-BD4C-0A67DCE494A3}"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457200"/>
            <a:ext cx="6031523"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00FD6A94-7B7B-45BC-B182-11493A102A19}"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a:t>Click to edit Master title style</a:t>
            </a:r>
            <a:endParaRPr lang="en-GB"/>
          </a:p>
        </p:txBody>
      </p:sp>
      <p:sp>
        <p:nvSpPr>
          <p:cNvPr id="3" name="Table Placeholder 2"/>
          <p:cNvSpPr>
            <a:spLocks noGrp="1"/>
          </p:cNvSpPr>
          <p:nvPr>
            <p:ph type="tbl" idx="1"/>
          </p:nvPr>
        </p:nvSpPr>
        <p:spPr>
          <a:xfrm>
            <a:off x="457200" y="1981200"/>
            <a:ext cx="8229600" cy="3886200"/>
          </a:xfrm>
        </p:spPr>
        <p:txBody>
          <a:bodyPr/>
          <a:lstStyle/>
          <a:p>
            <a:endParaRPr lang="en-GB"/>
          </a:p>
        </p:txBody>
      </p:sp>
      <p:sp>
        <p:nvSpPr>
          <p:cNvPr id="4" name="Footer Placeholder 3"/>
          <p:cNvSpPr>
            <a:spLocks noGrp="1"/>
          </p:cNvSpPr>
          <p:nvPr>
            <p:ph type="ftr" sz="quarter" idx="10"/>
          </p:nvPr>
        </p:nvSpPr>
        <p:spPr>
          <a:xfrm>
            <a:off x="3124200" y="6248400"/>
            <a:ext cx="2895600" cy="457200"/>
          </a:xfrm>
        </p:spPr>
        <p:txBody>
          <a:bodyPr/>
          <a:lstStyle>
            <a:lvl1pPr>
              <a:defRPr/>
            </a:lvl1pPr>
          </a:lstStyle>
          <a:p>
            <a:endParaRPr lang="en-US"/>
          </a:p>
        </p:txBody>
      </p:sp>
      <p:sp>
        <p:nvSpPr>
          <p:cNvPr id="5" name="Slide Number Placeholder 4"/>
          <p:cNvSpPr>
            <a:spLocks noGrp="1"/>
          </p:cNvSpPr>
          <p:nvPr>
            <p:ph type="sldNum" sz="quarter" idx="11"/>
          </p:nvPr>
        </p:nvSpPr>
        <p:spPr>
          <a:xfrm>
            <a:off x="6553200" y="6248400"/>
            <a:ext cx="2133600" cy="457200"/>
          </a:xfrm>
        </p:spPr>
        <p:txBody>
          <a:bodyPr/>
          <a:lstStyle>
            <a:lvl1pPr>
              <a:defRPr/>
            </a:lvl1pPr>
          </a:lstStyle>
          <a:p>
            <a:fld id="{A33EFEC2-447E-47B5-82EC-485651B8DD4A}" type="slidenum">
              <a:rPr lang="en-US"/>
              <a:pPr/>
              <a:t>‹#›</a:t>
            </a:fld>
            <a:endParaRPr lang="en-US"/>
          </a:p>
        </p:txBody>
      </p:sp>
      <p:sp>
        <p:nvSpPr>
          <p:cNvPr id="6" name="Date Placeholder 5"/>
          <p:cNvSpPr>
            <a:spLocks noGrp="1"/>
          </p:cNvSpPr>
          <p:nvPr>
            <p:ph type="dt" sz="half" idx="12"/>
          </p:nvPr>
        </p:nvSpPr>
        <p:spPr>
          <a:xfrm>
            <a:off x="457200" y="6245225"/>
            <a:ext cx="2133600" cy="476250"/>
          </a:xfrm>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132371F7-CEE0-4AF0-87BE-4D51F1612E4F}"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5" y="4406901"/>
            <a:ext cx="7772400" cy="1362075"/>
          </a:xfrm>
        </p:spPr>
        <p:txBody>
          <a:bodyPr anchor="t"/>
          <a:lstStyle>
            <a:lvl1pPr algn="l">
              <a:defRPr sz="3692" b="1" cap="all"/>
            </a:lvl1pPr>
          </a:lstStyle>
          <a:p>
            <a:r>
              <a:rPr lang="en-US"/>
              <a:t>Click to edit Master title style</a:t>
            </a:r>
            <a:endParaRPr lang="en-GB"/>
          </a:p>
        </p:txBody>
      </p:sp>
      <p:sp>
        <p:nvSpPr>
          <p:cNvPr id="3" name="Text Placeholder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93BB0EA1-6604-4695-83C9-111488B4725B}"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981200"/>
            <a:ext cx="4044462" cy="3886200"/>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2338" y="1981200"/>
            <a:ext cx="4044462" cy="3886200"/>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1602B4F-3055-4CC8-93F0-6C29671ADA64}"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4" name="Content Placeholder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en-US"/>
              <a:t>Click to edit Master text styles</a:t>
            </a:r>
          </a:p>
        </p:txBody>
      </p:sp>
      <p:sp>
        <p:nvSpPr>
          <p:cNvPr id="6" name="Content Placeholder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6"/>
          <p:cNvSpPr>
            <a:spLocks noGrp="1"/>
          </p:cNvSpPr>
          <p:nvPr>
            <p:ph type="ftr" sz="quarter"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4F0189C7-E73C-4E91-B7B7-8041E4B4D174}" type="slidenum">
              <a:rPr lang="en-US"/>
              <a:pPr/>
              <a:t>‹#›</a:t>
            </a:fld>
            <a:endParaRPr lang="en-US"/>
          </a:p>
        </p:txBody>
      </p:sp>
      <p:sp>
        <p:nvSpPr>
          <p:cNvPr id="9" name="Date Placeholder 8"/>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Footer Placeholder 2"/>
          <p:cNvSpPr>
            <a:spLocks noGrp="1"/>
          </p:cNvSpPr>
          <p:nvPr>
            <p:ph type="ftr" sz="quarter"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A139ACA1-5F09-4DE5-83C0-43B1BA6C5F0F}" type="slidenum">
              <a:rPr lang="en-US"/>
              <a:pPr/>
              <a:t>‹#›</a:t>
            </a:fld>
            <a:endParaRPr lang="en-US"/>
          </a:p>
        </p:txBody>
      </p:sp>
      <p:sp>
        <p:nvSpPr>
          <p:cNvPr id="5" name="Date Placeholder 4"/>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C39B2B38-D11A-4162-A07D-19CF903C6249}" type="slidenum">
              <a:rPr lang="en-US"/>
              <a:pPr/>
              <a:t>‹#›</a:t>
            </a:fld>
            <a:endParaRPr lang="en-US"/>
          </a:p>
        </p:txBody>
      </p:sp>
      <p:sp>
        <p:nvSpPr>
          <p:cNvPr id="4" name="Date Placeholder 3"/>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435" cy="1162050"/>
          </a:xfrm>
        </p:spPr>
        <p:txBody>
          <a:bodyPr anchor="b"/>
          <a:lstStyle>
            <a:lvl1pPr algn="l">
              <a:defRPr sz="1846" b="1"/>
            </a:lvl1pPr>
          </a:lstStyle>
          <a:p>
            <a:r>
              <a:rPr lang="en-US"/>
              <a:t>Click to edit Master title style</a:t>
            </a:r>
            <a:endParaRPr lang="en-GB"/>
          </a:p>
        </p:txBody>
      </p:sp>
      <p:sp>
        <p:nvSpPr>
          <p:cNvPr id="3" name="Content Placeholder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EA8A4E89-24C6-42F1-85B8-DFB8A3A8820C}"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66" y="4800600"/>
            <a:ext cx="5486400" cy="566738"/>
          </a:xfrm>
        </p:spPr>
        <p:txBody>
          <a:bodyPr anchor="b"/>
          <a:lstStyle>
            <a:lvl1pPr algn="l">
              <a:defRPr sz="1846" b="1"/>
            </a:lvl1pPr>
          </a:lstStyle>
          <a:p>
            <a:r>
              <a:rPr lang="en-US"/>
              <a:t>Click to edit Master title style</a:t>
            </a:r>
            <a:endParaRPr lang="en-GB"/>
          </a:p>
        </p:txBody>
      </p:sp>
      <p:sp>
        <p:nvSpPr>
          <p:cNvPr id="3" name="Picture Placeholder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endParaRPr lang="en-GB"/>
          </a:p>
        </p:txBody>
      </p:sp>
      <p:sp>
        <p:nvSpPr>
          <p:cNvPr id="4" name="Text Placeholder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9B331C36-0522-4F0A-BB7D-8449E7C99AB2}"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8306"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108"/>
            </a:lvl1pPr>
          </a:lstStyle>
          <a:p>
            <a:endParaRPr lang="en-US"/>
          </a:p>
        </p:txBody>
      </p:sp>
      <p:sp>
        <p:nvSpPr>
          <p:cNvPr id="98307"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108">
                <a:latin typeface="Arial Black" pitchFamily="34" charset="0"/>
              </a:defRPr>
            </a:lvl1pPr>
          </a:lstStyle>
          <a:p>
            <a:fld id="{54BE24D9-E976-4E65-98A0-3A8F250EA8A5}" type="slidenum">
              <a:rPr lang="en-US"/>
              <a:pPr/>
              <a:t>‹#›</a:t>
            </a:fld>
            <a:endParaRPr lang="en-US"/>
          </a:p>
        </p:txBody>
      </p:sp>
      <p:grpSp>
        <p:nvGrpSpPr>
          <p:cNvPr id="98308" name="Group 4"/>
          <p:cNvGrpSpPr>
            <a:grpSpLocks/>
          </p:cNvGrpSpPr>
          <p:nvPr/>
        </p:nvGrpSpPr>
        <p:grpSpPr bwMode="auto">
          <a:xfrm>
            <a:off x="0" y="0"/>
            <a:ext cx="9144000" cy="546100"/>
            <a:chOff x="0" y="0"/>
            <a:chExt cx="5760" cy="344"/>
          </a:xfrm>
        </p:grpSpPr>
        <p:sp>
          <p:nvSpPr>
            <p:cNvPr id="98309"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en-GB" sz="2215">
                <a:latin typeface="Times New Roman" pitchFamily="18" charset="0"/>
              </a:endParaRPr>
            </a:p>
          </p:txBody>
        </p:sp>
        <p:sp>
          <p:nvSpPr>
            <p:cNvPr id="98310"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endParaRPr lang="en-GB" sz="2215">
                <a:latin typeface="Times New Roman" pitchFamily="18" charset="0"/>
              </a:endParaRPr>
            </a:p>
          </p:txBody>
        </p:sp>
        <p:sp>
          <p:nvSpPr>
            <p:cNvPr id="98311"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endParaRPr lang="en-GB">
                <a:solidFill>
                  <a:schemeClr val="hlink"/>
                </a:solidFill>
              </a:endParaRPr>
            </a:p>
          </p:txBody>
        </p:sp>
        <p:sp>
          <p:nvSpPr>
            <p:cNvPr id="98312"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endParaRPr lang="en-GB">
                <a:solidFill>
                  <a:schemeClr val="hlink"/>
                </a:solidFill>
              </a:endParaRPr>
            </a:p>
          </p:txBody>
        </p:sp>
        <p:sp>
          <p:nvSpPr>
            <p:cNvPr id="98313"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endParaRPr lang="en-GB">
                <a:solidFill>
                  <a:schemeClr val="accent2"/>
                </a:solidFill>
              </a:endParaRPr>
            </a:p>
          </p:txBody>
        </p:sp>
        <p:sp>
          <p:nvSpPr>
            <p:cNvPr id="98314"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endParaRPr lang="en-GB">
                <a:solidFill>
                  <a:schemeClr val="hlink"/>
                </a:solidFill>
              </a:endParaRPr>
            </a:p>
          </p:txBody>
        </p:sp>
        <p:sp>
          <p:nvSpPr>
            <p:cNvPr id="98315"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endParaRPr lang="en-GB" sz="2215">
                <a:latin typeface="Times New Roman" pitchFamily="18" charset="0"/>
              </a:endParaRPr>
            </a:p>
          </p:txBody>
        </p:sp>
        <p:sp>
          <p:nvSpPr>
            <p:cNvPr id="98316"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endParaRPr lang="en-GB">
                <a:solidFill>
                  <a:schemeClr val="accent2"/>
                </a:solidFill>
              </a:endParaRPr>
            </a:p>
          </p:txBody>
        </p:sp>
        <p:sp>
          <p:nvSpPr>
            <p:cNvPr id="98317"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endParaRPr lang="en-GB">
                <a:solidFill>
                  <a:schemeClr val="accent2"/>
                </a:solidFill>
              </a:endParaRPr>
            </a:p>
          </p:txBody>
        </p:sp>
      </p:grpSp>
      <p:sp>
        <p:nvSpPr>
          <p:cNvPr id="98318"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98319"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8320"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108"/>
            </a:lvl1pPr>
          </a:lstStyle>
          <a:p>
            <a:endParaRPr lang="en-US"/>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hf sldNum="0" hdr="0" ftr="0" dt="0"/>
  <p:txStyles>
    <p:titleStyle>
      <a:lvl1pPr algn="l" rtl="0" fontAlgn="base">
        <a:spcBef>
          <a:spcPct val="0"/>
        </a:spcBef>
        <a:spcAft>
          <a:spcPct val="0"/>
        </a:spcAft>
        <a:defRPr sz="4062">
          <a:solidFill>
            <a:schemeClr val="tx1"/>
          </a:solidFill>
          <a:latin typeface="+mj-lt"/>
          <a:ea typeface="+mj-ea"/>
          <a:cs typeface="+mj-cs"/>
        </a:defRPr>
      </a:lvl1pPr>
      <a:lvl2pPr algn="l" rtl="0" fontAlgn="base">
        <a:spcBef>
          <a:spcPct val="0"/>
        </a:spcBef>
        <a:spcAft>
          <a:spcPct val="0"/>
        </a:spcAft>
        <a:defRPr sz="4062">
          <a:solidFill>
            <a:schemeClr val="tx1"/>
          </a:solidFill>
          <a:latin typeface="Arial" charset="0"/>
          <a:cs typeface="Arial" charset="0"/>
        </a:defRPr>
      </a:lvl2pPr>
      <a:lvl3pPr algn="l" rtl="0" fontAlgn="base">
        <a:spcBef>
          <a:spcPct val="0"/>
        </a:spcBef>
        <a:spcAft>
          <a:spcPct val="0"/>
        </a:spcAft>
        <a:defRPr sz="4062">
          <a:solidFill>
            <a:schemeClr val="tx1"/>
          </a:solidFill>
          <a:latin typeface="Arial" charset="0"/>
          <a:cs typeface="Arial" charset="0"/>
        </a:defRPr>
      </a:lvl3pPr>
      <a:lvl4pPr algn="l" rtl="0" fontAlgn="base">
        <a:spcBef>
          <a:spcPct val="0"/>
        </a:spcBef>
        <a:spcAft>
          <a:spcPct val="0"/>
        </a:spcAft>
        <a:defRPr sz="4062">
          <a:solidFill>
            <a:schemeClr val="tx1"/>
          </a:solidFill>
          <a:latin typeface="Arial" charset="0"/>
          <a:cs typeface="Arial" charset="0"/>
        </a:defRPr>
      </a:lvl4pPr>
      <a:lvl5pPr algn="l" rtl="0" fontAlgn="base">
        <a:spcBef>
          <a:spcPct val="0"/>
        </a:spcBef>
        <a:spcAft>
          <a:spcPct val="0"/>
        </a:spcAft>
        <a:defRPr sz="4062">
          <a:solidFill>
            <a:schemeClr val="tx1"/>
          </a:solidFill>
          <a:latin typeface="Arial" charset="0"/>
          <a:cs typeface="Arial" charset="0"/>
        </a:defRPr>
      </a:lvl5pPr>
      <a:lvl6pPr marL="422041" algn="l" rtl="0" fontAlgn="base">
        <a:spcBef>
          <a:spcPct val="0"/>
        </a:spcBef>
        <a:spcAft>
          <a:spcPct val="0"/>
        </a:spcAft>
        <a:defRPr sz="4062">
          <a:solidFill>
            <a:schemeClr val="tx1"/>
          </a:solidFill>
          <a:latin typeface="Arial" charset="0"/>
          <a:cs typeface="Arial" charset="0"/>
        </a:defRPr>
      </a:lvl6pPr>
      <a:lvl7pPr marL="844083" algn="l" rtl="0" fontAlgn="base">
        <a:spcBef>
          <a:spcPct val="0"/>
        </a:spcBef>
        <a:spcAft>
          <a:spcPct val="0"/>
        </a:spcAft>
        <a:defRPr sz="4062">
          <a:solidFill>
            <a:schemeClr val="tx1"/>
          </a:solidFill>
          <a:latin typeface="Arial" charset="0"/>
          <a:cs typeface="Arial" charset="0"/>
        </a:defRPr>
      </a:lvl7pPr>
      <a:lvl8pPr marL="1266124" algn="l" rtl="0" fontAlgn="base">
        <a:spcBef>
          <a:spcPct val="0"/>
        </a:spcBef>
        <a:spcAft>
          <a:spcPct val="0"/>
        </a:spcAft>
        <a:defRPr sz="4062">
          <a:solidFill>
            <a:schemeClr val="tx1"/>
          </a:solidFill>
          <a:latin typeface="Arial" charset="0"/>
          <a:cs typeface="Arial" charset="0"/>
        </a:defRPr>
      </a:lvl8pPr>
      <a:lvl9pPr marL="1688165" algn="l" rtl="0" fontAlgn="base">
        <a:spcBef>
          <a:spcPct val="0"/>
        </a:spcBef>
        <a:spcAft>
          <a:spcPct val="0"/>
        </a:spcAft>
        <a:defRPr sz="4062">
          <a:solidFill>
            <a:schemeClr val="tx1"/>
          </a:solidFill>
          <a:latin typeface="Arial" charset="0"/>
          <a:cs typeface="Arial" charset="0"/>
        </a:defRPr>
      </a:lvl9pPr>
    </p:titleStyle>
    <p:bodyStyle>
      <a:lvl1pPr marL="316531" indent="-316531" algn="l" rtl="0" fontAlgn="base">
        <a:spcBef>
          <a:spcPct val="20000"/>
        </a:spcBef>
        <a:spcAft>
          <a:spcPct val="0"/>
        </a:spcAft>
        <a:buClr>
          <a:schemeClr val="bg2"/>
        </a:buClr>
        <a:buSzPct val="75000"/>
        <a:buFont typeface="Wingdings" pitchFamily="2" charset="2"/>
        <a:buChar char="n"/>
        <a:defRPr sz="2954">
          <a:solidFill>
            <a:schemeClr val="tx1"/>
          </a:solidFill>
          <a:latin typeface="+mn-lt"/>
          <a:ea typeface="+mn-ea"/>
          <a:cs typeface="+mn-cs"/>
        </a:defRPr>
      </a:lvl1pPr>
      <a:lvl2pPr marL="685817" indent="-263776" algn="l" rtl="0" fontAlgn="base">
        <a:spcBef>
          <a:spcPct val="20000"/>
        </a:spcBef>
        <a:spcAft>
          <a:spcPct val="0"/>
        </a:spcAft>
        <a:buClr>
          <a:schemeClr val="accent2"/>
        </a:buClr>
        <a:buSzPct val="80000"/>
        <a:buFont typeface="Wingdings" pitchFamily="2" charset="2"/>
        <a:buChar char="¨"/>
        <a:defRPr sz="2585">
          <a:solidFill>
            <a:schemeClr val="tx1"/>
          </a:solidFill>
          <a:latin typeface="+mn-lt"/>
          <a:cs typeface="+mn-cs"/>
        </a:defRPr>
      </a:lvl2pPr>
      <a:lvl3pPr marL="1055103" indent="-211021" algn="l" rtl="0" fontAlgn="base">
        <a:spcBef>
          <a:spcPct val="20000"/>
        </a:spcBef>
        <a:spcAft>
          <a:spcPct val="0"/>
        </a:spcAft>
        <a:buClr>
          <a:schemeClr val="bg2"/>
        </a:buClr>
        <a:buSzPct val="65000"/>
        <a:buFont typeface="Wingdings" pitchFamily="2" charset="2"/>
        <a:buChar char="n"/>
        <a:defRPr sz="2215">
          <a:solidFill>
            <a:schemeClr val="tx1"/>
          </a:solidFill>
          <a:latin typeface="+mn-lt"/>
          <a:cs typeface="+mn-cs"/>
        </a:defRPr>
      </a:lvl3pPr>
      <a:lvl4pPr marL="1477145" indent="-211021" algn="l" rtl="0" fontAlgn="base">
        <a:spcBef>
          <a:spcPct val="20000"/>
        </a:spcBef>
        <a:spcAft>
          <a:spcPct val="0"/>
        </a:spcAft>
        <a:buClr>
          <a:schemeClr val="accent2"/>
        </a:buClr>
        <a:buSzPct val="70000"/>
        <a:buFont typeface="Wingdings" pitchFamily="2" charset="2"/>
        <a:buChar char="¨"/>
        <a:defRPr sz="1846">
          <a:solidFill>
            <a:schemeClr val="tx1"/>
          </a:solidFill>
          <a:latin typeface="+mn-lt"/>
          <a:cs typeface="+mn-cs"/>
        </a:defRPr>
      </a:lvl4pPr>
      <a:lvl5pPr marL="1899186" indent="-211021" algn="l" rtl="0" fontAlgn="base">
        <a:spcBef>
          <a:spcPct val="20000"/>
        </a:spcBef>
        <a:spcAft>
          <a:spcPct val="0"/>
        </a:spcAft>
        <a:buClr>
          <a:schemeClr val="bg2"/>
        </a:buClr>
        <a:buFont typeface="Wingdings" pitchFamily="2" charset="2"/>
        <a:buChar char="§"/>
        <a:defRPr sz="1846">
          <a:solidFill>
            <a:schemeClr val="tx1"/>
          </a:solidFill>
          <a:latin typeface="+mn-lt"/>
          <a:cs typeface="+mn-cs"/>
        </a:defRPr>
      </a:lvl5pPr>
      <a:lvl6pPr marL="2321227" indent="-211021" algn="l" rtl="0" fontAlgn="base">
        <a:spcBef>
          <a:spcPct val="20000"/>
        </a:spcBef>
        <a:spcAft>
          <a:spcPct val="0"/>
        </a:spcAft>
        <a:buClr>
          <a:schemeClr val="bg2"/>
        </a:buClr>
        <a:buFont typeface="Wingdings" pitchFamily="2" charset="2"/>
        <a:buChar char="§"/>
        <a:defRPr sz="1846">
          <a:solidFill>
            <a:schemeClr val="tx1"/>
          </a:solidFill>
          <a:latin typeface="+mn-lt"/>
          <a:cs typeface="+mn-cs"/>
        </a:defRPr>
      </a:lvl6pPr>
      <a:lvl7pPr marL="2743269" indent="-211021" algn="l" rtl="0" fontAlgn="base">
        <a:spcBef>
          <a:spcPct val="20000"/>
        </a:spcBef>
        <a:spcAft>
          <a:spcPct val="0"/>
        </a:spcAft>
        <a:buClr>
          <a:schemeClr val="bg2"/>
        </a:buClr>
        <a:buFont typeface="Wingdings" pitchFamily="2" charset="2"/>
        <a:buChar char="§"/>
        <a:defRPr sz="1846">
          <a:solidFill>
            <a:schemeClr val="tx1"/>
          </a:solidFill>
          <a:latin typeface="+mn-lt"/>
          <a:cs typeface="+mn-cs"/>
        </a:defRPr>
      </a:lvl7pPr>
      <a:lvl8pPr marL="3165310" indent="-211021" algn="l" rtl="0" fontAlgn="base">
        <a:spcBef>
          <a:spcPct val="20000"/>
        </a:spcBef>
        <a:spcAft>
          <a:spcPct val="0"/>
        </a:spcAft>
        <a:buClr>
          <a:schemeClr val="bg2"/>
        </a:buClr>
        <a:buFont typeface="Wingdings" pitchFamily="2" charset="2"/>
        <a:buChar char="§"/>
        <a:defRPr sz="1846">
          <a:solidFill>
            <a:schemeClr val="tx1"/>
          </a:solidFill>
          <a:latin typeface="+mn-lt"/>
          <a:cs typeface="+mn-cs"/>
        </a:defRPr>
      </a:lvl8pPr>
      <a:lvl9pPr marL="3587351" indent="-211021" algn="l" rtl="0" fontAlgn="base">
        <a:spcBef>
          <a:spcPct val="20000"/>
        </a:spcBef>
        <a:spcAft>
          <a:spcPct val="0"/>
        </a:spcAft>
        <a:buClr>
          <a:schemeClr val="bg2"/>
        </a:buClr>
        <a:buFont typeface="Wingdings" pitchFamily="2" charset="2"/>
        <a:buChar char="§"/>
        <a:defRPr sz="1846">
          <a:solidFill>
            <a:schemeClr val="tx1"/>
          </a:solidFill>
          <a:latin typeface="+mn-lt"/>
          <a:cs typeface="+mn-cs"/>
        </a:defRPr>
      </a:lvl9pPr>
    </p:bodyStyle>
    <p:otherStyle>
      <a:defPPr>
        <a:defRPr lang="en-US"/>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2915816" y="1827179"/>
            <a:ext cx="5948003" cy="1754326"/>
          </a:xfrm>
          <a:prstGeom prst="rect">
            <a:avLst/>
          </a:prstGeom>
          <a:noFill/>
          <a:ln w="9525">
            <a:noFill/>
            <a:miter lim="800000"/>
            <a:headEnd/>
            <a:tailEnd/>
          </a:ln>
          <a:effectLst/>
        </p:spPr>
        <p:txBody>
          <a:bodyPr wrap="square">
            <a:spAutoFit/>
          </a:bodyPr>
          <a:lstStyle/>
          <a:p>
            <a:pPr algn="ctr"/>
            <a:r>
              <a:rPr lang="en-GB" sz="3600" b="1" i="1" dirty="0">
                <a:solidFill>
                  <a:schemeClr val="bg1"/>
                </a:solidFill>
              </a:rPr>
              <a:t>Using prepositional phrases to establish setting in narrative</a:t>
            </a:r>
            <a:endParaRPr lang="en-GB" sz="3600" dirty="0">
              <a:solidFill>
                <a:schemeClr val="bg1"/>
              </a:solidFill>
            </a:endParaRPr>
          </a:p>
        </p:txBody>
      </p:sp>
      <p:pic>
        <p:nvPicPr>
          <p:cNvPr id="13317" name="Picture 5" descr="UniLogo"/>
          <p:cNvPicPr>
            <a:picLocks noChangeAspect="1" noChangeArrowheads="1"/>
          </p:cNvPicPr>
          <p:nvPr/>
        </p:nvPicPr>
        <p:blipFill>
          <a:blip r:embed="rId3" cstate="print"/>
          <a:srcRect/>
          <a:stretch>
            <a:fillRect/>
          </a:stretch>
        </p:blipFill>
        <p:spPr bwMode="auto">
          <a:xfrm>
            <a:off x="7077826" y="5539169"/>
            <a:ext cx="1661746" cy="685800"/>
          </a:xfrm>
          <a:prstGeom prst="rect">
            <a:avLst/>
          </a:prstGeom>
          <a:noFill/>
          <a:ln w="9525">
            <a:noFill/>
            <a:miter lim="800000"/>
            <a:headEnd/>
            <a:tailEnd/>
          </a:ln>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966" y="371430"/>
            <a:ext cx="8229600" cy="1266092"/>
          </a:xfrm>
        </p:spPr>
        <p:txBody>
          <a:bodyPr/>
          <a:lstStyle/>
          <a:p>
            <a:r>
              <a:rPr lang="en-GB" dirty="0">
                <a:solidFill>
                  <a:srgbClr val="008000"/>
                </a:solidFill>
                <a:effectLst>
                  <a:outerShdw blurRad="38100" dist="38100" dir="2700000" algn="tl">
                    <a:srgbClr val="000000">
                      <a:alpha val="43137"/>
                    </a:srgbClr>
                  </a:outerShdw>
                </a:effectLst>
              </a:rPr>
              <a:t>LEAD</a:t>
            </a:r>
            <a:r>
              <a:rPr lang="en-GB" dirty="0">
                <a:effectLst>
                  <a:outerShdw blurRad="38100" dist="38100" dir="2700000" algn="tl">
                    <a:srgbClr val="000000">
                      <a:alpha val="43137"/>
                    </a:srgbClr>
                  </a:outerShdw>
                </a:effectLst>
              </a:rPr>
              <a:t> Principles</a:t>
            </a:r>
          </a:p>
        </p:txBody>
      </p:sp>
      <p:graphicFrame>
        <p:nvGraphicFramePr>
          <p:cNvPr id="5" name="Content Placeholder 4"/>
          <p:cNvGraphicFramePr>
            <a:graphicFrameLocks noGrp="1"/>
          </p:cNvGraphicFramePr>
          <p:nvPr>
            <p:ph idx="1"/>
            <p:extLst/>
          </p:nvPr>
        </p:nvGraphicFramePr>
        <p:xfrm>
          <a:off x="185051" y="1592085"/>
          <a:ext cx="8793083" cy="4748750"/>
        </p:xfrm>
        <a:graphic>
          <a:graphicData uri="http://schemas.openxmlformats.org/drawingml/2006/table">
            <a:tbl>
              <a:tblPr firstRow="1" bandRow="1">
                <a:tableStyleId>{5C22544A-7EE6-4342-B048-85BDC9FD1C3A}</a:tableStyleId>
              </a:tblPr>
              <a:tblGrid>
                <a:gridCol w="1681241">
                  <a:extLst>
                    <a:ext uri="{9D8B030D-6E8A-4147-A177-3AD203B41FA5}">
                      <a16:colId xmlns:a16="http://schemas.microsoft.com/office/drawing/2014/main" xmlns="" val="20000"/>
                    </a:ext>
                  </a:extLst>
                </a:gridCol>
                <a:gridCol w="2990769">
                  <a:extLst>
                    <a:ext uri="{9D8B030D-6E8A-4147-A177-3AD203B41FA5}">
                      <a16:colId xmlns:a16="http://schemas.microsoft.com/office/drawing/2014/main" xmlns="" val="20001"/>
                    </a:ext>
                  </a:extLst>
                </a:gridCol>
                <a:gridCol w="4121073">
                  <a:extLst>
                    <a:ext uri="{9D8B030D-6E8A-4147-A177-3AD203B41FA5}">
                      <a16:colId xmlns:a16="http://schemas.microsoft.com/office/drawing/2014/main" xmlns="" val="20002"/>
                    </a:ext>
                  </a:extLst>
                </a:gridCol>
              </a:tblGrid>
              <a:tr h="342314">
                <a:tc>
                  <a:txBody>
                    <a:bodyPr/>
                    <a:lstStyle/>
                    <a:p>
                      <a:r>
                        <a:rPr lang="en-GB" sz="1500" dirty="0">
                          <a:solidFill>
                            <a:schemeClr val="tx1"/>
                          </a:solidFill>
                        </a:rPr>
                        <a:t>PRINCIPLE</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500" dirty="0">
                          <a:solidFill>
                            <a:schemeClr val="tx1"/>
                          </a:solidFill>
                        </a:rPr>
                        <a:t>EXPLANATION</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1500" dirty="0">
                          <a:solidFill>
                            <a:schemeClr val="tx1"/>
                          </a:solidFill>
                        </a:rPr>
                        <a:t>RATIONALE</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1209822">
                <a:tc>
                  <a:txBody>
                    <a:bodyPr/>
                    <a:lstStyle/>
                    <a:p>
                      <a:r>
                        <a:rPr lang="en-GB" sz="2200" b="1" dirty="0">
                          <a:solidFill>
                            <a:srgbClr val="008000"/>
                          </a:solidFill>
                        </a:rPr>
                        <a:t>L</a:t>
                      </a:r>
                      <a:r>
                        <a:rPr lang="en-GB" sz="1500" dirty="0">
                          <a:solidFill>
                            <a:schemeClr val="tx1"/>
                          </a:solidFill>
                        </a:rPr>
                        <a:t>INKS</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400"/>
                        </a:lnSpc>
                      </a:pPr>
                      <a:r>
                        <a:rPr lang="en-GB" sz="1700" kern="1200" dirty="0">
                          <a:solidFill>
                            <a:schemeClr val="dk1"/>
                          </a:solidFill>
                          <a:effectLst/>
                          <a:latin typeface="+mn-lt"/>
                          <a:ea typeface="+mn-ea"/>
                          <a:cs typeface="+mn-cs"/>
                        </a:rPr>
                        <a:t>Make a </a:t>
                      </a:r>
                      <a:r>
                        <a:rPr lang="en-GB" sz="1700" b="1" i="1" kern="1200" dirty="0">
                          <a:solidFill>
                            <a:schemeClr val="dk1"/>
                          </a:solidFill>
                          <a:effectLst/>
                          <a:latin typeface="+mn-lt"/>
                          <a:ea typeface="+mn-ea"/>
                          <a:cs typeface="+mn-cs"/>
                        </a:rPr>
                        <a:t>link</a:t>
                      </a:r>
                      <a:r>
                        <a:rPr lang="en-GB" sz="1700" kern="1200" dirty="0">
                          <a:solidFill>
                            <a:schemeClr val="dk1"/>
                          </a:solidFill>
                          <a:effectLst/>
                          <a:latin typeface="+mn-lt"/>
                          <a:ea typeface="+mn-ea"/>
                          <a:cs typeface="+mn-cs"/>
                        </a:rPr>
                        <a:t> between the grammar being introduced and how it works in the writing being taught</a:t>
                      </a:r>
                      <a:endParaRPr lang="en-GB" sz="1500" dirty="0">
                        <a:solidFill>
                          <a:schemeClr val="tx1"/>
                        </a:solidFill>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nSpc>
                          <a:spcPts val="2400"/>
                        </a:lnSpc>
                        <a:spcAft>
                          <a:spcPts val="0"/>
                        </a:spcAft>
                      </a:pPr>
                      <a:r>
                        <a:rPr lang="en-GB" sz="1500" b="0" dirty="0">
                          <a:solidFill>
                            <a:srgbClr val="000000"/>
                          </a:solidFill>
                          <a:effectLst/>
                          <a:latin typeface="+mn-lt"/>
                          <a:ea typeface="Calibri" panose="020F0502020204030204" pitchFamily="34" charset="0"/>
                        </a:rPr>
                        <a:t>To establish</a:t>
                      </a:r>
                      <a:r>
                        <a:rPr lang="en-GB" sz="1500" b="0" baseline="0" dirty="0">
                          <a:solidFill>
                            <a:srgbClr val="000000"/>
                          </a:solidFill>
                          <a:effectLst/>
                          <a:latin typeface="+mn-lt"/>
                          <a:ea typeface="Calibri" panose="020F0502020204030204" pitchFamily="34" charset="0"/>
                        </a:rPr>
                        <a:t> a purposeful learning reason for addressing grammar, and connect grammar with meaning and rhetorical effect</a:t>
                      </a:r>
                      <a:endParaRPr lang="en-GB" sz="1500" b="0" dirty="0">
                        <a:solidFill>
                          <a:srgbClr val="000000"/>
                        </a:solidFill>
                        <a:effectLst/>
                        <a:latin typeface="+mn-lt"/>
                        <a:ea typeface="Calibri" panose="020F0502020204030204" pitchFamily="34"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1125415">
                <a:tc>
                  <a:txBody>
                    <a:bodyPr/>
                    <a:lstStyle/>
                    <a:p>
                      <a:r>
                        <a:rPr lang="en-GB" sz="2200" b="1" dirty="0">
                          <a:solidFill>
                            <a:srgbClr val="008000"/>
                          </a:solidFill>
                        </a:rPr>
                        <a:t>E</a:t>
                      </a:r>
                      <a:r>
                        <a:rPr lang="en-GB" sz="1500" dirty="0">
                          <a:solidFill>
                            <a:schemeClr val="tx1"/>
                          </a:solidFill>
                        </a:rPr>
                        <a:t>XAMPLES</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400"/>
                        </a:lnSpc>
                      </a:pPr>
                      <a:r>
                        <a:rPr lang="en-GB" sz="1700" kern="1200" dirty="0">
                          <a:solidFill>
                            <a:schemeClr val="dk1"/>
                          </a:solidFill>
                          <a:effectLst/>
                          <a:latin typeface="+mn-lt"/>
                          <a:ea typeface="+mn-ea"/>
                          <a:cs typeface="+mn-cs"/>
                        </a:rPr>
                        <a:t>Explain the grammar through </a:t>
                      </a:r>
                      <a:r>
                        <a:rPr lang="en-GB" sz="1700" b="1" i="1" kern="1200" dirty="0">
                          <a:solidFill>
                            <a:schemeClr val="dk1"/>
                          </a:solidFill>
                          <a:effectLst/>
                          <a:latin typeface="+mn-lt"/>
                          <a:ea typeface="+mn-ea"/>
                          <a:cs typeface="+mn-cs"/>
                        </a:rPr>
                        <a:t>examples</a:t>
                      </a:r>
                      <a:r>
                        <a:rPr lang="en-GB" sz="1700" kern="1200" dirty="0">
                          <a:solidFill>
                            <a:schemeClr val="dk1"/>
                          </a:solidFill>
                          <a:effectLst/>
                          <a:latin typeface="+mn-lt"/>
                          <a:ea typeface="+mn-ea"/>
                          <a:cs typeface="+mn-cs"/>
                        </a:rPr>
                        <a:t>, not lengthy explanations</a:t>
                      </a:r>
                      <a:endParaRPr lang="en-GB" sz="1500" dirty="0">
                        <a:solidFill>
                          <a:schemeClr val="tx1"/>
                        </a:solidFill>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nSpc>
                          <a:spcPts val="2400"/>
                        </a:lnSpc>
                        <a:spcAft>
                          <a:spcPts val="0"/>
                        </a:spcAft>
                      </a:pPr>
                      <a:r>
                        <a:rPr lang="en-GB" sz="1500" b="0" dirty="0">
                          <a:solidFill>
                            <a:srgbClr val="000000"/>
                          </a:solidFill>
                          <a:effectLst/>
                          <a:latin typeface="+mn-lt"/>
                          <a:ea typeface="Calibri" panose="020F0502020204030204" pitchFamily="34" charset="0"/>
                        </a:rPr>
                        <a:t>To avoid writing lessons becoming mini-grammar</a:t>
                      </a:r>
                      <a:r>
                        <a:rPr lang="en-GB" sz="1500" b="0" baseline="0" dirty="0">
                          <a:solidFill>
                            <a:srgbClr val="000000"/>
                          </a:solidFill>
                          <a:effectLst/>
                          <a:latin typeface="+mn-lt"/>
                          <a:ea typeface="Calibri" panose="020F0502020204030204" pitchFamily="34" charset="0"/>
                        </a:rPr>
                        <a:t> lessons, and to allow access to the structure even if the grammar concept is not fully understood</a:t>
                      </a:r>
                      <a:endParaRPr lang="en-GB" sz="1500" b="0" dirty="0">
                        <a:solidFill>
                          <a:srgbClr val="000000"/>
                        </a:solidFill>
                        <a:effectLst/>
                        <a:latin typeface="+mn-lt"/>
                        <a:ea typeface="Calibri" panose="020F0502020204030204" pitchFamily="34" charset="0"/>
                      </a:endParaRP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928468">
                <a:tc>
                  <a:txBody>
                    <a:bodyPr/>
                    <a:lstStyle/>
                    <a:p>
                      <a:r>
                        <a:rPr lang="en-GB" sz="2200" b="1" dirty="0">
                          <a:solidFill>
                            <a:srgbClr val="008000"/>
                          </a:solidFill>
                        </a:rPr>
                        <a:t>A</a:t>
                      </a:r>
                      <a:r>
                        <a:rPr lang="en-GB" sz="1500" dirty="0">
                          <a:solidFill>
                            <a:schemeClr val="tx1"/>
                          </a:solidFill>
                        </a:rPr>
                        <a:t>UTHENTIC TEXTS</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400"/>
                        </a:lnSpc>
                      </a:pPr>
                      <a:r>
                        <a:rPr lang="en-GB" sz="1700" kern="1200" dirty="0">
                          <a:solidFill>
                            <a:schemeClr val="dk1"/>
                          </a:solidFill>
                          <a:effectLst/>
                          <a:latin typeface="+mn-lt"/>
                          <a:ea typeface="+mn-ea"/>
                          <a:cs typeface="+mn-cs"/>
                        </a:rPr>
                        <a:t>Use </a:t>
                      </a:r>
                      <a:r>
                        <a:rPr lang="en-GB" sz="1700" b="1" i="1" kern="1200" dirty="0">
                          <a:solidFill>
                            <a:schemeClr val="dk1"/>
                          </a:solidFill>
                          <a:effectLst/>
                          <a:latin typeface="+mn-lt"/>
                          <a:ea typeface="+mn-ea"/>
                          <a:cs typeface="+mn-cs"/>
                        </a:rPr>
                        <a:t>authentic</a:t>
                      </a:r>
                      <a:r>
                        <a:rPr lang="en-GB" sz="1700" kern="1200" dirty="0">
                          <a:solidFill>
                            <a:schemeClr val="dk1"/>
                          </a:solidFill>
                          <a:effectLst/>
                          <a:latin typeface="+mn-lt"/>
                          <a:ea typeface="+mn-ea"/>
                          <a:cs typeface="+mn-cs"/>
                        </a:rPr>
                        <a:t> texts as models to link writers to the broader community of writers</a:t>
                      </a:r>
                      <a:endParaRPr lang="en-GB" sz="1500" dirty="0">
                        <a:solidFill>
                          <a:schemeClr val="tx1"/>
                        </a:solidFill>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nSpc>
                          <a:spcPts val="2400"/>
                        </a:lnSpc>
                        <a:spcAft>
                          <a:spcPts val="0"/>
                        </a:spcAft>
                      </a:pPr>
                      <a:r>
                        <a:rPr lang="en-GB" sz="1500" b="0" dirty="0">
                          <a:solidFill>
                            <a:srgbClr val="000000"/>
                          </a:solidFill>
                          <a:effectLst/>
                          <a:latin typeface="+mn-lt"/>
                          <a:ea typeface="Calibri" panose="020F0502020204030204" pitchFamily="34" charset="0"/>
                        </a:rPr>
                        <a:t>To integrate reading and writing and show how ‘real’ writers make language choices</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928468">
                <a:tc>
                  <a:txBody>
                    <a:bodyPr/>
                    <a:lstStyle/>
                    <a:p>
                      <a:r>
                        <a:rPr lang="en-GB" sz="2200" b="1" dirty="0">
                          <a:solidFill>
                            <a:srgbClr val="008000"/>
                          </a:solidFill>
                        </a:rPr>
                        <a:t>D</a:t>
                      </a:r>
                      <a:r>
                        <a:rPr lang="en-GB" sz="1500" dirty="0">
                          <a:solidFill>
                            <a:schemeClr val="tx1"/>
                          </a:solidFill>
                        </a:rPr>
                        <a:t>ISCUSSION</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ts val="2400"/>
                        </a:lnSpc>
                      </a:pPr>
                      <a:r>
                        <a:rPr lang="en-GB" sz="1700" kern="1200" dirty="0">
                          <a:solidFill>
                            <a:schemeClr val="dk1"/>
                          </a:solidFill>
                          <a:effectLst/>
                          <a:latin typeface="+mn-lt"/>
                          <a:ea typeface="+mn-ea"/>
                          <a:cs typeface="+mn-cs"/>
                        </a:rPr>
                        <a:t>Build in high-quality </a:t>
                      </a:r>
                      <a:r>
                        <a:rPr lang="en-GB" sz="1700" b="1" i="1" kern="1200" dirty="0">
                          <a:solidFill>
                            <a:schemeClr val="dk1"/>
                          </a:solidFill>
                          <a:effectLst/>
                          <a:latin typeface="+mn-lt"/>
                          <a:ea typeface="+mn-ea"/>
                          <a:cs typeface="+mn-cs"/>
                        </a:rPr>
                        <a:t>discussion</a:t>
                      </a:r>
                      <a:r>
                        <a:rPr lang="en-GB" sz="1700" kern="1200" dirty="0">
                          <a:solidFill>
                            <a:schemeClr val="dk1"/>
                          </a:solidFill>
                          <a:effectLst/>
                          <a:latin typeface="+mn-lt"/>
                          <a:ea typeface="+mn-ea"/>
                          <a:cs typeface="+mn-cs"/>
                        </a:rPr>
                        <a:t> about grammar and its effects</a:t>
                      </a:r>
                      <a:endParaRPr lang="en-GB" sz="1500" dirty="0">
                        <a:solidFill>
                          <a:schemeClr val="tx1"/>
                        </a:solidFill>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nSpc>
                          <a:spcPts val="2400"/>
                        </a:lnSpc>
                        <a:spcAft>
                          <a:spcPts val="0"/>
                        </a:spcAft>
                      </a:pPr>
                      <a:r>
                        <a:rPr lang="en-GB" sz="1500" b="0" dirty="0">
                          <a:solidFill>
                            <a:srgbClr val="000000"/>
                          </a:solidFill>
                          <a:effectLst/>
                          <a:latin typeface="+mn-lt"/>
                          <a:ea typeface="Calibri" panose="020F0502020204030204" pitchFamily="34" charset="0"/>
                        </a:rPr>
                        <a:t>To promote deep metalinguistic learning about why a particular choice works, and to develop independence rather than compliance</a:t>
                      </a:r>
                    </a:p>
                  </a:txBody>
                  <a:tcPr marL="63305" marR="6330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4081424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114" y="153399"/>
            <a:ext cx="8229600" cy="1266092"/>
          </a:xfrm>
        </p:spPr>
        <p:txBody>
          <a:bodyPr/>
          <a:lstStyle/>
          <a:p>
            <a:r>
              <a:rPr lang="en-GB" sz="4400" dirty="0">
                <a:effectLst>
                  <a:outerShdw blurRad="38100" dist="38100" dir="2700000" algn="tl">
                    <a:srgbClr val="000000">
                      <a:alpha val="43137"/>
                    </a:srgbClr>
                  </a:outerShdw>
                </a:effectLst>
                <a:latin typeface="Arial" pitchFamily="34" charset="0"/>
                <a:cs typeface="Arial" pitchFamily="34" charset="0"/>
              </a:rPr>
              <a:t>Noticing Patterns in a Text </a:t>
            </a:r>
          </a:p>
        </p:txBody>
      </p:sp>
      <p:sp>
        <p:nvSpPr>
          <p:cNvPr id="3" name="Content Placeholder 2"/>
          <p:cNvSpPr>
            <a:spLocks noGrp="1"/>
          </p:cNvSpPr>
          <p:nvPr>
            <p:ph idx="1"/>
          </p:nvPr>
        </p:nvSpPr>
        <p:spPr>
          <a:xfrm>
            <a:off x="185051" y="1638109"/>
            <a:ext cx="5982203" cy="4040459"/>
          </a:xfrm>
          <a:ln>
            <a:solidFill>
              <a:schemeClr val="tx1"/>
            </a:solidFill>
          </a:ln>
        </p:spPr>
        <p:txBody>
          <a:bodyPr>
            <a:normAutofit/>
          </a:bodyPr>
          <a:lstStyle/>
          <a:p>
            <a:pPr marL="0" indent="0">
              <a:lnSpc>
                <a:spcPct val="150000"/>
              </a:lnSpc>
              <a:spcBef>
                <a:spcPts val="0"/>
              </a:spcBef>
              <a:buNone/>
            </a:pPr>
            <a:r>
              <a:rPr lang="en-GB" sz="1846" dirty="0">
                <a:latin typeface="Arial" pitchFamily="34" charset="0"/>
                <a:cs typeface="Arial" pitchFamily="34" charset="0"/>
              </a:rPr>
              <a:t>The next day was rainy and dark.  Rain fell                    </a:t>
            </a:r>
            <a:r>
              <a:rPr lang="en-GB" sz="1846" dirty="0">
                <a:solidFill>
                  <a:schemeClr val="bg1"/>
                </a:solidFill>
                <a:latin typeface="Arial" pitchFamily="34" charset="0"/>
                <a:cs typeface="Arial" pitchFamily="34" charset="0"/>
              </a:rPr>
              <a:t>of the barn </a:t>
            </a:r>
            <a:r>
              <a:rPr lang="en-GB" sz="1846" dirty="0">
                <a:latin typeface="Arial" pitchFamily="34" charset="0"/>
                <a:cs typeface="Arial" pitchFamily="34" charset="0"/>
              </a:rPr>
              <a:t>and dripped steadily </a:t>
            </a:r>
            <a:r>
              <a:rPr lang="en-GB" sz="1846" dirty="0">
                <a:solidFill>
                  <a:schemeClr val="bg1"/>
                </a:solidFill>
                <a:latin typeface="Arial" pitchFamily="34" charset="0"/>
                <a:cs typeface="Arial" pitchFamily="34" charset="0"/>
              </a:rPr>
              <a:t>from the eaves</a:t>
            </a:r>
            <a:r>
              <a:rPr lang="en-GB" sz="1846" dirty="0">
                <a:latin typeface="Arial" pitchFamily="34" charset="0"/>
                <a:cs typeface="Arial" pitchFamily="34" charset="0"/>
              </a:rPr>
              <a:t>.  Rain fell </a:t>
            </a:r>
            <a:r>
              <a:rPr lang="en-GB" sz="1846" dirty="0">
                <a:solidFill>
                  <a:schemeClr val="bg1"/>
                </a:solidFill>
                <a:latin typeface="Arial" pitchFamily="34" charset="0"/>
                <a:cs typeface="Arial" pitchFamily="34" charset="0"/>
              </a:rPr>
              <a:t>in the barnyard </a:t>
            </a:r>
            <a:r>
              <a:rPr lang="en-GB" sz="1846" dirty="0">
                <a:latin typeface="Arial" pitchFamily="34" charset="0"/>
                <a:cs typeface="Arial" pitchFamily="34" charset="0"/>
              </a:rPr>
              <a:t>and ran </a:t>
            </a:r>
            <a:r>
              <a:rPr lang="en-GB" sz="1846" dirty="0">
                <a:solidFill>
                  <a:schemeClr val="bg1"/>
                </a:solidFill>
                <a:latin typeface="Arial" pitchFamily="34" charset="0"/>
                <a:cs typeface="Arial" pitchFamily="34" charset="0"/>
              </a:rPr>
              <a:t>in crooked courses </a:t>
            </a:r>
            <a:r>
              <a:rPr lang="en-GB" sz="1846" dirty="0">
                <a:latin typeface="Arial" pitchFamily="34" charset="0"/>
                <a:cs typeface="Arial" pitchFamily="34" charset="0"/>
              </a:rPr>
              <a:t>down </a:t>
            </a:r>
            <a:r>
              <a:rPr lang="en-GB" sz="1846" dirty="0">
                <a:solidFill>
                  <a:schemeClr val="bg1"/>
                </a:solidFill>
                <a:latin typeface="Arial" pitchFamily="34" charset="0"/>
                <a:cs typeface="Arial" pitchFamily="34" charset="0"/>
              </a:rPr>
              <a:t>into the lane </a:t>
            </a:r>
            <a:r>
              <a:rPr lang="en-GB" sz="1846" dirty="0">
                <a:latin typeface="Arial" pitchFamily="34" charset="0"/>
                <a:cs typeface="Arial" pitchFamily="34" charset="0"/>
              </a:rPr>
              <a:t>where thistles and pigweed grew.  Rain spattered </a:t>
            </a:r>
            <a:r>
              <a:rPr lang="en-GB" sz="1846" dirty="0">
                <a:solidFill>
                  <a:schemeClr val="bg1"/>
                </a:solidFill>
                <a:latin typeface="Arial" pitchFamily="34" charset="0"/>
                <a:cs typeface="Arial" pitchFamily="34" charset="0"/>
              </a:rPr>
              <a:t>against Mrs Zuckerman’s kitchen windows </a:t>
            </a:r>
            <a:r>
              <a:rPr lang="en-GB" sz="1846" dirty="0">
                <a:latin typeface="Arial" pitchFamily="34" charset="0"/>
                <a:cs typeface="Arial" pitchFamily="34" charset="0"/>
              </a:rPr>
              <a:t>and came gushing out </a:t>
            </a:r>
            <a:r>
              <a:rPr lang="en-GB" sz="1846" dirty="0">
                <a:solidFill>
                  <a:schemeClr val="bg1"/>
                </a:solidFill>
                <a:latin typeface="Arial" pitchFamily="34" charset="0"/>
                <a:cs typeface="Arial" pitchFamily="34" charset="0"/>
              </a:rPr>
              <a:t>of the downspouts</a:t>
            </a:r>
            <a:r>
              <a:rPr lang="en-GB" sz="1846" dirty="0">
                <a:latin typeface="Arial" pitchFamily="34" charset="0"/>
                <a:cs typeface="Arial" pitchFamily="34" charset="0"/>
              </a:rPr>
              <a:t>.  Rain fell </a:t>
            </a:r>
            <a:r>
              <a:rPr lang="en-GB" sz="1846" dirty="0">
                <a:solidFill>
                  <a:schemeClr val="bg1"/>
                </a:solidFill>
                <a:latin typeface="Arial" pitchFamily="34" charset="0"/>
                <a:cs typeface="Arial" pitchFamily="34" charset="0"/>
              </a:rPr>
              <a:t>on the backs of the sheep </a:t>
            </a:r>
            <a:r>
              <a:rPr lang="en-GB" sz="1846" dirty="0">
                <a:latin typeface="Arial" pitchFamily="34" charset="0"/>
                <a:cs typeface="Arial" pitchFamily="34" charset="0"/>
              </a:rPr>
              <a:t>as they grazed </a:t>
            </a:r>
            <a:r>
              <a:rPr lang="en-GB" sz="1846" dirty="0">
                <a:solidFill>
                  <a:schemeClr val="bg1"/>
                </a:solidFill>
                <a:latin typeface="Arial" pitchFamily="34" charset="0"/>
                <a:cs typeface="Arial" pitchFamily="34" charset="0"/>
              </a:rPr>
              <a:t>in the meadow</a:t>
            </a:r>
            <a:r>
              <a:rPr lang="en-GB" sz="1846" dirty="0">
                <a:latin typeface="Arial" pitchFamily="34" charset="0"/>
                <a:cs typeface="Arial" pitchFamily="34" charset="0"/>
              </a:rPr>
              <a:t>.  When the sheep tired of standing </a:t>
            </a:r>
            <a:r>
              <a:rPr lang="en-GB" sz="1846" dirty="0">
                <a:solidFill>
                  <a:schemeClr val="bg1"/>
                </a:solidFill>
                <a:latin typeface="Arial" pitchFamily="34" charset="0"/>
                <a:cs typeface="Arial" pitchFamily="34" charset="0"/>
              </a:rPr>
              <a:t>in the rain</a:t>
            </a:r>
            <a:r>
              <a:rPr lang="en-GB" sz="1846" dirty="0">
                <a:latin typeface="Arial" pitchFamily="34" charset="0"/>
                <a:cs typeface="Arial" pitchFamily="34" charset="0"/>
              </a:rPr>
              <a:t>, they walked slowly </a:t>
            </a:r>
            <a:r>
              <a:rPr lang="en-GB" sz="1846" dirty="0">
                <a:solidFill>
                  <a:schemeClr val="bg1"/>
                </a:solidFill>
                <a:latin typeface="Arial" pitchFamily="34" charset="0"/>
                <a:cs typeface="Arial" pitchFamily="34" charset="0"/>
              </a:rPr>
              <a:t>up the lane </a:t>
            </a:r>
            <a:r>
              <a:rPr lang="en-GB" sz="1846" dirty="0">
                <a:latin typeface="Arial" pitchFamily="34" charset="0"/>
                <a:cs typeface="Arial" pitchFamily="34" charset="0"/>
              </a:rPr>
              <a:t>and </a:t>
            </a:r>
            <a:r>
              <a:rPr lang="en-GB" sz="1846" dirty="0">
                <a:solidFill>
                  <a:schemeClr val="bg1"/>
                </a:solidFill>
                <a:latin typeface="Arial" pitchFamily="34" charset="0"/>
                <a:cs typeface="Arial" pitchFamily="34" charset="0"/>
              </a:rPr>
              <a:t>into the fold</a:t>
            </a:r>
            <a:r>
              <a:rPr lang="en-GB" sz="1846" dirty="0">
                <a:latin typeface="Arial" pitchFamily="34" charset="0"/>
                <a:cs typeface="Arial" pitchFamily="34" charset="0"/>
              </a:rPr>
              <a:t>.</a:t>
            </a:r>
          </a:p>
          <a:p>
            <a:pPr marL="0" indent="0">
              <a:lnSpc>
                <a:spcPct val="150000"/>
              </a:lnSpc>
              <a:spcBef>
                <a:spcPts val="0"/>
              </a:spcBef>
              <a:buNone/>
            </a:pPr>
            <a:endParaRPr lang="en-GB" sz="1534"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5549" y="1638109"/>
            <a:ext cx="2592288" cy="3737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251520" y="6021288"/>
            <a:ext cx="8574491" cy="404854"/>
          </a:xfrm>
          <a:prstGeom prst="rect">
            <a:avLst/>
          </a:prstGeom>
          <a:noFill/>
        </p:spPr>
        <p:txBody>
          <a:bodyPr wrap="square" rtlCol="0">
            <a:spAutoFit/>
          </a:bodyPr>
          <a:lstStyle/>
          <a:p>
            <a:r>
              <a:rPr lang="en-GB" sz="2031" dirty="0"/>
              <a:t>If you were painting this scene, what would you include in your picture?</a:t>
            </a:r>
          </a:p>
        </p:txBody>
      </p:sp>
      <p:sp>
        <p:nvSpPr>
          <p:cNvPr id="8" name="Rounded Rectangle 7"/>
          <p:cNvSpPr/>
          <p:nvPr/>
        </p:nvSpPr>
        <p:spPr>
          <a:xfrm>
            <a:off x="7030045" y="669122"/>
            <a:ext cx="1805346" cy="531751"/>
          </a:xfrm>
          <a:prstGeom prst="roundRect">
            <a:avLst/>
          </a:prstGeom>
          <a:solidFill>
            <a:srgbClr val="FFFFCC"/>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46" dirty="0">
                <a:solidFill>
                  <a:schemeClr val="tx1"/>
                </a:solidFill>
              </a:rPr>
              <a:t>Authentic text</a:t>
            </a:r>
          </a:p>
        </p:txBody>
      </p:sp>
      <p:sp>
        <p:nvSpPr>
          <p:cNvPr id="9" name="Rounded Rectangle 8"/>
          <p:cNvSpPr/>
          <p:nvPr/>
        </p:nvSpPr>
        <p:spPr>
          <a:xfrm>
            <a:off x="7223917" y="5558429"/>
            <a:ext cx="1417602" cy="397423"/>
          </a:xfrm>
          <a:prstGeom prst="roundRect">
            <a:avLst/>
          </a:prstGeom>
          <a:solidFill>
            <a:srgbClr val="FFFFCC"/>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46" dirty="0">
                <a:solidFill>
                  <a:schemeClr val="tx1"/>
                </a:solidFill>
              </a:rPr>
              <a:t>Discussion</a:t>
            </a:r>
          </a:p>
        </p:txBody>
      </p:sp>
    </p:spTree>
    <p:extLst>
      <p:ext uri="{BB962C8B-B14F-4D97-AF65-F5344CB8AC3E}">
        <p14:creationId xmlns:p14="http://schemas.microsoft.com/office/powerpoint/2010/main" val="1645914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432" y="133493"/>
            <a:ext cx="8229600" cy="1266092"/>
          </a:xfrm>
        </p:spPr>
        <p:txBody>
          <a:bodyPr/>
          <a:lstStyle/>
          <a:p>
            <a:r>
              <a:rPr lang="en-GB" sz="4400" dirty="0">
                <a:effectLst>
                  <a:outerShdw blurRad="38100" dist="38100" dir="2700000" algn="tl">
                    <a:srgbClr val="000000">
                      <a:alpha val="43137"/>
                    </a:srgbClr>
                  </a:outerShdw>
                </a:effectLst>
                <a:latin typeface="Arial" pitchFamily="34" charset="0"/>
                <a:cs typeface="Arial" pitchFamily="34" charset="0"/>
              </a:rPr>
              <a:t>Noticing Patterns </a:t>
            </a:r>
          </a:p>
        </p:txBody>
      </p:sp>
      <p:sp>
        <p:nvSpPr>
          <p:cNvPr id="3" name="Content Placeholder 2"/>
          <p:cNvSpPr>
            <a:spLocks noGrp="1"/>
          </p:cNvSpPr>
          <p:nvPr>
            <p:ph idx="1"/>
          </p:nvPr>
        </p:nvSpPr>
        <p:spPr>
          <a:xfrm>
            <a:off x="185051" y="1638109"/>
            <a:ext cx="5982203" cy="4040459"/>
          </a:xfrm>
          <a:solidFill>
            <a:srgbClr val="EFF9FF"/>
          </a:solidFill>
          <a:ln>
            <a:solidFill>
              <a:schemeClr val="tx1"/>
            </a:solidFill>
          </a:ln>
        </p:spPr>
        <p:txBody>
          <a:bodyPr>
            <a:normAutofit/>
          </a:bodyPr>
          <a:lstStyle/>
          <a:p>
            <a:pPr marL="0" indent="0">
              <a:lnSpc>
                <a:spcPct val="150000"/>
              </a:lnSpc>
              <a:spcBef>
                <a:spcPts val="0"/>
              </a:spcBef>
              <a:buNone/>
            </a:pPr>
            <a:r>
              <a:rPr lang="en-GB" sz="1846" dirty="0">
                <a:latin typeface="Arial" pitchFamily="34" charset="0"/>
                <a:cs typeface="Arial" pitchFamily="34" charset="0"/>
              </a:rPr>
              <a:t>The next day was rainy and dark.  Rain fell on the roof of the barn and dripped steadily from the eaves.  Rain fell in the barnyard and ran in crooked courses down into the lane where thistles and pigweed grew.  Rain spattered against Mrs Zuckerman’s kitchen windows and came gushing out of the downspouts.  Rain fell on the backs of the sheep as they grazed in the meadow.  When the sheep tired of standing in the rain, they walked slowly up the lane and into the fold.</a:t>
            </a:r>
          </a:p>
          <a:p>
            <a:pPr marL="0" indent="0">
              <a:lnSpc>
                <a:spcPct val="150000"/>
              </a:lnSpc>
              <a:spcBef>
                <a:spcPts val="0"/>
              </a:spcBef>
              <a:buNone/>
            </a:pPr>
            <a:endParaRPr lang="en-GB" sz="1534"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5549" y="1638109"/>
            <a:ext cx="2592288" cy="3737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251520" y="6021288"/>
            <a:ext cx="8574491" cy="404854"/>
          </a:xfrm>
          <a:prstGeom prst="rect">
            <a:avLst/>
          </a:prstGeom>
          <a:noFill/>
        </p:spPr>
        <p:txBody>
          <a:bodyPr wrap="square" rtlCol="0">
            <a:spAutoFit/>
          </a:bodyPr>
          <a:lstStyle/>
          <a:p>
            <a:r>
              <a:rPr lang="en-GB" sz="2031" dirty="0"/>
              <a:t>If you were painting this scene, what would you include in your picture?</a:t>
            </a:r>
          </a:p>
        </p:txBody>
      </p:sp>
      <p:sp>
        <p:nvSpPr>
          <p:cNvPr id="8" name="Rounded Rectangle 7"/>
          <p:cNvSpPr/>
          <p:nvPr/>
        </p:nvSpPr>
        <p:spPr>
          <a:xfrm>
            <a:off x="7030045" y="669122"/>
            <a:ext cx="1805346" cy="531751"/>
          </a:xfrm>
          <a:prstGeom prst="roundRect">
            <a:avLst/>
          </a:prstGeom>
          <a:solidFill>
            <a:srgbClr val="FFFFCC"/>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46" dirty="0">
                <a:solidFill>
                  <a:schemeClr val="tx1"/>
                </a:solidFill>
              </a:rPr>
              <a:t>Authentic text</a:t>
            </a:r>
          </a:p>
        </p:txBody>
      </p:sp>
      <p:sp>
        <p:nvSpPr>
          <p:cNvPr id="9" name="Rounded Rectangle 8"/>
          <p:cNvSpPr/>
          <p:nvPr/>
        </p:nvSpPr>
        <p:spPr>
          <a:xfrm>
            <a:off x="7496633" y="5613882"/>
            <a:ext cx="1417602" cy="397423"/>
          </a:xfrm>
          <a:prstGeom prst="roundRect">
            <a:avLst/>
          </a:prstGeom>
          <a:solidFill>
            <a:srgbClr val="FFFFCC"/>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46" dirty="0">
                <a:solidFill>
                  <a:schemeClr val="tx1"/>
                </a:solidFill>
              </a:rPr>
              <a:t>Discussion</a:t>
            </a:r>
          </a:p>
        </p:txBody>
      </p:sp>
    </p:spTree>
    <p:extLst>
      <p:ext uri="{BB962C8B-B14F-4D97-AF65-F5344CB8AC3E}">
        <p14:creationId xmlns:p14="http://schemas.microsoft.com/office/powerpoint/2010/main" val="2323324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bg/>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989" y="291115"/>
            <a:ext cx="8229600" cy="1266092"/>
          </a:xfrm>
        </p:spPr>
        <p:txBody>
          <a:bodyPr/>
          <a:lstStyle/>
          <a:p>
            <a:r>
              <a:rPr lang="en-GB" sz="4400" dirty="0">
                <a:effectLst>
                  <a:outerShdw blurRad="38100" dist="38100" dir="2700000" algn="tl">
                    <a:srgbClr val="000000">
                      <a:alpha val="43137"/>
                    </a:srgbClr>
                  </a:outerShdw>
                </a:effectLst>
                <a:latin typeface="Arial" pitchFamily="34" charset="0"/>
                <a:cs typeface="Arial" pitchFamily="34" charset="0"/>
              </a:rPr>
              <a:t>Noticing Patterns in a Text </a:t>
            </a:r>
          </a:p>
        </p:txBody>
      </p:sp>
      <p:sp>
        <p:nvSpPr>
          <p:cNvPr id="3" name="Content Placeholder 2"/>
          <p:cNvSpPr>
            <a:spLocks noGrp="1"/>
          </p:cNvSpPr>
          <p:nvPr>
            <p:ph idx="1"/>
          </p:nvPr>
        </p:nvSpPr>
        <p:spPr>
          <a:xfrm>
            <a:off x="317989" y="3086046"/>
            <a:ext cx="8344957" cy="3190508"/>
          </a:xfrm>
          <a:solidFill>
            <a:srgbClr val="EFF9FF"/>
          </a:solidFill>
          <a:ln>
            <a:solidFill>
              <a:schemeClr val="tx1"/>
            </a:solidFill>
          </a:ln>
        </p:spPr>
        <p:txBody>
          <a:bodyPr>
            <a:normAutofit/>
          </a:bodyPr>
          <a:lstStyle/>
          <a:p>
            <a:pPr marL="0" indent="0">
              <a:lnSpc>
                <a:spcPct val="150000"/>
              </a:lnSpc>
              <a:spcBef>
                <a:spcPts val="0"/>
              </a:spcBef>
              <a:buNone/>
            </a:pPr>
            <a:r>
              <a:rPr lang="en-GB" sz="1846" dirty="0">
                <a:latin typeface="+mj-lt"/>
                <a:cs typeface="Arial" pitchFamily="34" charset="0"/>
              </a:rPr>
              <a:t>The next day was rainy and dark.  Rain fell </a:t>
            </a:r>
            <a:r>
              <a:rPr lang="en-GB" sz="1846" b="1" u="sng" dirty="0">
                <a:solidFill>
                  <a:srgbClr val="7030A0"/>
                </a:solidFill>
                <a:latin typeface="+mj-lt"/>
                <a:cs typeface="Arial" pitchFamily="34" charset="0"/>
              </a:rPr>
              <a:t>on</a:t>
            </a:r>
            <a:r>
              <a:rPr lang="en-GB" sz="1846" u="sng" dirty="0">
                <a:solidFill>
                  <a:srgbClr val="7030A0"/>
                </a:solidFill>
                <a:latin typeface="+mj-lt"/>
                <a:cs typeface="Arial" pitchFamily="34" charset="0"/>
              </a:rPr>
              <a:t> </a:t>
            </a:r>
            <a:r>
              <a:rPr lang="en-GB" sz="1846" u="sng" dirty="0">
                <a:solidFill>
                  <a:srgbClr val="0070C0"/>
                </a:solidFill>
                <a:latin typeface="+mj-lt"/>
                <a:cs typeface="Arial" pitchFamily="34" charset="0"/>
              </a:rPr>
              <a:t>the roof of the barn</a:t>
            </a:r>
            <a:r>
              <a:rPr lang="en-GB" sz="1846" dirty="0">
                <a:solidFill>
                  <a:srgbClr val="0070C0"/>
                </a:solidFill>
                <a:latin typeface="+mj-lt"/>
                <a:cs typeface="Arial" pitchFamily="34" charset="0"/>
              </a:rPr>
              <a:t> </a:t>
            </a:r>
            <a:r>
              <a:rPr lang="en-GB" sz="1846" dirty="0">
                <a:latin typeface="+mj-lt"/>
                <a:cs typeface="Arial" pitchFamily="34" charset="0"/>
              </a:rPr>
              <a:t>and dripped steadily </a:t>
            </a:r>
            <a:r>
              <a:rPr lang="en-GB" sz="1846" b="1" u="sng" dirty="0">
                <a:solidFill>
                  <a:srgbClr val="7030A0"/>
                </a:solidFill>
                <a:latin typeface="+mj-lt"/>
                <a:cs typeface="Arial" pitchFamily="34" charset="0"/>
              </a:rPr>
              <a:t>from</a:t>
            </a:r>
            <a:r>
              <a:rPr lang="en-GB" sz="1846" u="sng" dirty="0">
                <a:solidFill>
                  <a:srgbClr val="7030A0"/>
                </a:solidFill>
                <a:latin typeface="+mj-lt"/>
                <a:cs typeface="Arial" pitchFamily="34" charset="0"/>
              </a:rPr>
              <a:t> </a:t>
            </a:r>
            <a:r>
              <a:rPr lang="en-GB" sz="1846" u="sng" dirty="0">
                <a:solidFill>
                  <a:srgbClr val="0070C0"/>
                </a:solidFill>
                <a:latin typeface="+mj-lt"/>
                <a:cs typeface="Arial" pitchFamily="34" charset="0"/>
              </a:rPr>
              <a:t>the eaves</a:t>
            </a:r>
            <a:r>
              <a:rPr lang="en-GB" sz="1846" dirty="0">
                <a:latin typeface="+mj-lt"/>
                <a:cs typeface="Arial" pitchFamily="34" charset="0"/>
              </a:rPr>
              <a:t>.  Rain fell </a:t>
            </a:r>
            <a:r>
              <a:rPr lang="en-GB" sz="1846" b="1" u="sng" dirty="0">
                <a:solidFill>
                  <a:srgbClr val="7030A0"/>
                </a:solidFill>
                <a:latin typeface="+mj-lt"/>
                <a:cs typeface="Arial" pitchFamily="34" charset="0"/>
              </a:rPr>
              <a:t>in</a:t>
            </a:r>
            <a:r>
              <a:rPr lang="en-GB" sz="1846" u="sng" dirty="0">
                <a:solidFill>
                  <a:srgbClr val="0070C0"/>
                </a:solidFill>
                <a:latin typeface="+mj-lt"/>
                <a:cs typeface="Arial" pitchFamily="34" charset="0"/>
              </a:rPr>
              <a:t> the barnyard </a:t>
            </a:r>
            <a:r>
              <a:rPr lang="en-GB" sz="1846" dirty="0">
                <a:latin typeface="+mj-lt"/>
                <a:cs typeface="Arial" pitchFamily="34" charset="0"/>
              </a:rPr>
              <a:t>and ran </a:t>
            </a:r>
            <a:r>
              <a:rPr lang="en-GB" sz="1846" b="1" u="sng" dirty="0">
                <a:solidFill>
                  <a:srgbClr val="7030A0"/>
                </a:solidFill>
                <a:latin typeface="+mj-lt"/>
                <a:cs typeface="Arial" pitchFamily="34" charset="0"/>
              </a:rPr>
              <a:t>in</a:t>
            </a:r>
            <a:r>
              <a:rPr lang="en-GB" sz="1846" u="sng" dirty="0">
                <a:solidFill>
                  <a:srgbClr val="7030A0"/>
                </a:solidFill>
                <a:latin typeface="+mj-lt"/>
                <a:cs typeface="Arial" pitchFamily="34" charset="0"/>
              </a:rPr>
              <a:t> </a:t>
            </a:r>
            <a:r>
              <a:rPr lang="en-GB" sz="1846" u="sng" dirty="0">
                <a:solidFill>
                  <a:srgbClr val="0070C0"/>
                </a:solidFill>
                <a:latin typeface="+mj-lt"/>
                <a:cs typeface="Arial" pitchFamily="34" charset="0"/>
              </a:rPr>
              <a:t>crooked courses</a:t>
            </a:r>
            <a:r>
              <a:rPr lang="en-GB" sz="1846" dirty="0">
                <a:solidFill>
                  <a:srgbClr val="0070C0"/>
                </a:solidFill>
                <a:latin typeface="+mj-lt"/>
                <a:cs typeface="Arial" pitchFamily="34" charset="0"/>
              </a:rPr>
              <a:t> </a:t>
            </a:r>
            <a:r>
              <a:rPr lang="en-GB" sz="1846" dirty="0">
                <a:latin typeface="+mj-lt"/>
                <a:cs typeface="Arial" pitchFamily="34" charset="0"/>
              </a:rPr>
              <a:t>down</a:t>
            </a:r>
            <a:r>
              <a:rPr lang="en-GB" sz="1846" b="1" dirty="0">
                <a:latin typeface="+mj-lt"/>
                <a:cs typeface="Arial" pitchFamily="34" charset="0"/>
              </a:rPr>
              <a:t> </a:t>
            </a:r>
            <a:r>
              <a:rPr lang="en-GB" sz="1846" b="1" u="sng" dirty="0">
                <a:solidFill>
                  <a:srgbClr val="7030A0"/>
                </a:solidFill>
                <a:latin typeface="+mj-lt"/>
                <a:cs typeface="Arial" pitchFamily="34" charset="0"/>
              </a:rPr>
              <a:t>into</a:t>
            </a:r>
            <a:r>
              <a:rPr lang="en-GB" sz="1846" b="1" u="sng" dirty="0">
                <a:solidFill>
                  <a:srgbClr val="0070C0"/>
                </a:solidFill>
                <a:latin typeface="+mj-lt"/>
                <a:cs typeface="Arial" pitchFamily="34" charset="0"/>
              </a:rPr>
              <a:t> </a:t>
            </a:r>
            <a:r>
              <a:rPr lang="en-GB" sz="1846" u="sng" dirty="0">
                <a:solidFill>
                  <a:srgbClr val="0070C0"/>
                </a:solidFill>
                <a:latin typeface="+mj-lt"/>
                <a:cs typeface="Arial" pitchFamily="34" charset="0"/>
              </a:rPr>
              <a:t>the lane</a:t>
            </a:r>
            <a:r>
              <a:rPr lang="en-GB" sz="1846" dirty="0">
                <a:solidFill>
                  <a:srgbClr val="0070C0"/>
                </a:solidFill>
                <a:latin typeface="+mj-lt"/>
                <a:cs typeface="Arial" pitchFamily="34" charset="0"/>
              </a:rPr>
              <a:t> </a:t>
            </a:r>
            <a:r>
              <a:rPr lang="en-GB" sz="1846" dirty="0">
                <a:latin typeface="+mj-lt"/>
                <a:cs typeface="Arial" pitchFamily="34" charset="0"/>
              </a:rPr>
              <a:t>where thistles and pigweed grew.  Rain spattered </a:t>
            </a:r>
            <a:r>
              <a:rPr lang="en-GB" sz="1846" u="sng" dirty="0">
                <a:solidFill>
                  <a:srgbClr val="7030A0"/>
                </a:solidFill>
                <a:latin typeface="+mj-lt"/>
                <a:cs typeface="Arial" pitchFamily="34" charset="0"/>
              </a:rPr>
              <a:t>against </a:t>
            </a:r>
            <a:r>
              <a:rPr lang="en-GB" sz="1846" u="sng" dirty="0">
                <a:solidFill>
                  <a:srgbClr val="0070C0"/>
                </a:solidFill>
                <a:latin typeface="+mj-lt"/>
                <a:cs typeface="Arial" pitchFamily="34" charset="0"/>
              </a:rPr>
              <a:t>Mrs Zuckerman’s kitchen windows</a:t>
            </a:r>
            <a:r>
              <a:rPr lang="en-GB" sz="1846" dirty="0">
                <a:solidFill>
                  <a:srgbClr val="0070C0"/>
                </a:solidFill>
                <a:latin typeface="+mj-lt"/>
                <a:cs typeface="Arial" pitchFamily="34" charset="0"/>
              </a:rPr>
              <a:t> </a:t>
            </a:r>
            <a:r>
              <a:rPr lang="en-GB" sz="1846" dirty="0">
                <a:latin typeface="+mj-lt"/>
                <a:cs typeface="Arial" pitchFamily="34" charset="0"/>
              </a:rPr>
              <a:t>and came gushing </a:t>
            </a:r>
            <a:r>
              <a:rPr lang="en-GB" sz="1846" b="1" u="sng" dirty="0">
                <a:solidFill>
                  <a:srgbClr val="7030A0"/>
                </a:solidFill>
                <a:latin typeface="+mj-lt"/>
                <a:cs typeface="Arial" pitchFamily="34" charset="0"/>
              </a:rPr>
              <a:t>out of </a:t>
            </a:r>
            <a:r>
              <a:rPr lang="en-GB" sz="1846" u="sng" dirty="0">
                <a:solidFill>
                  <a:srgbClr val="0070C0"/>
                </a:solidFill>
                <a:latin typeface="+mj-lt"/>
                <a:cs typeface="Arial" pitchFamily="34" charset="0"/>
              </a:rPr>
              <a:t>the downspouts</a:t>
            </a:r>
            <a:r>
              <a:rPr lang="en-GB" sz="1846" dirty="0">
                <a:latin typeface="+mj-lt"/>
                <a:cs typeface="Arial" pitchFamily="34" charset="0"/>
              </a:rPr>
              <a:t>.  Rain fell </a:t>
            </a:r>
            <a:r>
              <a:rPr lang="en-GB" sz="1846" b="1" u="sng" dirty="0">
                <a:solidFill>
                  <a:srgbClr val="7030A0"/>
                </a:solidFill>
                <a:latin typeface="+mj-lt"/>
                <a:cs typeface="Arial" pitchFamily="34" charset="0"/>
              </a:rPr>
              <a:t>on </a:t>
            </a:r>
            <a:r>
              <a:rPr lang="en-GB" sz="1846" u="sng" dirty="0">
                <a:solidFill>
                  <a:srgbClr val="0070C0"/>
                </a:solidFill>
                <a:latin typeface="+mj-lt"/>
                <a:cs typeface="Arial" pitchFamily="34" charset="0"/>
              </a:rPr>
              <a:t>the backs of the sheep</a:t>
            </a:r>
            <a:r>
              <a:rPr lang="en-GB" sz="1846" dirty="0">
                <a:solidFill>
                  <a:srgbClr val="0070C0"/>
                </a:solidFill>
                <a:latin typeface="+mj-lt"/>
                <a:cs typeface="Arial" pitchFamily="34" charset="0"/>
              </a:rPr>
              <a:t> </a:t>
            </a:r>
            <a:r>
              <a:rPr lang="en-GB" sz="1846" dirty="0">
                <a:latin typeface="+mj-lt"/>
                <a:cs typeface="Arial" pitchFamily="34" charset="0"/>
              </a:rPr>
              <a:t>as they grazed </a:t>
            </a:r>
            <a:r>
              <a:rPr lang="en-GB" sz="1846" b="1" u="sng" dirty="0">
                <a:solidFill>
                  <a:srgbClr val="7030A0"/>
                </a:solidFill>
                <a:latin typeface="+mj-lt"/>
                <a:cs typeface="Arial" pitchFamily="34" charset="0"/>
              </a:rPr>
              <a:t>in</a:t>
            </a:r>
            <a:r>
              <a:rPr lang="en-GB" sz="1846" u="sng" dirty="0">
                <a:solidFill>
                  <a:srgbClr val="7030A0"/>
                </a:solidFill>
                <a:latin typeface="+mj-lt"/>
                <a:cs typeface="Arial" pitchFamily="34" charset="0"/>
              </a:rPr>
              <a:t> </a:t>
            </a:r>
            <a:r>
              <a:rPr lang="en-GB" sz="1846" u="sng" dirty="0">
                <a:solidFill>
                  <a:srgbClr val="0070C0"/>
                </a:solidFill>
                <a:latin typeface="+mj-lt"/>
                <a:cs typeface="Arial" pitchFamily="34" charset="0"/>
              </a:rPr>
              <a:t>the meadow</a:t>
            </a:r>
            <a:r>
              <a:rPr lang="en-GB" sz="1846" dirty="0">
                <a:latin typeface="+mj-lt"/>
                <a:cs typeface="Arial" pitchFamily="34" charset="0"/>
              </a:rPr>
              <a:t>.  When the sheep tired of standing </a:t>
            </a:r>
            <a:r>
              <a:rPr lang="en-GB" sz="1846" b="1" u="sng" dirty="0">
                <a:solidFill>
                  <a:srgbClr val="7030A0"/>
                </a:solidFill>
                <a:latin typeface="+mj-lt"/>
                <a:cs typeface="Arial" pitchFamily="34" charset="0"/>
              </a:rPr>
              <a:t>in</a:t>
            </a:r>
            <a:r>
              <a:rPr lang="en-GB" sz="1846" u="sng" dirty="0">
                <a:solidFill>
                  <a:srgbClr val="0070C0"/>
                </a:solidFill>
                <a:latin typeface="+mj-lt"/>
                <a:cs typeface="Arial" pitchFamily="34" charset="0"/>
              </a:rPr>
              <a:t> the rain</a:t>
            </a:r>
            <a:r>
              <a:rPr lang="en-GB" sz="1846" dirty="0">
                <a:latin typeface="+mj-lt"/>
                <a:cs typeface="Arial" pitchFamily="34" charset="0"/>
              </a:rPr>
              <a:t>, they walked slowly </a:t>
            </a:r>
            <a:r>
              <a:rPr lang="en-GB" sz="1846" b="1" u="sng" dirty="0">
                <a:solidFill>
                  <a:srgbClr val="7030A0"/>
                </a:solidFill>
                <a:latin typeface="+mj-lt"/>
                <a:cs typeface="Arial" pitchFamily="34" charset="0"/>
              </a:rPr>
              <a:t>up</a:t>
            </a:r>
            <a:r>
              <a:rPr lang="en-GB" sz="1846" u="sng" dirty="0">
                <a:solidFill>
                  <a:srgbClr val="0070C0"/>
                </a:solidFill>
                <a:latin typeface="+mj-lt"/>
                <a:cs typeface="Arial" pitchFamily="34" charset="0"/>
              </a:rPr>
              <a:t> the lane </a:t>
            </a:r>
            <a:r>
              <a:rPr lang="en-GB" sz="1846" dirty="0">
                <a:latin typeface="+mj-lt"/>
                <a:cs typeface="Arial" pitchFamily="34" charset="0"/>
              </a:rPr>
              <a:t>and </a:t>
            </a:r>
            <a:r>
              <a:rPr lang="en-GB" sz="1846" b="1" u="sng" dirty="0">
                <a:solidFill>
                  <a:srgbClr val="7030A0"/>
                </a:solidFill>
                <a:latin typeface="+mj-lt"/>
                <a:cs typeface="Arial" pitchFamily="34" charset="0"/>
              </a:rPr>
              <a:t>into</a:t>
            </a:r>
            <a:r>
              <a:rPr lang="en-GB" sz="1846" b="1" u="sng" dirty="0">
                <a:solidFill>
                  <a:srgbClr val="0070C0"/>
                </a:solidFill>
                <a:latin typeface="+mj-lt"/>
                <a:cs typeface="Arial" pitchFamily="34" charset="0"/>
              </a:rPr>
              <a:t> </a:t>
            </a:r>
            <a:r>
              <a:rPr lang="en-GB" sz="1846" u="sng" dirty="0">
                <a:solidFill>
                  <a:srgbClr val="0070C0"/>
                </a:solidFill>
                <a:latin typeface="+mj-lt"/>
                <a:cs typeface="Arial" pitchFamily="34" charset="0"/>
              </a:rPr>
              <a:t>the fold.</a:t>
            </a:r>
            <a:endParaRPr lang="en-GB" sz="1846" dirty="0">
              <a:latin typeface="+mj-lt"/>
            </a:endParaRPr>
          </a:p>
          <a:p>
            <a:pPr marL="0" indent="0">
              <a:buNone/>
            </a:pPr>
            <a:endParaRPr lang="en-GB" sz="1846" dirty="0">
              <a:latin typeface="+mj-lt"/>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9570" y="435487"/>
            <a:ext cx="1381542" cy="2129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514034" y="1605495"/>
            <a:ext cx="6779830" cy="774058"/>
          </a:xfrm>
          <a:prstGeom prst="rect">
            <a:avLst/>
          </a:prstGeom>
          <a:noFill/>
        </p:spPr>
        <p:txBody>
          <a:bodyPr wrap="square" rtlCol="0">
            <a:spAutoFit/>
          </a:bodyPr>
          <a:lstStyle/>
          <a:p>
            <a:pPr algn="ctr"/>
            <a:r>
              <a:rPr lang="en-GB" sz="2215" dirty="0">
                <a:solidFill>
                  <a:schemeClr val="accent1">
                    <a:lumMod val="50000"/>
                  </a:schemeClr>
                </a:solidFill>
                <a:latin typeface="Arial" pitchFamily="34" charset="0"/>
                <a:cs typeface="Arial" pitchFamily="34" charset="0"/>
              </a:rPr>
              <a:t>Prepositional phrases can be used in a narrative to create precise visual description of a setting.</a:t>
            </a:r>
          </a:p>
        </p:txBody>
      </p:sp>
      <p:sp>
        <p:nvSpPr>
          <p:cNvPr id="6" name="Rounded Rectangle 5"/>
          <p:cNvSpPr/>
          <p:nvPr/>
        </p:nvSpPr>
        <p:spPr>
          <a:xfrm>
            <a:off x="6480251" y="2379553"/>
            <a:ext cx="813613" cy="465282"/>
          </a:xfrm>
          <a:prstGeom prst="roundRect">
            <a:avLst/>
          </a:prstGeom>
          <a:solidFill>
            <a:srgbClr val="FFFFCC"/>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46" dirty="0">
                <a:solidFill>
                  <a:schemeClr val="tx1"/>
                </a:solidFill>
              </a:rPr>
              <a:t>Links</a:t>
            </a:r>
          </a:p>
        </p:txBody>
      </p:sp>
      <p:sp>
        <p:nvSpPr>
          <p:cNvPr id="7" name="Rounded Rectangle 6"/>
          <p:cNvSpPr/>
          <p:nvPr/>
        </p:nvSpPr>
        <p:spPr>
          <a:xfrm>
            <a:off x="1835696" y="6095363"/>
            <a:ext cx="1284663" cy="422402"/>
          </a:xfrm>
          <a:prstGeom prst="roundRect">
            <a:avLst/>
          </a:prstGeom>
          <a:solidFill>
            <a:srgbClr val="FFFFCC"/>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46" dirty="0">
                <a:solidFill>
                  <a:schemeClr val="tx1"/>
                </a:solidFill>
              </a:rPr>
              <a:t>Examples</a:t>
            </a:r>
          </a:p>
        </p:txBody>
      </p:sp>
    </p:spTree>
    <p:extLst>
      <p:ext uri="{BB962C8B-B14F-4D97-AF65-F5344CB8AC3E}">
        <p14:creationId xmlns:p14="http://schemas.microsoft.com/office/powerpoint/2010/main" val="913977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579296" cy="1371600"/>
          </a:xfrm>
        </p:spPr>
        <p:txBody>
          <a:bodyPr/>
          <a:lstStyle/>
          <a:p>
            <a:r>
              <a:rPr lang="en-GB" sz="3800" dirty="0">
                <a:effectLst>
                  <a:outerShdw blurRad="38100" dist="38100" dir="2700000" algn="tl">
                    <a:srgbClr val="000000">
                      <a:alpha val="43137"/>
                    </a:srgbClr>
                  </a:outerShdw>
                </a:effectLst>
              </a:rPr>
              <a:t>Verbalising the Grammar-Writing Link</a:t>
            </a:r>
          </a:p>
        </p:txBody>
      </p:sp>
      <p:sp>
        <p:nvSpPr>
          <p:cNvPr id="3" name="Content Placeholder 2"/>
          <p:cNvSpPr>
            <a:spLocks noGrp="1"/>
          </p:cNvSpPr>
          <p:nvPr>
            <p:ph idx="1"/>
          </p:nvPr>
        </p:nvSpPr>
        <p:spPr>
          <a:xfrm>
            <a:off x="575556" y="4005064"/>
            <a:ext cx="7992888" cy="2376264"/>
          </a:xfrm>
          <a:solidFill>
            <a:schemeClr val="accent6">
              <a:lumMod val="40000"/>
              <a:lumOff val="60000"/>
            </a:schemeClr>
          </a:solidFill>
          <a:ln>
            <a:solidFill>
              <a:schemeClr val="tx1"/>
            </a:solidFill>
          </a:ln>
        </p:spPr>
        <p:txBody>
          <a:bodyPr/>
          <a:lstStyle/>
          <a:p>
            <a:pPr marL="59357" indent="0">
              <a:lnSpc>
                <a:spcPts val="2400"/>
              </a:lnSpc>
              <a:spcBef>
                <a:spcPts val="0"/>
              </a:spcBef>
              <a:spcAft>
                <a:spcPts val="554"/>
              </a:spcAft>
              <a:buClrTx/>
              <a:buSzPct val="80000"/>
              <a:buNone/>
            </a:pPr>
            <a:r>
              <a:rPr lang="en-GB" sz="1800" u="sng" dirty="0"/>
              <a:t>Verbalisation to share with students:</a:t>
            </a:r>
          </a:p>
          <a:p>
            <a:pPr marL="0" indent="0">
              <a:lnSpc>
                <a:spcPts val="2800"/>
              </a:lnSpc>
              <a:spcBef>
                <a:spcPts val="0"/>
              </a:spcBef>
              <a:buNone/>
            </a:pPr>
            <a:r>
              <a:rPr lang="en-GB" sz="1800" dirty="0"/>
              <a:t>When you are writing narrative, you can </a:t>
            </a:r>
            <a:r>
              <a:rPr lang="en-GB" sz="1800" dirty="0">
                <a:solidFill>
                  <a:srgbClr val="FF0000"/>
                </a:solidFill>
              </a:rPr>
              <a:t>help your reader visualise the setting of a particular scene or moment. </a:t>
            </a:r>
            <a:r>
              <a:rPr lang="en-GB" sz="1800" dirty="0"/>
              <a:t>You might use prepositional phrases to show where things are placed.</a:t>
            </a:r>
          </a:p>
          <a:p>
            <a:pPr marL="0" indent="0">
              <a:lnSpc>
                <a:spcPts val="2800"/>
              </a:lnSpc>
              <a:spcBef>
                <a:spcPts val="0"/>
              </a:spcBef>
              <a:buNone/>
            </a:pPr>
            <a:endParaRPr lang="en-GB" sz="1800" dirty="0"/>
          </a:p>
          <a:p>
            <a:pPr marL="0" indent="0">
              <a:lnSpc>
                <a:spcPts val="2800"/>
              </a:lnSpc>
              <a:spcBef>
                <a:spcPts val="0"/>
              </a:spcBef>
              <a:buNone/>
            </a:pPr>
            <a:r>
              <a:rPr lang="en-GB" sz="1800" dirty="0"/>
              <a:t>Choose your prepositional phrases carefully!</a:t>
            </a:r>
          </a:p>
          <a:p>
            <a:pPr marL="59357" indent="0">
              <a:lnSpc>
                <a:spcPts val="2400"/>
              </a:lnSpc>
              <a:spcBef>
                <a:spcPts val="0"/>
              </a:spcBef>
              <a:spcAft>
                <a:spcPts val="554"/>
              </a:spcAft>
              <a:buClrTx/>
              <a:buSzPct val="80000"/>
              <a:buNone/>
            </a:pPr>
            <a:endParaRPr lang="en-GB" sz="1800" u="sng" dirty="0"/>
          </a:p>
        </p:txBody>
      </p:sp>
      <p:sp>
        <p:nvSpPr>
          <p:cNvPr id="4" name="TextBox 3"/>
          <p:cNvSpPr txBox="1"/>
          <p:nvPr/>
        </p:nvSpPr>
        <p:spPr>
          <a:xfrm>
            <a:off x="575556" y="1700808"/>
            <a:ext cx="7992888" cy="1887696"/>
          </a:xfrm>
          <a:prstGeom prst="rect">
            <a:avLst/>
          </a:prstGeom>
          <a:noFill/>
          <a:ln>
            <a:solidFill>
              <a:schemeClr val="tx1"/>
            </a:solidFill>
          </a:ln>
        </p:spPr>
        <p:txBody>
          <a:bodyPr wrap="square" rtlCol="0">
            <a:spAutoFit/>
          </a:bodyPr>
          <a:lstStyle/>
          <a:p>
            <a:pPr>
              <a:lnSpc>
                <a:spcPts val="2800"/>
              </a:lnSpc>
            </a:pPr>
            <a:r>
              <a:rPr lang="en-GB" dirty="0"/>
              <a:t>A crucial element of the LEAD principles is helping writers to think explicitly (</a:t>
            </a:r>
            <a:r>
              <a:rPr lang="en-GB" dirty="0" err="1"/>
              <a:t>metalinguistically</a:t>
            </a:r>
            <a:r>
              <a:rPr lang="en-GB" dirty="0"/>
              <a:t>) about the choices they make.  As a teacher, you need to support this by being crystal clear yourself about how you verbalise the link between a grammar choice and its effect in a particular text/context.  Then express this in student-friendly language, as below.</a:t>
            </a:r>
          </a:p>
        </p:txBody>
      </p:sp>
    </p:spTree>
    <p:extLst>
      <p:ext uri="{BB962C8B-B14F-4D97-AF65-F5344CB8AC3E}">
        <p14:creationId xmlns:p14="http://schemas.microsoft.com/office/powerpoint/2010/main" val="3491462453"/>
      </p:ext>
    </p:extLst>
  </p:cSld>
  <p:clrMapOvr>
    <a:masterClrMapping/>
  </p:clrMapOvr>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2657</TotalTime>
  <Words>883</Words>
  <Application>Microsoft Office PowerPoint</Application>
  <PresentationFormat>On-screen Show (4:3)</PresentationFormat>
  <Paragraphs>51</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Arial Black</vt:lpstr>
      <vt:lpstr>Calibri</vt:lpstr>
      <vt:lpstr>Times New Roman</vt:lpstr>
      <vt:lpstr>Wingdings</vt:lpstr>
      <vt:lpstr>Pixel</vt:lpstr>
      <vt:lpstr>PowerPoint Presentation</vt:lpstr>
      <vt:lpstr>LEAD Principles</vt:lpstr>
      <vt:lpstr>Noticing Patterns in a Text </vt:lpstr>
      <vt:lpstr>Noticing Patterns </vt:lpstr>
      <vt:lpstr>Noticing Patterns in a Text </vt:lpstr>
      <vt:lpstr>Verbalising the Grammar-Writing Link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Myhill, Debra</dc:creator>
  <cp:lastModifiedBy>Tanner, Jane</cp:lastModifiedBy>
  <cp:revision>344</cp:revision>
  <cp:lastPrinted>2016-04-04T06:59:35Z</cp:lastPrinted>
  <dcterms:created xsi:type="dcterms:W3CDTF">2006-06-23T08:27:44Z</dcterms:created>
  <dcterms:modified xsi:type="dcterms:W3CDTF">2020-01-21T10:16:34Z</dcterms:modified>
</cp:coreProperties>
</file>