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56" r:id="rId1"/>
  </p:sldMasterIdLst>
  <p:notesMasterIdLst>
    <p:notesMasterId r:id="rId31"/>
  </p:notesMasterIdLst>
  <p:handoutMasterIdLst>
    <p:handoutMasterId r:id="rId32"/>
  </p:handoutMasterIdLst>
  <p:sldIdLst>
    <p:sldId id="256" r:id="rId2"/>
    <p:sldId id="482" r:id="rId3"/>
    <p:sldId id="421" r:id="rId4"/>
    <p:sldId id="481" r:id="rId5"/>
    <p:sldId id="469" r:id="rId6"/>
    <p:sldId id="486" r:id="rId7"/>
    <p:sldId id="446" r:id="rId8"/>
    <p:sldId id="487" r:id="rId9"/>
    <p:sldId id="489" r:id="rId10"/>
    <p:sldId id="493" r:id="rId11"/>
    <p:sldId id="490" r:id="rId12"/>
    <p:sldId id="435" r:id="rId13"/>
    <p:sldId id="504" r:id="rId14"/>
    <p:sldId id="505" r:id="rId15"/>
    <p:sldId id="502" r:id="rId16"/>
    <p:sldId id="506" r:id="rId17"/>
    <p:sldId id="507" r:id="rId18"/>
    <p:sldId id="509" r:id="rId19"/>
    <p:sldId id="494" r:id="rId20"/>
    <p:sldId id="496" r:id="rId21"/>
    <p:sldId id="512" r:id="rId22"/>
    <p:sldId id="513" r:id="rId23"/>
    <p:sldId id="500" r:id="rId24"/>
    <p:sldId id="503" r:id="rId25"/>
    <p:sldId id="511" r:id="rId26"/>
    <p:sldId id="514" r:id="rId27"/>
    <p:sldId id="508" r:id="rId28"/>
    <p:sldId id="479" r:id="rId29"/>
    <p:sldId id="475"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99"/>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2" autoAdjust="0"/>
    <p:restoredTop sz="71605" autoAdjust="0"/>
  </p:normalViewPr>
  <p:slideViewPr>
    <p:cSldViewPr>
      <p:cViewPr varScale="1">
        <p:scale>
          <a:sx n="37" d="100"/>
          <a:sy n="37" d="100"/>
        </p:scale>
        <p:origin x="-1622" y="-91"/>
      </p:cViewPr>
      <p:guideLst>
        <p:guide orient="horz" pos="2160"/>
        <p:guide pos="2880"/>
      </p:guideLst>
    </p:cSldViewPr>
  </p:slideViewPr>
  <p:notesTextViewPr>
    <p:cViewPr>
      <p:scale>
        <a:sx n="1" d="1"/>
        <a:sy n="1" d="1"/>
      </p:scale>
      <p:origin x="0" y="0"/>
    </p:cViewPr>
  </p:notesTextViewPr>
  <p:sorterViewPr>
    <p:cViewPr>
      <p:scale>
        <a:sx n="66" d="100"/>
        <a:sy n="66" d="100"/>
      </p:scale>
      <p:origin x="0" y="49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A2AD218-42C1-4C85-9BC4-142A020D167D}" type="datetimeFigureOut">
              <a:rPr lang="en-GB" smtClean="0"/>
              <a:pPr/>
              <a:t>03/04/2017</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C74CD22-F349-4010-8700-F6BC49B1ABC2}" type="slidenum">
              <a:rPr lang="en-GB" smtClean="0"/>
              <a:pPr/>
              <a:t>‹#›</a:t>
            </a:fld>
            <a:endParaRPr lang="en-GB"/>
          </a:p>
        </p:txBody>
      </p:sp>
    </p:spTree>
    <p:extLst>
      <p:ext uri="{BB962C8B-B14F-4D97-AF65-F5344CB8AC3E}">
        <p14:creationId xmlns:p14="http://schemas.microsoft.com/office/powerpoint/2010/main" val="9784052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9D13FC-5C87-472F-A61A-F109D6945B3D}" type="datetimeFigureOut">
              <a:rPr lang="en-GB" smtClean="0"/>
              <a:pPr/>
              <a:t>03/04/2017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386896-0B8F-4F53-AC0D-2C1ACB4E414C}" type="slidenum">
              <a:rPr lang="en-GB" smtClean="0"/>
              <a:pPr/>
              <a:t>‹#›</a:t>
            </a:fld>
            <a:endParaRPr lang="en-GB"/>
          </a:p>
        </p:txBody>
      </p:sp>
    </p:spTree>
    <p:extLst>
      <p:ext uri="{BB962C8B-B14F-4D97-AF65-F5344CB8AC3E}">
        <p14:creationId xmlns:p14="http://schemas.microsoft.com/office/powerpoint/2010/main" val="3909451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Key</a:t>
            </a:r>
            <a:r>
              <a:rPr lang="en-GB" baseline="0" dirty="0" smtClean="0"/>
              <a:t> message:</a:t>
            </a:r>
          </a:p>
          <a:p>
            <a:r>
              <a:rPr lang="en-GB" dirty="0" smtClean="0"/>
              <a:t>Need</a:t>
            </a:r>
            <a:r>
              <a:rPr lang="en-GB" baseline="0" dirty="0" smtClean="0"/>
              <a:t> for explicit</a:t>
            </a:r>
            <a:r>
              <a:rPr lang="en-GB" dirty="0" smtClean="0"/>
              <a:t> teaching of sentence</a:t>
            </a:r>
            <a:r>
              <a:rPr lang="en-GB" baseline="0" dirty="0" smtClean="0"/>
              <a:t> structures that will enable clear thinking and expression for success in your subject. </a:t>
            </a:r>
            <a:endParaRPr lang="en-GB" dirty="0" smtClean="0"/>
          </a:p>
          <a:p>
            <a:endParaRPr lang="en-GB" dirty="0" smtClean="0"/>
          </a:p>
          <a:p>
            <a:r>
              <a:rPr lang="en-GB" dirty="0" smtClean="0"/>
              <a:t>Grammar focus:</a:t>
            </a:r>
          </a:p>
          <a:p>
            <a:r>
              <a:rPr lang="en-GB" dirty="0" smtClean="0"/>
              <a:t>Precise</a:t>
            </a:r>
            <a:r>
              <a:rPr lang="en-GB" baseline="0" dirty="0" smtClean="0"/>
              <a:t> choice of verbs</a:t>
            </a:r>
          </a:p>
          <a:p>
            <a:r>
              <a:rPr lang="en-GB" baseline="0" dirty="0" smtClean="0"/>
              <a:t>Summary sentences for clarity </a:t>
            </a:r>
            <a:r>
              <a:rPr lang="en-GB" baseline="0" dirty="0" err="1" smtClean="0"/>
              <a:t>eg</a:t>
            </a:r>
            <a:r>
              <a:rPr lang="en-GB" baseline="0" dirty="0" smtClean="0"/>
              <a:t> short, one clause statements of the topic to start or end paragraphs</a:t>
            </a:r>
          </a:p>
          <a:p>
            <a:r>
              <a:rPr lang="en-GB" baseline="0" dirty="0" smtClean="0"/>
              <a:t>Co-ordination and subordination for adding detail and signalling relationships between ideas.</a:t>
            </a:r>
          </a:p>
          <a:p>
            <a:r>
              <a:rPr lang="en-GB" baseline="0" dirty="0" smtClean="0"/>
              <a:t>See cross-curricular grammar glossary for examples and explanation.</a:t>
            </a:r>
          </a:p>
          <a:p>
            <a:endParaRPr lang="en-GB" dirty="0" smtClean="0"/>
          </a:p>
          <a:p>
            <a:endParaRPr lang="en-GB" baseline="0" dirty="0" smtClean="0"/>
          </a:p>
          <a:p>
            <a:endParaRPr lang="en-GB" baseline="0" dirty="0" smtClean="0"/>
          </a:p>
          <a:p>
            <a:endParaRPr lang="en-GB" baseline="0" dirty="0" smtClean="0"/>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89386896-0B8F-4F53-AC0D-2C1ACB4E414C}"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Concept</a:t>
            </a:r>
            <a:r>
              <a:rPr lang="en-GB" baseline="0" dirty="0" smtClean="0"/>
              <a:t> of subordination being used to provide important additional detail and clarify timescale of the operation.</a:t>
            </a:r>
            <a:endParaRPr lang="en-GB" dirty="0"/>
          </a:p>
        </p:txBody>
      </p:sp>
      <p:sp>
        <p:nvSpPr>
          <p:cNvPr id="4" name="Slide Number Placeholder 3"/>
          <p:cNvSpPr>
            <a:spLocks noGrp="1"/>
          </p:cNvSpPr>
          <p:nvPr>
            <p:ph type="sldNum" sz="quarter" idx="10"/>
          </p:nvPr>
        </p:nvSpPr>
        <p:spPr/>
        <p:txBody>
          <a:bodyPr/>
          <a:lstStyle/>
          <a:p>
            <a:fld id="{89386896-0B8F-4F53-AC0D-2C1ACB4E414C}"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What makes this a good Geography answer?</a:t>
            </a:r>
          </a:p>
          <a:p>
            <a:r>
              <a:rPr lang="en-GB" dirty="0" smtClean="0"/>
              <a:t>Detailed development of statements, response is organised and focussed.</a:t>
            </a:r>
          </a:p>
          <a:p>
            <a:r>
              <a:rPr lang="en-GB" dirty="0" smtClean="0"/>
              <a:t>Both aspects are addressed – during and after extraction - in greater balance. </a:t>
            </a:r>
          </a:p>
          <a:p>
            <a:r>
              <a:rPr lang="en-GB" dirty="0" smtClean="0"/>
              <a:t>Highlights</a:t>
            </a:r>
            <a:r>
              <a:rPr lang="en-GB" baseline="0" dirty="0" smtClean="0"/>
              <a:t> the grammatical features at sentence level that create this detail and precision </a:t>
            </a:r>
            <a:endParaRPr lang="en-GB" dirty="0"/>
          </a:p>
        </p:txBody>
      </p:sp>
      <p:sp>
        <p:nvSpPr>
          <p:cNvPr id="4" name="Slide Number Placeholder 3"/>
          <p:cNvSpPr>
            <a:spLocks noGrp="1"/>
          </p:cNvSpPr>
          <p:nvPr>
            <p:ph type="sldNum" sz="quarter" idx="10"/>
          </p:nvPr>
        </p:nvSpPr>
        <p:spPr/>
        <p:txBody>
          <a:bodyPr/>
          <a:lstStyle/>
          <a:p>
            <a:fld id="{C02C94A1-D5AF-449C-9F4C-B2730C7CCEFA}"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Reminder of</a:t>
            </a:r>
            <a:r>
              <a:rPr lang="en-GB" baseline="0" dirty="0" smtClean="0"/>
              <a:t> key text types common to subjects across the curriculum. </a:t>
            </a:r>
            <a:r>
              <a:rPr lang="en-GB" dirty="0" smtClean="0"/>
              <a:t>As</a:t>
            </a:r>
            <a:r>
              <a:rPr lang="en-GB" baseline="0" dirty="0" smtClean="0"/>
              <a:t> you read the descriptions, ask yourself:</a:t>
            </a:r>
          </a:p>
          <a:p>
            <a:pPr>
              <a:buFont typeface="Arial" pitchFamily="34" charset="0"/>
              <a:buChar char="•"/>
            </a:pPr>
            <a:r>
              <a:rPr lang="en-GB" baseline="0" dirty="0" smtClean="0"/>
              <a:t> What demands do these text types place on students’ use and control of sentences? </a:t>
            </a:r>
          </a:p>
          <a:p>
            <a:pPr>
              <a:buFont typeface="Arial" pitchFamily="34" charset="0"/>
              <a:buChar char="•"/>
            </a:pPr>
            <a:r>
              <a:rPr lang="en-GB" baseline="0" dirty="0" smtClean="0"/>
              <a:t> Think of a specific topic/writing task in your subject </a:t>
            </a:r>
            <a:r>
              <a:rPr lang="en-GB" baseline="0" dirty="0" err="1" smtClean="0"/>
              <a:t>eg</a:t>
            </a:r>
            <a:r>
              <a:rPr lang="en-GB" baseline="0" dirty="0" smtClean="0"/>
              <a:t> one that you are currently teaching. What demands does it place on students’ control of sentences? </a:t>
            </a:r>
          </a:p>
          <a:p>
            <a:r>
              <a:rPr lang="en-GB" baseline="0" dirty="0" smtClean="0"/>
              <a:t>Rest of slides focus on key teaching to develop students’ control over sentences. </a:t>
            </a:r>
          </a:p>
          <a:p>
            <a:r>
              <a:rPr lang="en-GB" baseline="0" dirty="0" smtClean="0"/>
              <a:t>See cross-curricular grammar glossary for sentences for examples and explanations.</a:t>
            </a:r>
          </a:p>
          <a:p>
            <a:endParaRPr lang="en-GB" baseline="0" dirty="0" smtClean="0"/>
          </a:p>
          <a:p>
            <a:endParaRPr lang="en-GB" baseline="0" dirty="0" smtClean="0"/>
          </a:p>
          <a:p>
            <a:r>
              <a:rPr lang="en-GB" baseline="0" dirty="0" smtClean="0"/>
              <a:t> </a:t>
            </a:r>
            <a:endParaRPr lang="en-GB" dirty="0"/>
          </a:p>
        </p:txBody>
      </p:sp>
      <p:sp>
        <p:nvSpPr>
          <p:cNvPr id="4" name="Slide Number Placeholder 3"/>
          <p:cNvSpPr>
            <a:spLocks noGrp="1"/>
          </p:cNvSpPr>
          <p:nvPr>
            <p:ph type="sldNum" sz="quarter" idx="10"/>
          </p:nvPr>
        </p:nvSpPr>
        <p:spPr/>
        <p:txBody>
          <a:bodyPr/>
          <a:lstStyle/>
          <a:p>
            <a:fld id="{89386896-0B8F-4F53-AC0D-2C1ACB4E414C}"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9386896-0B8F-4F53-AC0D-2C1ACB4E414C}"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smtClean="0"/>
              <a:t>Examples from PE writing about effects on body of running 5000 metre race. </a:t>
            </a:r>
          </a:p>
          <a:p>
            <a:r>
              <a:rPr lang="en-GB" baseline="0" dirty="0" smtClean="0"/>
              <a:t>Remind that verbs are sometimes single words but are often in the form of a verb phrase or verb string. As with noun phrases, you might want to teach subject vocabulary in the form of key verb phrases (</a:t>
            </a:r>
            <a:r>
              <a:rPr lang="en-GB" i="1" baseline="0" dirty="0" smtClean="0"/>
              <a:t>to dispose of; can be combined with</a:t>
            </a:r>
            <a:r>
              <a:rPr lang="en-GB" baseline="0" dirty="0" smtClean="0"/>
              <a:t> ; </a:t>
            </a:r>
            <a:r>
              <a:rPr lang="en-GB" i="1" baseline="0" dirty="0" smtClean="0"/>
              <a:t>is caused by </a:t>
            </a:r>
            <a:r>
              <a:rPr lang="en-GB" baseline="0" dirty="0" smtClean="0"/>
              <a:t>etc). These will help students add detail to explanations and analyses and strengthen cause and effect connections.</a:t>
            </a:r>
          </a:p>
        </p:txBody>
      </p:sp>
      <p:sp>
        <p:nvSpPr>
          <p:cNvPr id="4" name="Slide Number Placeholder 3"/>
          <p:cNvSpPr>
            <a:spLocks noGrp="1"/>
          </p:cNvSpPr>
          <p:nvPr>
            <p:ph type="sldNum" sz="quarter" idx="10"/>
          </p:nvPr>
        </p:nvSpPr>
        <p:spPr/>
        <p:txBody>
          <a:bodyPr/>
          <a:lstStyle/>
          <a:p>
            <a:fld id="{C02C94A1-D5AF-449C-9F4C-B2730C7CCEFA}"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smtClean="0"/>
              <a:t>Ask: How are modal verbs important to writing in your subject? They are crucial to evaluations (</a:t>
            </a:r>
            <a:r>
              <a:rPr lang="en-GB" baseline="0" dirty="0" err="1" smtClean="0"/>
              <a:t>eg</a:t>
            </a:r>
            <a:r>
              <a:rPr lang="en-GB" baseline="0" dirty="0" smtClean="0"/>
              <a:t> suggesting improvements to a design brief) but what about other uses such as speculating about consequences in History?</a:t>
            </a:r>
            <a:endParaRPr lang="en-GB" dirty="0"/>
          </a:p>
        </p:txBody>
      </p:sp>
      <p:sp>
        <p:nvSpPr>
          <p:cNvPr id="4" name="Slide Number Placeholder 3"/>
          <p:cNvSpPr>
            <a:spLocks noGrp="1"/>
          </p:cNvSpPr>
          <p:nvPr>
            <p:ph type="sldNum" sz="quarter" idx="10"/>
          </p:nvPr>
        </p:nvSpPr>
        <p:spPr/>
        <p:txBody>
          <a:bodyPr/>
          <a:lstStyle/>
          <a:p>
            <a:fld id="{C02C94A1-D5AF-449C-9F4C-B2730C7CCEFA}"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9386896-0B8F-4F53-AC0D-2C1ACB4E414C}" type="slidenum">
              <a:rPr lang="en-GB" smtClean="0"/>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Frequent</a:t>
            </a:r>
            <a:r>
              <a:rPr lang="en-GB" baseline="0" dirty="0" smtClean="0"/>
              <a:t> small-scale modelling of how to improve sentences can be very helpful. Better verb choices for precision and ‘sounding like an expert’ might be: ‘Adolf Hitler </a:t>
            </a:r>
            <a:r>
              <a:rPr lang="en-GB" i="1" baseline="0" dirty="0" smtClean="0"/>
              <a:t>rose</a:t>
            </a:r>
            <a:r>
              <a:rPr lang="en-GB" baseline="0" dirty="0" smtClean="0"/>
              <a:t> to power and promised the people of Germany that he </a:t>
            </a:r>
            <a:r>
              <a:rPr lang="en-GB" i="1" baseline="0" dirty="0" smtClean="0"/>
              <a:t>would restore </a:t>
            </a:r>
            <a:r>
              <a:rPr lang="en-GB" baseline="0" dirty="0" smtClean="0"/>
              <a:t>the economy/</a:t>
            </a:r>
            <a:r>
              <a:rPr lang="en-GB" i="1" baseline="0" dirty="0" smtClean="0"/>
              <a:t>improve</a:t>
            </a:r>
            <a:r>
              <a:rPr lang="en-GB" baseline="0" dirty="0" smtClean="0"/>
              <a:t> their lives.’ Don’t change the sentence structure, just choose more precise verbs.</a:t>
            </a:r>
          </a:p>
          <a:p>
            <a:r>
              <a:rPr lang="en-GB" baseline="0" dirty="0" smtClean="0"/>
              <a:t>Example from </a:t>
            </a:r>
            <a:r>
              <a:rPr lang="en-GB" baseline="0" dirty="0" err="1" smtClean="0"/>
              <a:t>Edexcel</a:t>
            </a:r>
            <a:r>
              <a:rPr lang="en-GB" baseline="0" dirty="0" smtClean="0"/>
              <a:t> GCSE Modern History mid-range answer.</a:t>
            </a:r>
            <a:endParaRPr lang="en-GB" dirty="0"/>
          </a:p>
        </p:txBody>
      </p:sp>
      <p:sp>
        <p:nvSpPr>
          <p:cNvPr id="4" name="Slide Number Placeholder 3"/>
          <p:cNvSpPr>
            <a:spLocks noGrp="1"/>
          </p:cNvSpPr>
          <p:nvPr>
            <p:ph type="sldNum" sz="quarter" idx="10"/>
          </p:nvPr>
        </p:nvSpPr>
        <p:spPr/>
        <p:txBody>
          <a:bodyPr/>
          <a:lstStyle/>
          <a:p>
            <a:fld id="{89386896-0B8F-4F53-AC0D-2C1ACB4E414C}" type="slidenum">
              <a:rPr lang="en-GB" smtClean="0"/>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8A1B173-494A-4405-BE01-BFC9AEC53747}" type="slidenum">
              <a:rPr lang="en-GB" smtClean="0"/>
              <a:pPr/>
              <a:t>18</a:t>
            </a:fld>
            <a:endParaRPr lang="en-GB"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9386896-0B8F-4F53-AC0D-2C1ACB4E414C}" type="slidenum">
              <a:rPr lang="en-GB" smtClean="0"/>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‘Explicit’ is</a:t>
            </a:r>
            <a:r>
              <a:rPr lang="en-GB" baseline="0" dirty="0" smtClean="0"/>
              <a:t> deliberately repeated here as a precursor to recapping grammar for writing key principles, shown on next slides. Can stress </a:t>
            </a:r>
            <a:r>
              <a:rPr lang="en-GB" sz="1200" baseline="0" dirty="0" smtClean="0"/>
              <a:t>n</a:t>
            </a:r>
            <a:r>
              <a:rPr lang="en-GB" sz="1200" dirty="0" smtClean="0"/>
              <a:t>eed to be explicit because many students have only vague ideas about how to improve their writing e.g. “I need to add more detail”; “I need to use better words”. Expectation</a:t>
            </a:r>
            <a:r>
              <a:rPr lang="en-GB" sz="1200" baseline="0" dirty="0" smtClean="0"/>
              <a:t> in National Curriculum that teachers at KS3 and KS4 will build on explicit teaching of language features in KS2, including shared grammatical terminology.</a:t>
            </a:r>
            <a:r>
              <a:rPr lang="en-GB" sz="1200" dirty="0" smtClean="0"/>
              <a:t> </a:t>
            </a: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smtClean="0"/>
          </a:p>
          <a:p>
            <a:endParaRPr lang="en-GB" dirty="0"/>
          </a:p>
        </p:txBody>
      </p:sp>
      <p:sp>
        <p:nvSpPr>
          <p:cNvPr id="4" name="Slide Number Placeholder 3"/>
          <p:cNvSpPr>
            <a:spLocks noGrp="1"/>
          </p:cNvSpPr>
          <p:nvPr>
            <p:ph type="sldNum" sz="quarter" idx="10"/>
          </p:nvPr>
        </p:nvSpPr>
        <p:spPr/>
        <p:txBody>
          <a:bodyPr/>
          <a:lstStyle/>
          <a:p>
            <a:fld id="{89386896-0B8F-4F53-AC0D-2C1ACB4E414C}" type="slidenum">
              <a:rPr lang="en-GB" smtClean="0"/>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Answer from mid-range </a:t>
            </a:r>
            <a:r>
              <a:rPr lang="en-GB" dirty="0" err="1" smtClean="0"/>
              <a:t>Edexcel</a:t>
            </a:r>
            <a:r>
              <a:rPr lang="en-GB" baseline="0" dirty="0" smtClean="0"/>
              <a:t> GCSE Modern History paper. </a:t>
            </a:r>
          </a:p>
          <a:p>
            <a:r>
              <a:rPr lang="en-GB" baseline="0" dirty="0" smtClean="0"/>
              <a:t>TASK: Sort into series of one-clause sentences that will help the writer establish the main points and see what is important detail and what is not e.g.</a:t>
            </a:r>
          </a:p>
          <a:p>
            <a:r>
              <a:rPr lang="en-GB" baseline="0" dirty="0" smtClean="0"/>
              <a:t>The fate of Germany was decided in Yalta and Potsdam in 1945.</a:t>
            </a:r>
          </a:p>
          <a:p>
            <a:r>
              <a:rPr lang="en-GB" baseline="0" dirty="0" smtClean="0"/>
              <a:t>The Yalta agreement established the United Nations.</a:t>
            </a:r>
          </a:p>
          <a:p>
            <a:r>
              <a:rPr lang="en-GB" baseline="0" dirty="0" smtClean="0"/>
              <a:t>The USSR allied with European powers against Japan.</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89386896-0B8F-4F53-AC0D-2C1ACB4E414C}" type="slidenum">
              <a:rPr lang="en-GB" smtClean="0"/>
              <a:pPr/>
              <a:t>20</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a:t>
            </a:r>
            <a:r>
              <a:rPr lang="en-GB" baseline="0" dirty="0" smtClean="0"/>
              <a:t> ‘cause and effect’ thinking of this student isn’t strong – really she’s just chaining ideas together by over-using ‘such as’.</a:t>
            </a:r>
            <a:endParaRPr lang="en-GB" dirty="0" smtClean="0"/>
          </a:p>
          <a:p>
            <a:endParaRPr lang="en-GB" dirty="0"/>
          </a:p>
        </p:txBody>
      </p:sp>
      <p:sp>
        <p:nvSpPr>
          <p:cNvPr id="4" name="Slide Number Placeholder 3"/>
          <p:cNvSpPr>
            <a:spLocks noGrp="1"/>
          </p:cNvSpPr>
          <p:nvPr>
            <p:ph type="sldNum" sz="quarter" idx="10"/>
          </p:nvPr>
        </p:nvSpPr>
        <p:spPr/>
        <p:txBody>
          <a:bodyPr/>
          <a:lstStyle/>
          <a:p>
            <a:fld id="{C02C94A1-D5AF-449C-9F4C-B2730C7CCEFA}" type="slidenum">
              <a:rPr lang="en-GB" smtClean="0"/>
              <a:pPr/>
              <a:t>21</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Starting and ending a</a:t>
            </a:r>
            <a:r>
              <a:rPr lang="en-GB" baseline="0" dirty="0" smtClean="0"/>
              <a:t> paragraph with summary single-clause sentences helpfully keeps the topic firmly in view. Summary sentences like these can act as important cohesive links between paragraphs, guiding the reader through a longer answer.</a:t>
            </a:r>
            <a:endParaRPr lang="en-GB" dirty="0"/>
          </a:p>
        </p:txBody>
      </p:sp>
      <p:sp>
        <p:nvSpPr>
          <p:cNvPr id="4" name="Slide Number Placeholder 3"/>
          <p:cNvSpPr>
            <a:spLocks noGrp="1"/>
          </p:cNvSpPr>
          <p:nvPr>
            <p:ph type="sldNum" sz="quarter" idx="10"/>
          </p:nvPr>
        </p:nvSpPr>
        <p:spPr/>
        <p:txBody>
          <a:bodyPr/>
          <a:lstStyle/>
          <a:p>
            <a:fld id="{89386896-0B8F-4F53-AC0D-2C1ACB4E414C}" type="slidenum">
              <a:rPr lang="en-GB" smtClean="0"/>
              <a:pPr/>
              <a:t>22</a:t>
            </a:fld>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Short</a:t>
            </a:r>
            <a:r>
              <a:rPr lang="en-GB" baseline="0" dirty="0" smtClean="0"/>
              <a:t> task to try.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smtClean="0">
                <a:solidFill>
                  <a:schemeClr val="tx1"/>
                </a:solidFill>
                <a:latin typeface="+mn-lt"/>
                <a:ea typeface="+mn-ea"/>
                <a:cs typeface="+mn-cs"/>
              </a:rPr>
              <a:t>Cross-curricular objective might well be: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Emphasise important information by altering the position of main and subordinate clause in a sentence. An</a:t>
            </a:r>
            <a:r>
              <a:rPr lang="en-GB" sz="1200" kern="1200" baseline="0" dirty="0" smtClean="0">
                <a:solidFill>
                  <a:schemeClr val="tx1"/>
                </a:solidFill>
                <a:latin typeface="+mn-lt"/>
                <a:ea typeface="+mn-ea"/>
                <a:cs typeface="+mn-cs"/>
              </a:rPr>
              <a:t> activity like this one could be easily adapted to make it subject-specific </a:t>
            </a:r>
            <a:r>
              <a:rPr lang="en-GB" sz="1200" kern="1200" baseline="0" dirty="0" err="1" smtClean="0">
                <a:solidFill>
                  <a:schemeClr val="tx1"/>
                </a:solidFill>
                <a:latin typeface="+mn-lt"/>
                <a:ea typeface="+mn-ea"/>
                <a:cs typeface="+mn-cs"/>
              </a:rPr>
              <a:t>eg</a:t>
            </a:r>
            <a:r>
              <a:rPr lang="en-GB" sz="1200" kern="1200" baseline="0" dirty="0" smtClean="0">
                <a:solidFill>
                  <a:schemeClr val="tx1"/>
                </a:solidFill>
                <a:latin typeface="+mn-lt"/>
                <a:ea typeface="+mn-ea"/>
                <a:cs typeface="+mn-cs"/>
              </a:rPr>
              <a:t> in Geography</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i="1" u="sng" kern="1200" dirty="0" smtClean="0">
                <a:solidFill>
                  <a:schemeClr val="tx1"/>
                </a:solidFill>
                <a:latin typeface="+mn-lt"/>
                <a:ea typeface="+mn-ea"/>
                <a:cs typeface="+mn-cs"/>
              </a:rPr>
              <a:t>Although expanding</a:t>
            </a:r>
            <a:r>
              <a:rPr lang="en-GB" sz="1200" i="1" kern="1200" dirty="0" smtClean="0">
                <a:solidFill>
                  <a:schemeClr val="tx1"/>
                </a:solidFill>
                <a:latin typeface="+mn-lt"/>
                <a:ea typeface="+mn-ea"/>
                <a:cs typeface="+mn-cs"/>
              </a:rPr>
              <a:t> the bauxite industry may benefit the economy in the short term, </a:t>
            </a:r>
            <a:r>
              <a:rPr lang="en-GB" sz="1200" i="0" kern="1200" dirty="0" smtClean="0">
                <a:solidFill>
                  <a:schemeClr val="tx1"/>
                </a:solidFill>
                <a:latin typeface="+mn-lt"/>
                <a:ea typeface="+mn-ea"/>
                <a:cs typeface="+mn-cs"/>
              </a:rPr>
              <a:t>tourism is the more promising and reliable option.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i="0" kern="1200" dirty="0" smtClean="0">
                <a:solidFill>
                  <a:schemeClr val="tx1"/>
                </a:solidFill>
                <a:latin typeface="+mn-lt"/>
                <a:ea typeface="+mn-ea"/>
                <a:cs typeface="+mn-cs"/>
              </a:rPr>
              <a:t>Or Science</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i="1" kern="1200" dirty="0" smtClean="0">
                <a:solidFill>
                  <a:schemeClr val="tx1"/>
                </a:solidFill>
                <a:latin typeface="+mn-lt"/>
                <a:ea typeface="+mn-ea"/>
                <a:cs typeface="+mn-cs"/>
              </a:rPr>
              <a:t>When a metal reacts with an</a:t>
            </a:r>
            <a:r>
              <a:rPr lang="en-GB" sz="1200" i="1" kern="1200" baseline="0" dirty="0" smtClean="0">
                <a:solidFill>
                  <a:schemeClr val="tx1"/>
                </a:solidFill>
                <a:latin typeface="+mn-lt"/>
                <a:ea typeface="+mn-ea"/>
                <a:cs typeface="+mn-cs"/>
              </a:rPr>
              <a:t> acid</a:t>
            </a:r>
            <a:r>
              <a:rPr lang="en-GB" sz="1200" i="0" kern="1200" baseline="0" dirty="0" smtClean="0">
                <a:solidFill>
                  <a:schemeClr val="tx1"/>
                </a:solidFill>
                <a:latin typeface="+mn-lt"/>
                <a:ea typeface="+mn-ea"/>
                <a:cs typeface="+mn-cs"/>
              </a:rPr>
              <a:t>, bubbles of gas are produced.</a:t>
            </a:r>
            <a:endParaRPr lang="en-GB" sz="1200" i="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2A4F7A10-81DB-459C-9CB6-0482CDA69A61}" type="slidenum">
              <a:rPr lang="en-GB" smtClean="0"/>
              <a:pPr/>
              <a:t>23</a:t>
            </a:fld>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9386896-0B8F-4F53-AC0D-2C1ACB4E414C}" type="slidenum">
              <a:rPr lang="en-GB" smtClean="0"/>
              <a:pPr/>
              <a:t>24</a:t>
            </a:fld>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8A1B173-494A-4405-BE01-BFC9AEC53747}" type="slidenum">
              <a:rPr lang="en-GB" smtClean="0"/>
              <a:pPr/>
              <a:t>25</a:t>
            </a:fld>
            <a:endParaRPr lang="en-GB"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smtClean="0"/>
              <a:t>Better sentence control avoids ambiguity and connects ideas more succinctly and securely, as in the example above which is more specific about the effects of discharged battery waste.</a:t>
            </a:r>
          </a:p>
        </p:txBody>
      </p:sp>
      <p:sp>
        <p:nvSpPr>
          <p:cNvPr id="4" name="Slide Number Placeholder 3"/>
          <p:cNvSpPr>
            <a:spLocks noGrp="1"/>
          </p:cNvSpPr>
          <p:nvPr>
            <p:ph type="sldNum" sz="quarter" idx="10"/>
          </p:nvPr>
        </p:nvSpPr>
        <p:spPr/>
        <p:txBody>
          <a:bodyPr/>
          <a:lstStyle/>
          <a:p>
            <a:fld id="{89386896-0B8F-4F53-AC0D-2C1ACB4E414C}" type="slidenum">
              <a:rPr lang="en-GB" smtClean="0"/>
              <a:pPr/>
              <a:t>26</a:t>
            </a:fld>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In your own classroom,</a:t>
            </a:r>
            <a:r>
              <a:rPr lang="en-GB" baseline="0" dirty="0" smtClean="0"/>
              <a:t> what use might you make of examples of students’ writing like this and the previous Geography one? What works well in the example above: </a:t>
            </a:r>
          </a:p>
          <a:p>
            <a:r>
              <a:rPr lang="en-GB" baseline="0" dirty="0" smtClean="0"/>
              <a:t>A clear and direct one-clause sentence that states the topic</a:t>
            </a:r>
          </a:p>
          <a:p>
            <a:r>
              <a:rPr lang="en-GB" baseline="0" dirty="0" smtClean="0"/>
              <a:t>Appropriately formal and precise verb choices </a:t>
            </a:r>
            <a:r>
              <a:rPr lang="en-GB" baseline="0" dirty="0" err="1" smtClean="0"/>
              <a:t>eg</a:t>
            </a:r>
            <a:r>
              <a:rPr lang="en-GB" baseline="0" dirty="0" smtClean="0"/>
              <a:t>: </a:t>
            </a:r>
            <a:r>
              <a:rPr lang="en-GB" i="1" baseline="0" dirty="0" smtClean="0"/>
              <a:t>created, solidify, allying </a:t>
            </a:r>
          </a:p>
          <a:p>
            <a:r>
              <a:rPr lang="en-GB" dirty="0" smtClean="0"/>
              <a:t>Simultaneous</a:t>
            </a:r>
            <a:r>
              <a:rPr lang="en-GB" baseline="0" dirty="0" smtClean="0"/>
              <a:t> and directly linked ideas stressed through subordination (</a:t>
            </a:r>
            <a:r>
              <a:rPr lang="en-GB" i="1" baseline="0" dirty="0" smtClean="0"/>
              <a:t>while allying with…)</a:t>
            </a:r>
          </a:p>
          <a:p>
            <a:r>
              <a:rPr lang="en-GB" i="0" baseline="0" dirty="0" smtClean="0"/>
              <a:t>To improve:</a:t>
            </a:r>
          </a:p>
          <a:p>
            <a:r>
              <a:rPr lang="en-GB" i="0" dirty="0" smtClean="0"/>
              <a:t>Co-ordinated</a:t>
            </a:r>
            <a:r>
              <a:rPr lang="en-GB" i="0" baseline="0" dirty="0" smtClean="0"/>
              <a:t> clauses (</a:t>
            </a:r>
            <a:r>
              <a:rPr lang="en-GB" i="1" baseline="0" dirty="0" smtClean="0"/>
              <a:t>prevented…and so gave…) </a:t>
            </a:r>
            <a:r>
              <a:rPr lang="en-GB" i="0" baseline="0" dirty="0" smtClean="0"/>
              <a:t>don’t quite make clear the sequence of events or links between them</a:t>
            </a:r>
          </a:p>
          <a:p>
            <a:r>
              <a:rPr lang="en-GB" i="0" baseline="0" dirty="0" smtClean="0"/>
              <a:t>Could benefit from final sentence that ties it together </a:t>
            </a:r>
            <a:r>
              <a:rPr lang="en-GB" i="0" baseline="0" dirty="0" err="1" smtClean="0"/>
              <a:t>eg</a:t>
            </a:r>
            <a:r>
              <a:rPr lang="en-GB" i="0" baseline="0" dirty="0" smtClean="0"/>
              <a:t> </a:t>
            </a:r>
            <a:r>
              <a:rPr lang="en-GB" i="1" baseline="0" dirty="0" smtClean="0"/>
              <a:t>Thus </a:t>
            </a:r>
            <a:r>
              <a:rPr lang="en-GB" i="1" baseline="0" dirty="0" err="1" smtClean="0"/>
              <a:t>Comecon</a:t>
            </a:r>
            <a:r>
              <a:rPr lang="en-GB" i="1" baseline="0" dirty="0" smtClean="0"/>
              <a:t> strengthened the USSR’s security and its economy.</a:t>
            </a:r>
            <a:endParaRPr lang="en-GB" i="0" dirty="0"/>
          </a:p>
        </p:txBody>
      </p:sp>
      <p:sp>
        <p:nvSpPr>
          <p:cNvPr id="4" name="Slide Number Placeholder 3"/>
          <p:cNvSpPr>
            <a:spLocks noGrp="1"/>
          </p:cNvSpPr>
          <p:nvPr>
            <p:ph type="sldNum" sz="quarter" idx="10"/>
          </p:nvPr>
        </p:nvSpPr>
        <p:spPr/>
        <p:txBody>
          <a:bodyPr/>
          <a:lstStyle/>
          <a:p>
            <a:fld id="{89386896-0B8F-4F53-AC0D-2C1ACB4E414C}" type="slidenum">
              <a:rPr lang="en-GB" smtClean="0"/>
              <a:pPr/>
              <a:t>27</a:t>
            </a:fld>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9386896-0B8F-4F53-AC0D-2C1ACB4E414C}" type="slidenum">
              <a:rPr lang="en-GB" smtClean="0"/>
              <a:pPr/>
              <a:t>28</a:t>
            </a:fld>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Literacy</a:t>
            </a:r>
            <a:r>
              <a:rPr lang="en-GB" baseline="0" dirty="0" smtClean="0"/>
              <a:t> links in schools need to know how department staff can best be supported in developing confidence in their explicit teaching of subject </a:t>
            </a:r>
            <a:r>
              <a:rPr lang="en-GB" baseline="0" smtClean="0"/>
              <a:t>vocabulary.</a:t>
            </a:r>
            <a:endParaRPr lang="en-GB" baseline="0" dirty="0" smtClean="0"/>
          </a:p>
        </p:txBody>
      </p:sp>
      <p:sp>
        <p:nvSpPr>
          <p:cNvPr id="4" name="Slide Number Placeholder 3"/>
          <p:cNvSpPr>
            <a:spLocks noGrp="1"/>
          </p:cNvSpPr>
          <p:nvPr>
            <p:ph type="sldNum" sz="quarter" idx="10"/>
          </p:nvPr>
        </p:nvSpPr>
        <p:spPr/>
        <p:txBody>
          <a:bodyPr/>
          <a:lstStyle/>
          <a:p>
            <a:fld id="{89386896-0B8F-4F53-AC0D-2C1ACB4E414C}" type="slidenum">
              <a:rPr lang="en-GB" smtClean="0"/>
              <a:pPr/>
              <a:t>29</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Key</a:t>
            </a:r>
            <a:r>
              <a:rPr lang="en-GB" baseline="0" dirty="0" smtClean="0"/>
              <a:t> principles for teaching </a:t>
            </a:r>
            <a:r>
              <a:rPr lang="en-GB" dirty="0" smtClean="0"/>
              <a:t>writing</a:t>
            </a:r>
            <a:r>
              <a:rPr lang="en-GB" baseline="0" dirty="0" smtClean="0"/>
              <a:t>, within which the teaching of vocabulary and sentences can be framed.</a:t>
            </a:r>
            <a:endParaRPr lang="en-GB" dirty="0"/>
          </a:p>
        </p:txBody>
      </p:sp>
      <p:sp>
        <p:nvSpPr>
          <p:cNvPr id="4" name="Slide Number Placeholder 3"/>
          <p:cNvSpPr>
            <a:spLocks noGrp="1"/>
          </p:cNvSpPr>
          <p:nvPr>
            <p:ph type="sldNum" sz="quarter" idx="10"/>
          </p:nvPr>
        </p:nvSpPr>
        <p:spPr/>
        <p:txBody>
          <a:bodyPr/>
          <a:lstStyle/>
          <a:p>
            <a:fld id="{89386896-0B8F-4F53-AC0D-2C1ACB4E414C}"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Key</a:t>
            </a:r>
            <a:r>
              <a:rPr lang="en-GB" baseline="0" dirty="0" smtClean="0"/>
              <a:t> principles for teaching </a:t>
            </a:r>
            <a:r>
              <a:rPr lang="en-GB" dirty="0" smtClean="0"/>
              <a:t>writing</a:t>
            </a:r>
            <a:r>
              <a:rPr lang="en-GB" baseline="0" dirty="0" smtClean="0"/>
              <a:t>, within which the teaching of vocabulary and sentences can be framed.</a:t>
            </a:r>
            <a:endParaRPr lang="en-GB" dirty="0"/>
          </a:p>
        </p:txBody>
      </p:sp>
      <p:sp>
        <p:nvSpPr>
          <p:cNvPr id="4" name="Slide Number Placeholder 3"/>
          <p:cNvSpPr>
            <a:spLocks noGrp="1"/>
          </p:cNvSpPr>
          <p:nvPr>
            <p:ph type="sldNum" sz="quarter" idx="10"/>
          </p:nvPr>
        </p:nvSpPr>
        <p:spPr/>
        <p:txBody>
          <a:bodyPr/>
          <a:lstStyle/>
          <a:p>
            <a:fld id="{89386896-0B8F-4F53-AC0D-2C1ACB4E414C}"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Useful strategies</a:t>
            </a:r>
            <a:r>
              <a:rPr lang="en-GB" baseline="0" dirty="0" smtClean="0"/>
              <a:t> for improving subject vocabulary that integrate reading and writing skills.</a:t>
            </a:r>
          </a:p>
          <a:p>
            <a:r>
              <a:rPr lang="en-GB" baseline="0" dirty="0" smtClean="0"/>
              <a:t>See the document ‘Cross-curricular teaching activities’ for further suggestions.</a:t>
            </a:r>
            <a:endParaRPr lang="en-GB" dirty="0"/>
          </a:p>
        </p:txBody>
      </p:sp>
      <p:sp>
        <p:nvSpPr>
          <p:cNvPr id="4" name="Slide Number Placeholder 3"/>
          <p:cNvSpPr>
            <a:spLocks noGrp="1"/>
          </p:cNvSpPr>
          <p:nvPr>
            <p:ph type="sldNum" sz="quarter" idx="10"/>
          </p:nvPr>
        </p:nvSpPr>
        <p:spPr/>
        <p:txBody>
          <a:bodyPr/>
          <a:lstStyle/>
          <a:p>
            <a:fld id="{89386896-0B8F-4F53-AC0D-2C1ACB4E414C}"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In</a:t>
            </a:r>
            <a:r>
              <a:rPr lang="en-GB" baseline="0" dirty="0" smtClean="0"/>
              <a:t> academic writing, the noun phrase often forms a considerable  ‘chunk’ of a sentence; we can model for students how to build sentences around this element.</a:t>
            </a:r>
            <a:endParaRPr lang="en-GB" dirty="0"/>
          </a:p>
        </p:txBody>
      </p:sp>
      <p:sp>
        <p:nvSpPr>
          <p:cNvPr id="4" name="Slide Number Placeholder 3"/>
          <p:cNvSpPr>
            <a:spLocks noGrp="1"/>
          </p:cNvSpPr>
          <p:nvPr>
            <p:ph type="sldNum" sz="quarter" idx="10"/>
          </p:nvPr>
        </p:nvSpPr>
        <p:spPr/>
        <p:txBody>
          <a:bodyPr/>
          <a:lstStyle/>
          <a:p>
            <a:fld id="{89386896-0B8F-4F53-AC0D-2C1ACB4E414C}"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9386896-0B8F-4F53-AC0D-2C1ACB4E414C}"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TASK: Try out 2 different ways of combining these sets of sentences</a:t>
            </a:r>
            <a:r>
              <a:rPr lang="en-GB" baseline="0" dirty="0" smtClean="0"/>
              <a:t> into one.</a:t>
            </a:r>
            <a:r>
              <a:rPr lang="en-GB" dirty="0" smtClean="0"/>
              <a:t> </a:t>
            </a:r>
          </a:p>
          <a:p>
            <a:r>
              <a:rPr lang="en-GB" dirty="0" smtClean="0"/>
              <a:t>Sentence combining could be</a:t>
            </a:r>
            <a:r>
              <a:rPr lang="en-GB" baseline="0" dirty="0" smtClean="0"/>
              <a:t> a regular starter activity; geared to topic/task underway?</a:t>
            </a:r>
            <a:r>
              <a:rPr lang="en-GB" dirty="0" smtClean="0"/>
              <a:t> It’s a quick way of modelling the kind of thinking</a:t>
            </a:r>
            <a:r>
              <a:rPr lang="en-GB" baseline="0" dirty="0" smtClean="0"/>
              <a:t> required in the subject e.g. In Science – dependency of one thing on another; in History, how one thing causes another.</a:t>
            </a:r>
          </a:p>
          <a:p>
            <a:r>
              <a:rPr lang="en-GB" baseline="0" dirty="0" smtClean="0"/>
              <a:t>Which is more expert sounding? </a:t>
            </a:r>
          </a:p>
          <a:p>
            <a:r>
              <a:rPr lang="en-GB" baseline="0" dirty="0" smtClean="0"/>
              <a:t>A metal reacts with an acid and bubbles of gas are produced.</a:t>
            </a:r>
          </a:p>
          <a:p>
            <a:r>
              <a:rPr lang="en-GB" baseline="0" dirty="0" smtClean="0"/>
              <a:t>Or </a:t>
            </a:r>
          </a:p>
          <a:p>
            <a:r>
              <a:rPr lang="en-GB" baseline="0" dirty="0" smtClean="0"/>
              <a:t>When a metal reacts with an acid, bubbles of gas are produced. </a:t>
            </a:r>
          </a:p>
          <a:p>
            <a:r>
              <a:rPr lang="en-GB" baseline="0" dirty="0" smtClean="0"/>
              <a:t>Which is more expert sounding?</a:t>
            </a:r>
          </a:p>
          <a:p>
            <a:r>
              <a:rPr lang="en-GB" baseline="0" dirty="0" smtClean="0"/>
              <a:t>William was a good leader who was ambitious and determined and he won the Battle of Hastings </a:t>
            </a:r>
          </a:p>
          <a:p>
            <a:r>
              <a:rPr lang="en-GB" baseline="0" dirty="0" smtClean="0"/>
              <a:t>OR</a:t>
            </a:r>
          </a:p>
          <a:p>
            <a:r>
              <a:rPr lang="en-GB" baseline="0" dirty="0" smtClean="0"/>
              <a:t>William won the Battle of Hastings because he was a good leader who was ambitious and determined.</a:t>
            </a:r>
          </a:p>
          <a:p>
            <a:r>
              <a:rPr lang="en-GB" baseline="0" dirty="0" smtClean="0"/>
              <a:t>(or advanced version: William’s good leadership, ambition and determination won him the Battle of Hastings)</a:t>
            </a:r>
            <a:endParaRPr lang="en-GB" dirty="0"/>
          </a:p>
        </p:txBody>
      </p:sp>
      <p:sp>
        <p:nvSpPr>
          <p:cNvPr id="4" name="Slide Number Placeholder 3"/>
          <p:cNvSpPr>
            <a:spLocks noGrp="1"/>
          </p:cNvSpPr>
          <p:nvPr>
            <p:ph type="sldNum" sz="quarter" idx="10"/>
          </p:nvPr>
        </p:nvSpPr>
        <p:spPr/>
        <p:txBody>
          <a:bodyPr/>
          <a:lstStyle/>
          <a:p>
            <a:fld id="{C02C94A1-D5AF-449C-9F4C-B2730C7CCEFA}"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baseline="0" dirty="0" smtClean="0"/>
              <a:t>Use the Geography exam answer to stress how language and thinking go hand in hand.</a:t>
            </a:r>
          </a:p>
          <a:p>
            <a:r>
              <a:rPr lang="en-GB" sz="1200" baseline="0" dirty="0" smtClean="0"/>
              <a:t>Basic answer consists of s</a:t>
            </a:r>
            <a:r>
              <a:rPr lang="en-GB" sz="1200" dirty="0" smtClean="0"/>
              <a:t>imple, generalised statements, list-like ; separate, disconnected ideas</a:t>
            </a:r>
          </a:p>
          <a:p>
            <a:endParaRPr lang="en-GB" dirty="0"/>
          </a:p>
        </p:txBody>
      </p:sp>
      <p:sp>
        <p:nvSpPr>
          <p:cNvPr id="4" name="Slide Number Placeholder 3"/>
          <p:cNvSpPr>
            <a:spLocks noGrp="1"/>
          </p:cNvSpPr>
          <p:nvPr>
            <p:ph type="sldNum" sz="quarter" idx="10"/>
          </p:nvPr>
        </p:nvSpPr>
        <p:spPr/>
        <p:txBody>
          <a:bodyPr/>
          <a:lstStyle/>
          <a:p>
            <a:fld id="{C02C94A1-D5AF-449C-9F4C-B2730C7CCEFA}"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fld id="{94666637-A01A-4972-B5DF-6164F94942A2}" type="datetime1">
              <a:rPr lang="en-GB" smtClean="0"/>
              <a:pPr/>
              <a:t>03/04/2017</a:t>
            </a:fld>
            <a:endParaRPr lang="en-GB"/>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tx2"/>
                </a:solidFill>
              </a:defRPr>
            </a:lvl1pPr>
          </a:lstStyle>
          <a:p>
            <a:endParaRPr lang="en-GB"/>
          </a:p>
        </p:txBody>
      </p:sp>
      <p:sp>
        <p:nvSpPr>
          <p:cNvPr id="11"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9D3D54D0-5996-4F26-A46C-4F5E9322E0B9}"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fld id="{C837D71D-31F7-4139-B970-C4B3348A541C}" type="datetime1">
              <a:rPr lang="en-GB" smtClean="0"/>
              <a:pPr/>
              <a:t>03/04/2017</a:t>
            </a:fld>
            <a:endParaRPr lang="en-GB"/>
          </a:p>
        </p:txBody>
      </p:sp>
      <p:sp>
        <p:nvSpPr>
          <p:cNvPr id="5" name="Footer Placeholder 2"/>
          <p:cNvSpPr>
            <a:spLocks noGrp="1"/>
          </p:cNvSpPr>
          <p:nvPr>
            <p:ph type="ftr" sz="quarter" idx="11"/>
          </p:nvPr>
        </p:nvSpPr>
        <p:spPr/>
        <p:txBody>
          <a:bodyPr/>
          <a:lstStyle>
            <a:lvl1pPr>
              <a:defRPr/>
            </a:lvl1pPr>
          </a:lstStyle>
          <a:p>
            <a:endParaRPr lang="en-GB"/>
          </a:p>
        </p:txBody>
      </p:sp>
      <p:sp>
        <p:nvSpPr>
          <p:cNvPr id="6" name="Slide Number Placeholder 22"/>
          <p:cNvSpPr>
            <a:spLocks noGrp="1"/>
          </p:cNvSpPr>
          <p:nvPr>
            <p:ph type="sldNum" sz="quarter" idx="12"/>
          </p:nvPr>
        </p:nvSpPr>
        <p:spPr/>
        <p:txBody>
          <a:bodyPr/>
          <a:lstStyle>
            <a:lvl1pPr>
              <a:defRPr/>
            </a:lvl1pPr>
          </a:lstStyle>
          <a:p>
            <a:fld id="{9D3D54D0-5996-4F26-A46C-4F5E9322E0B9}"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fld id="{7B181E95-6899-4A59-A206-C28277AD5428}" type="datetime1">
              <a:rPr lang="en-GB" smtClean="0"/>
              <a:pPr/>
              <a:t>03/04/2017</a:t>
            </a:fld>
            <a:endParaRPr lang="en-GB"/>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endParaRPr lang="en-GB"/>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fld id="{9D3D54D0-5996-4F26-A46C-4F5E9322E0B9}"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fld id="{7BDAC826-F1D5-4997-9DB1-333F45742692}" type="datetime1">
              <a:rPr lang="en-GB" smtClean="0"/>
              <a:pPr/>
              <a:t>03/04/2017</a:t>
            </a:fld>
            <a:endParaRPr lang="en-GB"/>
          </a:p>
        </p:txBody>
      </p:sp>
      <p:sp>
        <p:nvSpPr>
          <p:cNvPr id="5" name="Footer Placeholder 2"/>
          <p:cNvSpPr>
            <a:spLocks noGrp="1"/>
          </p:cNvSpPr>
          <p:nvPr>
            <p:ph type="ftr" sz="quarter" idx="11"/>
          </p:nvPr>
        </p:nvSpPr>
        <p:spPr/>
        <p:txBody>
          <a:bodyPr/>
          <a:lstStyle>
            <a:lvl1pPr>
              <a:defRPr/>
            </a:lvl1pPr>
          </a:lstStyle>
          <a:p>
            <a:endParaRPr lang="en-GB"/>
          </a:p>
        </p:txBody>
      </p:sp>
      <p:sp>
        <p:nvSpPr>
          <p:cNvPr id="6" name="Slide Number Placeholder 22"/>
          <p:cNvSpPr>
            <a:spLocks noGrp="1"/>
          </p:cNvSpPr>
          <p:nvPr>
            <p:ph type="sldNum" sz="quarter" idx="12"/>
          </p:nvPr>
        </p:nvSpPr>
        <p:spPr/>
        <p:txBody>
          <a:bodyPr/>
          <a:lstStyle>
            <a:lvl1pPr>
              <a:defRPr/>
            </a:lvl1pPr>
          </a:lstStyle>
          <a:p>
            <a:fld id="{9D3D54D0-5996-4F26-A46C-4F5E9322E0B9}"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fld id="{CA89A178-D764-4EC1-A78E-B1CB9268A241}" type="datetime1">
              <a:rPr lang="en-GB" smtClean="0"/>
              <a:pPr/>
              <a:t>03/04/2017</a:t>
            </a:fld>
            <a:endParaRPr lang="en-GB"/>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fld id="{9D3D54D0-5996-4F26-A46C-4F5E9322E0B9}" type="slidenum">
              <a:rPr lang="en-GB" smtClean="0"/>
              <a:pPr/>
              <a:t>‹#›</a:t>
            </a:fld>
            <a:endParaRPr lang="en-GB"/>
          </a:p>
        </p:txBody>
      </p:sp>
      <p:sp>
        <p:nvSpPr>
          <p:cNvPr id="9" name="Footer Placeholder 13"/>
          <p:cNvSpPr>
            <a:spLocks noGrp="1"/>
          </p:cNvSpPr>
          <p:nvPr>
            <p:ph type="ftr" sz="quarter" idx="12"/>
          </p:nvPr>
        </p:nvSpPr>
        <p:spPr/>
        <p:txBody>
          <a:bodyPr/>
          <a:lstStyle>
            <a:lvl1pPr>
              <a:defRPr/>
            </a:lvl1p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fld id="{725604DD-120B-4E14-8177-C26DB1293E95}" type="datetime1">
              <a:rPr lang="en-GB" smtClean="0"/>
              <a:pPr/>
              <a:t>03/04/2017</a:t>
            </a:fld>
            <a:endParaRPr lang="en-GB"/>
          </a:p>
        </p:txBody>
      </p:sp>
      <p:sp>
        <p:nvSpPr>
          <p:cNvPr id="6" name="Slide Number Placeholder 9"/>
          <p:cNvSpPr>
            <a:spLocks noGrp="1"/>
          </p:cNvSpPr>
          <p:nvPr>
            <p:ph type="sldNum" sz="quarter" idx="11"/>
          </p:nvPr>
        </p:nvSpPr>
        <p:spPr/>
        <p:txBody>
          <a:bodyPr rtlCol="0"/>
          <a:lstStyle>
            <a:lvl1pPr>
              <a:defRPr/>
            </a:lvl1pPr>
          </a:lstStyle>
          <a:p>
            <a:fld id="{9D3D54D0-5996-4F26-A46C-4F5E9322E0B9}" type="slidenum">
              <a:rPr lang="en-GB" smtClean="0"/>
              <a:pPr/>
              <a:t>‹#›</a:t>
            </a:fld>
            <a:endParaRPr lang="en-GB"/>
          </a:p>
        </p:txBody>
      </p:sp>
      <p:sp>
        <p:nvSpPr>
          <p:cNvPr id="7" name="Footer Placeholder 11"/>
          <p:cNvSpPr>
            <a:spLocks noGrp="1"/>
          </p:cNvSpPr>
          <p:nvPr>
            <p:ph type="ftr" sz="quarter" idx="12"/>
          </p:nvPr>
        </p:nvSpPr>
        <p:spPr/>
        <p:txBody>
          <a:bodyPr rtlCol="0"/>
          <a:lstStyle>
            <a:lvl1pPr>
              <a:defRPr/>
            </a:lvl1pPr>
          </a:lstStyle>
          <a:p>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fld id="{C1EB68F5-DCEE-4BAA-A9FC-B57AB610891D}" type="datetime1">
              <a:rPr lang="en-GB" smtClean="0"/>
              <a:pPr/>
              <a:t>03/04/2017</a:t>
            </a:fld>
            <a:endParaRPr lang="en-GB"/>
          </a:p>
        </p:txBody>
      </p:sp>
      <p:sp>
        <p:nvSpPr>
          <p:cNvPr id="8" name="Slide Number Placeholder 11"/>
          <p:cNvSpPr>
            <a:spLocks noGrp="1"/>
          </p:cNvSpPr>
          <p:nvPr>
            <p:ph type="sldNum" sz="quarter" idx="11"/>
          </p:nvPr>
        </p:nvSpPr>
        <p:spPr/>
        <p:txBody>
          <a:bodyPr rtlCol="0"/>
          <a:lstStyle>
            <a:lvl1pPr>
              <a:defRPr/>
            </a:lvl1pPr>
          </a:lstStyle>
          <a:p>
            <a:fld id="{9D3D54D0-5996-4F26-A46C-4F5E9322E0B9}" type="slidenum">
              <a:rPr lang="en-GB" smtClean="0"/>
              <a:pPr/>
              <a:t>‹#›</a:t>
            </a:fld>
            <a:endParaRPr lang="en-GB"/>
          </a:p>
        </p:txBody>
      </p:sp>
      <p:sp>
        <p:nvSpPr>
          <p:cNvPr id="9" name="Footer Placeholder 13"/>
          <p:cNvSpPr>
            <a:spLocks noGrp="1"/>
          </p:cNvSpPr>
          <p:nvPr>
            <p:ph type="ftr" sz="quarter" idx="12"/>
          </p:nvPr>
        </p:nvSpPr>
        <p:spPr/>
        <p:txBody>
          <a:bodyPr rtlCol="0"/>
          <a:lstStyle>
            <a:lvl1pPr>
              <a:defRPr/>
            </a:lvl1pPr>
          </a:lstStyle>
          <a:p>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fld id="{F6CC07A7-3617-420D-8024-BCB69BAE794A}" type="datetime1">
              <a:rPr lang="en-GB" smtClean="0"/>
              <a:pPr/>
              <a:t>03/04/2017</a:t>
            </a:fld>
            <a:endParaRPr lang="en-GB"/>
          </a:p>
        </p:txBody>
      </p:sp>
      <p:sp>
        <p:nvSpPr>
          <p:cNvPr id="4" name="Footer Placeholder 2"/>
          <p:cNvSpPr>
            <a:spLocks noGrp="1"/>
          </p:cNvSpPr>
          <p:nvPr>
            <p:ph type="ftr" sz="quarter" idx="11"/>
          </p:nvPr>
        </p:nvSpPr>
        <p:spPr/>
        <p:txBody>
          <a:bodyPr/>
          <a:lstStyle>
            <a:lvl1pPr>
              <a:defRPr/>
            </a:lvl1pPr>
          </a:lstStyle>
          <a:p>
            <a:endParaRPr lang="en-GB"/>
          </a:p>
        </p:txBody>
      </p:sp>
      <p:sp>
        <p:nvSpPr>
          <p:cNvPr id="5" name="Slide Number Placeholder 22"/>
          <p:cNvSpPr>
            <a:spLocks noGrp="1"/>
          </p:cNvSpPr>
          <p:nvPr>
            <p:ph type="sldNum" sz="quarter" idx="12"/>
          </p:nvPr>
        </p:nvSpPr>
        <p:spPr/>
        <p:txBody>
          <a:bodyPr/>
          <a:lstStyle>
            <a:lvl1pPr>
              <a:defRPr/>
            </a:lvl1pPr>
          </a:lstStyle>
          <a:p>
            <a:fld id="{9D3D54D0-5996-4F26-A46C-4F5E9322E0B9}"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0F75DDA-C5BF-4149-BF1E-A16B5610D687}" type="datetime1">
              <a:rPr lang="en-GB" smtClean="0"/>
              <a:pPr/>
              <a:t>03/04/2017</a:t>
            </a:fld>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9D3D54D0-5996-4F26-A46C-4F5E9322E0B9}"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fld id="{4BCC2E34-6990-40E7-92AC-ADF67A51A232}" type="datetime1">
              <a:rPr lang="en-GB" smtClean="0"/>
              <a:pPr/>
              <a:t>03/04/2017</a:t>
            </a:fld>
            <a:endParaRPr lang="en-GB"/>
          </a:p>
        </p:txBody>
      </p:sp>
      <p:sp>
        <p:nvSpPr>
          <p:cNvPr id="6" name="Footer Placeholder 2"/>
          <p:cNvSpPr>
            <a:spLocks noGrp="1"/>
          </p:cNvSpPr>
          <p:nvPr>
            <p:ph type="ftr" sz="quarter" idx="11"/>
          </p:nvPr>
        </p:nvSpPr>
        <p:spPr/>
        <p:txBody>
          <a:bodyPr/>
          <a:lstStyle>
            <a:lvl1pPr>
              <a:defRPr/>
            </a:lvl1pPr>
          </a:lstStyle>
          <a:p>
            <a:endParaRPr lang="en-GB"/>
          </a:p>
        </p:txBody>
      </p:sp>
      <p:sp>
        <p:nvSpPr>
          <p:cNvPr id="7" name="Slide Number Placeholder 22"/>
          <p:cNvSpPr>
            <a:spLocks noGrp="1"/>
          </p:cNvSpPr>
          <p:nvPr>
            <p:ph type="sldNum" sz="quarter" idx="12"/>
          </p:nvPr>
        </p:nvSpPr>
        <p:spPr/>
        <p:txBody>
          <a:bodyPr/>
          <a:lstStyle>
            <a:lvl1pPr>
              <a:defRPr/>
            </a:lvl1pPr>
          </a:lstStyle>
          <a:p>
            <a:fld id="{9D3D54D0-5996-4F26-A46C-4F5E9322E0B9}"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fld id="{683F088B-52E0-4214-B24F-F5A964FE5C4D}" type="datetime1">
              <a:rPr lang="en-GB" smtClean="0"/>
              <a:pPr/>
              <a:t>03/04/2017</a:t>
            </a:fld>
            <a:endParaRPr lang="en-GB"/>
          </a:p>
        </p:txBody>
      </p:sp>
      <p:sp>
        <p:nvSpPr>
          <p:cNvPr id="10" name="Slide Number Placeholder 12"/>
          <p:cNvSpPr>
            <a:spLocks noGrp="1"/>
          </p:cNvSpPr>
          <p:nvPr>
            <p:ph type="sldNum" sz="quarter" idx="11"/>
          </p:nvPr>
        </p:nvSpPr>
        <p:spPr>
          <a:xfrm>
            <a:off x="0" y="4667250"/>
            <a:ext cx="1447800" cy="663575"/>
          </a:xfrm>
        </p:spPr>
        <p:txBody>
          <a:bodyPr rtlCol="0"/>
          <a:lstStyle>
            <a:lvl1pPr>
              <a:defRPr sz="2800"/>
            </a:lvl1pPr>
          </a:lstStyle>
          <a:p>
            <a:fld id="{9D3D54D0-5996-4F26-A46C-4F5E9322E0B9}" type="slidenum">
              <a:rPr lang="en-GB" smtClean="0"/>
              <a:pPr/>
              <a:t>‹#›</a:t>
            </a:fld>
            <a:endParaRPr lang="en-GB"/>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CEEC727-3EE1-4309-92F5-688615CD8BF8}" type="datetime1">
              <a:rPr lang="en-GB" smtClean="0"/>
              <a:pPr/>
              <a:t>03/04/2017</a:t>
            </a:fld>
            <a:endParaRPr lang="en-GB"/>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latinLnBrk="0" hangingPunct="1">
              <a:defRPr kumimoji="0" sz="1400">
                <a:solidFill>
                  <a:schemeClr val="tx2"/>
                </a:solidFill>
              </a:defRPr>
            </a:lvl1pPr>
          </a:lstStyle>
          <a:p>
            <a:endParaRPr lang="en-GB"/>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9D3D54D0-5996-4F26-A46C-4F5E9322E0B9}"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hf hdr="0" ftr="0" dt="0"/>
  <p:txStyles>
    <p:titleStyle>
      <a:lvl1pPr algn="l" rtl="0" eaLnBrk="1" fontAlgn="base" hangingPunct="1">
        <a:spcBef>
          <a:spcPct val="0"/>
        </a:spcBef>
        <a:spcAft>
          <a:spcPct val="0"/>
        </a:spcAft>
        <a:defRPr sz="4400" kern="12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charset="0"/>
        </a:defRPr>
      </a:lvl2pPr>
      <a:lvl3pPr algn="l" rtl="0" eaLnBrk="1" fontAlgn="base" hangingPunct="1">
        <a:spcBef>
          <a:spcPct val="0"/>
        </a:spcBef>
        <a:spcAft>
          <a:spcPct val="0"/>
        </a:spcAft>
        <a:defRPr sz="4400">
          <a:solidFill>
            <a:schemeClr val="tx2"/>
          </a:solidFill>
          <a:latin typeface="Arial" charset="0"/>
        </a:defRPr>
      </a:lvl3pPr>
      <a:lvl4pPr algn="l" rtl="0" eaLnBrk="1" fontAlgn="base" hangingPunct="1">
        <a:spcBef>
          <a:spcPct val="0"/>
        </a:spcBef>
        <a:spcAft>
          <a:spcPct val="0"/>
        </a:spcAft>
        <a:defRPr sz="4400">
          <a:solidFill>
            <a:schemeClr val="tx2"/>
          </a:solidFill>
          <a:latin typeface="Arial" charset="0"/>
        </a:defRPr>
      </a:lvl4pPr>
      <a:lvl5pPr algn="l" rtl="0" eaLnBrk="1" fontAlgn="base" hangingPunct="1">
        <a:spcBef>
          <a:spcPct val="0"/>
        </a:spcBef>
        <a:spcAft>
          <a:spcPct val="0"/>
        </a:spcAft>
        <a:defRPr sz="4400">
          <a:solidFill>
            <a:schemeClr val="tx2"/>
          </a:solidFill>
          <a:latin typeface="Arial" charset="0"/>
        </a:defRPr>
      </a:lvl5pPr>
      <a:lvl6pPr marL="457200" algn="l" rtl="0" eaLnBrk="1" fontAlgn="base" hangingPunct="1">
        <a:spcBef>
          <a:spcPct val="0"/>
        </a:spcBef>
        <a:spcAft>
          <a:spcPct val="0"/>
        </a:spcAft>
        <a:defRPr sz="4400">
          <a:solidFill>
            <a:schemeClr val="tx2"/>
          </a:solidFill>
          <a:latin typeface="Arial" charset="0"/>
        </a:defRPr>
      </a:lvl6pPr>
      <a:lvl7pPr marL="914400" algn="l" rtl="0" eaLnBrk="1" fontAlgn="base" hangingPunct="1">
        <a:spcBef>
          <a:spcPct val="0"/>
        </a:spcBef>
        <a:spcAft>
          <a:spcPct val="0"/>
        </a:spcAft>
        <a:defRPr sz="4400">
          <a:solidFill>
            <a:schemeClr val="tx2"/>
          </a:solidFill>
          <a:latin typeface="Arial" charset="0"/>
        </a:defRPr>
      </a:lvl7pPr>
      <a:lvl8pPr marL="1371600" algn="l" rtl="0" eaLnBrk="1" fontAlgn="base" hangingPunct="1">
        <a:spcBef>
          <a:spcPct val="0"/>
        </a:spcBef>
        <a:spcAft>
          <a:spcPct val="0"/>
        </a:spcAft>
        <a:defRPr sz="4400">
          <a:solidFill>
            <a:schemeClr val="tx2"/>
          </a:solidFill>
          <a:latin typeface="Arial" charset="0"/>
        </a:defRPr>
      </a:lvl8pPr>
      <a:lvl9pPr marL="1828800" algn="l" rtl="0" eaLnBrk="1" fontAlgn="base" hangingPunct="1">
        <a:spcBef>
          <a:spcPct val="0"/>
        </a:spcBef>
        <a:spcAft>
          <a:spcPct val="0"/>
        </a:spcAft>
        <a:defRPr sz="4400">
          <a:solidFill>
            <a:schemeClr val="tx2"/>
          </a:solidFill>
          <a:latin typeface="Arial" charset="0"/>
        </a:defRPr>
      </a:lvl9pPr>
    </p:titleStyle>
    <p:bodyStyle>
      <a:lvl1pPr marL="319088" indent="-319088" algn="l" rtl="0" eaLnBrk="1" fontAlgn="base" hangingPunct="1">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1" fontAlgn="base" hangingPunct="1">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1" fontAlgn="base" hangingPunct="1">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1" fontAlgn="base" hangingPunct="1">
        <a:spcBef>
          <a:spcPts val="400"/>
        </a:spcBef>
        <a:spcAft>
          <a:spcPct val="0"/>
        </a:spcAft>
        <a:buClr>
          <a:srgbClr val="B32C16"/>
        </a:buClr>
        <a:buSzPct val="75000"/>
        <a:buFont typeface="Wingdings" pitchFamily="2" charset="2"/>
        <a:buChar char=""/>
        <a:defRPr sz="2000" kern="1200">
          <a:solidFill>
            <a:schemeClr val="tx1"/>
          </a:solidFill>
          <a:latin typeface="+mn-lt"/>
          <a:ea typeface="+mn-ea"/>
          <a:cs typeface="+mn-cs"/>
        </a:defRPr>
      </a:lvl4pPr>
      <a:lvl5pPr marL="1828800" indent="-228600" algn="l" rtl="0" eaLnBrk="1" fontAlgn="base" hangingPunct="1">
        <a:spcBef>
          <a:spcPts val="400"/>
        </a:spcBef>
        <a:spcAft>
          <a:spcPct val="0"/>
        </a:spcAft>
        <a:buClr>
          <a:srgbClr val="F5CD2D"/>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9672" y="3429000"/>
            <a:ext cx="6477000" cy="1828800"/>
          </a:xfrm>
        </p:spPr>
        <p:txBody>
          <a:bodyPr/>
          <a:lstStyle/>
          <a:p>
            <a:pPr algn="ctr"/>
            <a:r>
              <a:rPr lang="en-GB" dirty="0" smtClean="0"/>
              <a:t>GRAMMAR FOR WRITING ACROSS THE CURRICULUM:</a:t>
            </a:r>
            <a:br>
              <a:rPr lang="en-GB" dirty="0" smtClean="0"/>
            </a:br>
            <a:r>
              <a:rPr lang="en-GB" dirty="0" smtClean="0"/>
              <a:t>TEACHING SENTENCES </a:t>
            </a:r>
            <a:endParaRPr lang="en-GB" dirty="0"/>
          </a:p>
        </p:txBody>
      </p:sp>
      <p:sp>
        <p:nvSpPr>
          <p:cNvPr id="3" name="Subtitle 2"/>
          <p:cNvSpPr>
            <a:spLocks noGrp="1"/>
          </p:cNvSpPr>
          <p:nvPr>
            <p:ph type="subTitle" idx="1"/>
          </p:nvPr>
        </p:nvSpPr>
        <p:spPr/>
        <p:txBody>
          <a:bodyPr>
            <a:noAutofit/>
          </a:bodyPr>
          <a:lstStyle/>
          <a:p>
            <a:pPr algn="ctr">
              <a:spcBef>
                <a:spcPts val="0"/>
              </a:spcBef>
            </a:pPr>
            <a:endParaRPr lang="en-GB" sz="1800" dirty="0" smtClean="0">
              <a:solidFill>
                <a:schemeClr val="bg1"/>
              </a:solidFill>
            </a:endParaRPr>
          </a:p>
          <a:p>
            <a:pPr algn="ctr">
              <a:spcBef>
                <a:spcPts val="0"/>
              </a:spcBef>
            </a:pPr>
            <a:r>
              <a:rPr lang="en-GB" sz="1800" dirty="0" smtClean="0">
                <a:solidFill>
                  <a:schemeClr val="bg1"/>
                </a:solidFill>
              </a:rPr>
              <a:t>Centre </a:t>
            </a:r>
            <a:r>
              <a:rPr lang="en-GB" sz="1800" dirty="0" smtClean="0">
                <a:solidFill>
                  <a:schemeClr val="bg1"/>
                </a:solidFill>
              </a:rPr>
              <a:t>for Writing Research, University of Exeter </a:t>
            </a:r>
            <a:endParaRPr lang="en-GB" sz="1800" dirty="0" smtClean="0">
              <a:solidFill>
                <a:schemeClr val="bg1"/>
              </a:solidFill>
            </a:endParaRPr>
          </a:p>
          <a:p>
            <a:pPr algn="r">
              <a:spcBef>
                <a:spcPts val="0"/>
              </a:spcBef>
            </a:pPr>
            <a:r>
              <a:rPr lang="en-GB" sz="1800" dirty="0" smtClean="0"/>
              <a:t>© </a:t>
            </a:r>
            <a:r>
              <a:rPr lang="en-GB" sz="1800" dirty="0"/>
              <a:t>University of Exeter</a:t>
            </a:r>
          </a:p>
          <a:p>
            <a:pPr algn="ctr"/>
            <a:r>
              <a:rPr lang="en-GB" sz="1800" dirty="0" smtClean="0">
                <a:solidFill>
                  <a:schemeClr val="bg1"/>
                </a:solidFill>
              </a:rPr>
              <a:t>                                         </a:t>
            </a:r>
            <a:endParaRPr lang="en-GB" sz="1800" dirty="0">
              <a:solidFill>
                <a:schemeClr val="bg1"/>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021288"/>
            <a:ext cx="2267744" cy="836712"/>
          </a:xfrm>
          <a:prstGeom prst="rect">
            <a:avLst/>
          </a:prstGeom>
          <a:blipFill>
            <a:blip r:embed="rId4" cstate="print"/>
            <a:tile tx="0" ty="0" sx="100000" sy="100000" flip="none" algn="tl"/>
          </a:blipFill>
        </p:spPr>
      </p:pic>
    </p:spTree>
    <p:extLst>
      <p:ext uri="{BB962C8B-B14F-4D97-AF65-F5344CB8AC3E}">
        <p14:creationId xmlns:p14="http://schemas.microsoft.com/office/powerpoint/2010/main" val="39137812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60648"/>
            <a:ext cx="8153400" cy="990600"/>
          </a:xfrm>
        </p:spPr>
        <p:txBody>
          <a:bodyPr/>
          <a:lstStyle/>
          <a:p>
            <a:r>
              <a:rPr lang="en-GB" sz="2400" dirty="0" smtClean="0"/>
              <a:t>Why does this student sound more like a Geography expert? Focus on these </a:t>
            </a:r>
            <a:r>
              <a:rPr lang="en-GB" sz="2400" u="sng" dirty="0" smtClean="0">
                <a:solidFill>
                  <a:srgbClr val="FF0000"/>
                </a:solidFill>
              </a:rPr>
              <a:t>clauses</a:t>
            </a:r>
            <a:r>
              <a:rPr lang="en-GB" sz="2400" dirty="0" smtClean="0"/>
              <a:t> to help you explain.</a:t>
            </a:r>
            <a:endParaRPr lang="en-GB" sz="2400" dirty="0"/>
          </a:p>
        </p:txBody>
      </p:sp>
      <p:sp>
        <p:nvSpPr>
          <p:cNvPr id="4" name="Slide Number Placeholder 3"/>
          <p:cNvSpPr>
            <a:spLocks noGrp="1"/>
          </p:cNvSpPr>
          <p:nvPr>
            <p:ph type="sldNum" sz="quarter" idx="12"/>
          </p:nvPr>
        </p:nvSpPr>
        <p:spPr/>
        <p:txBody>
          <a:bodyPr>
            <a:normAutofit fontScale="85000" lnSpcReduction="20000"/>
          </a:bodyPr>
          <a:lstStyle/>
          <a:p>
            <a:fld id="{9D3D54D0-5996-4F26-A46C-4F5E9322E0B9}" type="slidenum">
              <a:rPr lang="en-GB" smtClean="0"/>
              <a:pPr/>
              <a:t>10</a:t>
            </a:fld>
            <a:endParaRPr lang="en-GB"/>
          </a:p>
        </p:txBody>
      </p:sp>
      <p:sp>
        <p:nvSpPr>
          <p:cNvPr id="5" name="Content Placeholder 2"/>
          <p:cNvSpPr>
            <a:spLocks noGrp="1"/>
          </p:cNvSpPr>
          <p:nvPr>
            <p:ph sz="quarter" idx="1"/>
          </p:nvPr>
        </p:nvSpPr>
        <p:spPr>
          <a:xfrm>
            <a:off x="612648" y="1600200"/>
            <a:ext cx="8531352" cy="4853136"/>
          </a:xfrm>
        </p:spPr>
        <p:txBody>
          <a:bodyPr>
            <a:normAutofit/>
          </a:bodyPr>
          <a:lstStyle/>
          <a:p>
            <a:pPr>
              <a:buNone/>
            </a:pPr>
            <a:r>
              <a:rPr lang="en-GB" sz="2400" b="1" dirty="0" smtClean="0">
                <a:latin typeface="Arial" pitchFamily="34" charset="0"/>
                <a:cs typeface="Arial" pitchFamily="34" charset="0"/>
              </a:rPr>
              <a:t>Level 2 (Clear: 5-7 marks)</a:t>
            </a:r>
          </a:p>
          <a:p>
            <a:pPr>
              <a:lnSpc>
                <a:spcPct val="150000"/>
              </a:lnSpc>
              <a:buNone/>
            </a:pPr>
            <a:r>
              <a:rPr lang="en-GB" sz="2400" i="1" dirty="0" smtClean="0">
                <a:latin typeface="Arial" pitchFamily="34" charset="0"/>
                <a:cs typeface="Arial" pitchFamily="34" charset="0"/>
              </a:rPr>
              <a:t>At Hope in Derbyshire, a lot of trees have been planted </a:t>
            </a:r>
            <a:r>
              <a:rPr lang="en-GB" sz="2400" i="1" u="sng" dirty="0" smtClean="0">
                <a:solidFill>
                  <a:srgbClr val="FF0000"/>
                </a:solidFill>
                <a:latin typeface="Arial" pitchFamily="34" charset="0"/>
                <a:cs typeface="Arial" pitchFamily="34" charset="0"/>
              </a:rPr>
              <a:t>to</a:t>
            </a:r>
          </a:p>
          <a:p>
            <a:pPr>
              <a:lnSpc>
                <a:spcPct val="150000"/>
              </a:lnSpc>
              <a:buNone/>
            </a:pPr>
            <a:r>
              <a:rPr lang="en-GB" sz="2400" i="1" u="sng" dirty="0" smtClean="0">
                <a:solidFill>
                  <a:srgbClr val="FF0000"/>
                </a:solidFill>
                <a:latin typeface="Arial" pitchFamily="34" charset="0"/>
                <a:cs typeface="Arial" pitchFamily="34" charset="0"/>
              </a:rPr>
              <a:t>make</a:t>
            </a:r>
            <a:r>
              <a:rPr lang="en-GB" sz="2400" i="1" dirty="0" smtClean="0">
                <a:solidFill>
                  <a:srgbClr val="FF0000"/>
                </a:solidFill>
                <a:latin typeface="Arial" pitchFamily="34" charset="0"/>
                <a:cs typeface="Arial" pitchFamily="34" charset="0"/>
              </a:rPr>
              <a:t> </a:t>
            </a:r>
            <a:r>
              <a:rPr lang="en-GB" sz="2400" i="1" dirty="0" smtClean="0">
                <a:latin typeface="Arial" pitchFamily="34" charset="0"/>
                <a:cs typeface="Arial" pitchFamily="34" charset="0"/>
              </a:rPr>
              <a:t>the quarry and cement works less obvious. Much is </a:t>
            </a:r>
          </a:p>
          <a:p>
            <a:pPr>
              <a:lnSpc>
                <a:spcPct val="150000"/>
              </a:lnSpc>
              <a:buNone/>
            </a:pPr>
            <a:r>
              <a:rPr lang="en-GB" sz="2400" i="1" dirty="0" smtClean="0">
                <a:latin typeface="Arial" pitchFamily="34" charset="0"/>
                <a:cs typeface="Arial" pitchFamily="34" charset="0"/>
              </a:rPr>
              <a:t>transported by train and traffic on narrow roads in the </a:t>
            </a:r>
          </a:p>
          <a:p>
            <a:pPr>
              <a:lnSpc>
                <a:spcPct val="150000"/>
              </a:lnSpc>
              <a:buNone/>
            </a:pPr>
            <a:r>
              <a:rPr lang="en-GB" sz="2400" i="1" dirty="0" smtClean="0">
                <a:latin typeface="Arial" pitchFamily="34" charset="0"/>
                <a:cs typeface="Arial" pitchFamily="34" charset="0"/>
              </a:rPr>
              <a:t>countryside is reduced.  Road cleaning is arranged </a:t>
            </a:r>
            <a:r>
              <a:rPr lang="en-GB" sz="2400" i="1" u="sng" dirty="0" smtClean="0">
                <a:solidFill>
                  <a:srgbClr val="FF0000"/>
                </a:solidFill>
                <a:latin typeface="Arial" pitchFamily="34" charset="0"/>
                <a:cs typeface="Arial" pitchFamily="34" charset="0"/>
              </a:rPr>
              <a:t>to get </a:t>
            </a:r>
          </a:p>
          <a:p>
            <a:pPr>
              <a:lnSpc>
                <a:spcPct val="150000"/>
              </a:lnSpc>
              <a:buNone/>
            </a:pPr>
            <a:r>
              <a:rPr lang="en-GB" sz="2400" i="1" u="sng" dirty="0" smtClean="0">
                <a:solidFill>
                  <a:srgbClr val="FF0000"/>
                </a:solidFill>
                <a:latin typeface="Arial" pitchFamily="34" charset="0"/>
                <a:cs typeface="Arial" pitchFamily="34" charset="0"/>
              </a:rPr>
              <a:t>rid of</a:t>
            </a:r>
            <a:r>
              <a:rPr lang="en-GB" sz="2400" i="1" dirty="0" smtClean="0">
                <a:solidFill>
                  <a:srgbClr val="FF0000"/>
                </a:solidFill>
                <a:latin typeface="Arial" pitchFamily="34" charset="0"/>
                <a:cs typeface="Arial" pitchFamily="34" charset="0"/>
              </a:rPr>
              <a:t> </a:t>
            </a:r>
            <a:r>
              <a:rPr lang="en-GB" sz="2400" i="1" dirty="0" smtClean="0">
                <a:latin typeface="Arial" pitchFamily="34" charset="0"/>
                <a:cs typeface="Arial" pitchFamily="34" charset="0"/>
              </a:rPr>
              <a:t>dust in immediate area.  </a:t>
            </a:r>
            <a:r>
              <a:rPr lang="en-GB" sz="2400" i="1" u="sng" dirty="0" smtClean="0">
                <a:solidFill>
                  <a:srgbClr val="FF0000"/>
                </a:solidFill>
                <a:latin typeface="Arial" pitchFamily="34" charset="0"/>
                <a:cs typeface="Arial" pitchFamily="34" charset="0"/>
              </a:rPr>
              <a:t>After an area is finished </a:t>
            </a:r>
            <a:r>
              <a:rPr lang="en-GB" sz="2400" i="1" dirty="0" smtClean="0">
                <a:latin typeface="Arial" pitchFamily="34" charset="0"/>
                <a:cs typeface="Arial" pitchFamily="34" charset="0"/>
              </a:rPr>
              <a:t>it is </a:t>
            </a:r>
          </a:p>
          <a:p>
            <a:pPr>
              <a:lnSpc>
                <a:spcPct val="150000"/>
              </a:lnSpc>
              <a:buNone/>
            </a:pPr>
            <a:r>
              <a:rPr lang="en-GB" sz="2400" i="1" dirty="0" smtClean="0">
                <a:latin typeface="Arial" pitchFamily="34" charset="0"/>
                <a:cs typeface="Arial" pitchFamily="34" charset="0"/>
              </a:rPr>
              <a:t>restored to farming or a different use, such as fishing lakes.</a:t>
            </a:r>
            <a:endParaRPr lang="en-GB" sz="2400" dirty="0" smtClean="0">
              <a:latin typeface="Arial" pitchFamily="34" charset="0"/>
              <a:cs typeface="Arial" pitchFamily="34" charset="0"/>
            </a:endParaRPr>
          </a:p>
          <a:p>
            <a:pPr>
              <a:buNone/>
            </a:pPr>
            <a:endParaRPr lang="en-GB" sz="2400" i="1" dirty="0" smtClean="0"/>
          </a:p>
          <a:p>
            <a:pPr>
              <a:buNone/>
            </a:pPr>
            <a:endParaRPr lang="en-GB" sz="2400" i="1" dirty="0" smtClean="0"/>
          </a:p>
          <a:p>
            <a:pPr>
              <a:buNone/>
            </a:pPr>
            <a:endParaRPr lang="en-GB" sz="3000" b="1" dirty="0" smtClean="0"/>
          </a:p>
          <a:p>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dirty="0" smtClean="0"/>
              <a:t>Why does this student sound even more like a Geography expert? Focus on these </a:t>
            </a:r>
            <a:r>
              <a:rPr lang="en-GB" sz="2400" u="sng" dirty="0" smtClean="0">
                <a:solidFill>
                  <a:srgbClr val="FF0000"/>
                </a:solidFill>
              </a:rPr>
              <a:t>clauses</a:t>
            </a:r>
            <a:r>
              <a:rPr lang="en-GB" sz="2400" dirty="0" smtClean="0"/>
              <a:t> to help you explain.  </a:t>
            </a:r>
            <a:endParaRPr lang="en-GB" sz="2400" dirty="0"/>
          </a:p>
        </p:txBody>
      </p:sp>
      <p:sp>
        <p:nvSpPr>
          <p:cNvPr id="3" name="Content Placeholder 2"/>
          <p:cNvSpPr>
            <a:spLocks noGrp="1"/>
          </p:cNvSpPr>
          <p:nvPr>
            <p:ph idx="1"/>
          </p:nvPr>
        </p:nvSpPr>
        <p:spPr>
          <a:xfrm>
            <a:off x="179512" y="1484784"/>
            <a:ext cx="8722216" cy="4800600"/>
          </a:xfrm>
        </p:spPr>
        <p:txBody>
          <a:bodyPr>
            <a:normAutofit/>
          </a:bodyPr>
          <a:lstStyle/>
          <a:p>
            <a:pPr>
              <a:buNone/>
            </a:pPr>
            <a:endParaRPr lang="en-GB" sz="2200" i="1" dirty="0" smtClean="0">
              <a:latin typeface="Arial" pitchFamily="34" charset="0"/>
              <a:cs typeface="Arial" pitchFamily="34" charset="0"/>
            </a:endParaRPr>
          </a:p>
          <a:p>
            <a:pPr>
              <a:buNone/>
            </a:pPr>
            <a:r>
              <a:rPr lang="en-GB" sz="2200" b="1" i="1" dirty="0" smtClean="0">
                <a:latin typeface="Arial" pitchFamily="34" charset="0"/>
                <a:cs typeface="Arial" pitchFamily="34" charset="0"/>
              </a:rPr>
              <a:t>   </a:t>
            </a:r>
            <a:endParaRPr lang="en-GB" sz="3000" b="1" dirty="0" smtClean="0"/>
          </a:p>
          <a:p>
            <a:endParaRPr lang="en-GB" dirty="0"/>
          </a:p>
        </p:txBody>
      </p:sp>
      <p:sp>
        <p:nvSpPr>
          <p:cNvPr id="4" name="Rectangle 3"/>
          <p:cNvSpPr/>
          <p:nvPr/>
        </p:nvSpPr>
        <p:spPr>
          <a:xfrm>
            <a:off x="539552" y="1628800"/>
            <a:ext cx="8280920" cy="5109091"/>
          </a:xfrm>
          <a:prstGeom prst="rect">
            <a:avLst/>
          </a:prstGeom>
        </p:spPr>
        <p:txBody>
          <a:bodyPr wrap="square">
            <a:spAutoFit/>
          </a:bodyPr>
          <a:lstStyle/>
          <a:p>
            <a:pPr>
              <a:buNone/>
            </a:pPr>
            <a:r>
              <a:rPr lang="en-GB" sz="2000" b="1" dirty="0" smtClean="0">
                <a:latin typeface="Arial" pitchFamily="34" charset="0"/>
                <a:cs typeface="Arial" pitchFamily="34" charset="0"/>
              </a:rPr>
              <a:t>Level 3 (Detailed: 8-9 marks)</a:t>
            </a:r>
            <a:endParaRPr lang="en-GB" sz="2000" i="1" dirty="0" smtClean="0"/>
          </a:p>
          <a:p>
            <a:pPr>
              <a:lnSpc>
                <a:spcPct val="170000"/>
              </a:lnSpc>
            </a:pPr>
            <a:r>
              <a:rPr lang="en-GB" sz="2000" i="1" dirty="0" smtClean="0">
                <a:latin typeface="Arial" pitchFamily="34" charset="0"/>
                <a:cs typeface="Arial" pitchFamily="34" charset="0"/>
              </a:rPr>
              <a:t>At Lafarge Cement in Hope in Derbyshire, over 75000 trees have been planted to make the quarry and cement works less obvious and make it blend in with the environment. Two and a half million tonnes of limestone </a:t>
            </a:r>
            <a:r>
              <a:rPr lang="en-GB" sz="2000" i="1" u="sng" dirty="0" smtClean="0">
                <a:solidFill>
                  <a:srgbClr val="FF0000"/>
                </a:solidFill>
                <a:latin typeface="Arial" pitchFamily="34" charset="0"/>
                <a:cs typeface="Arial" pitchFamily="34" charset="0"/>
              </a:rPr>
              <a:t>that could not be used for making cement </a:t>
            </a:r>
            <a:r>
              <a:rPr lang="en-GB" sz="2000" i="1" dirty="0" smtClean="0">
                <a:latin typeface="Arial" pitchFamily="34" charset="0"/>
                <a:cs typeface="Arial" pitchFamily="34" charset="0"/>
              </a:rPr>
              <a:t>have been used </a:t>
            </a:r>
            <a:r>
              <a:rPr lang="en-GB" sz="2000" i="1" u="sng" dirty="0" smtClean="0">
                <a:solidFill>
                  <a:srgbClr val="FF0000"/>
                </a:solidFill>
                <a:latin typeface="Arial" pitchFamily="34" charset="0"/>
                <a:cs typeface="Arial" pitchFamily="34" charset="0"/>
              </a:rPr>
              <a:t>to help conceal the entrance by altering the landscape</a:t>
            </a:r>
            <a:r>
              <a:rPr lang="en-GB" sz="2000" i="1" dirty="0" smtClean="0">
                <a:solidFill>
                  <a:srgbClr val="FF0000"/>
                </a:solidFill>
                <a:latin typeface="Arial" pitchFamily="34" charset="0"/>
                <a:cs typeface="Arial" pitchFamily="34" charset="0"/>
              </a:rPr>
              <a:t>.</a:t>
            </a:r>
            <a:r>
              <a:rPr lang="en-GB" sz="2000" i="1" dirty="0" smtClean="0">
                <a:latin typeface="Arial" pitchFamily="34" charset="0"/>
                <a:cs typeface="Arial" pitchFamily="34" charset="0"/>
              </a:rPr>
              <a:t> Much is transported by train, </a:t>
            </a:r>
            <a:r>
              <a:rPr lang="en-GB" sz="2000" i="1" u="sng" dirty="0" smtClean="0">
                <a:solidFill>
                  <a:srgbClr val="FF0000"/>
                </a:solidFill>
                <a:latin typeface="Arial" pitchFamily="34" charset="0"/>
                <a:cs typeface="Arial" pitchFamily="34" charset="0"/>
              </a:rPr>
              <a:t>so traffic on narrow roads in the countryside is reduced</a:t>
            </a:r>
            <a:r>
              <a:rPr lang="en-GB" sz="2000" i="1" dirty="0" smtClean="0">
                <a:latin typeface="Arial" pitchFamily="34" charset="0"/>
                <a:cs typeface="Arial" pitchFamily="34" charset="0"/>
              </a:rPr>
              <a:t>. Road cleaning is arranged to get rid of dust in immediate area.  After an area is finished it is restored to farming or a different use, such as fishing lakes, and a 9- hole golf course has been opened</a:t>
            </a:r>
            <a:r>
              <a:rPr lang="en-GB" sz="2000" dirty="0" smtClean="0">
                <a:latin typeface="Arial" pitchFamily="34" charset="0"/>
                <a:cs typeface="Arial"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60648"/>
            <a:ext cx="7818072" cy="1143000"/>
          </a:xfrm>
        </p:spPr>
        <p:txBody>
          <a:bodyPr/>
          <a:lstStyle/>
          <a:p>
            <a:r>
              <a:rPr lang="en-GB" sz="4000" dirty="0" smtClean="0"/>
              <a:t>Writing to explain or analyse</a:t>
            </a:r>
            <a:endParaRPr lang="en-GB" sz="4000" dirty="0"/>
          </a:p>
        </p:txBody>
      </p:sp>
      <p:sp>
        <p:nvSpPr>
          <p:cNvPr id="3" name="Content Placeholder 2"/>
          <p:cNvSpPr>
            <a:spLocks noGrp="1"/>
          </p:cNvSpPr>
          <p:nvPr>
            <p:ph idx="1"/>
          </p:nvPr>
        </p:nvSpPr>
        <p:spPr>
          <a:xfrm>
            <a:off x="467544" y="1447800"/>
            <a:ext cx="8172400" cy="5410200"/>
          </a:xfrm>
        </p:spPr>
        <p:txBody>
          <a:bodyPr>
            <a:normAutofit/>
          </a:bodyPr>
          <a:lstStyle/>
          <a:p>
            <a:pPr marL="82296" indent="0">
              <a:lnSpc>
                <a:spcPct val="150000"/>
              </a:lnSpc>
              <a:buNone/>
            </a:pPr>
            <a:r>
              <a:rPr lang="en-GB" sz="2000" b="1" dirty="0">
                <a:latin typeface="Arial" pitchFamily="34" charset="0"/>
                <a:cs typeface="Arial" pitchFamily="34" charset="0"/>
              </a:rPr>
              <a:t>Explaining</a:t>
            </a:r>
            <a:r>
              <a:rPr lang="en-GB" sz="2000" dirty="0">
                <a:latin typeface="Arial" pitchFamily="34" charset="0"/>
                <a:cs typeface="Arial" pitchFamily="34" charset="0"/>
              </a:rPr>
              <a:t> involves the presentation of factual information, rather than opinion, and providing reasons for how or why something happens.  An explanatory piece of writing needs </a:t>
            </a:r>
            <a:r>
              <a:rPr lang="en-GB" sz="2000" dirty="0" smtClean="0">
                <a:latin typeface="Arial" pitchFamily="34" charset="0"/>
                <a:cs typeface="Arial" pitchFamily="34" charset="0"/>
              </a:rPr>
              <a:t>to help </a:t>
            </a:r>
            <a:r>
              <a:rPr lang="en-GB" sz="2000" dirty="0">
                <a:latin typeface="Arial" pitchFamily="34" charset="0"/>
                <a:cs typeface="Arial" pitchFamily="34" charset="0"/>
              </a:rPr>
              <a:t>a reader to understand, and is objective, balanced  and accurate. It should have authority so that your reader trusts the explanation given</a:t>
            </a:r>
            <a:r>
              <a:rPr lang="en-GB" sz="2000" dirty="0" smtClean="0">
                <a:latin typeface="Arial" pitchFamily="34" charset="0"/>
                <a:cs typeface="Arial" pitchFamily="34" charset="0"/>
              </a:rPr>
              <a:t>.</a:t>
            </a:r>
            <a:endParaRPr lang="en-GB" sz="2000" dirty="0">
              <a:latin typeface="Arial" pitchFamily="34" charset="0"/>
              <a:cs typeface="Arial" pitchFamily="34" charset="0"/>
            </a:endParaRPr>
          </a:p>
          <a:p>
            <a:pPr marL="82296" indent="0">
              <a:lnSpc>
                <a:spcPct val="150000"/>
              </a:lnSpc>
              <a:buNone/>
            </a:pPr>
            <a:r>
              <a:rPr lang="en-GB" sz="2000" b="1" dirty="0" smtClean="0">
                <a:latin typeface="Arial" pitchFamily="34" charset="0"/>
                <a:cs typeface="Arial" pitchFamily="34" charset="0"/>
              </a:rPr>
              <a:t>Analysing </a:t>
            </a:r>
            <a:r>
              <a:rPr lang="en-GB" sz="2000" dirty="0">
                <a:latin typeface="Arial" pitchFamily="34" charset="0"/>
                <a:cs typeface="Arial" pitchFamily="34" charset="0"/>
              </a:rPr>
              <a:t>involves identifying the key parts of a topic and discussing their meaning, qualities and inter-relationships in order to be able to discuss the topic as a whole. An analytical piece of writing compares and contrasts, presents arguments and makes </a:t>
            </a:r>
            <a:r>
              <a:rPr lang="en-GB" sz="2000" dirty="0" smtClean="0">
                <a:latin typeface="Arial" pitchFamily="34" charset="0"/>
                <a:cs typeface="Arial" pitchFamily="34" charset="0"/>
              </a:rPr>
              <a:t>judgements</a:t>
            </a:r>
            <a:r>
              <a:rPr lang="en-GB" sz="2000" dirty="0">
                <a:latin typeface="Arial" pitchFamily="34" charset="0"/>
                <a:cs typeface="Arial" pitchFamily="34" charset="0"/>
              </a:rPr>
              <a:t>. It should be detached and objective, rather than personal</a:t>
            </a:r>
            <a:r>
              <a:rPr lang="en-GB" sz="2000" dirty="0" smtClean="0">
                <a:latin typeface="Arial" pitchFamily="34" charset="0"/>
                <a:cs typeface="Arial" pitchFamily="34" charset="0"/>
              </a:rPr>
              <a:t>.</a:t>
            </a:r>
          </a:p>
          <a:p>
            <a:pPr>
              <a:lnSpc>
                <a:spcPct val="150000"/>
              </a:lnSpc>
            </a:pPr>
            <a:endParaRPr lang="en-GB" dirty="0"/>
          </a:p>
        </p:txBody>
      </p:sp>
      <p:sp>
        <p:nvSpPr>
          <p:cNvPr id="4" name="Slide Number Placeholder 3"/>
          <p:cNvSpPr>
            <a:spLocks noGrp="1"/>
          </p:cNvSpPr>
          <p:nvPr>
            <p:ph type="sldNum" sz="quarter" idx="12"/>
          </p:nvPr>
        </p:nvSpPr>
        <p:spPr/>
        <p:txBody>
          <a:bodyPr>
            <a:normAutofit fontScale="85000" lnSpcReduction="20000"/>
          </a:bodyPr>
          <a:lstStyle/>
          <a:p>
            <a:fld id="{9D3D54D0-5996-4F26-A46C-4F5E9322E0B9}" type="slidenum">
              <a:rPr lang="en-GB" smtClean="0"/>
              <a:pPr/>
              <a:t>12</a:t>
            </a:fld>
            <a:endParaRPr lang="en-GB"/>
          </a:p>
        </p:txBody>
      </p:sp>
    </p:spTree>
    <p:extLst>
      <p:ext uri="{BB962C8B-B14F-4D97-AF65-F5344CB8AC3E}">
        <p14:creationId xmlns:p14="http://schemas.microsoft.com/office/powerpoint/2010/main" val="38388820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idx="1"/>
          </p:nvPr>
        </p:nvSpPr>
        <p:spPr/>
        <p:txBody>
          <a:bodyPr/>
          <a:lstStyle/>
          <a:p>
            <a:r>
              <a:rPr lang="en-GB" sz="5400" dirty="0" smtClean="0"/>
              <a:t>SENTENCES SUBJECT KNOWLEDGE</a:t>
            </a:r>
            <a:endParaRPr lang="en-GB" sz="5400" dirty="0"/>
          </a:p>
        </p:txBody>
      </p:sp>
      <p:sp>
        <p:nvSpPr>
          <p:cNvPr id="6" name="Title 5"/>
          <p:cNvSpPr>
            <a:spLocks noGrp="1"/>
          </p:cNvSpPr>
          <p:nvPr>
            <p:ph type="title"/>
          </p:nvPr>
        </p:nvSpPr>
        <p:spPr/>
        <p:txBody>
          <a:bodyPr/>
          <a:lstStyle/>
          <a:p>
            <a:endParaRPr lang="en-GB"/>
          </a:p>
        </p:txBody>
      </p:sp>
    </p:spTree>
    <p:extLst>
      <p:ext uri="{BB962C8B-B14F-4D97-AF65-F5344CB8AC3E}">
        <p14:creationId xmlns:p14="http://schemas.microsoft.com/office/powerpoint/2010/main" val="6660753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764704"/>
            <a:ext cx="8146152" cy="360040"/>
          </a:xfrm>
        </p:spPr>
        <p:txBody>
          <a:bodyPr>
            <a:normAutofit fontScale="90000"/>
          </a:bodyPr>
          <a:lstStyle/>
          <a:p>
            <a:r>
              <a:rPr lang="en-GB" dirty="0" smtClean="0"/>
              <a:t>Verbs </a:t>
            </a:r>
            <a:br>
              <a:rPr lang="en-GB" dirty="0" smtClean="0"/>
            </a:br>
            <a:endParaRPr lang="en-GB" dirty="0"/>
          </a:p>
        </p:txBody>
      </p:sp>
      <p:sp>
        <p:nvSpPr>
          <p:cNvPr id="3" name="Content Placeholder 2"/>
          <p:cNvSpPr>
            <a:spLocks noGrp="1"/>
          </p:cNvSpPr>
          <p:nvPr>
            <p:ph idx="1"/>
          </p:nvPr>
        </p:nvSpPr>
        <p:spPr>
          <a:xfrm>
            <a:off x="539552" y="1628800"/>
            <a:ext cx="8280920" cy="6021288"/>
          </a:xfrm>
        </p:spPr>
        <p:txBody>
          <a:bodyPr>
            <a:normAutofit/>
          </a:bodyPr>
          <a:lstStyle/>
          <a:p>
            <a:r>
              <a:rPr lang="en-US" sz="2400" dirty="0" smtClean="0"/>
              <a:t>Verbs drive the meaning of a sentence by expressing an action or a state: </a:t>
            </a:r>
          </a:p>
          <a:p>
            <a:pPr>
              <a:buFont typeface="Wingdings" pitchFamily="2" charset="2"/>
              <a:buChar char="Ø"/>
            </a:pPr>
            <a:r>
              <a:rPr lang="en-GB" sz="2400" i="1" dirty="0" smtClean="0"/>
              <a:t>Breath rate and heart rate</a:t>
            </a:r>
            <a:r>
              <a:rPr lang="en-GB" sz="2400" i="1" dirty="0" smtClean="0">
                <a:solidFill>
                  <a:srgbClr val="FF0000"/>
                </a:solidFill>
              </a:rPr>
              <a:t> </a:t>
            </a:r>
            <a:r>
              <a:rPr lang="en-GB" sz="2400" b="1" i="1" dirty="0" smtClean="0">
                <a:solidFill>
                  <a:srgbClr val="FF0000"/>
                </a:solidFill>
              </a:rPr>
              <a:t>increase</a:t>
            </a:r>
            <a:r>
              <a:rPr lang="en-GB" sz="2400" i="1" dirty="0" smtClean="0">
                <a:solidFill>
                  <a:srgbClr val="FF0000"/>
                </a:solidFill>
              </a:rPr>
              <a:t> </a:t>
            </a:r>
            <a:r>
              <a:rPr lang="en-GB" sz="2400" i="1" dirty="0" smtClean="0"/>
              <a:t>gradually.</a:t>
            </a:r>
          </a:p>
          <a:p>
            <a:pPr>
              <a:buFont typeface="Wingdings" pitchFamily="2" charset="2"/>
              <a:buChar char="Ø"/>
            </a:pPr>
            <a:r>
              <a:rPr lang="en-GB" sz="2400" i="1" dirty="0" smtClean="0"/>
              <a:t>This </a:t>
            </a:r>
            <a:r>
              <a:rPr lang="en-GB" sz="2400" b="1" i="1" dirty="0" smtClean="0">
                <a:solidFill>
                  <a:srgbClr val="FF0000"/>
                </a:solidFill>
              </a:rPr>
              <a:t>could make </a:t>
            </a:r>
            <a:r>
              <a:rPr lang="en-GB" sz="2400" i="1" dirty="0" smtClean="0"/>
              <a:t>his muscles ache but </a:t>
            </a:r>
            <a:r>
              <a:rPr lang="en-GB" sz="2400" b="1" i="1" dirty="0" smtClean="0">
                <a:solidFill>
                  <a:srgbClr val="FF0000"/>
                </a:solidFill>
              </a:rPr>
              <a:t>may improve </a:t>
            </a:r>
            <a:r>
              <a:rPr lang="en-GB" sz="2400" i="1" dirty="0" smtClean="0"/>
              <a:t>the athlete’s range of movement.</a:t>
            </a:r>
            <a:endParaRPr lang="en-GB" sz="2400" dirty="0" smtClean="0"/>
          </a:p>
          <a:p>
            <a:pPr>
              <a:buFont typeface="Wingdings" pitchFamily="2" charset="2"/>
              <a:buChar char="Ø"/>
            </a:pPr>
            <a:r>
              <a:rPr lang="en-GB" sz="2400" i="1" dirty="0" smtClean="0"/>
              <a:t>His  heart and lungs </a:t>
            </a:r>
            <a:r>
              <a:rPr lang="en-GB" sz="2400" b="1" i="1" dirty="0" smtClean="0">
                <a:solidFill>
                  <a:srgbClr val="FF0000"/>
                </a:solidFill>
              </a:rPr>
              <a:t>will need </a:t>
            </a:r>
            <a:r>
              <a:rPr lang="en-GB" sz="2400" b="1" i="1" dirty="0" smtClean="0">
                <a:solidFill>
                  <a:srgbClr val="00B050"/>
                </a:solidFill>
              </a:rPr>
              <a:t>to work </a:t>
            </a:r>
            <a:r>
              <a:rPr lang="en-GB" sz="2400" i="1" dirty="0" smtClean="0"/>
              <a:t>harder. </a:t>
            </a:r>
            <a:endParaRPr lang="en-GB" sz="2400" dirty="0" smtClean="0"/>
          </a:p>
          <a:p>
            <a:r>
              <a:rPr lang="en-GB" sz="2400" dirty="0" smtClean="0"/>
              <a:t>As in the examples above, a verb can be a single word or a string of words. The form of the verb will dictate whether a text is in the present or past tense: </a:t>
            </a:r>
          </a:p>
          <a:p>
            <a:r>
              <a:rPr lang="en-GB" sz="2400" i="1" dirty="0" smtClean="0"/>
              <a:t>Loneliness </a:t>
            </a:r>
            <a:r>
              <a:rPr lang="en-GB" sz="2400" b="1" i="1" dirty="0" smtClean="0">
                <a:solidFill>
                  <a:srgbClr val="FF0000"/>
                </a:solidFill>
              </a:rPr>
              <a:t>is</a:t>
            </a:r>
            <a:r>
              <a:rPr lang="en-GB" sz="2400" i="1" dirty="0" smtClean="0">
                <a:solidFill>
                  <a:srgbClr val="FF0000"/>
                </a:solidFill>
              </a:rPr>
              <a:t> </a:t>
            </a:r>
            <a:r>
              <a:rPr lang="en-GB" sz="2400" i="1" dirty="0" smtClean="0"/>
              <a:t>an important theme in ‘Of Mice and Men’</a:t>
            </a:r>
            <a:r>
              <a:rPr lang="en-GB" sz="2400" dirty="0" smtClean="0"/>
              <a:t>; </a:t>
            </a:r>
            <a:r>
              <a:rPr lang="en-GB" sz="2400" i="1" dirty="0" smtClean="0"/>
              <a:t>NATO </a:t>
            </a:r>
            <a:r>
              <a:rPr lang="en-GB" sz="2400" b="1" i="1" dirty="0" smtClean="0">
                <a:solidFill>
                  <a:srgbClr val="FF0000"/>
                </a:solidFill>
              </a:rPr>
              <a:t>was</a:t>
            </a:r>
            <a:r>
              <a:rPr lang="en-GB" sz="2400" i="1" dirty="0" smtClean="0"/>
              <a:t> established in 1949.</a:t>
            </a:r>
            <a:endParaRPr lang="en-GB" sz="2400" dirty="0" smtClean="0"/>
          </a:p>
          <a:p>
            <a:pPr>
              <a:buNone/>
            </a:pPr>
            <a:endParaRPr lang="en-GB" dirty="0" smtClean="0"/>
          </a:p>
          <a:p>
            <a:endParaRPr lang="en-GB" dirty="0" smtClean="0">
              <a:solidFill>
                <a:schemeClr val="accent4">
                  <a:lumMod val="60000"/>
                  <a:lumOff val="40000"/>
                </a:schemeClr>
              </a:solidFill>
            </a:endParaRPr>
          </a:p>
          <a:p>
            <a:endParaRPr lang="en-GB" dirty="0" smtClean="0"/>
          </a:p>
          <a:p>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764704"/>
            <a:ext cx="8146152" cy="360040"/>
          </a:xfrm>
        </p:spPr>
        <p:txBody>
          <a:bodyPr>
            <a:normAutofit fontScale="90000"/>
          </a:bodyPr>
          <a:lstStyle/>
          <a:p>
            <a:r>
              <a:rPr lang="en-GB" dirty="0" smtClean="0"/>
              <a:t>Verbs </a:t>
            </a:r>
            <a:br>
              <a:rPr lang="en-GB" dirty="0" smtClean="0"/>
            </a:br>
            <a:endParaRPr lang="en-GB" dirty="0"/>
          </a:p>
        </p:txBody>
      </p:sp>
      <p:sp>
        <p:nvSpPr>
          <p:cNvPr id="3" name="Content Placeholder 2"/>
          <p:cNvSpPr>
            <a:spLocks noGrp="1"/>
          </p:cNvSpPr>
          <p:nvPr>
            <p:ph idx="1"/>
          </p:nvPr>
        </p:nvSpPr>
        <p:spPr>
          <a:xfrm>
            <a:off x="539552" y="1628800"/>
            <a:ext cx="8280920" cy="6021288"/>
          </a:xfrm>
        </p:spPr>
        <p:txBody>
          <a:bodyPr>
            <a:normAutofit/>
          </a:bodyPr>
          <a:lstStyle/>
          <a:p>
            <a:r>
              <a:rPr lang="en-GB" sz="2400" dirty="0" smtClean="0"/>
              <a:t>Note that the definition of a verb as ‘a doing word’ can be a little misleading because the most common verbs (variations of ‘be’ and ‘have’) are vital for completing the meaning of a sentence but are ‘static’ e.g. </a:t>
            </a:r>
            <a:r>
              <a:rPr lang="en-GB" sz="2400" i="1" dirty="0" smtClean="0"/>
              <a:t>NATO </a:t>
            </a:r>
            <a:r>
              <a:rPr lang="en-GB" sz="2400" b="1" i="1" dirty="0" smtClean="0"/>
              <a:t>is</a:t>
            </a:r>
            <a:r>
              <a:rPr lang="en-GB" sz="2400" i="1" dirty="0" smtClean="0"/>
              <a:t> an alliance of countries from North America and Europe.</a:t>
            </a:r>
            <a:endParaRPr lang="en-GB" sz="2400" dirty="0" smtClean="0"/>
          </a:p>
          <a:p>
            <a:r>
              <a:rPr lang="en-GB" sz="2400" dirty="0" smtClean="0"/>
              <a:t>Modal verbs (</a:t>
            </a:r>
            <a:r>
              <a:rPr lang="en-GB" sz="2400" i="1" dirty="0" smtClean="0"/>
              <a:t>can, could, will, would, shall, should, may, might, must) </a:t>
            </a:r>
            <a:r>
              <a:rPr lang="en-GB" sz="2400" dirty="0" smtClean="0"/>
              <a:t>are used with other verbs to express possibilities. They can help students speculate and evaluate, and connect and balance ideas.</a:t>
            </a:r>
          </a:p>
          <a:p>
            <a:r>
              <a:rPr lang="en-GB" sz="2400" i="1" dirty="0" smtClean="0"/>
              <a:t>This </a:t>
            </a:r>
            <a:r>
              <a:rPr lang="en-GB" sz="2400" b="1" i="1" u="sng" dirty="0" smtClean="0">
                <a:solidFill>
                  <a:srgbClr val="FF0000"/>
                </a:solidFill>
              </a:rPr>
              <a:t>could</a:t>
            </a:r>
            <a:r>
              <a:rPr lang="en-GB" sz="2400" b="1" i="1" u="sng" dirty="0" smtClean="0"/>
              <a:t> make </a:t>
            </a:r>
            <a:r>
              <a:rPr lang="en-GB" sz="2400" i="1" dirty="0" smtClean="0"/>
              <a:t>his muscles ache but </a:t>
            </a:r>
            <a:r>
              <a:rPr lang="en-GB" sz="2400" b="1" i="1" u="sng" dirty="0" smtClean="0">
                <a:solidFill>
                  <a:srgbClr val="FF0000"/>
                </a:solidFill>
              </a:rPr>
              <a:t>may</a:t>
            </a:r>
            <a:r>
              <a:rPr lang="en-GB" sz="2400" b="1" i="1" u="sng" dirty="0" smtClean="0"/>
              <a:t> improve </a:t>
            </a:r>
            <a:r>
              <a:rPr lang="en-GB" sz="2400" i="1" dirty="0" smtClean="0"/>
              <a:t>the athlete’s range of movement.</a:t>
            </a:r>
            <a:endParaRPr lang="en-GB" sz="2400" dirty="0" smtClean="0"/>
          </a:p>
          <a:p>
            <a:r>
              <a:rPr lang="en-GB" sz="2400" i="1" dirty="0" smtClean="0"/>
              <a:t>His heart and lungs </a:t>
            </a:r>
            <a:r>
              <a:rPr lang="en-GB" sz="2400" b="1" i="1" u="sng" dirty="0" smtClean="0">
                <a:solidFill>
                  <a:srgbClr val="FF0000"/>
                </a:solidFill>
              </a:rPr>
              <a:t>will</a:t>
            </a:r>
            <a:r>
              <a:rPr lang="en-GB" sz="2400" b="1" i="1" u="sng" dirty="0" smtClean="0"/>
              <a:t> need </a:t>
            </a:r>
            <a:r>
              <a:rPr lang="en-GB" sz="2400" i="1" dirty="0" smtClean="0"/>
              <a:t>to work harder. </a:t>
            </a:r>
            <a:endParaRPr lang="en-GB" sz="2400" dirty="0" smtClean="0"/>
          </a:p>
          <a:p>
            <a:pPr>
              <a:buNone/>
            </a:pPr>
            <a:endParaRPr lang="en-GB" dirty="0" smtClean="0"/>
          </a:p>
          <a:p>
            <a:endParaRPr lang="en-GB" dirty="0" smtClean="0">
              <a:solidFill>
                <a:schemeClr val="accent4">
                  <a:lumMod val="60000"/>
                  <a:lumOff val="40000"/>
                </a:schemeClr>
              </a:solidFill>
            </a:endParaRPr>
          </a:p>
          <a:p>
            <a:endParaRPr lang="en-GB" dirty="0" smtClean="0"/>
          </a:p>
          <a:p>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 your classroom</a:t>
            </a:r>
            <a:endParaRPr lang="en-GB" dirty="0"/>
          </a:p>
        </p:txBody>
      </p:sp>
      <p:sp>
        <p:nvSpPr>
          <p:cNvPr id="3" name="Content Placeholder 2"/>
          <p:cNvSpPr>
            <a:spLocks noGrp="1"/>
          </p:cNvSpPr>
          <p:nvPr>
            <p:ph sz="quarter" idx="1"/>
          </p:nvPr>
        </p:nvSpPr>
        <p:spPr/>
        <p:txBody>
          <a:bodyPr/>
          <a:lstStyle/>
          <a:p>
            <a:r>
              <a:rPr lang="en-GB" sz="2400" dirty="0" smtClean="0"/>
              <a:t>Teach more formal and precise verbs to replace informal constructions: </a:t>
            </a:r>
            <a:r>
              <a:rPr lang="en-GB" sz="2400" i="1" dirty="0" smtClean="0"/>
              <a:t>endure, ruin, omit</a:t>
            </a:r>
            <a:r>
              <a:rPr lang="en-GB" sz="2400" dirty="0" smtClean="0"/>
              <a:t> rather than</a:t>
            </a:r>
            <a:r>
              <a:rPr lang="en-GB" sz="2400" i="1" dirty="0" smtClean="0"/>
              <a:t> put up with, mess up, leave out.</a:t>
            </a:r>
            <a:endParaRPr lang="en-GB" sz="2400" dirty="0" smtClean="0"/>
          </a:p>
          <a:p>
            <a:r>
              <a:rPr lang="en-GB" sz="2400" dirty="0" smtClean="0"/>
              <a:t>Teach the verbs associated with key processes or ways of thinking that are crucial to a subject or a topic, building verbs from nouns to expand vocabulary e.g. </a:t>
            </a:r>
            <a:r>
              <a:rPr lang="en-GB" sz="2400" i="1" dirty="0" smtClean="0"/>
              <a:t>migration -migrate; juxtaposition -juxtapose; alliance – ally with</a:t>
            </a:r>
            <a:r>
              <a:rPr lang="en-GB" sz="2400" dirty="0" smtClean="0"/>
              <a:t>; </a:t>
            </a:r>
            <a:r>
              <a:rPr lang="en-GB" sz="2400" i="1" dirty="0" smtClean="0"/>
              <a:t>aligned against.</a:t>
            </a:r>
          </a:p>
          <a:p>
            <a:r>
              <a:rPr lang="en-GB" sz="2400" dirty="0" smtClean="0"/>
              <a:t>Consider teaching subject vocabulary in the form of key verb phrases (</a:t>
            </a:r>
            <a:r>
              <a:rPr lang="en-GB" sz="2400" i="1" dirty="0" smtClean="0"/>
              <a:t>to dispose of; can be combined with</a:t>
            </a:r>
            <a:r>
              <a:rPr lang="en-GB" sz="2400" dirty="0" smtClean="0"/>
              <a:t> ; </a:t>
            </a:r>
            <a:r>
              <a:rPr lang="en-GB" sz="2400" i="1" dirty="0" smtClean="0"/>
              <a:t>is caused by </a:t>
            </a:r>
            <a:r>
              <a:rPr lang="en-GB" sz="2400" dirty="0" smtClean="0"/>
              <a:t>etc). These will help students add detail to explanations and analyses and strengthen cause and effect connections.</a:t>
            </a:r>
          </a:p>
          <a:p>
            <a:pPr>
              <a:buNone/>
            </a:pPr>
            <a:r>
              <a:rPr lang="en-GB" sz="2400" dirty="0" smtClean="0"/>
              <a:t> </a:t>
            </a:r>
          </a:p>
          <a:p>
            <a:pPr>
              <a:buNone/>
            </a:pPr>
            <a:endParaRPr lang="en-GB" dirty="0"/>
          </a:p>
        </p:txBody>
      </p:sp>
      <p:sp>
        <p:nvSpPr>
          <p:cNvPr id="4" name="Slide Number Placeholder 3"/>
          <p:cNvSpPr>
            <a:spLocks noGrp="1"/>
          </p:cNvSpPr>
          <p:nvPr>
            <p:ph type="sldNum" sz="quarter" idx="12"/>
          </p:nvPr>
        </p:nvSpPr>
        <p:spPr/>
        <p:txBody>
          <a:bodyPr>
            <a:normAutofit fontScale="85000" lnSpcReduction="20000"/>
          </a:bodyPr>
          <a:lstStyle/>
          <a:p>
            <a:fld id="{9D3D54D0-5996-4F26-A46C-4F5E9322E0B9}" type="slidenum">
              <a:rPr lang="en-GB" smtClean="0"/>
              <a:pPr/>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Improving an answer: what would be better verb choices here?</a:t>
            </a:r>
            <a:endParaRPr lang="en-GB" sz="3200" dirty="0"/>
          </a:p>
        </p:txBody>
      </p:sp>
      <p:sp>
        <p:nvSpPr>
          <p:cNvPr id="3" name="Content Placeholder 2"/>
          <p:cNvSpPr>
            <a:spLocks noGrp="1"/>
          </p:cNvSpPr>
          <p:nvPr>
            <p:ph sz="quarter" idx="1"/>
          </p:nvPr>
        </p:nvSpPr>
        <p:spPr/>
        <p:txBody>
          <a:bodyPr/>
          <a:lstStyle/>
          <a:p>
            <a:r>
              <a:rPr lang="en-GB" dirty="0" smtClean="0"/>
              <a:t>Adolf Hitler came into power and promised the people of Germany that he would get them back on track. </a:t>
            </a:r>
            <a:endParaRPr lang="en-GB" dirty="0"/>
          </a:p>
        </p:txBody>
      </p:sp>
      <p:sp>
        <p:nvSpPr>
          <p:cNvPr id="4" name="Slide Number Placeholder 3"/>
          <p:cNvSpPr>
            <a:spLocks noGrp="1"/>
          </p:cNvSpPr>
          <p:nvPr>
            <p:ph type="sldNum" sz="quarter" idx="12"/>
          </p:nvPr>
        </p:nvSpPr>
        <p:spPr/>
        <p:txBody>
          <a:bodyPr>
            <a:normAutofit fontScale="85000" lnSpcReduction="20000"/>
          </a:bodyPr>
          <a:lstStyle/>
          <a:p>
            <a:fld id="{9D3D54D0-5996-4F26-A46C-4F5E9322E0B9}" type="slidenum">
              <a:rPr lang="en-GB" smtClean="0"/>
              <a:pPr/>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0648"/>
            <a:ext cx="7498080" cy="1143000"/>
          </a:xfrm>
        </p:spPr>
        <p:txBody>
          <a:bodyPr>
            <a:normAutofit/>
          </a:bodyPr>
          <a:lstStyle/>
          <a:p>
            <a:r>
              <a:rPr lang="en-GB" sz="3600" dirty="0" smtClean="0"/>
              <a:t>Single-clause (simple) sentences</a:t>
            </a:r>
            <a:endParaRPr lang="en-GB" sz="3600" dirty="0"/>
          </a:p>
        </p:txBody>
      </p:sp>
      <p:sp>
        <p:nvSpPr>
          <p:cNvPr id="4" name="Slide Number Placeholder 3"/>
          <p:cNvSpPr>
            <a:spLocks noGrp="1"/>
          </p:cNvSpPr>
          <p:nvPr>
            <p:ph type="sldNum" sz="quarter" idx="12"/>
          </p:nvPr>
        </p:nvSpPr>
        <p:spPr/>
        <p:txBody>
          <a:bodyPr>
            <a:normAutofit fontScale="85000" lnSpcReduction="20000"/>
          </a:bodyPr>
          <a:lstStyle/>
          <a:p>
            <a:fld id="{72051ED8-246A-4ED7-BA39-F0E168D1450D}" type="slidenum">
              <a:rPr lang="en-GB" smtClean="0"/>
              <a:pPr/>
              <a:t>18</a:t>
            </a:fld>
            <a:endParaRPr lang="en-GB" dirty="0"/>
          </a:p>
        </p:txBody>
      </p:sp>
      <p:pic>
        <p:nvPicPr>
          <p:cNvPr id="5" name="Picture 2" descr="rain"/>
          <p:cNvPicPr>
            <a:picLocks noGrp="1" noChangeAspect="1" noChangeArrowheads="1"/>
          </p:cNvPicPr>
          <p:nvPr>
            <p:ph idx="1"/>
          </p:nvPr>
        </p:nvPicPr>
        <p:blipFill>
          <a:blip r:embed="rId3" cstate="print"/>
          <a:srcRect/>
          <a:stretch>
            <a:fillRect/>
          </a:stretch>
        </p:blipFill>
        <p:spPr bwMode="auto">
          <a:xfrm>
            <a:off x="251520" y="1340768"/>
            <a:ext cx="3672408" cy="3744416"/>
          </a:xfrm>
          <a:prstGeom prst="rect">
            <a:avLst/>
          </a:prstGeom>
          <a:noFill/>
          <a:ln w="9525">
            <a:noFill/>
            <a:miter lim="800000"/>
            <a:headEnd/>
            <a:tailEnd/>
          </a:ln>
        </p:spPr>
      </p:pic>
      <p:sp>
        <p:nvSpPr>
          <p:cNvPr id="6" name="Rectangle 5"/>
          <p:cNvSpPr/>
          <p:nvPr/>
        </p:nvSpPr>
        <p:spPr>
          <a:xfrm>
            <a:off x="4067944" y="1268760"/>
            <a:ext cx="4572000" cy="4154984"/>
          </a:xfrm>
          <a:prstGeom prst="rect">
            <a:avLst/>
          </a:prstGeom>
        </p:spPr>
        <p:txBody>
          <a:bodyPr>
            <a:spAutoFit/>
          </a:bodyPr>
          <a:lstStyle/>
          <a:p>
            <a:pPr>
              <a:spcBef>
                <a:spcPct val="50000"/>
              </a:spcBef>
              <a:buFont typeface="Wingdings" pitchFamily="2" charset="2"/>
              <a:buNone/>
            </a:pPr>
            <a:r>
              <a:rPr lang="en-GB" sz="2200" dirty="0" smtClean="0">
                <a:latin typeface="Arial" pitchFamily="34" charset="0"/>
                <a:cs typeface="Arial" pitchFamily="34" charset="0"/>
              </a:rPr>
              <a:t>The detective hurried along the street.</a:t>
            </a:r>
          </a:p>
          <a:p>
            <a:pPr>
              <a:spcBef>
                <a:spcPct val="50000"/>
              </a:spcBef>
              <a:buFont typeface="Wingdings" pitchFamily="2" charset="2"/>
              <a:buNone/>
            </a:pPr>
            <a:r>
              <a:rPr lang="en-GB" sz="2200" dirty="0" smtClean="0">
                <a:latin typeface="Arial" pitchFamily="34" charset="0"/>
                <a:cs typeface="Arial" pitchFamily="34" charset="0"/>
              </a:rPr>
              <a:t>The detective hurried along the rain-swept streets, his hands deep in his pockets.</a:t>
            </a:r>
          </a:p>
          <a:p>
            <a:pPr>
              <a:spcBef>
                <a:spcPct val="50000"/>
              </a:spcBef>
              <a:buFont typeface="Wingdings" pitchFamily="2" charset="2"/>
              <a:buNone/>
            </a:pPr>
            <a:r>
              <a:rPr lang="en-GB" sz="2200" dirty="0" smtClean="0">
                <a:latin typeface="Arial" pitchFamily="34" charset="0"/>
                <a:cs typeface="Arial" pitchFamily="34" charset="0"/>
              </a:rPr>
              <a:t>With his hands deep in his pockets one cold November night, the detective from New York hurried anxiously along the half-deserted, rain-swept streets, a troubled frown on his face.</a:t>
            </a:r>
            <a:endParaRPr lang="en-GB" sz="2200" dirty="0">
              <a:latin typeface="Arial" pitchFamily="34" charset="0"/>
              <a:cs typeface="Arial" pitchFamily="34" charset="0"/>
            </a:endParaRPr>
          </a:p>
        </p:txBody>
      </p:sp>
      <p:sp>
        <p:nvSpPr>
          <p:cNvPr id="7" name="TextBox 6"/>
          <p:cNvSpPr txBox="1"/>
          <p:nvPr/>
        </p:nvSpPr>
        <p:spPr>
          <a:xfrm>
            <a:off x="323528" y="5445224"/>
            <a:ext cx="8280920" cy="1015663"/>
          </a:xfrm>
          <a:prstGeom prst="rect">
            <a:avLst/>
          </a:prstGeom>
          <a:noFill/>
        </p:spPr>
        <p:txBody>
          <a:bodyPr wrap="square" rtlCol="0">
            <a:spAutoFit/>
          </a:bodyPr>
          <a:lstStyle/>
          <a:p>
            <a:r>
              <a:rPr lang="en-GB" sz="2000" dirty="0" smtClean="0">
                <a:latin typeface="+mn-lt"/>
              </a:rPr>
              <a:t>Most students define a simple sentence as a short sentence. Using the examples, how could you explain that a simple sentence can be any length? How could the term ‘single-clause sentence’ help you do this? </a:t>
            </a:r>
            <a:endParaRPr lang="en-GB" sz="2000" dirty="0">
              <a:latin typeface="+mn-l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400" dirty="0" smtClean="0"/>
              <a:t>Single-clause sentences</a:t>
            </a:r>
            <a:endParaRPr lang="en-GB" sz="3400" dirty="0"/>
          </a:p>
        </p:txBody>
      </p:sp>
      <p:sp>
        <p:nvSpPr>
          <p:cNvPr id="3" name="Content Placeholder 2"/>
          <p:cNvSpPr>
            <a:spLocks noGrp="1"/>
          </p:cNvSpPr>
          <p:nvPr>
            <p:ph sz="quarter" idx="1"/>
          </p:nvPr>
        </p:nvSpPr>
        <p:spPr/>
        <p:txBody>
          <a:bodyPr/>
          <a:lstStyle/>
          <a:p>
            <a:r>
              <a:rPr lang="en-GB" sz="2400" dirty="0" smtClean="0"/>
              <a:t>Sentences with only one verb can be good for summing up ideas and for stating factual information precisely and concisely:</a:t>
            </a:r>
          </a:p>
          <a:p>
            <a:r>
              <a:rPr lang="en-GB" sz="2400" i="1" dirty="0" smtClean="0"/>
              <a:t>During the 5000m race, the athlete’s heart rate </a:t>
            </a:r>
            <a:r>
              <a:rPr lang="en-GB" sz="2400" b="1" i="1" dirty="0" smtClean="0">
                <a:solidFill>
                  <a:srgbClr val="FF0000"/>
                </a:solidFill>
              </a:rPr>
              <a:t>increases</a:t>
            </a:r>
            <a:r>
              <a:rPr lang="en-GB" sz="2400" b="1" i="1" dirty="0" smtClean="0"/>
              <a:t> </a:t>
            </a:r>
            <a:r>
              <a:rPr lang="en-GB" sz="2400" i="1" dirty="0" smtClean="0"/>
              <a:t>gradually. </a:t>
            </a:r>
            <a:endParaRPr lang="en-GB" sz="2400" dirty="0" smtClean="0"/>
          </a:p>
          <a:p>
            <a:r>
              <a:rPr lang="en-US" sz="2400" i="1" dirty="0" smtClean="0"/>
              <a:t>Stalin </a:t>
            </a:r>
            <a:r>
              <a:rPr lang="en-US" sz="2400" b="1" i="1" dirty="0" smtClean="0">
                <a:solidFill>
                  <a:srgbClr val="FF0000"/>
                </a:solidFill>
              </a:rPr>
              <a:t>created</a:t>
            </a:r>
            <a:r>
              <a:rPr lang="en-US" sz="2400" i="1" dirty="0" smtClean="0">
                <a:solidFill>
                  <a:srgbClr val="FF0000"/>
                </a:solidFill>
              </a:rPr>
              <a:t> </a:t>
            </a:r>
            <a:r>
              <a:rPr lang="en-US" sz="2400" i="1" dirty="0" err="1" smtClean="0"/>
              <a:t>Comecon</a:t>
            </a:r>
            <a:r>
              <a:rPr lang="en-US" sz="2400" i="1" dirty="0" smtClean="0"/>
              <a:t> as a response to Marshall Aid.</a:t>
            </a:r>
            <a:endParaRPr lang="en-GB" sz="2400" dirty="0" smtClean="0"/>
          </a:p>
          <a:p>
            <a:r>
              <a:rPr lang="en-GB" sz="2400" i="1" dirty="0" smtClean="0"/>
              <a:t>A </a:t>
            </a:r>
            <a:r>
              <a:rPr lang="en-GB" sz="2400" i="1" dirty="0" err="1" smtClean="0"/>
              <a:t>supervolcano</a:t>
            </a:r>
            <a:r>
              <a:rPr lang="en-GB" sz="2400" i="1" dirty="0" smtClean="0"/>
              <a:t> </a:t>
            </a:r>
            <a:r>
              <a:rPr lang="en-GB" sz="2400" b="1" i="1" dirty="0" smtClean="0">
                <a:solidFill>
                  <a:srgbClr val="FF0000"/>
                </a:solidFill>
              </a:rPr>
              <a:t>is</a:t>
            </a:r>
            <a:r>
              <a:rPr lang="en-GB" sz="2400" i="1" dirty="0" smtClean="0"/>
              <a:t> a volcano on a massive scale. </a:t>
            </a:r>
          </a:p>
          <a:p>
            <a:r>
              <a:rPr lang="en-GB" sz="2400" i="1" dirty="0" smtClean="0"/>
              <a:t>Geothermal energy </a:t>
            </a:r>
            <a:r>
              <a:rPr lang="en-GB" sz="2400" b="1" i="1" dirty="0" smtClean="0">
                <a:solidFill>
                  <a:srgbClr val="FF0000"/>
                </a:solidFill>
              </a:rPr>
              <a:t>can be generated</a:t>
            </a:r>
            <a:r>
              <a:rPr lang="en-GB" sz="2400" b="1" i="1" dirty="0" smtClean="0"/>
              <a:t> </a:t>
            </a:r>
            <a:r>
              <a:rPr lang="en-GB" sz="2400" i="1" dirty="0" smtClean="0"/>
              <a:t>in volcanic areas.</a:t>
            </a:r>
          </a:p>
          <a:p>
            <a:pPr>
              <a:buNone/>
            </a:pPr>
            <a:endParaRPr lang="en-GB" sz="2400" i="1" dirty="0" smtClean="0"/>
          </a:p>
          <a:p>
            <a:endParaRPr lang="en-GB" sz="2400" i="1" dirty="0" smtClean="0"/>
          </a:p>
          <a:p>
            <a:pPr>
              <a:buNone/>
            </a:pPr>
            <a:endParaRPr lang="en-GB" dirty="0"/>
          </a:p>
        </p:txBody>
      </p:sp>
      <p:sp>
        <p:nvSpPr>
          <p:cNvPr id="4" name="Slide Number Placeholder 3"/>
          <p:cNvSpPr>
            <a:spLocks noGrp="1"/>
          </p:cNvSpPr>
          <p:nvPr>
            <p:ph type="sldNum" sz="quarter" idx="12"/>
          </p:nvPr>
        </p:nvSpPr>
        <p:spPr/>
        <p:txBody>
          <a:bodyPr>
            <a:normAutofit fontScale="85000" lnSpcReduction="20000"/>
          </a:bodyPr>
          <a:lstStyle/>
          <a:p>
            <a:fld id="{9D3D54D0-5996-4F26-A46C-4F5E9322E0B9}" type="slidenum">
              <a:rPr lang="en-GB" smtClean="0"/>
              <a:pPr/>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Key Messages</a:t>
            </a:r>
            <a:endParaRPr lang="en-GB" sz="3600" dirty="0"/>
          </a:p>
        </p:txBody>
      </p:sp>
      <p:sp>
        <p:nvSpPr>
          <p:cNvPr id="3" name="Content Placeholder 2"/>
          <p:cNvSpPr>
            <a:spLocks noGrp="1"/>
          </p:cNvSpPr>
          <p:nvPr>
            <p:ph sz="quarter" idx="1"/>
          </p:nvPr>
        </p:nvSpPr>
        <p:spPr/>
        <p:txBody>
          <a:bodyPr/>
          <a:lstStyle/>
          <a:p>
            <a:r>
              <a:rPr lang="en-GB" sz="2400" dirty="0" smtClean="0"/>
              <a:t>Writing is key to success in all subjects</a:t>
            </a:r>
          </a:p>
          <a:p>
            <a:r>
              <a:rPr lang="en-GB" sz="2400" dirty="0" smtClean="0"/>
              <a:t>Academic writing to explain and analyse is particularly challenging for students</a:t>
            </a:r>
          </a:p>
          <a:p>
            <a:r>
              <a:rPr lang="en-GB" sz="2400" dirty="0" smtClean="0"/>
              <a:t>Each subject teacher needs to show students explicitly how they can ‘write like an expert’ in that subject</a:t>
            </a:r>
          </a:p>
          <a:p>
            <a:r>
              <a:rPr lang="en-GB" sz="2400" dirty="0" smtClean="0"/>
              <a:t>Vocabulary is absolutely key to communicating ideas with precision and accuracy</a:t>
            </a:r>
          </a:p>
          <a:p>
            <a:r>
              <a:rPr lang="en-GB" sz="2400" dirty="0" smtClean="0"/>
              <a:t>We can build students’ expert use of vocabulary by explicitly teaching them the key noun phrases and verbs that are necessary for explanation and analysis in a particular topic</a:t>
            </a:r>
          </a:p>
          <a:p>
            <a:pPr>
              <a:buNone/>
            </a:pPr>
            <a:endParaRPr lang="en-GB" sz="2400" dirty="0" smtClean="0"/>
          </a:p>
          <a:p>
            <a:pPr>
              <a:buNone/>
            </a:pPr>
            <a:r>
              <a:rPr lang="en-GB" sz="2800" dirty="0" smtClean="0"/>
              <a:t> </a:t>
            </a:r>
          </a:p>
          <a:p>
            <a:pPr>
              <a:buNone/>
            </a:pPr>
            <a:endParaRPr lang="en-GB" sz="2800" dirty="0" smtClean="0"/>
          </a:p>
          <a:p>
            <a:pPr>
              <a:buNone/>
            </a:pPr>
            <a:endParaRPr lang="en-GB" dirty="0" smtClean="0"/>
          </a:p>
          <a:p>
            <a:endParaRPr lang="en-GB" dirty="0" smtClean="0"/>
          </a:p>
          <a:p>
            <a:pPr>
              <a:buNone/>
            </a:pPr>
            <a:endParaRPr lang="en-GB" dirty="0" smtClean="0"/>
          </a:p>
          <a:p>
            <a:pPr>
              <a:buNone/>
            </a:pPr>
            <a:endParaRPr lang="en-GB" dirty="0" smtClean="0"/>
          </a:p>
          <a:p>
            <a:endParaRPr lang="en-GB" dirty="0"/>
          </a:p>
        </p:txBody>
      </p:sp>
      <p:sp>
        <p:nvSpPr>
          <p:cNvPr id="4" name="Slide Number Placeholder 3"/>
          <p:cNvSpPr>
            <a:spLocks noGrp="1"/>
          </p:cNvSpPr>
          <p:nvPr>
            <p:ph type="sldNum" sz="quarter" idx="12"/>
          </p:nvPr>
        </p:nvSpPr>
        <p:spPr/>
        <p:txBody>
          <a:bodyPr>
            <a:normAutofit fontScale="85000" lnSpcReduction="20000"/>
          </a:bodyPr>
          <a:lstStyle/>
          <a:p>
            <a:fld id="{9D3D54D0-5996-4F26-A46C-4F5E9322E0B9}" type="slidenum">
              <a:rPr lang="en-GB" smtClean="0"/>
              <a:pPr/>
              <a:t>2</a:t>
            </a:fld>
            <a:endParaRPr lang="en-GB"/>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Improving an answer: write the main points as single-clause sentences</a:t>
            </a:r>
            <a:endParaRPr lang="en-GB" sz="3200" dirty="0"/>
          </a:p>
        </p:txBody>
      </p:sp>
      <p:sp>
        <p:nvSpPr>
          <p:cNvPr id="3" name="Content Placeholder 2"/>
          <p:cNvSpPr>
            <a:spLocks noGrp="1"/>
          </p:cNvSpPr>
          <p:nvPr>
            <p:ph sz="quarter" idx="1"/>
          </p:nvPr>
        </p:nvSpPr>
        <p:spPr/>
        <p:txBody>
          <a:bodyPr/>
          <a:lstStyle/>
          <a:p>
            <a:r>
              <a:rPr lang="en-GB" sz="2400" dirty="0" smtClean="0"/>
              <a:t>Weaker writers often lose control of their sentences by chaining ideas together so that clarity is lost:  </a:t>
            </a:r>
          </a:p>
          <a:p>
            <a:pPr>
              <a:buFont typeface="Wingdings" pitchFamily="2" charset="2"/>
              <a:buChar char="Ø"/>
            </a:pPr>
            <a:r>
              <a:rPr lang="en-GB" sz="2400" i="1" dirty="0" smtClean="0"/>
              <a:t>Events in Europe in the years 1945-47 led to the Cold War because Nazi Germany had finally been defeated in 1945 and in that year they held two conferences to decide the fate of Germany in Yalta and Potsdam and some would say that Yalta was a success because they agreed to make a United Nations that would try to uphold peace and democracy in Europe and also because the USSR agreed to help the allies defeat Japan.</a:t>
            </a:r>
            <a:endParaRPr lang="en-GB" sz="2400" i="1" dirty="0"/>
          </a:p>
        </p:txBody>
      </p:sp>
      <p:sp>
        <p:nvSpPr>
          <p:cNvPr id="4" name="Slide Number Placeholder 3"/>
          <p:cNvSpPr>
            <a:spLocks noGrp="1"/>
          </p:cNvSpPr>
          <p:nvPr>
            <p:ph type="sldNum" sz="quarter" idx="12"/>
          </p:nvPr>
        </p:nvSpPr>
        <p:spPr/>
        <p:txBody>
          <a:bodyPr>
            <a:normAutofit fontScale="85000" lnSpcReduction="20000"/>
          </a:bodyPr>
          <a:lstStyle/>
          <a:p>
            <a:fld id="{9D3D54D0-5996-4F26-A46C-4F5E9322E0B9}" type="slidenum">
              <a:rPr lang="en-GB" smtClean="0"/>
              <a:pPr/>
              <a:t>20</a:t>
            </a:fld>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3" cstate="print"/>
          <a:srcRect/>
          <a:stretch>
            <a:fillRect/>
          </a:stretch>
        </p:blipFill>
        <p:spPr bwMode="auto">
          <a:xfrm>
            <a:off x="971600" y="0"/>
            <a:ext cx="8172400" cy="2247900"/>
          </a:xfrm>
          <a:prstGeom prst="rect">
            <a:avLst/>
          </a:prstGeom>
          <a:noFill/>
          <a:ln w="9525">
            <a:noFill/>
            <a:miter lim="800000"/>
            <a:headEnd/>
            <a:tailEnd/>
          </a:ln>
        </p:spPr>
      </p:pic>
      <p:pic>
        <p:nvPicPr>
          <p:cNvPr id="6147" name="Picture 3"/>
          <p:cNvPicPr>
            <a:picLocks noGrp="1" noChangeAspect="1" noChangeArrowheads="1"/>
          </p:cNvPicPr>
          <p:nvPr>
            <p:ph idx="1"/>
          </p:nvPr>
        </p:nvPicPr>
        <p:blipFill>
          <a:blip r:embed="rId4" cstate="print"/>
          <a:srcRect/>
          <a:stretch>
            <a:fillRect/>
          </a:stretch>
        </p:blipFill>
        <p:spPr bwMode="auto">
          <a:xfrm>
            <a:off x="1331640" y="1844824"/>
            <a:ext cx="7499350" cy="426292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‘Top and tail’ a paragraph with a one-clause sentence</a:t>
            </a:r>
            <a:endParaRPr lang="en-GB" sz="3200" dirty="0"/>
          </a:p>
        </p:txBody>
      </p:sp>
      <p:sp>
        <p:nvSpPr>
          <p:cNvPr id="3" name="Content Placeholder 2"/>
          <p:cNvSpPr>
            <a:spLocks noGrp="1"/>
          </p:cNvSpPr>
          <p:nvPr>
            <p:ph sz="quarter" idx="1"/>
          </p:nvPr>
        </p:nvSpPr>
        <p:spPr/>
        <p:txBody>
          <a:bodyPr/>
          <a:lstStyle/>
          <a:p>
            <a:r>
              <a:rPr lang="en-GB" b="1" dirty="0" smtClean="0"/>
              <a:t>Rapid urbanisation causes pressure on the environment. </a:t>
            </a:r>
            <a:r>
              <a:rPr lang="en-GB" dirty="0" smtClean="0"/>
              <a:t>In </a:t>
            </a:r>
            <a:r>
              <a:rPr lang="en-GB" dirty="0" err="1" smtClean="0"/>
              <a:t>Chonquing</a:t>
            </a:r>
            <a:r>
              <a:rPr lang="en-GB" dirty="0" smtClean="0"/>
              <a:t> in China for example, water pollution from factories, including battery waste, affects the water supply of villagers living downstream, causing serious health problems and cancers. Wildlife is devastated and food supplies such as fish are threatened. </a:t>
            </a:r>
            <a:r>
              <a:rPr lang="en-GB" b="1" dirty="0" smtClean="0"/>
              <a:t>Strict environmental controls are needed.</a:t>
            </a:r>
            <a:endParaRPr lang="en-GB" b="1" dirty="0"/>
          </a:p>
        </p:txBody>
      </p:sp>
      <p:sp>
        <p:nvSpPr>
          <p:cNvPr id="4" name="Slide Number Placeholder 3"/>
          <p:cNvSpPr>
            <a:spLocks noGrp="1"/>
          </p:cNvSpPr>
          <p:nvPr>
            <p:ph type="sldNum" sz="quarter" idx="12"/>
          </p:nvPr>
        </p:nvSpPr>
        <p:spPr/>
        <p:txBody>
          <a:bodyPr>
            <a:normAutofit fontScale="85000" lnSpcReduction="20000"/>
          </a:bodyPr>
          <a:lstStyle/>
          <a:p>
            <a:fld id="{9D3D54D0-5996-4F26-A46C-4F5E9322E0B9}" type="slidenum">
              <a:rPr lang="en-GB" smtClean="0"/>
              <a:pPr/>
              <a:t>22</a:t>
            </a:fld>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08912" cy="1143000"/>
          </a:xfrm>
        </p:spPr>
        <p:txBody>
          <a:bodyPr>
            <a:normAutofit fontScale="90000"/>
          </a:bodyPr>
          <a:lstStyle/>
          <a:p>
            <a:r>
              <a:rPr lang="en-GB" sz="2400" dirty="0" smtClean="0">
                <a:latin typeface="Arial" pitchFamily="34" charset="0"/>
                <a:cs typeface="Arial" pitchFamily="34" charset="0"/>
              </a:rPr>
              <a:t>TASK in pairs: Try at least 3 different ways of joining the main clauses to the subordinate clauses. Which sentence sounds the scariest as the opening to a ghost story? </a:t>
            </a:r>
            <a:endParaRPr lang="en-GB" sz="2400" dirty="0">
              <a:latin typeface="Arial" pitchFamily="34" charset="0"/>
              <a:cs typeface="Arial" pitchFamily="34" charset="0"/>
            </a:endParaRPr>
          </a:p>
        </p:txBody>
      </p:sp>
      <p:pic>
        <p:nvPicPr>
          <p:cNvPr id="1026" name="Picture 2"/>
          <p:cNvPicPr>
            <a:picLocks noGrp="1" noChangeAspect="1" noChangeArrowheads="1"/>
          </p:cNvPicPr>
          <p:nvPr>
            <p:ph sz="quarter" idx="1"/>
          </p:nvPr>
        </p:nvPicPr>
        <p:blipFill>
          <a:blip r:embed="rId3" cstate="print"/>
          <a:srcRect l="870" t="3030" r="1740" b="6061"/>
          <a:stretch>
            <a:fillRect/>
          </a:stretch>
        </p:blipFill>
        <p:spPr bwMode="auto">
          <a:xfrm>
            <a:off x="467544" y="1556792"/>
            <a:ext cx="8280920" cy="5040560"/>
          </a:xfrm>
          <a:prstGeom prst="rect">
            <a:avLst/>
          </a:prstGeom>
          <a:noFill/>
          <a:ln w="38100">
            <a:solidFill>
              <a:schemeClr val="tx1"/>
            </a:solidFill>
            <a:miter lim="800000"/>
            <a:headEnd/>
            <a:tailEnd/>
          </a:ln>
        </p:spPr>
      </p:pic>
      <p:sp>
        <p:nvSpPr>
          <p:cNvPr id="5" name="TextBox 4"/>
          <p:cNvSpPr txBox="1"/>
          <p:nvPr/>
        </p:nvSpPr>
        <p:spPr>
          <a:xfrm>
            <a:off x="5436096" y="2060848"/>
            <a:ext cx="2952328" cy="369332"/>
          </a:xfrm>
          <a:prstGeom prst="rect">
            <a:avLst/>
          </a:prstGeom>
          <a:noFill/>
        </p:spPr>
        <p:txBody>
          <a:bodyPr wrap="square" rtlCol="0">
            <a:spAutoFit/>
          </a:bodyPr>
          <a:lstStyle/>
          <a:p>
            <a:r>
              <a:rPr lang="en-GB" b="1" dirty="0" smtClean="0">
                <a:solidFill>
                  <a:schemeClr val="bg1"/>
                </a:solidFill>
                <a:latin typeface="Arial" pitchFamily="34" charset="0"/>
                <a:cs typeface="Arial" pitchFamily="34" charset="0"/>
              </a:rPr>
              <a:t>the house seemed empty  </a:t>
            </a:r>
            <a:endParaRPr lang="en-GB" b="1" dirty="0">
              <a:solidFill>
                <a:schemeClr val="bg1"/>
              </a:solidFill>
              <a:latin typeface="Arial" pitchFamily="34" charset="0"/>
              <a:cs typeface="Arial" pitchFamily="34" charset="0"/>
            </a:endParaRPr>
          </a:p>
        </p:txBody>
      </p:sp>
      <p:sp>
        <p:nvSpPr>
          <p:cNvPr id="6" name="TextBox 5"/>
          <p:cNvSpPr txBox="1"/>
          <p:nvPr/>
        </p:nvSpPr>
        <p:spPr>
          <a:xfrm>
            <a:off x="539552" y="2924944"/>
            <a:ext cx="3672408" cy="461665"/>
          </a:xfrm>
          <a:prstGeom prst="rect">
            <a:avLst/>
          </a:prstGeom>
          <a:noFill/>
        </p:spPr>
        <p:txBody>
          <a:bodyPr wrap="square" rtlCol="0">
            <a:spAutoFit/>
          </a:bodyPr>
          <a:lstStyle/>
          <a:p>
            <a:r>
              <a:rPr lang="en-GB" b="1" dirty="0" smtClean="0">
                <a:solidFill>
                  <a:schemeClr val="bg1"/>
                </a:solidFill>
                <a:latin typeface="Arial" pitchFamily="34" charset="0"/>
                <a:cs typeface="Arial" pitchFamily="34" charset="0"/>
              </a:rPr>
              <a:t>its windows boarded up</a:t>
            </a:r>
            <a:endParaRPr lang="en-GB" b="1" dirty="0">
              <a:solidFill>
                <a:schemeClr val="bg1"/>
              </a:solidFill>
              <a:latin typeface="Arial" pitchFamily="34" charset="0"/>
              <a:cs typeface="Arial" pitchFamily="34" charset="0"/>
            </a:endParaRPr>
          </a:p>
        </p:txBody>
      </p:sp>
      <p:sp>
        <p:nvSpPr>
          <p:cNvPr id="7" name="TextBox 6"/>
          <p:cNvSpPr txBox="1"/>
          <p:nvPr/>
        </p:nvSpPr>
        <p:spPr>
          <a:xfrm>
            <a:off x="539552" y="2132856"/>
            <a:ext cx="2952328" cy="461665"/>
          </a:xfrm>
          <a:prstGeom prst="rect">
            <a:avLst/>
          </a:prstGeom>
          <a:noFill/>
        </p:spPr>
        <p:txBody>
          <a:bodyPr wrap="square" rtlCol="0">
            <a:spAutoFit/>
          </a:bodyPr>
          <a:lstStyle/>
          <a:p>
            <a:r>
              <a:rPr lang="en-GB" b="1" dirty="0" smtClean="0">
                <a:solidFill>
                  <a:schemeClr val="bg1"/>
                </a:solidFill>
                <a:latin typeface="Arial" pitchFamily="34" charset="0"/>
                <a:cs typeface="Arial" pitchFamily="34" charset="0"/>
              </a:rPr>
              <a:t>slowly decaying</a:t>
            </a:r>
            <a:endParaRPr lang="en-GB" b="1" dirty="0">
              <a:solidFill>
                <a:schemeClr val="bg1"/>
              </a:solidFill>
              <a:latin typeface="Arial" pitchFamily="34" charset="0"/>
              <a:cs typeface="Arial" pitchFamily="34" charset="0"/>
            </a:endParaRPr>
          </a:p>
        </p:txBody>
      </p:sp>
      <p:sp>
        <p:nvSpPr>
          <p:cNvPr id="8" name="TextBox 7"/>
          <p:cNvSpPr txBox="1"/>
          <p:nvPr/>
        </p:nvSpPr>
        <p:spPr>
          <a:xfrm>
            <a:off x="539552" y="3573016"/>
            <a:ext cx="2880320" cy="461665"/>
          </a:xfrm>
          <a:prstGeom prst="rect">
            <a:avLst/>
          </a:prstGeom>
          <a:noFill/>
        </p:spPr>
        <p:txBody>
          <a:bodyPr wrap="square" rtlCol="0">
            <a:spAutoFit/>
          </a:bodyPr>
          <a:lstStyle/>
          <a:p>
            <a:r>
              <a:rPr lang="en-GB" b="1" dirty="0" smtClean="0">
                <a:solidFill>
                  <a:schemeClr val="bg1"/>
                </a:solidFill>
                <a:latin typeface="Arial" pitchFamily="34" charset="0"/>
                <a:cs typeface="Arial" pitchFamily="34" charset="0"/>
              </a:rPr>
              <a:t>covered with ivy</a:t>
            </a:r>
            <a:endParaRPr lang="en-GB" b="1" dirty="0">
              <a:solidFill>
                <a:schemeClr val="bg1"/>
              </a:solidFill>
              <a:latin typeface="Arial" pitchFamily="34" charset="0"/>
              <a:cs typeface="Arial" pitchFamily="34" charset="0"/>
            </a:endParaRPr>
          </a:p>
        </p:txBody>
      </p:sp>
      <p:sp>
        <p:nvSpPr>
          <p:cNvPr id="10" name="TextBox 9"/>
          <p:cNvSpPr txBox="1"/>
          <p:nvPr/>
        </p:nvSpPr>
        <p:spPr>
          <a:xfrm>
            <a:off x="5220072" y="4869160"/>
            <a:ext cx="3528392" cy="830997"/>
          </a:xfrm>
          <a:prstGeom prst="rect">
            <a:avLst/>
          </a:prstGeom>
          <a:noFill/>
        </p:spPr>
        <p:txBody>
          <a:bodyPr wrap="square" rtlCol="0">
            <a:spAutoFit/>
          </a:bodyPr>
          <a:lstStyle/>
          <a:p>
            <a:r>
              <a:rPr lang="en-GB" b="1" dirty="0" smtClean="0">
                <a:solidFill>
                  <a:schemeClr val="bg1"/>
                </a:solidFill>
                <a:latin typeface="Arial" pitchFamily="34" charset="0"/>
                <a:cs typeface="Arial" pitchFamily="34" charset="0"/>
              </a:rPr>
              <a:t>a woman stood in the doorway</a:t>
            </a:r>
            <a:endParaRPr lang="en-GB" b="1" dirty="0">
              <a:solidFill>
                <a:schemeClr val="bg1"/>
              </a:solidFill>
              <a:latin typeface="Arial" pitchFamily="34" charset="0"/>
              <a:cs typeface="Arial" pitchFamily="34" charset="0"/>
            </a:endParaRPr>
          </a:p>
        </p:txBody>
      </p:sp>
      <p:sp>
        <p:nvSpPr>
          <p:cNvPr id="11" name="TextBox 10"/>
          <p:cNvSpPr txBox="1"/>
          <p:nvPr/>
        </p:nvSpPr>
        <p:spPr>
          <a:xfrm>
            <a:off x="539552" y="4293096"/>
            <a:ext cx="1872208" cy="369332"/>
          </a:xfrm>
          <a:prstGeom prst="rect">
            <a:avLst/>
          </a:prstGeom>
          <a:noFill/>
        </p:spPr>
        <p:txBody>
          <a:bodyPr wrap="square" rtlCol="0">
            <a:spAutoFit/>
          </a:bodyPr>
          <a:lstStyle/>
          <a:p>
            <a:r>
              <a:rPr lang="en-GB" b="1" dirty="0" smtClean="0">
                <a:solidFill>
                  <a:schemeClr val="bg1"/>
                </a:solidFill>
                <a:latin typeface="Arial" pitchFamily="34" charset="0"/>
                <a:cs typeface="Arial" pitchFamily="34" charset="0"/>
              </a:rPr>
              <a:t>smiling</a:t>
            </a:r>
            <a:endParaRPr lang="en-GB" b="1" dirty="0">
              <a:solidFill>
                <a:schemeClr val="bg1"/>
              </a:solidFill>
              <a:latin typeface="Arial" pitchFamily="34" charset="0"/>
              <a:cs typeface="Arial" pitchFamily="34" charset="0"/>
            </a:endParaRPr>
          </a:p>
        </p:txBody>
      </p:sp>
      <p:sp>
        <p:nvSpPr>
          <p:cNvPr id="12" name="TextBox 11"/>
          <p:cNvSpPr txBox="1"/>
          <p:nvPr/>
        </p:nvSpPr>
        <p:spPr>
          <a:xfrm>
            <a:off x="539552" y="4941168"/>
            <a:ext cx="4248472" cy="461665"/>
          </a:xfrm>
          <a:prstGeom prst="rect">
            <a:avLst/>
          </a:prstGeom>
          <a:noFill/>
        </p:spPr>
        <p:txBody>
          <a:bodyPr wrap="square" rtlCol="0">
            <a:spAutoFit/>
          </a:bodyPr>
          <a:lstStyle/>
          <a:p>
            <a:r>
              <a:rPr lang="en-GB" b="1" dirty="0" smtClean="0">
                <a:solidFill>
                  <a:schemeClr val="bg1"/>
                </a:solidFill>
                <a:latin typeface="Arial" pitchFamily="34" charset="0"/>
                <a:cs typeface="Arial" pitchFamily="34" charset="0"/>
              </a:rPr>
              <a:t>holding a flickering candle </a:t>
            </a:r>
            <a:endParaRPr lang="en-GB" b="1" dirty="0">
              <a:solidFill>
                <a:schemeClr val="bg1"/>
              </a:solidFill>
              <a:latin typeface="Arial" pitchFamily="34" charset="0"/>
              <a:cs typeface="Arial" pitchFamily="34" charset="0"/>
            </a:endParaRPr>
          </a:p>
        </p:txBody>
      </p:sp>
      <p:sp>
        <p:nvSpPr>
          <p:cNvPr id="13" name="TextBox 12"/>
          <p:cNvSpPr txBox="1"/>
          <p:nvPr/>
        </p:nvSpPr>
        <p:spPr>
          <a:xfrm>
            <a:off x="539552" y="5517232"/>
            <a:ext cx="4536504" cy="461665"/>
          </a:xfrm>
          <a:prstGeom prst="rect">
            <a:avLst/>
          </a:prstGeom>
          <a:noFill/>
        </p:spPr>
        <p:txBody>
          <a:bodyPr wrap="square" rtlCol="0">
            <a:spAutoFit/>
          </a:bodyPr>
          <a:lstStyle/>
          <a:p>
            <a:r>
              <a:rPr lang="en-GB" b="1" dirty="0" smtClean="0">
                <a:solidFill>
                  <a:schemeClr val="bg1"/>
                </a:solidFill>
                <a:latin typeface="Arial" pitchFamily="34" charset="0"/>
                <a:cs typeface="Arial" pitchFamily="34" charset="0"/>
              </a:rPr>
              <a:t>beckoning me to follow her</a:t>
            </a:r>
            <a:endParaRPr lang="en-GB" b="1" dirty="0">
              <a:solidFill>
                <a:schemeClr val="bg1"/>
              </a:solidFill>
              <a:latin typeface="Arial" pitchFamily="34" charset="0"/>
              <a:cs typeface="Arial" pitchFamily="34" charset="0"/>
            </a:endParaRPr>
          </a:p>
        </p:txBody>
      </p:sp>
      <p:sp>
        <p:nvSpPr>
          <p:cNvPr id="14" name="Rectangle 13"/>
          <p:cNvSpPr/>
          <p:nvPr/>
        </p:nvSpPr>
        <p:spPr>
          <a:xfrm>
            <a:off x="7020272" y="6021288"/>
            <a:ext cx="982961" cy="246221"/>
          </a:xfrm>
          <a:prstGeom prst="rect">
            <a:avLst/>
          </a:prstGeom>
        </p:spPr>
        <p:txBody>
          <a:bodyPr wrap="none">
            <a:spAutoFit/>
          </a:bodyPr>
          <a:lstStyle/>
          <a:p>
            <a:r>
              <a:rPr lang="en-GB" sz="1000" dirty="0" smtClean="0">
                <a:solidFill>
                  <a:schemeClr val="bg1"/>
                </a:solidFill>
                <a:latin typeface="Arial" pitchFamily="34" charset="0"/>
                <a:cs typeface="Arial" pitchFamily="34" charset="0"/>
              </a:rPr>
              <a:t>©Mornixuur.nl</a:t>
            </a:r>
            <a:endParaRPr lang="en-GB" sz="10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Subordination</a:t>
            </a:r>
            <a:endParaRPr lang="en-GB" dirty="0"/>
          </a:p>
        </p:txBody>
      </p:sp>
      <p:sp>
        <p:nvSpPr>
          <p:cNvPr id="3" name="Content Placeholder 2"/>
          <p:cNvSpPr>
            <a:spLocks noGrp="1"/>
          </p:cNvSpPr>
          <p:nvPr>
            <p:ph sz="quarter" idx="1"/>
          </p:nvPr>
        </p:nvSpPr>
        <p:spPr/>
        <p:txBody>
          <a:bodyPr/>
          <a:lstStyle/>
          <a:p>
            <a:r>
              <a:rPr lang="en-GB" sz="2000" dirty="0" smtClean="0"/>
              <a:t>Signals relationships between ideas and how one thing is dependent on another. Two useful constructions to teach are: </a:t>
            </a:r>
          </a:p>
          <a:p>
            <a:r>
              <a:rPr lang="en-GB" sz="2000" dirty="0" smtClean="0"/>
              <a:t>the use of clauses beginning with subordinating conjunctions such as:</a:t>
            </a:r>
            <a:r>
              <a:rPr lang="en-GB" sz="2000" i="1" dirty="0" smtClean="0"/>
              <a:t> if, because, since, despite, although, while, when </a:t>
            </a:r>
            <a:r>
              <a:rPr lang="en-GB" sz="2000" dirty="0" smtClean="0"/>
              <a:t> to support explanation and analysis:  </a:t>
            </a:r>
          </a:p>
          <a:p>
            <a:pPr>
              <a:buFont typeface="Wingdings" pitchFamily="2" charset="2"/>
              <a:buChar char="Ø"/>
            </a:pPr>
            <a:r>
              <a:rPr lang="en-GB" sz="2000" b="1" i="1" u="sng" dirty="0" smtClean="0"/>
              <a:t>Once</a:t>
            </a:r>
            <a:r>
              <a:rPr lang="en-GB" sz="2000" b="1" i="1" dirty="0" smtClean="0"/>
              <a:t> the war was over</a:t>
            </a:r>
            <a:r>
              <a:rPr lang="en-GB" sz="2000" i="1" dirty="0" smtClean="0"/>
              <a:t>, the wartime camaraderie of America and the USSR quickly deteriorated.</a:t>
            </a:r>
          </a:p>
          <a:p>
            <a:pPr>
              <a:buFont typeface="Wingdings" pitchFamily="2" charset="2"/>
              <a:buChar char="Ø"/>
            </a:pPr>
            <a:r>
              <a:rPr lang="en-GB" sz="2000" i="1" dirty="0" smtClean="0"/>
              <a:t>Adolf Hitler rose to power </a:t>
            </a:r>
            <a:r>
              <a:rPr lang="en-GB" sz="2000" b="1" i="1" u="sng" dirty="0" smtClean="0"/>
              <a:t>because</a:t>
            </a:r>
            <a:r>
              <a:rPr lang="en-GB" sz="2000" b="1" i="1" dirty="0" smtClean="0"/>
              <a:t> he promised economic growth.</a:t>
            </a:r>
          </a:p>
          <a:p>
            <a:pPr>
              <a:buFont typeface="Wingdings" pitchFamily="2" charset="2"/>
              <a:buChar char="q"/>
            </a:pPr>
            <a:r>
              <a:rPr lang="en-GB" sz="2000" dirty="0" smtClean="0"/>
              <a:t>Use of relative clauses to provide additional factual detail within a sentence, using </a:t>
            </a:r>
            <a:r>
              <a:rPr lang="en-GB" sz="2000" i="1" dirty="0" smtClean="0"/>
              <a:t>who, which, that , whose </a:t>
            </a:r>
            <a:r>
              <a:rPr lang="en-GB" sz="2000" dirty="0" smtClean="0"/>
              <a:t>to relate information back to the noun e.g. </a:t>
            </a:r>
            <a:r>
              <a:rPr lang="en-GB" sz="2000" i="1" dirty="0" smtClean="0"/>
              <a:t>The Yalta and Potsdam conferences, </a:t>
            </a:r>
            <a:r>
              <a:rPr lang="en-GB" sz="2000" b="1" i="1" dirty="0" smtClean="0"/>
              <a:t>which decided Germany’s fate at the end of the war, </a:t>
            </a:r>
            <a:r>
              <a:rPr lang="en-GB" sz="2000" i="1" dirty="0" smtClean="0"/>
              <a:t>were marked by disagreements between the Allies. </a:t>
            </a:r>
            <a:endParaRPr lang="en-GB" sz="2200" i="1" dirty="0" smtClean="0"/>
          </a:p>
          <a:p>
            <a:pPr>
              <a:buNone/>
            </a:pPr>
            <a:endParaRPr lang="en-GB" sz="2200" dirty="0" smtClean="0"/>
          </a:p>
          <a:p>
            <a:pPr>
              <a:buFont typeface="Wingdings" pitchFamily="2" charset="2"/>
              <a:buChar char="Ø"/>
            </a:pPr>
            <a:endParaRPr lang="en-GB" dirty="0"/>
          </a:p>
        </p:txBody>
      </p:sp>
      <p:sp>
        <p:nvSpPr>
          <p:cNvPr id="4" name="Slide Number Placeholder 3"/>
          <p:cNvSpPr>
            <a:spLocks noGrp="1"/>
          </p:cNvSpPr>
          <p:nvPr>
            <p:ph type="sldNum" sz="quarter" idx="12"/>
          </p:nvPr>
        </p:nvSpPr>
        <p:spPr/>
        <p:txBody>
          <a:bodyPr>
            <a:normAutofit fontScale="85000" lnSpcReduction="20000"/>
          </a:bodyPr>
          <a:lstStyle/>
          <a:p>
            <a:fld id="{9D3D54D0-5996-4F26-A46C-4F5E9322E0B9}" type="slidenum">
              <a:rPr lang="en-GB" smtClean="0"/>
              <a:pPr/>
              <a:t>24</a:t>
            </a:fld>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600" dirty="0" smtClean="0"/>
              <a:t>Sentence types and writing development</a:t>
            </a:r>
            <a:endParaRPr lang="en-GB" sz="3600" dirty="0"/>
          </a:p>
        </p:txBody>
      </p:sp>
      <p:sp>
        <p:nvSpPr>
          <p:cNvPr id="3" name="Content Placeholder 2"/>
          <p:cNvSpPr>
            <a:spLocks noGrp="1"/>
          </p:cNvSpPr>
          <p:nvPr>
            <p:ph idx="1"/>
          </p:nvPr>
        </p:nvSpPr>
        <p:spPr/>
        <p:txBody>
          <a:bodyPr>
            <a:normAutofit fontScale="77500" lnSpcReduction="20000"/>
          </a:bodyPr>
          <a:lstStyle/>
          <a:p>
            <a:r>
              <a:rPr lang="en-GB" sz="2800" dirty="0" smtClean="0"/>
              <a:t>The tendency to over-use co-ordination is more typical of  lower and middle ability writers.  This may reflect speech patterns which are naturally more heavily co-ordinated; or it may reflect a focus upon conveying narrative action without considering the relationships between ideas that can be expressed through subordination.</a:t>
            </a:r>
          </a:p>
          <a:p>
            <a:r>
              <a:rPr lang="en-GB" sz="2800" dirty="0" smtClean="0"/>
              <a:t>Using subordination allows the relationship between clauses to be more explicit: it can represent a move from chaining ideas together (with </a:t>
            </a:r>
            <a:r>
              <a:rPr lang="en-GB" sz="2800" i="1" dirty="0" smtClean="0"/>
              <a:t>and</a:t>
            </a:r>
            <a:r>
              <a:rPr lang="en-GB" sz="2800" dirty="0" smtClean="0"/>
              <a:t> or </a:t>
            </a:r>
            <a:r>
              <a:rPr lang="en-GB" sz="2800" i="1" dirty="0" smtClean="0"/>
              <a:t>but</a:t>
            </a:r>
            <a:r>
              <a:rPr lang="en-GB" sz="2800" dirty="0" smtClean="0"/>
              <a:t>) to showing explanatory or causal links.</a:t>
            </a:r>
          </a:p>
          <a:p>
            <a:r>
              <a:rPr lang="en-GB" sz="2800" dirty="0" smtClean="0"/>
              <a:t>Using subordination results in varying the structure of the sentence, which can add to its impact on the reader e.g. by foregrounding important information.</a:t>
            </a:r>
          </a:p>
          <a:p>
            <a:r>
              <a:rPr lang="en-GB" sz="2800" dirty="0" smtClean="0"/>
              <a:t>Using subordination often invites the use of more sophisticated internal sentence punctuation.</a:t>
            </a:r>
          </a:p>
          <a:p>
            <a:endParaRPr lang="en-GB" dirty="0"/>
          </a:p>
        </p:txBody>
      </p:sp>
      <p:sp>
        <p:nvSpPr>
          <p:cNvPr id="4" name="Slide Number Placeholder 3"/>
          <p:cNvSpPr>
            <a:spLocks noGrp="1"/>
          </p:cNvSpPr>
          <p:nvPr>
            <p:ph type="sldNum" sz="quarter" idx="12"/>
          </p:nvPr>
        </p:nvSpPr>
        <p:spPr/>
        <p:txBody>
          <a:bodyPr>
            <a:normAutofit fontScale="85000" lnSpcReduction="20000"/>
          </a:bodyPr>
          <a:lstStyle/>
          <a:p>
            <a:fld id="{72051ED8-246A-4ED7-BA39-F0E168D1450D}" type="slidenum">
              <a:rPr lang="en-GB" smtClean="0"/>
              <a:pPr/>
              <a:t>25</a:t>
            </a:fld>
            <a:endParaRPr lang="en-GB"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Better sentence control connects ideas more securely </a:t>
            </a:r>
            <a:endParaRPr lang="en-GB" sz="3200" dirty="0"/>
          </a:p>
        </p:txBody>
      </p:sp>
      <p:sp>
        <p:nvSpPr>
          <p:cNvPr id="4" name="Slide Number Placeholder 3"/>
          <p:cNvSpPr>
            <a:spLocks noGrp="1"/>
          </p:cNvSpPr>
          <p:nvPr>
            <p:ph type="sldNum" sz="quarter" idx="12"/>
          </p:nvPr>
        </p:nvSpPr>
        <p:spPr/>
        <p:txBody>
          <a:bodyPr>
            <a:normAutofit fontScale="85000" lnSpcReduction="20000"/>
          </a:bodyPr>
          <a:lstStyle/>
          <a:p>
            <a:fld id="{9D3D54D0-5996-4F26-A46C-4F5E9322E0B9}" type="slidenum">
              <a:rPr lang="en-GB" smtClean="0"/>
              <a:pPr/>
              <a:t>26</a:t>
            </a:fld>
            <a:endParaRPr lang="en-GB"/>
          </a:p>
        </p:txBody>
      </p:sp>
      <p:pic>
        <p:nvPicPr>
          <p:cNvPr id="5" name="Picture 3"/>
          <p:cNvPicPr>
            <a:picLocks noGrp="1" noChangeAspect="1" noChangeArrowheads="1"/>
          </p:cNvPicPr>
          <p:nvPr>
            <p:ph sz="quarter" idx="1"/>
          </p:nvPr>
        </p:nvPicPr>
        <p:blipFill>
          <a:blip r:embed="rId3" cstate="print"/>
          <a:srcRect/>
          <a:stretch>
            <a:fillRect/>
          </a:stretch>
        </p:blipFill>
        <p:spPr bwMode="auto">
          <a:xfrm>
            <a:off x="539552" y="1700808"/>
            <a:ext cx="8153400" cy="4360608"/>
          </a:xfrm>
          <a:prstGeom prst="rect">
            <a:avLst/>
          </a:prstGeom>
          <a:noFill/>
          <a:ln w="9525">
            <a:noFill/>
            <a:miter lim="800000"/>
            <a:headEnd/>
            <a:tailEnd/>
          </a:ln>
        </p:spPr>
      </p:pic>
      <p:sp>
        <p:nvSpPr>
          <p:cNvPr id="6" name="TextBox 5"/>
          <p:cNvSpPr txBox="1"/>
          <p:nvPr/>
        </p:nvSpPr>
        <p:spPr>
          <a:xfrm>
            <a:off x="544085" y="4287959"/>
            <a:ext cx="8132371" cy="2246769"/>
          </a:xfrm>
          <a:prstGeom prst="rect">
            <a:avLst/>
          </a:prstGeom>
          <a:solidFill>
            <a:srgbClr val="CCFF99"/>
          </a:solidFill>
        </p:spPr>
        <p:txBody>
          <a:bodyPr wrap="square" rtlCol="0">
            <a:spAutoFit/>
          </a:bodyPr>
          <a:lstStyle/>
          <a:p>
            <a:r>
              <a:rPr lang="en-GB" sz="2800" dirty="0" err="1" smtClean="0"/>
              <a:t>Chonquing</a:t>
            </a:r>
            <a:r>
              <a:rPr lang="en-GB" sz="2800" dirty="0" smtClean="0"/>
              <a:t> in China experiences many environmental pressures such as battery waste from factories </a:t>
            </a:r>
            <a:r>
              <a:rPr lang="en-GB" sz="2800" b="1" dirty="0" smtClean="0"/>
              <a:t>which affects </a:t>
            </a:r>
            <a:r>
              <a:rPr lang="en-GB" sz="2800" dirty="0" smtClean="0"/>
              <a:t>villagers in downstream rural areas </a:t>
            </a:r>
            <a:r>
              <a:rPr lang="en-GB" sz="2800" b="1" dirty="0" smtClean="0"/>
              <a:t>by polluting </a:t>
            </a:r>
            <a:r>
              <a:rPr lang="en-GB" sz="2800" dirty="0" smtClean="0"/>
              <a:t>their water supply.</a:t>
            </a:r>
            <a:endParaRPr lang="en-GB"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8153400" cy="990600"/>
          </a:xfrm>
        </p:spPr>
        <p:txBody>
          <a:bodyPr/>
          <a:lstStyle/>
          <a:p>
            <a:r>
              <a:rPr lang="en-GB" sz="2400" dirty="0" smtClean="0"/>
              <a:t>TASK: Describe the sentences used in this GCSE History answer and explain how successful they are in making the student ‘sound like an expert’. </a:t>
            </a:r>
            <a:endParaRPr lang="en-GB" sz="2400" dirty="0"/>
          </a:p>
        </p:txBody>
      </p:sp>
      <p:sp>
        <p:nvSpPr>
          <p:cNvPr id="3" name="Content Placeholder 2"/>
          <p:cNvSpPr>
            <a:spLocks noGrp="1"/>
          </p:cNvSpPr>
          <p:nvPr>
            <p:ph sz="quarter" idx="1"/>
          </p:nvPr>
        </p:nvSpPr>
        <p:spPr/>
        <p:txBody>
          <a:bodyPr/>
          <a:lstStyle/>
          <a:p>
            <a:r>
              <a:rPr lang="en-GB" sz="2400" i="1" dirty="0" smtClean="0"/>
              <a:t>Stalin created </a:t>
            </a:r>
            <a:r>
              <a:rPr lang="en-GB" sz="2400" i="1" dirty="0" err="1" smtClean="0"/>
              <a:t>Comecon</a:t>
            </a:r>
            <a:r>
              <a:rPr lang="en-GB" sz="2400" i="1" dirty="0" smtClean="0"/>
              <a:t> as a response to Marshall aid. The USSR prevented Eastern </a:t>
            </a:r>
            <a:r>
              <a:rPr lang="en-GB" sz="2400" i="1" dirty="0" err="1" smtClean="0"/>
              <a:t>europe</a:t>
            </a:r>
            <a:r>
              <a:rPr lang="en-GB" sz="2400" i="1" dirty="0" smtClean="0"/>
              <a:t> from taking </a:t>
            </a:r>
            <a:r>
              <a:rPr lang="en-GB" sz="2400" i="1" dirty="0" err="1" smtClean="0"/>
              <a:t>marshall</a:t>
            </a:r>
            <a:r>
              <a:rPr lang="en-GB" sz="2400" i="1" dirty="0" smtClean="0"/>
              <a:t> aid and so gave them funds and other materials from the USSR as well. </a:t>
            </a:r>
            <a:r>
              <a:rPr lang="en-GB" sz="2400" i="1" dirty="0" err="1" smtClean="0"/>
              <a:t>Comecon</a:t>
            </a:r>
            <a:r>
              <a:rPr lang="en-GB" sz="2400" i="1" dirty="0" smtClean="0"/>
              <a:t> also helped Stalin and the USSR solidify power in Europe while preventing them allying with America by taking Marshall Aid.</a:t>
            </a:r>
          </a:p>
          <a:p>
            <a:r>
              <a:rPr lang="en-GB" sz="2400" dirty="0" smtClean="0"/>
              <a:t>Can you comment on: </a:t>
            </a:r>
          </a:p>
          <a:p>
            <a:pPr>
              <a:buFont typeface="Wingdings" pitchFamily="2" charset="2"/>
              <a:buChar char="Ø"/>
            </a:pPr>
            <a:r>
              <a:rPr lang="en-GB" sz="2400" dirty="0" smtClean="0"/>
              <a:t>verb choices </a:t>
            </a:r>
          </a:p>
          <a:p>
            <a:pPr>
              <a:buFont typeface="Wingdings" pitchFamily="2" charset="2"/>
              <a:buChar char="Ø"/>
            </a:pPr>
            <a:r>
              <a:rPr lang="en-GB" sz="2400" dirty="0" smtClean="0"/>
              <a:t>how detailed information is included</a:t>
            </a:r>
          </a:p>
          <a:p>
            <a:pPr>
              <a:buFont typeface="Wingdings" pitchFamily="2" charset="2"/>
              <a:buChar char="Ø"/>
            </a:pPr>
            <a:r>
              <a:rPr lang="en-GB" sz="2400" dirty="0" smtClean="0"/>
              <a:t>how ideas are linked  </a:t>
            </a:r>
          </a:p>
          <a:p>
            <a:pPr>
              <a:buFont typeface="Wingdings" pitchFamily="2" charset="2"/>
              <a:buChar char="Ø"/>
            </a:pPr>
            <a:r>
              <a:rPr lang="en-GB" sz="2400" dirty="0" smtClean="0"/>
              <a:t>how fluency and clarity might be improved</a:t>
            </a:r>
          </a:p>
          <a:p>
            <a:pPr>
              <a:buFont typeface="Wingdings" pitchFamily="2" charset="2"/>
              <a:buChar char="Ø"/>
            </a:pPr>
            <a:endParaRPr lang="en-GB" sz="2400" dirty="0" smtClean="0"/>
          </a:p>
          <a:p>
            <a:pPr>
              <a:buFont typeface="Wingdings" pitchFamily="2" charset="2"/>
              <a:buChar char="Ø"/>
            </a:pPr>
            <a:endParaRPr lang="en-GB" sz="2600" dirty="0" smtClean="0"/>
          </a:p>
          <a:p>
            <a:pPr>
              <a:buNone/>
            </a:pPr>
            <a:endParaRPr lang="en-GB" sz="2600" dirty="0"/>
          </a:p>
        </p:txBody>
      </p:sp>
      <p:sp>
        <p:nvSpPr>
          <p:cNvPr id="4" name="Slide Number Placeholder 3"/>
          <p:cNvSpPr>
            <a:spLocks noGrp="1"/>
          </p:cNvSpPr>
          <p:nvPr>
            <p:ph type="sldNum" sz="quarter" idx="12"/>
          </p:nvPr>
        </p:nvSpPr>
        <p:spPr/>
        <p:txBody>
          <a:bodyPr>
            <a:normAutofit fontScale="85000" lnSpcReduction="20000"/>
          </a:bodyPr>
          <a:lstStyle/>
          <a:p>
            <a:fld id="{9D3D54D0-5996-4F26-A46C-4F5E9322E0B9}" type="slidenum">
              <a:rPr lang="en-GB" smtClean="0"/>
              <a:pPr/>
              <a:t>27</a:t>
            </a:fld>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idx="1"/>
          </p:nvPr>
        </p:nvSpPr>
        <p:spPr/>
        <p:txBody>
          <a:bodyPr/>
          <a:lstStyle/>
          <a:p>
            <a:r>
              <a:rPr lang="en-GB" sz="5400" dirty="0" smtClean="0"/>
              <a:t>PLENARY</a:t>
            </a:r>
            <a:endParaRPr lang="en-GB" sz="5400" dirty="0"/>
          </a:p>
        </p:txBody>
      </p:sp>
      <p:sp>
        <p:nvSpPr>
          <p:cNvPr id="6" name="Title 5"/>
          <p:cNvSpPr>
            <a:spLocks noGrp="1"/>
          </p:cNvSpPr>
          <p:nvPr>
            <p:ph type="title"/>
          </p:nvPr>
        </p:nvSpPr>
        <p:spPr/>
        <p:txBody>
          <a:bodyPr/>
          <a:lstStyle/>
          <a:p>
            <a:endParaRPr lang="en-GB"/>
          </a:p>
        </p:txBody>
      </p:sp>
    </p:spTree>
    <p:extLst>
      <p:ext uri="{BB962C8B-B14F-4D97-AF65-F5344CB8AC3E}">
        <p14:creationId xmlns:p14="http://schemas.microsoft.com/office/powerpoint/2010/main" val="6660753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t>Teaching writing explicitly </a:t>
            </a:r>
            <a:endParaRPr lang="en-GB" sz="4000" dirty="0"/>
          </a:p>
        </p:txBody>
      </p:sp>
      <p:sp>
        <p:nvSpPr>
          <p:cNvPr id="3" name="Content Placeholder 2"/>
          <p:cNvSpPr>
            <a:spLocks noGrp="1"/>
          </p:cNvSpPr>
          <p:nvPr>
            <p:ph sz="quarter" idx="1"/>
          </p:nvPr>
        </p:nvSpPr>
        <p:spPr/>
        <p:txBody>
          <a:bodyPr/>
          <a:lstStyle/>
          <a:p>
            <a:r>
              <a:rPr lang="en-GB" sz="2400" dirty="0" smtClean="0"/>
              <a:t>In terms of your own subject knowledge, what might you need to develop in order to teach students explicitly how to improve their explanations or analyses? </a:t>
            </a:r>
          </a:p>
          <a:p>
            <a:pPr>
              <a:buNone/>
            </a:pPr>
            <a:endParaRPr lang="en-GB" sz="2400" dirty="0" smtClean="0"/>
          </a:p>
          <a:p>
            <a:r>
              <a:rPr lang="en-GB" sz="2400" dirty="0" smtClean="0"/>
              <a:t>What further support might you need?</a:t>
            </a:r>
          </a:p>
          <a:p>
            <a:endParaRPr lang="en-GB" sz="2400" dirty="0" smtClean="0"/>
          </a:p>
          <a:p>
            <a:pPr algn="ctr">
              <a:buNone/>
            </a:pPr>
            <a:r>
              <a:rPr lang="en-GB" sz="2400" dirty="0" smtClean="0"/>
              <a:t>Exeter’s grammar website is very useful and accessible: </a:t>
            </a:r>
            <a:r>
              <a:rPr lang="en-GB" sz="2400" dirty="0" smtClean="0">
                <a:solidFill>
                  <a:srgbClr val="FF0000"/>
                </a:solidFill>
              </a:rPr>
              <a:t>www.cybergrammar.com</a:t>
            </a:r>
          </a:p>
        </p:txBody>
      </p:sp>
      <p:sp>
        <p:nvSpPr>
          <p:cNvPr id="4" name="Slide Number Placeholder 3"/>
          <p:cNvSpPr>
            <a:spLocks noGrp="1"/>
          </p:cNvSpPr>
          <p:nvPr>
            <p:ph type="sldNum" sz="quarter" idx="12"/>
          </p:nvPr>
        </p:nvSpPr>
        <p:spPr/>
        <p:txBody>
          <a:bodyPr>
            <a:normAutofit fontScale="85000" lnSpcReduction="20000"/>
          </a:bodyPr>
          <a:lstStyle/>
          <a:p>
            <a:fld id="{9D3D54D0-5996-4F26-A46C-4F5E9322E0B9}" type="slidenum">
              <a:rPr lang="en-GB" smtClean="0"/>
              <a:pPr/>
              <a:t>29</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Teaching writing explicitly: key principles </a:t>
            </a:r>
            <a:endParaRPr lang="en-GB" sz="3200" dirty="0"/>
          </a:p>
        </p:txBody>
      </p:sp>
      <p:sp>
        <p:nvSpPr>
          <p:cNvPr id="3" name="Content Placeholder 2"/>
          <p:cNvSpPr>
            <a:spLocks noGrp="1"/>
          </p:cNvSpPr>
          <p:nvPr>
            <p:ph sz="quarter" idx="1"/>
          </p:nvPr>
        </p:nvSpPr>
        <p:spPr/>
        <p:txBody>
          <a:bodyPr/>
          <a:lstStyle/>
          <a:p>
            <a:pPr lvl="0">
              <a:lnSpc>
                <a:spcPts val="3200"/>
              </a:lnSpc>
            </a:pPr>
            <a:r>
              <a:rPr lang="en-GB" sz="2200" dirty="0" smtClean="0"/>
              <a:t>Link a grammar feature to its effect in the writing</a:t>
            </a:r>
          </a:p>
          <a:p>
            <a:pPr lvl="0">
              <a:lnSpc>
                <a:spcPts val="3200"/>
              </a:lnSpc>
              <a:buNone/>
            </a:pPr>
            <a:r>
              <a:rPr lang="en-GB" sz="2200" dirty="0" smtClean="0">
                <a:solidFill>
                  <a:srgbClr val="FF0000"/>
                </a:solidFill>
              </a:rPr>
              <a:t>e.g. show how using a well-chosen noun phrase can convey meaning precisely and succinctly: </a:t>
            </a:r>
            <a:r>
              <a:rPr lang="en-GB" sz="2200" i="1" dirty="0" smtClean="0">
                <a:solidFill>
                  <a:srgbClr val="FF0000"/>
                </a:solidFill>
              </a:rPr>
              <a:t>human-caused climate change; </a:t>
            </a:r>
            <a:r>
              <a:rPr lang="en-GB" sz="2200" i="1" dirty="0" err="1" smtClean="0">
                <a:solidFill>
                  <a:srgbClr val="FF0000"/>
                </a:solidFill>
              </a:rPr>
              <a:t>Kruschev’s</a:t>
            </a:r>
            <a:r>
              <a:rPr lang="en-GB" sz="2200" i="1" dirty="0" smtClean="0">
                <a:solidFill>
                  <a:srgbClr val="FF0000"/>
                </a:solidFill>
              </a:rPr>
              <a:t> policy of de-Stalinisation</a:t>
            </a:r>
          </a:p>
          <a:p>
            <a:pPr lvl="0">
              <a:lnSpc>
                <a:spcPts val="3200"/>
              </a:lnSpc>
            </a:pPr>
            <a:r>
              <a:rPr lang="en-GB" sz="2200" dirty="0" smtClean="0"/>
              <a:t>Use grammatical terms but explain them through examples</a:t>
            </a:r>
          </a:p>
          <a:p>
            <a:pPr lvl="0">
              <a:lnSpc>
                <a:spcPts val="3200"/>
              </a:lnSpc>
              <a:buNone/>
            </a:pPr>
            <a:r>
              <a:rPr lang="en-GB" sz="2200" i="1" dirty="0" smtClean="0">
                <a:solidFill>
                  <a:srgbClr val="FF0000"/>
                </a:solidFill>
              </a:rPr>
              <a:t>e.g. </a:t>
            </a:r>
            <a:r>
              <a:rPr lang="en-GB" sz="2200" dirty="0" smtClean="0">
                <a:solidFill>
                  <a:srgbClr val="FF0000"/>
                </a:solidFill>
              </a:rPr>
              <a:t>provide a list of modal verbs </a:t>
            </a:r>
            <a:r>
              <a:rPr lang="en-GB" sz="2200" i="1" dirty="0" smtClean="0">
                <a:solidFill>
                  <a:srgbClr val="FF0000"/>
                </a:solidFill>
              </a:rPr>
              <a:t>(can, could, shall, should, will, would, might, must, may) </a:t>
            </a:r>
            <a:r>
              <a:rPr lang="en-GB" sz="2200" dirty="0" smtClean="0">
                <a:solidFill>
                  <a:srgbClr val="FF0000"/>
                </a:solidFill>
              </a:rPr>
              <a:t>and use them to write an evaluation of a Science method or a Drama performance</a:t>
            </a:r>
          </a:p>
          <a:p>
            <a:pPr lvl="0">
              <a:lnSpc>
                <a:spcPts val="3200"/>
              </a:lnSpc>
            </a:pPr>
            <a:r>
              <a:rPr lang="en-GB" sz="2200" dirty="0" smtClean="0"/>
              <a:t>Encourage discussion about language and effects</a:t>
            </a:r>
          </a:p>
          <a:p>
            <a:pPr lvl="0">
              <a:lnSpc>
                <a:spcPts val="3200"/>
              </a:lnSpc>
              <a:buNone/>
            </a:pPr>
            <a:r>
              <a:rPr lang="en-GB" sz="2200" i="1" dirty="0" smtClean="0">
                <a:solidFill>
                  <a:srgbClr val="FF0000"/>
                </a:solidFill>
              </a:rPr>
              <a:t>e.g. </a:t>
            </a:r>
            <a:r>
              <a:rPr lang="en-GB" sz="2200" dirty="0" smtClean="0">
                <a:solidFill>
                  <a:srgbClr val="FF0000"/>
                </a:solidFill>
              </a:rPr>
              <a:t>Compare two opening paragraphs to an argument and decide which is most effective and why</a:t>
            </a:r>
          </a:p>
          <a:p>
            <a:pPr lvl="0">
              <a:lnSpc>
                <a:spcPts val="3200"/>
              </a:lnSpc>
              <a:buNone/>
            </a:pPr>
            <a:endParaRPr lang="en-GB" sz="2200" dirty="0" smtClean="0">
              <a:solidFill>
                <a:srgbClr val="FF0000"/>
              </a:solidFill>
            </a:endParaRPr>
          </a:p>
          <a:p>
            <a:pPr>
              <a:buNone/>
            </a:pPr>
            <a:endParaRPr lang="en-GB" dirty="0" smtClean="0"/>
          </a:p>
        </p:txBody>
      </p:sp>
      <p:sp>
        <p:nvSpPr>
          <p:cNvPr id="4" name="Slide Number Placeholder 3"/>
          <p:cNvSpPr>
            <a:spLocks noGrp="1"/>
          </p:cNvSpPr>
          <p:nvPr>
            <p:ph type="sldNum" sz="quarter" idx="12"/>
          </p:nvPr>
        </p:nvSpPr>
        <p:spPr/>
        <p:txBody>
          <a:bodyPr>
            <a:normAutofit fontScale="85000" lnSpcReduction="20000"/>
          </a:bodyPr>
          <a:lstStyle/>
          <a:p>
            <a:fld id="{9D3D54D0-5996-4F26-A46C-4F5E9322E0B9}" type="slidenum">
              <a:rPr lang="en-GB" smtClean="0"/>
              <a:pPr/>
              <a:t>3</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dirty="0" smtClean="0"/>
              <a:t>Teaching writing explicitly </a:t>
            </a:r>
            <a:endParaRPr lang="en-GB" sz="4000" dirty="0"/>
          </a:p>
        </p:txBody>
      </p:sp>
      <p:sp>
        <p:nvSpPr>
          <p:cNvPr id="3" name="Content Placeholder 2"/>
          <p:cNvSpPr>
            <a:spLocks noGrp="1"/>
          </p:cNvSpPr>
          <p:nvPr>
            <p:ph sz="quarter" idx="1"/>
          </p:nvPr>
        </p:nvSpPr>
        <p:spPr/>
        <p:txBody>
          <a:bodyPr/>
          <a:lstStyle/>
          <a:p>
            <a:pPr lvl="0">
              <a:lnSpc>
                <a:spcPts val="3200"/>
              </a:lnSpc>
            </a:pPr>
            <a:r>
              <a:rPr lang="en-GB" sz="2200" dirty="0" smtClean="0"/>
              <a:t>Use authentic examples from authentic texts</a:t>
            </a:r>
          </a:p>
          <a:p>
            <a:pPr lvl="0">
              <a:lnSpc>
                <a:spcPts val="3200"/>
              </a:lnSpc>
              <a:buNone/>
            </a:pPr>
            <a:r>
              <a:rPr lang="en-GB" sz="2200" dirty="0" smtClean="0">
                <a:solidFill>
                  <a:srgbClr val="FF0000"/>
                </a:solidFill>
              </a:rPr>
              <a:t>e.g. highlight the noun phrases and verbs used in an artist’s statement explaining their work</a:t>
            </a:r>
          </a:p>
          <a:p>
            <a:pPr lvl="0">
              <a:lnSpc>
                <a:spcPts val="3200"/>
              </a:lnSpc>
            </a:pPr>
            <a:r>
              <a:rPr lang="en-GB" sz="2200" dirty="0" smtClean="0"/>
              <a:t>Use model patterns for students to imitate</a:t>
            </a:r>
          </a:p>
          <a:p>
            <a:pPr lvl="0">
              <a:lnSpc>
                <a:spcPts val="3200"/>
              </a:lnSpc>
              <a:buNone/>
            </a:pPr>
            <a:r>
              <a:rPr lang="en-GB" sz="2200" dirty="0" smtClean="0">
                <a:solidFill>
                  <a:srgbClr val="FF0000"/>
                </a:solidFill>
              </a:rPr>
              <a:t>e.g. The use of a short sentence at the start of a paragraph that clearly states the main idea </a:t>
            </a:r>
          </a:p>
          <a:p>
            <a:pPr>
              <a:buNone/>
            </a:pPr>
            <a:endParaRPr lang="en-GB" dirty="0" smtClean="0"/>
          </a:p>
        </p:txBody>
      </p:sp>
      <p:sp>
        <p:nvSpPr>
          <p:cNvPr id="4" name="Slide Number Placeholder 3"/>
          <p:cNvSpPr>
            <a:spLocks noGrp="1"/>
          </p:cNvSpPr>
          <p:nvPr>
            <p:ph type="sldNum" sz="quarter" idx="12"/>
          </p:nvPr>
        </p:nvSpPr>
        <p:spPr/>
        <p:txBody>
          <a:bodyPr>
            <a:normAutofit fontScale="85000" lnSpcReduction="20000"/>
          </a:bodyPr>
          <a:lstStyle/>
          <a:p>
            <a:fld id="{9D3D54D0-5996-4F26-A46C-4F5E9322E0B9}" type="slidenum">
              <a:rPr lang="en-GB" smtClean="0"/>
              <a:pPr/>
              <a:t>4</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Activities to support students’ understanding and use of noun phrases in explanations</a:t>
            </a:r>
            <a:endParaRPr lang="en-GB" sz="2800" dirty="0"/>
          </a:p>
        </p:txBody>
      </p:sp>
      <p:sp>
        <p:nvSpPr>
          <p:cNvPr id="3" name="Content Placeholder 2"/>
          <p:cNvSpPr>
            <a:spLocks noGrp="1"/>
          </p:cNvSpPr>
          <p:nvPr>
            <p:ph sz="quarter" idx="1"/>
          </p:nvPr>
        </p:nvSpPr>
        <p:spPr/>
        <p:txBody>
          <a:bodyPr/>
          <a:lstStyle/>
          <a:p>
            <a:r>
              <a:rPr lang="en-GB" sz="2200" dirty="0" smtClean="0"/>
              <a:t>Before reading an explanation text, display some of the noun phrases that carry the main ideas in the text. Ask students to use them in predicting what the text will say.</a:t>
            </a:r>
          </a:p>
          <a:p>
            <a:r>
              <a:rPr lang="en-GB" sz="2200" dirty="0" smtClean="0"/>
              <a:t>When you read the text with students, highlight the noun phrases that explain the main ideas in the topic – e.g. by underlining or consistent colour coding.</a:t>
            </a:r>
          </a:p>
          <a:p>
            <a:r>
              <a:rPr lang="en-GB" sz="2200" dirty="0" smtClean="0"/>
              <a:t>Summarise the main ideas in a text by writing a title and subheadings for each paragraph. Do this in the form of a noun phrase e.g. Title: </a:t>
            </a:r>
            <a:r>
              <a:rPr lang="en-GB" sz="2200" i="1" dirty="0" smtClean="0"/>
              <a:t>Causes of global warming</a:t>
            </a:r>
            <a:r>
              <a:rPr lang="en-GB" sz="2200" dirty="0" smtClean="0"/>
              <a:t>; Paragraph 1: </a:t>
            </a:r>
            <a:r>
              <a:rPr lang="en-GB" sz="2200" i="1" dirty="0" smtClean="0"/>
              <a:t>Our use of fossil fuels </a:t>
            </a:r>
            <a:r>
              <a:rPr lang="en-GB" sz="2200" dirty="0" smtClean="0"/>
              <a:t>etc.</a:t>
            </a:r>
          </a:p>
          <a:p>
            <a:r>
              <a:rPr lang="en-GB" sz="2200" dirty="0" smtClean="0"/>
              <a:t>Get students to revise a topic by mind-mapping it, using noun phrases to show links between ideas. Encourage them to speak an answer before they write it, using the noun phrases as prompts.</a:t>
            </a:r>
          </a:p>
          <a:p>
            <a:pPr>
              <a:buNone/>
            </a:pPr>
            <a:endParaRPr lang="en-GB" sz="2200" dirty="0" smtClean="0"/>
          </a:p>
        </p:txBody>
      </p:sp>
      <p:sp>
        <p:nvSpPr>
          <p:cNvPr id="4" name="Slide Number Placeholder 3"/>
          <p:cNvSpPr>
            <a:spLocks noGrp="1"/>
          </p:cNvSpPr>
          <p:nvPr>
            <p:ph type="sldNum" sz="quarter" idx="12"/>
          </p:nvPr>
        </p:nvSpPr>
        <p:spPr/>
        <p:txBody>
          <a:bodyPr>
            <a:normAutofit fontScale="85000" lnSpcReduction="20000"/>
          </a:bodyPr>
          <a:lstStyle/>
          <a:p>
            <a:fld id="{9D3D54D0-5996-4F26-A46C-4F5E9322E0B9}" type="slidenum">
              <a:rPr lang="en-GB" smtClean="0"/>
              <a:pPr/>
              <a:t>5</a:t>
            </a:fld>
            <a:endParaRPr lang="en-GB"/>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Activities to support students’ understanding and use of noun phrases in explanations</a:t>
            </a:r>
            <a:endParaRPr lang="en-GB" sz="2800" dirty="0"/>
          </a:p>
        </p:txBody>
      </p:sp>
      <p:sp>
        <p:nvSpPr>
          <p:cNvPr id="3" name="Content Placeholder 2"/>
          <p:cNvSpPr>
            <a:spLocks noGrp="1"/>
          </p:cNvSpPr>
          <p:nvPr>
            <p:ph sz="quarter" idx="1"/>
          </p:nvPr>
        </p:nvSpPr>
        <p:spPr/>
        <p:txBody>
          <a:bodyPr/>
          <a:lstStyle/>
          <a:p>
            <a:r>
              <a:rPr lang="en-GB" sz="2200" dirty="0" smtClean="0"/>
              <a:t>Model how to use </a:t>
            </a:r>
            <a:r>
              <a:rPr lang="en-GB" sz="2200" dirty="0" smtClean="0">
                <a:solidFill>
                  <a:srgbClr val="00B050"/>
                </a:solidFill>
              </a:rPr>
              <a:t>noun phrases </a:t>
            </a:r>
            <a:r>
              <a:rPr lang="en-GB" sz="2200" dirty="0" smtClean="0"/>
              <a:t>alongside </a:t>
            </a:r>
            <a:r>
              <a:rPr lang="en-GB" sz="2200" dirty="0" smtClean="0">
                <a:solidFill>
                  <a:srgbClr val="FF0000"/>
                </a:solidFill>
              </a:rPr>
              <a:t>verbs</a:t>
            </a:r>
            <a:r>
              <a:rPr lang="en-GB" sz="2200" dirty="0" smtClean="0"/>
              <a:t> in complete sentences  e.g. </a:t>
            </a:r>
          </a:p>
          <a:p>
            <a:pPr>
              <a:buFont typeface="Wingdings" pitchFamily="2" charset="2"/>
              <a:buChar char="Ø"/>
            </a:pPr>
            <a:r>
              <a:rPr lang="en-GB" sz="2200" dirty="0" smtClean="0">
                <a:solidFill>
                  <a:srgbClr val="00B050"/>
                </a:solidFill>
              </a:rPr>
              <a:t>Concentrations of greenhouse gases in the atmosphere </a:t>
            </a:r>
            <a:r>
              <a:rPr lang="en-GB" sz="2200" dirty="0" smtClean="0">
                <a:solidFill>
                  <a:srgbClr val="FF0000"/>
                </a:solidFill>
              </a:rPr>
              <a:t>are increasing</a:t>
            </a:r>
            <a:r>
              <a:rPr lang="en-GB" sz="2200" dirty="0" smtClean="0"/>
              <a:t>, mainly due to </a:t>
            </a:r>
            <a:r>
              <a:rPr lang="en-GB" sz="2200" dirty="0" smtClean="0">
                <a:solidFill>
                  <a:srgbClr val="00B050"/>
                </a:solidFill>
              </a:rPr>
              <a:t>our use of fossil fuels</a:t>
            </a:r>
            <a:r>
              <a:rPr lang="en-GB" sz="2200" dirty="0" smtClean="0"/>
              <a:t>. </a:t>
            </a:r>
          </a:p>
          <a:p>
            <a:pPr>
              <a:buFont typeface="Wingdings" pitchFamily="2" charset="2"/>
              <a:buChar char="Ø"/>
            </a:pPr>
            <a:r>
              <a:rPr lang="en-GB" sz="2200" dirty="0" smtClean="0">
                <a:solidFill>
                  <a:srgbClr val="00B050"/>
                </a:solidFill>
              </a:rPr>
              <a:t>The problem of human-caused climate change </a:t>
            </a:r>
            <a:r>
              <a:rPr lang="en-GB" sz="2200" dirty="0" smtClean="0">
                <a:solidFill>
                  <a:srgbClr val="FF0000"/>
                </a:solidFill>
              </a:rPr>
              <a:t>can be tackled.</a:t>
            </a:r>
          </a:p>
          <a:p>
            <a:pPr>
              <a:buFont typeface="Wingdings" pitchFamily="2" charset="2"/>
              <a:buChar char="Ø"/>
            </a:pPr>
            <a:r>
              <a:rPr lang="en-GB" sz="2200" dirty="0" smtClean="0"/>
              <a:t>We </a:t>
            </a:r>
            <a:r>
              <a:rPr lang="en-GB" sz="2200" dirty="0" smtClean="0">
                <a:solidFill>
                  <a:srgbClr val="FF0000"/>
                </a:solidFill>
              </a:rPr>
              <a:t>chose</a:t>
            </a:r>
            <a:r>
              <a:rPr lang="en-GB" sz="2200" dirty="0" smtClean="0"/>
              <a:t> </a:t>
            </a:r>
            <a:r>
              <a:rPr lang="en-US" sz="2200" dirty="0" smtClean="0">
                <a:solidFill>
                  <a:srgbClr val="00B050"/>
                </a:solidFill>
              </a:rPr>
              <a:t>the design with the least environmental impact.</a:t>
            </a:r>
          </a:p>
          <a:p>
            <a:pPr>
              <a:buNone/>
            </a:pPr>
            <a:endParaRPr lang="en-GB" sz="2200" dirty="0" smtClean="0"/>
          </a:p>
        </p:txBody>
      </p:sp>
      <p:sp>
        <p:nvSpPr>
          <p:cNvPr id="4" name="Slide Number Placeholder 3"/>
          <p:cNvSpPr>
            <a:spLocks noGrp="1"/>
          </p:cNvSpPr>
          <p:nvPr>
            <p:ph type="sldNum" sz="quarter" idx="12"/>
          </p:nvPr>
        </p:nvSpPr>
        <p:spPr/>
        <p:txBody>
          <a:bodyPr>
            <a:normAutofit fontScale="85000" lnSpcReduction="20000"/>
          </a:bodyPr>
          <a:lstStyle/>
          <a:p>
            <a:fld id="{9D3D54D0-5996-4F26-A46C-4F5E9322E0B9}" type="slidenum">
              <a:rPr lang="en-GB" smtClean="0"/>
              <a:pPr/>
              <a:t>6</a:t>
            </a:fld>
            <a:endParaRPr lang="en-GB"/>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idx="1"/>
          </p:nvPr>
        </p:nvSpPr>
        <p:spPr/>
        <p:txBody>
          <a:bodyPr/>
          <a:lstStyle/>
          <a:p>
            <a:r>
              <a:rPr lang="en-GB" sz="5400" dirty="0" smtClean="0"/>
              <a:t>TEACHING SENTENCES</a:t>
            </a:r>
            <a:endParaRPr lang="en-GB" sz="5400" dirty="0"/>
          </a:p>
        </p:txBody>
      </p:sp>
      <p:sp>
        <p:nvSpPr>
          <p:cNvPr id="6" name="Title 5"/>
          <p:cNvSpPr>
            <a:spLocks noGrp="1"/>
          </p:cNvSpPr>
          <p:nvPr>
            <p:ph type="title"/>
          </p:nvPr>
        </p:nvSpPr>
        <p:spPr/>
        <p:txBody>
          <a:bodyPr/>
          <a:lstStyle/>
          <a:p>
            <a:endParaRPr lang="en-GB"/>
          </a:p>
        </p:txBody>
      </p:sp>
    </p:spTree>
    <p:extLst>
      <p:ext uri="{BB962C8B-B14F-4D97-AF65-F5344CB8AC3E}">
        <p14:creationId xmlns:p14="http://schemas.microsoft.com/office/powerpoint/2010/main" val="6660753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28600"/>
            <a:ext cx="8568952" cy="990600"/>
          </a:xfrm>
        </p:spPr>
        <p:txBody>
          <a:bodyPr>
            <a:normAutofit fontScale="90000"/>
          </a:bodyPr>
          <a:lstStyle/>
          <a:p>
            <a:r>
              <a:rPr lang="en-GB" sz="3200" dirty="0" smtClean="0"/>
              <a:t>TASK: Sentence combining: try two different ways of joining each set of sentences into one sentence</a:t>
            </a:r>
            <a:endParaRPr lang="en-GB" sz="3200" dirty="0"/>
          </a:p>
        </p:txBody>
      </p:sp>
      <p:sp>
        <p:nvSpPr>
          <p:cNvPr id="3" name="Content Placeholder 2"/>
          <p:cNvSpPr>
            <a:spLocks noGrp="1"/>
          </p:cNvSpPr>
          <p:nvPr>
            <p:ph idx="1"/>
          </p:nvPr>
        </p:nvSpPr>
        <p:spPr/>
        <p:txBody>
          <a:bodyPr>
            <a:normAutofit/>
          </a:bodyPr>
          <a:lstStyle/>
          <a:p>
            <a:pPr>
              <a:buNone/>
            </a:pPr>
            <a:r>
              <a:rPr lang="en-GB" sz="2400" dirty="0" smtClean="0">
                <a:latin typeface="Arial" pitchFamily="34" charset="0"/>
                <a:cs typeface="Arial" pitchFamily="34" charset="0"/>
              </a:rPr>
              <a:t>A metal reacts with an acid. Bubbles of gas are produced.</a:t>
            </a:r>
          </a:p>
          <a:p>
            <a:pPr indent="0">
              <a:spcBef>
                <a:spcPts val="0"/>
              </a:spcBef>
              <a:buNone/>
            </a:pPr>
            <a:endParaRPr lang="en-GB" sz="2400" dirty="0" smtClean="0">
              <a:latin typeface="Arial" pitchFamily="34" charset="0"/>
              <a:cs typeface="Arial" pitchFamily="34" charset="0"/>
            </a:endParaRPr>
          </a:p>
          <a:p>
            <a:pPr marL="0" indent="0">
              <a:lnSpc>
                <a:spcPct val="150000"/>
              </a:lnSpc>
              <a:spcBef>
                <a:spcPts val="0"/>
              </a:spcBef>
              <a:buNone/>
            </a:pPr>
            <a:r>
              <a:rPr lang="en-GB" sz="2400" dirty="0" smtClean="0">
                <a:latin typeface="Arial" pitchFamily="34" charset="0"/>
                <a:cs typeface="Arial" pitchFamily="34" charset="0"/>
              </a:rPr>
              <a:t>William was a good leader. He was ambitious. He was determined. He won the Battle of Hastings.</a:t>
            </a:r>
          </a:p>
          <a:p>
            <a:pPr marL="0" indent="0">
              <a:spcBef>
                <a:spcPts val="0"/>
              </a:spcBef>
              <a:buNone/>
            </a:pPr>
            <a:endParaRPr lang="en-GB" sz="2400" dirty="0" smtClean="0">
              <a:latin typeface="Arial" pitchFamily="34" charset="0"/>
              <a:cs typeface="Arial" pitchFamily="34" charset="0"/>
            </a:endParaRPr>
          </a:p>
          <a:p>
            <a:pPr marL="0" indent="0">
              <a:spcBef>
                <a:spcPts val="0"/>
              </a:spcBef>
              <a:buNone/>
            </a:pPr>
            <a:r>
              <a:rPr lang="en-GB" sz="2400" dirty="0" smtClean="0">
                <a:solidFill>
                  <a:srgbClr val="002060"/>
                </a:solidFill>
                <a:latin typeface="Arial" pitchFamily="34" charset="0"/>
                <a:cs typeface="Arial" pitchFamily="34" charset="0"/>
              </a:rPr>
              <a:t>How do language and thinking work together here? </a:t>
            </a:r>
          </a:p>
          <a:p>
            <a:pPr marL="0" indent="0">
              <a:spcBef>
                <a:spcPts val="0"/>
              </a:spcBef>
              <a:buNone/>
            </a:pPr>
            <a:r>
              <a:rPr lang="en-GB" sz="2400" dirty="0" smtClean="0">
                <a:solidFill>
                  <a:srgbClr val="002060"/>
                </a:solidFill>
                <a:latin typeface="Arial" pitchFamily="34" charset="0"/>
                <a:cs typeface="Arial" pitchFamily="34" charset="0"/>
              </a:rPr>
              <a:t>Which version makes you ‘sound like an expert’ in Science or History?</a:t>
            </a:r>
          </a:p>
          <a:p>
            <a:pPr>
              <a:buNone/>
            </a:pPr>
            <a:endParaRPr lang="en-GB" dirty="0" smtClean="0"/>
          </a:p>
          <a:p>
            <a:pPr>
              <a:buNone/>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Why does this student NOT sound like an expert in Geography? </a:t>
            </a:r>
            <a:endParaRPr lang="en-GB" sz="2800" dirty="0"/>
          </a:p>
        </p:txBody>
      </p:sp>
      <p:sp>
        <p:nvSpPr>
          <p:cNvPr id="3" name="Content Placeholder 2"/>
          <p:cNvSpPr>
            <a:spLocks noGrp="1"/>
          </p:cNvSpPr>
          <p:nvPr>
            <p:ph idx="1"/>
          </p:nvPr>
        </p:nvSpPr>
        <p:spPr>
          <a:xfrm>
            <a:off x="611560" y="1628800"/>
            <a:ext cx="8208912" cy="4752528"/>
          </a:xfrm>
        </p:spPr>
        <p:txBody>
          <a:bodyPr>
            <a:normAutofit/>
          </a:bodyPr>
          <a:lstStyle/>
          <a:p>
            <a:pPr>
              <a:buNone/>
            </a:pPr>
            <a:r>
              <a:rPr lang="en-GB" sz="2400" dirty="0" smtClean="0"/>
              <a:t>Using a case study of a quarry you have studied, </a:t>
            </a:r>
          </a:p>
          <a:p>
            <a:pPr>
              <a:buNone/>
            </a:pPr>
            <a:r>
              <a:rPr lang="en-GB" sz="2400" dirty="0" smtClean="0"/>
              <a:t>describe how it has been managed during extraction </a:t>
            </a:r>
          </a:p>
          <a:p>
            <a:pPr>
              <a:buNone/>
            </a:pPr>
            <a:r>
              <a:rPr lang="en-GB" sz="2400" dirty="0" smtClean="0"/>
              <a:t>and restored following the extraction of the resources. </a:t>
            </a:r>
          </a:p>
          <a:p>
            <a:pPr>
              <a:buNone/>
            </a:pPr>
            <a:r>
              <a:rPr lang="en-GB" sz="2400" dirty="0" smtClean="0"/>
              <a:t>                                                                                (9 marks)</a:t>
            </a:r>
            <a:endParaRPr lang="en-GB" sz="4400" b="1" dirty="0" smtClean="0"/>
          </a:p>
          <a:p>
            <a:pPr>
              <a:buNone/>
            </a:pPr>
            <a:r>
              <a:rPr lang="en-GB" sz="2400" b="1" dirty="0" smtClean="0"/>
              <a:t>Level 1 (Basic: 1-4 marks)</a:t>
            </a:r>
            <a:endParaRPr lang="en-GB" sz="2400" dirty="0" smtClean="0"/>
          </a:p>
          <a:p>
            <a:pPr>
              <a:buNone/>
            </a:pPr>
            <a:r>
              <a:rPr lang="en-GB" sz="2400" i="1" dirty="0" smtClean="0"/>
              <a:t>Trees are planted on edges. Roads are cleaned at night.  </a:t>
            </a:r>
          </a:p>
          <a:p>
            <a:pPr>
              <a:buNone/>
            </a:pPr>
            <a:r>
              <a:rPr lang="en-GB" sz="2400" i="1" dirty="0" smtClean="0"/>
              <a:t>The quarry is used for other things like lakes.</a:t>
            </a:r>
          </a:p>
          <a:p>
            <a:pPr>
              <a:buNone/>
            </a:pPr>
            <a:endParaRPr lang="en-GB" sz="2400" i="1" dirty="0" smtClean="0"/>
          </a:p>
          <a:p>
            <a:pPr>
              <a:buNone/>
            </a:pPr>
            <a:endParaRPr lang="en-GB" sz="2400" i="1" dirty="0" smtClean="0"/>
          </a:p>
          <a:p>
            <a:pPr>
              <a:buNone/>
            </a:pPr>
            <a:endParaRPr lang="en-GB" sz="2400" i="1" dirty="0" smtClean="0"/>
          </a:p>
          <a:p>
            <a:pPr>
              <a:buNone/>
            </a:pPr>
            <a:endParaRPr lang="en-GB" sz="3000" b="1" dirty="0" smtClean="0"/>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Grammar for Writing Fiction</Template>
  <TotalTime>7278</TotalTime>
  <Words>3476</Words>
  <Application>Microsoft Office PowerPoint</Application>
  <PresentationFormat>On-screen Show (4:3)</PresentationFormat>
  <Paragraphs>273</Paragraphs>
  <Slides>29</Slides>
  <Notes>29</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Median</vt:lpstr>
      <vt:lpstr>GRAMMAR FOR WRITING ACROSS THE CURRICULUM: TEACHING SENTENCES </vt:lpstr>
      <vt:lpstr>Key Messages</vt:lpstr>
      <vt:lpstr>Teaching writing explicitly: key principles </vt:lpstr>
      <vt:lpstr>Teaching writing explicitly </vt:lpstr>
      <vt:lpstr>Activities to support students’ understanding and use of noun phrases in explanations</vt:lpstr>
      <vt:lpstr>Activities to support students’ understanding and use of noun phrases in explanations</vt:lpstr>
      <vt:lpstr>PowerPoint Presentation</vt:lpstr>
      <vt:lpstr>TASK: Sentence combining: try two different ways of joining each set of sentences into one sentence</vt:lpstr>
      <vt:lpstr>Why does this student NOT sound like an expert in Geography? </vt:lpstr>
      <vt:lpstr>Why does this student sound more like a Geography expert? Focus on these clauses to help you explain.</vt:lpstr>
      <vt:lpstr>Why does this student sound even more like a Geography expert? Focus on these clauses to help you explain.  </vt:lpstr>
      <vt:lpstr>Writing to explain or analyse</vt:lpstr>
      <vt:lpstr>PowerPoint Presentation</vt:lpstr>
      <vt:lpstr>Verbs  </vt:lpstr>
      <vt:lpstr>Verbs  </vt:lpstr>
      <vt:lpstr>In your classroom</vt:lpstr>
      <vt:lpstr>Improving an answer: what would be better verb choices here?</vt:lpstr>
      <vt:lpstr>Single-clause (simple) sentences</vt:lpstr>
      <vt:lpstr>Single-clause sentences</vt:lpstr>
      <vt:lpstr>Improving an answer: write the main points as single-clause sentences</vt:lpstr>
      <vt:lpstr>PowerPoint Presentation</vt:lpstr>
      <vt:lpstr>‘Top and tail’ a paragraph with a one-clause sentence</vt:lpstr>
      <vt:lpstr>TASK in pairs: Try at least 3 different ways of joining the main clauses to the subordinate clauses. Which sentence sounds the scariest as the opening to a ghost story? </vt:lpstr>
      <vt:lpstr>Subordination</vt:lpstr>
      <vt:lpstr>Sentence types and writing development</vt:lpstr>
      <vt:lpstr>Better sentence control connects ideas more securely </vt:lpstr>
      <vt:lpstr>TASK: Describe the sentences used in this GCSE History answer and explain how successful they are in making the student ‘sound like an expert’. </vt:lpstr>
      <vt:lpstr>PowerPoint Presentation</vt:lpstr>
      <vt:lpstr>Teaching writing explicitly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Creative and Critical:</dc:title>
  <dc:creator>Myhill, Debra</dc:creator>
  <cp:lastModifiedBy>helen lines</cp:lastModifiedBy>
  <cp:revision>138</cp:revision>
  <dcterms:created xsi:type="dcterms:W3CDTF">2013-12-28T07:49:12Z</dcterms:created>
  <dcterms:modified xsi:type="dcterms:W3CDTF">2017-04-03T16:07:30Z</dcterms:modified>
</cp:coreProperties>
</file>