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87" r:id="rId3"/>
    <p:sldId id="289" r:id="rId4"/>
    <p:sldId id="288" r:id="rId5"/>
    <p:sldId id="268" r:id="rId6"/>
    <p:sldId id="290" r:id="rId7"/>
    <p:sldId id="291" r:id="rId8"/>
    <p:sldId id="29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F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43" autoAdjust="0"/>
  </p:normalViewPr>
  <p:slideViewPr>
    <p:cSldViewPr>
      <p:cViewPr varScale="1">
        <p:scale>
          <a:sx n="39" d="100"/>
          <a:sy n="39" d="100"/>
        </p:scale>
        <p:origin x="1526"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4207436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Show jumbled order of</a:t>
            </a:r>
            <a:r>
              <a:rPr lang="en-GB" baseline="0" dirty="0"/>
              <a:t> instructions for making mango cooler (from www.jamieoliver.com)</a:t>
            </a:r>
          </a:p>
          <a:p>
            <a:r>
              <a:rPr lang="en-GB" baseline="0" dirty="0"/>
              <a:t>Pairs: Decide correct order of instructions. Note the clues you use to help you decide.</a:t>
            </a:r>
          </a:p>
          <a:p>
            <a:r>
              <a:rPr lang="en-GB" baseline="0" dirty="0"/>
              <a:t>You could ask students to do this as a group of four – 2 observers to join each pair and make notes on discussion, then feedback as below:</a:t>
            </a:r>
          </a:p>
          <a:p>
            <a:r>
              <a:rPr lang="en-GB" baseline="0" dirty="0"/>
              <a:t>Feedback correct order and clues used: which were the most important ones?</a:t>
            </a:r>
          </a:p>
          <a:p>
            <a:r>
              <a:rPr lang="en-GB" baseline="0" dirty="0"/>
              <a:t>Order is: 5, 3, 6, 1, 2, 4</a:t>
            </a:r>
          </a:p>
          <a:p>
            <a:r>
              <a:rPr lang="en-GB" baseline="0" dirty="0"/>
              <a:t>You can use the next slide to focus this feedback.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Slide shows original</a:t>
            </a:r>
            <a:r>
              <a:rPr lang="en-GB" baseline="0" dirty="0"/>
              <a:t> presentation </a:t>
            </a:r>
            <a:r>
              <a:rPr lang="en-GB" dirty="0"/>
              <a:t>of</a:t>
            </a:r>
            <a:r>
              <a:rPr lang="en-GB" baseline="0" dirty="0"/>
              <a:t> instructions for making mango cooler (from www.jamieoliver.com)</a:t>
            </a:r>
          </a:p>
          <a:p>
            <a:r>
              <a:rPr lang="en-GB" baseline="0" dirty="0"/>
              <a:t>Discuss with students without getting bogged down in too much detail, some main ways in which this text holds together and is sequenced clearly. Highlight:</a:t>
            </a:r>
          </a:p>
          <a:p>
            <a:r>
              <a:rPr lang="en-GB" baseline="0" dirty="0"/>
              <a:t>The title for the recipe which makes it clear what the topic is.</a:t>
            </a:r>
          </a:p>
          <a:p>
            <a:r>
              <a:rPr lang="en-GB" baseline="0" dirty="0"/>
              <a:t>Key topic words and how they are linked to each other: </a:t>
            </a:r>
            <a:r>
              <a:rPr lang="en-GB" b="1" baseline="0" dirty="0"/>
              <a:t>mango - ripe mangoes – the fruit – juicy flesh – any juice left – </a:t>
            </a:r>
            <a:r>
              <a:rPr lang="en-GB" b="0" baseline="0" dirty="0"/>
              <a:t>highlighted in green</a:t>
            </a:r>
          </a:p>
          <a:p>
            <a:r>
              <a:rPr lang="en-GB" baseline="0" dirty="0"/>
              <a:t>Pronouns which refer back (anaphoric reference is the technical term for this) – </a:t>
            </a:r>
            <a:r>
              <a:rPr lang="en-GB" b="1" baseline="0" dirty="0"/>
              <a:t>them</a:t>
            </a:r>
            <a:r>
              <a:rPr lang="en-GB" baseline="0" dirty="0"/>
              <a:t> referring back to mangoes; </a:t>
            </a:r>
            <a:r>
              <a:rPr lang="en-GB" b="1" baseline="0" dirty="0"/>
              <a:t>it all </a:t>
            </a:r>
            <a:r>
              <a:rPr lang="en-GB" baseline="0" dirty="0"/>
              <a:t>and </a:t>
            </a:r>
            <a:r>
              <a:rPr lang="en-GB" b="1" baseline="0" dirty="0"/>
              <a:t>it</a:t>
            </a:r>
            <a:r>
              <a:rPr lang="en-GB" baseline="0" dirty="0"/>
              <a:t> referring back to the total mix of ingredients – highlighted in blue</a:t>
            </a:r>
          </a:p>
          <a:p>
            <a:r>
              <a:rPr lang="en-GB" baseline="0" dirty="0"/>
              <a:t>Adverbs that signal temporal sequence: </a:t>
            </a:r>
            <a:r>
              <a:rPr lang="en-GB" b="1" baseline="0" dirty="0"/>
              <a:t>another, before, then – </a:t>
            </a:r>
            <a:r>
              <a:rPr lang="en-GB" b="0" baseline="0" dirty="0"/>
              <a:t>highlighted in brown</a:t>
            </a:r>
          </a:p>
          <a:p>
            <a:r>
              <a:rPr lang="en-GB" b="0" baseline="0" dirty="0"/>
              <a:t>Logical sequence of actions in imperative verbs – </a:t>
            </a:r>
            <a:r>
              <a:rPr lang="en-GB" b="1" baseline="0" dirty="0">
                <a:solidFill>
                  <a:srgbClr val="00B050"/>
                </a:solidFill>
              </a:rPr>
              <a:t>remove, add, taste, chill – </a:t>
            </a:r>
            <a:r>
              <a:rPr lang="en-GB" b="0" baseline="0" dirty="0">
                <a:solidFill>
                  <a:srgbClr val="00B050"/>
                </a:solidFill>
              </a:rPr>
              <a:t>highlighted in red</a:t>
            </a:r>
          </a:p>
          <a:p>
            <a:endParaRPr lang="en-GB" b="1" baseline="0"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If needed, do a quick check of understanding of key terms used so far that will also be used in the next activity. Colour coding used here is also used on next slide.</a:t>
            </a:r>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Stress that in</a:t>
            </a:r>
            <a:r>
              <a:rPr lang="en-GB" baseline="0" dirty="0"/>
              <a:t> continuous prose, the kind of cohesive language devices that you’ve just been talking about are essential for us to be able to follow ideas clearly, especially when these ideas and the vocabulary in texts are quite complex. </a:t>
            </a:r>
          </a:p>
          <a:p>
            <a:r>
              <a:rPr lang="en-GB" baseline="0" dirty="0"/>
              <a:t>Show the text from Jamie Oliver’s campaign to get healthy eating into schools.</a:t>
            </a:r>
          </a:p>
          <a:p>
            <a:endParaRPr lang="en-GB" baseline="0" dirty="0"/>
          </a:p>
          <a:p>
            <a:r>
              <a:rPr lang="en-GB" baseline="0" dirty="0"/>
              <a:t>There are several ways of organising responses to the question shown on the slide, using mix of whole class, paired and individual work, according to how much support they need. E.g. Ask students to scan the text to find how often the key nouns in the text (children, food and schools) are repeated and where synonyms for these are used. They could do this in pairs, each pair given one key noun, or do as whole class.</a:t>
            </a:r>
          </a:p>
          <a:p>
            <a:r>
              <a:rPr lang="en-GB" baseline="0" dirty="0"/>
              <a:t>Highlight how these are spread across the whole text and often linked in the same sentence e.g. “...to start a </a:t>
            </a:r>
            <a:r>
              <a:rPr lang="en-GB" i="1" baseline="0" dirty="0"/>
              <a:t>food revolution </a:t>
            </a:r>
            <a:r>
              <a:rPr lang="en-GB" baseline="0" dirty="0"/>
              <a:t>in your </a:t>
            </a:r>
            <a:r>
              <a:rPr lang="en-GB" i="1" baseline="0" dirty="0"/>
              <a:t>school</a:t>
            </a:r>
            <a:r>
              <a:rPr lang="en-GB" baseline="0" dirty="0"/>
              <a:t> and help ensure </a:t>
            </a:r>
            <a:r>
              <a:rPr lang="en-GB" i="1" baseline="0" dirty="0"/>
              <a:t>kids</a:t>
            </a:r>
            <a:r>
              <a:rPr lang="en-GB" baseline="0" dirty="0"/>
              <a:t> get real </a:t>
            </a:r>
            <a:r>
              <a:rPr lang="en-GB" i="1" baseline="0" dirty="0"/>
              <a:t>food</a:t>
            </a:r>
            <a:r>
              <a:rPr lang="en-GB" baseline="0" dirty="0"/>
              <a:t> on their </a:t>
            </a:r>
            <a:r>
              <a:rPr lang="en-GB" i="1" baseline="0" dirty="0"/>
              <a:t>lunch trays</a:t>
            </a:r>
            <a:r>
              <a:rPr lang="en-GB" baseline="0" dirty="0"/>
              <a:t>.”</a:t>
            </a:r>
          </a:p>
          <a:p>
            <a:r>
              <a:rPr lang="en-GB" baseline="0" dirty="0"/>
              <a:t>The slide picks out examples of each kind of cohesive tie, to get them started. Ask them to find others that do the same job.</a:t>
            </a:r>
          </a:p>
          <a:p>
            <a:r>
              <a:rPr lang="en-GB" baseline="0" dirty="0"/>
              <a:t>Don’t overdo the comment and analysis – aim for a few clear points and examples but stress how the cohesion works across the whole text.</a:t>
            </a:r>
          </a:p>
          <a:p>
            <a:r>
              <a:rPr lang="en-GB" baseline="0" dirty="0"/>
              <a:t>Feedback examples but concentrate on explaining an answer to the bullet point question on the slide – this can be an extended oral or written response.</a:t>
            </a:r>
          </a:p>
          <a:p>
            <a:r>
              <a:rPr lang="en-GB" baseline="0" dirty="0"/>
              <a:t> </a:t>
            </a:r>
          </a:p>
          <a:p>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Use for feedback discussion about</a:t>
            </a:r>
            <a:r>
              <a:rPr lang="en-GB" baseline="0" dirty="0"/>
              <a:t> key ways in which ideas are linked and sequenced.</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Consolidate: Ask:</a:t>
            </a:r>
            <a:r>
              <a:rPr lang="en-GB" baseline="0" dirty="0"/>
              <a:t> what is the topic? </a:t>
            </a:r>
            <a:r>
              <a:rPr lang="en-GB" dirty="0"/>
              <a:t>Get students</a:t>
            </a:r>
            <a:r>
              <a:rPr lang="en-GB" baseline="0" dirty="0"/>
              <a:t> first to sequence the ideas in a more logical order, then to look at how the key nouns can be strengthened for clarity. Check that pronouns refer back to the right nouns.</a:t>
            </a:r>
          </a:p>
          <a:p>
            <a:endParaRPr lang="en-GB" baseline="0" dirty="0"/>
          </a:p>
          <a:p>
            <a:r>
              <a:rPr lang="en-GB" baseline="0" dirty="0"/>
              <a:t>Extend:  Ask students to write a short text of their own on the topic of healthy eating at school. This could be sent to the </a:t>
            </a:r>
            <a:r>
              <a:rPr lang="en-GB" baseline="0" dirty="0" err="1"/>
              <a:t>Headteacher</a:t>
            </a:r>
            <a:r>
              <a:rPr lang="en-GB" baseline="0" dirty="0"/>
              <a:t> to launch a ‘food revolution’ in their own school.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If</a:t>
            </a:r>
            <a:r>
              <a:rPr lang="en-GB" baseline="0" dirty="0"/>
              <a:t> needed, use to model the task or to focus feedback e.g. by asking students to compare their own version </a:t>
            </a:r>
            <a:r>
              <a:rPr lang="en-GB" baseline="0"/>
              <a:t>with this one.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Y7 Language </a:t>
            </a:r>
            <a:r>
              <a:rPr lang="en-GB" dirty="0"/>
              <a:t>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text cohesion</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3528" y="274638"/>
            <a:ext cx="8568952" cy="5818187"/>
          </a:xfrm>
        </p:spPr>
        <p:txBody>
          <a:bodyPr>
            <a:normAutofit/>
          </a:bodyPr>
          <a:lstStyle/>
          <a:p>
            <a:br>
              <a:rPr lang="en-GB" dirty="0"/>
            </a:br>
            <a:br>
              <a:rPr lang="en-GB" dirty="0"/>
            </a:br>
            <a:br>
              <a:rPr lang="en-GB" dirty="0"/>
            </a:br>
            <a:endParaRPr lang="en-GB" dirty="0"/>
          </a:p>
        </p:txBody>
      </p:sp>
      <p:pic>
        <p:nvPicPr>
          <p:cNvPr id="1026" name="Picture 2" descr="C:\Documents and Settings\User\My Documents\My Pictures\328_1_1350312383_lrg.jpg"/>
          <p:cNvPicPr>
            <a:picLocks noChangeAspect="1" noChangeArrowheads="1"/>
          </p:cNvPicPr>
          <p:nvPr/>
        </p:nvPicPr>
        <p:blipFill>
          <a:blip r:embed="rId3" cstate="print"/>
          <a:srcRect/>
          <a:stretch>
            <a:fillRect/>
          </a:stretch>
        </p:blipFill>
        <p:spPr bwMode="auto">
          <a:xfrm>
            <a:off x="0" y="836712"/>
            <a:ext cx="3419872" cy="4104456"/>
          </a:xfrm>
          <a:prstGeom prst="rect">
            <a:avLst/>
          </a:prstGeom>
          <a:noFill/>
        </p:spPr>
      </p:pic>
      <p:sp>
        <p:nvSpPr>
          <p:cNvPr id="5" name="TextBox 4"/>
          <p:cNvSpPr txBox="1"/>
          <p:nvPr/>
        </p:nvSpPr>
        <p:spPr>
          <a:xfrm>
            <a:off x="3563888" y="116632"/>
            <a:ext cx="5256584" cy="8402300"/>
          </a:xfrm>
          <a:prstGeom prst="rect">
            <a:avLst/>
          </a:prstGeom>
          <a:noFill/>
        </p:spPr>
        <p:txBody>
          <a:bodyPr wrap="square" rtlCol="0">
            <a:spAutoFit/>
          </a:bodyPr>
          <a:lstStyle/>
          <a:p>
            <a:pPr marL="457200" indent="-457200">
              <a:buAutoNum type="arabicPeriod"/>
            </a:pPr>
            <a:endParaRPr lang="en-GB" sz="2400" dirty="0"/>
          </a:p>
          <a:p>
            <a:pPr marL="457200" indent="-457200">
              <a:buAutoNum type="arabicPeriod"/>
            </a:pPr>
            <a:r>
              <a:rPr lang="en-GB" sz="2400" dirty="0"/>
              <a:t>Give it all a good whizz until smooth.</a:t>
            </a:r>
          </a:p>
          <a:p>
            <a:pPr marL="457200" indent="-457200">
              <a:buAutoNum type="arabicPeriod"/>
            </a:pPr>
            <a:r>
              <a:rPr lang="en-GB" sz="2400" dirty="0"/>
              <a:t>Taste, and if you’ve got a sweet tooth, add a sprinkling of brown sugar or honey and give it another quick whizz.</a:t>
            </a:r>
          </a:p>
          <a:p>
            <a:pPr marL="457200" indent="-457200">
              <a:buAutoNum type="arabicPeriod"/>
            </a:pPr>
            <a:r>
              <a:rPr lang="en-GB" sz="2400" dirty="0"/>
              <a:t>Place the fruit in a blender or food processor, along with any juice left on the chopping board. </a:t>
            </a:r>
          </a:p>
          <a:p>
            <a:pPr marL="457200" indent="-457200">
              <a:buAutoNum type="arabicPeriod"/>
            </a:pPr>
            <a:r>
              <a:rPr lang="en-GB" sz="2400" dirty="0"/>
              <a:t>Chill in the fridge before serving, then garnish with a few mint leaves.</a:t>
            </a:r>
          </a:p>
          <a:p>
            <a:pPr marL="457200" indent="-457200">
              <a:buAutoNum type="arabicPeriod"/>
            </a:pPr>
            <a:r>
              <a:rPr lang="en-GB" sz="2400" dirty="0"/>
              <a:t>Remove the skin from 2 large, ripe mangoes and cut the juicy flesh off them.</a:t>
            </a:r>
          </a:p>
          <a:p>
            <a:pPr marL="457200" indent="-457200">
              <a:buAutoNum type="arabicPeriod"/>
            </a:pPr>
            <a:r>
              <a:rPr lang="en-GB" sz="2400" dirty="0"/>
              <a:t>Add 150 ml of semi-skimmed milk, the zest and juice of 1 lime and 1 handful of ice cubes.</a:t>
            </a:r>
          </a:p>
          <a:p>
            <a:pPr marL="457200" indent="-457200"/>
            <a:endParaRPr lang="en-GB" sz="2400" dirty="0"/>
          </a:p>
          <a:p>
            <a:pPr marL="457200" indent="-457200">
              <a:buAutoNum type="arabicPeriod"/>
            </a:pPr>
            <a:endParaRPr lang="en-GB" sz="2400" dirty="0"/>
          </a:p>
          <a:p>
            <a:pPr algn="ctr"/>
            <a:endParaRPr lang="en-GB" sz="2400" dirty="0"/>
          </a:p>
          <a:p>
            <a:pPr algn="ctr"/>
            <a:endParaRPr lang="en-GB" sz="2400" dirty="0"/>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3528" y="274638"/>
            <a:ext cx="8568952" cy="5818187"/>
          </a:xfrm>
        </p:spPr>
        <p:txBody>
          <a:bodyPr>
            <a:normAutofit/>
          </a:bodyPr>
          <a:lstStyle/>
          <a:p>
            <a:br>
              <a:rPr lang="en-GB" dirty="0"/>
            </a:br>
            <a:br>
              <a:rPr lang="en-GB" dirty="0"/>
            </a:br>
            <a:br>
              <a:rPr lang="en-GB" dirty="0"/>
            </a:br>
            <a:endParaRPr lang="en-GB" dirty="0"/>
          </a:p>
        </p:txBody>
      </p:sp>
      <p:pic>
        <p:nvPicPr>
          <p:cNvPr id="1026" name="Picture 2" descr="C:\Documents and Settings\User\My Documents\My Pictures\328_1_1350312383_lrg.jpg"/>
          <p:cNvPicPr>
            <a:picLocks noChangeAspect="1" noChangeArrowheads="1"/>
          </p:cNvPicPr>
          <p:nvPr/>
        </p:nvPicPr>
        <p:blipFill>
          <a:blip r:embed="rId3" cstate="print"/>
          <a:srcRect/>
          <a:stretch>
            <a:fillRect/>
          </a:stretch>
        </p:blipFill>
        <p:spPr bwMode="auto">
          <a:xfrm>
            <a:off x="0" y="836712"/>
            <a:ext cx="3131840" cy="4104456"/>
          </a:xfrm>
          <a:prstGeom prst="rect">
            <a:avLst/>
          </a:prstGeom>
          <a:noFill/>
        </p:spPr>
      </p:pic>
      <p:sp>
        <p:nvSpPr>
          <p:cNvPr id="5" name="TextBox 4"/>
          <p:cNvSpPr txBox="1"/>
          <p:nvPr/>
        </p:nvSpPr>
        <p:spPr>
          <a:xfrm>
            <a:off x="3347864" y="476672"/>
            <a:ext cx="5544616" cy="9140964"/>
          </a:xfrm>
          <a:prstGeom prst="rect">
            <a:avLst/>
          </a:prstGeom>
          <a:noFill/>
        </p:spPr>
        <p:txBody>
          <a:bodyPr wrap="square" rtlCol="0">
            <a:spAutoFit/>
          </a:bodyPr>
          <a:lstStyle/>
          <a:p>
            <a:pPr marL="457200" indent="-457200"/>
            <a:r>
              <a:rPr lang="en-GB" sz="2400" b="1" dirty="0"/>
              <a:t>               </a:t>
            </a:r>
            <a:r>
              <a:rPr lang="en-GB" sz="2400" i="1" dirty="0"/>
              <a:t>Jamie’s </a:t>
            </a:r>
            <a:r>
              <a:rPr lang="en-GB" sz="2400" b="1" i="1" dirty="0">
                <a:solidFill>
                  <a:srgbClr val="00B050"/>
                </a:solidFill>
              </a:rPr>
              <a:t>Mango</a:t>
            </a:r>
            <a:r>
              <a:rPr lang="en-GB" sz="2400" i="1" dirty="0"/>
              <a:t> Cooler</a:t>
            </a:r>
          </a:p>
          <a:p>
            <a:pPr marL="457200" indent="-457200"/>
            <a:r>
              <a:rPr lang="en-GB" sz="2400" b="1" dirty="0">
                <a:solidFill>
                  <a:srgbClr val="FF0000"/>
                </a:solidFill>
              </a:rPr>
              <a:t>Remove</a:t>
            </a:r>
            <a:r>
              <a:rPr lang="en-GB" sz="2400" dirty="0"/>
              <a:t> the skin from 2 large</a:t>
            </a:r>
            <a:r>
              <a:rPr lang="en-GB" sz="2400" dirty="0">
                <a:solidFill>
                  <a:srgbClr val="00B050"/>
                </a:solidFill>
              </a:rPr>
              <a:t>, </a:t>
            </a:r>
            <a:r>
              <a:rPr lang="en-GB" sz="2400" b="1" dirty="0">
                <a:solidFill>
                  <a:srgbClr val="00B050"/>
                </a:solidFill>
              </a:rPr>
              <a:t>ripe</a:t>
            </a:r>
            <a:r>
              <a:rPr lang="en-GB" sz="2400" dirty="0">
                <a:solidFill>
                  <a:srgbClr val="00B050"/>
                </a:solidFill>
              </a:rPr>
              <a:t> </a:t>
            </a:r>
          </a:p>
          <a:p>
            <a:pPr marL="457200" indent="-457200"/>
            <a:r>
              <a:rPr lang="en-GB" sz="2400" b="1" dirty="0">
                <a:solidFill>
                  <a:srgbClr val="00B050"/>
                </a:solidFill>
              </a:rPr>
              <a:t>mangoes</a:t>
            </a:r>
            <a:r>
              <a:rPr lang="en-GB" sz="2400" dirty="0">
                <a:solidFill>
                  <a:srgbClr val="00B050"/>
                </a:solidFill>
              </a:rPr>
              <a:t> </a:t>
            </a:r>
            <a:r>
              <a:rPr lang="en-GB" sz="2400" dirty="0"/>
              <a:t>and cut the </a:t>
            </a:r>
            <a:r>
              <a:rPr lang="en-GB" sz="2400" b="1" dirty="0">
                <a:solidFill>
                  <a:srgbClr val="00B050"/>
                </a:solidFill>
              </a:rPr>
              <a:t>juicy flesh </a:t>
            </a:r>
            <a:r>
              <a:rPr lang="en-GB" sz="2400" dirty="0"/>
              <a:t>off </a:t>
            </a:r>
            <a:r>
              <a:rPr lang="en-GB" sz="2400" b="1" dirty="0">
                <a:solidFill>
                  <a:srgbClr val="0070C0"/>
                </a:solidFill>
              </a:rPr>
              <a:t>them</a:t>
            </a:r>
            <a:r>
              <a:rPr lang="en-GB" sz="2400" dirty="0"/>
              <a:t>.</a:t>
            </a:r>
          </a:p>
          <a:p>
            <a:pPr marL="457200" indent="-457200"/>
            <a:r>
              <a:rPr lang="en-GB" sz="2400" dirty="0"/>
              <a:t>Place </a:t>
            </a:r>
            <a:r>
              <a:rPr lang="en-GB" sz="2400" b="1" dirty="0">
                <a:solidFill>
                  <a:srgbClr val="00B050"/>
                </a:solidFill>
              </a:rPr>
              <a:t>the fruit </a:t>
            </a:r>
            <a:r>
              <a:rPr lang="en-GB" sz="2400" dirty="0"/>
              <a:t>in a blender or food</a:t>
            </a:r>
          </a:p>
          <a:p>
            <a:pPr marL="457200" indent="-457200"/>
            <a:r>
              <a:rPr lang="en-GB" sz="2400" dirty="0"/>
              <a:t>processor, along with </a:t>
            </a:r>
            <a:r>
              <a:rPr lang="en-GB" sz="2400" b="1" dirty="0">
                <a:solidFill>
                  <a:srgbClr val="00B050"/>
                </a:solidFill>
              </a:rPr>
              <a:t>any juice </a:t>
            </a:r>
            <a:r>
              <a:rPr lang="en-GB" sz="2400" dirty="0"/>
              <a:t>left on </a:t>
            </a:r>
          </a:p>
          <a:p>
            <a:pPr marL="457200" indent="-457200"/>
            <a:r>
              <a:rPr lang="en-GB" sz="2400" dirty="0"/>
              <a:t>the chopping board</a:t>
            </a:r>
            <a:r>
              <a:rPr lang="en-GB" sz="2400" b="1" dirty="0"/>
              <a:t>. </a:t>
            </a:r>
            <a:r>
              <a:rPr lang="en-GB" sz="2400" b="1" dirty="0">
                <a:solidFill>
                  <a:srgbClr val="FF0000"/>
                </a:solidFill>
              </a:rPr>
              <a:t>Add</a:t>
            </a:r>
            <a:r>
              <a:rPr lang="en-GB" sz="2400" dirty="0"/>
              <a:t> 150 ml of semi-</a:t>
            </a:r>
          </a:p>
          <a:p>
            <a:pPr marL="457200" indent="-457200"/>
            <a:r>
              <a:rPr lang="en-GB" sz="2400" dirty="0"/>
              <a:t>skimmed milk, the zest and juice of 1 lime</a:t>
            </a:r>
          </a:p>
          <a:p>
            <a:pPr marL="457200" indent="-457200"/>
            <a:r>
              <a:rPr lang="en-GB" sz="2400" dirty="0"/>
              <a:t>and 1 handful of ice cubes. Give</a:t>
            </a:r>
            <a:r>
              <a:rPr lang="en-GB" sz="2400" dirty="0">
                <a:solidFill>
                  <a:srgbClr val="0070C0"/>
                </a:solidFill>
              </a:rPr>
              <a:t> </a:t>
            </a:r>
            <a:r>
              <a:rPr lang="en-GB" sz="2400" b="1" dirty="0">
                <a:solidFill>
                  <a:srgbClr val="0070C0"/>
                </a:solidFill>
              </a:rPr>
              <a:t>it</a:t>
            </a:r>
            <a:r>
              <a:rPr lang="en-GB" sz="2400" dirty="0">
                <a:solidFill>
                  <a:srgbClr val="0070C0"/>
                </a:solidFill>
              </a:rPr>
              <a:t> </a:t>
            </a:r>
            <a:r>
              <a:rPr lang="en-GB" sz="2400" dirty="0"/>
              <a:t>all a </a:t>
            </a:r>
          </a:p>
          <a:p>
            <a:pPr marL="457200" indent="-457200"/>
            <a:r>
              <a:rPr lang="en-GB" sz="2400" dirty="0"/>
              <a:t>good whizz until smooth. </a:t>
            </a:r>
            <a:r>
              <a:rPr lang="en-GB" sz="2400" b="1" dirty="0">
                <a:solidFill>
                  <a:srgbClr val="FF0000"/>
                </a:solidFill>
              </a:rPr>
              <a:t>Taste</a:t>
            </a:r>
            <a:r>
              <a:rPr lang="en-GB" sz="2400" dirty="0"/>
              <a:t>, and if </a:t>
            </a:r>
          </a:p>
          <a:p>
            <a:pPr marL="457200" indent="-457200"/>
            <a:r>
              <a:rPr lang="en-GB" sz="2400" dirty="0"/>
              <a:t>you’ve got a sweet tooth, add a sprinkling</a:t>
            </a:r>
          </a:p>
          <a:p>
            <a:pPr marL="457200" indent="-457200"/>
            <a:r>
              <a:rPr lang="en-GB" sz="2400" dirty="0"/>
              <a:t>of brown sugar or honey and give </a:t>
            </a:r>
            <a:r>
              <a:rPr lang="en-GB" sz="2400" b="1" dirty="0">
                <a:solidFill>
                  <a:srgbClr val="0070C0"/>
                </a:solidFill>
              </a:rPr>
              <a:t>it</a:t>
            </a:r>
            <a:r>
              <a:rPr lang="en-GB" sz="2400" b="1" dirty="0"/>
              <a:t> </a:t>
            </a:r>
          </a:p>
          <a:p>
            <a:pPr marL="457200" indent="-457200"/>
            <a:r>
              <a:rPr lang="en-GB" sz="2400" b="1" dirty="0">
                <a:solidFill>
                  <a:schemeClr val="accent6"/>
                </a:solidFill>
              </a:rPr>
              <a:t>another </a:t>
            </a:r>
            <a:r>
              <a:rPr lang="en-GB" sz="2400" dirty="0"/>
              <a:t>quick whizz. </a:t>
            </a:r>
            <a:r>
              <a:rPr lang="en-GB" sz="2400" b="1" dirty="0">
                <a:solidFill>
                  <a:srgbClr val="FF0000"/>
                </a:solidFill>
              </a:rPr>
              <a:t>Chill</a:t>
            </a:r>
            <a:r>
              <a:rPr lang="en-GB" sz="2400" dirty="0"/>
              <a:t> in the fridge </a:t>
            </a:r>
          </a:p>
          <a:p>
            <a:pPr marL="457200" indent="-457200"/>
            <a:r>
              <a:rPr lang="en-GB" sz="2400" b="1" dirty="0">
                <a:solidFill>
                  <a:schemeClr val="accent6"/>
                </a:solidFill>
              </a:rPr>
              <a:t>before</a:t>
            </a:r>
            <a:r>
              <a:rPr lang="en-GB" sz="2400" dirty="0"/>
              <a:t> serving, </a:t>
            </a:r>
            <a:r>
              <a:rPr lang="en-GB" sz="2400" b="1" dirty="0">
                <a:solidFill>
                  <a:schemeClr val="accent6"/>
                </a:solidFill>
              </a:rPr>
              <a:t>then</a:t>
            </a:r>
            <a:r>
              <a:rPr lang="en-GB" sz="2400" dirty="0">
                <a:solidFill>
                  <a:schemeClr val="accent6"/>
                </a:solidFill>
              </a:rPr>
              <a:t> </a:t>
            </a:r>
            <a:r>
              <a:rPr lang="en-GB" sz="2400" dirty="0"/>
              <a:t>garnish with a few </a:t>
            </a:r>
          </a:p>
          <a:p>
            <a:pPr marL="457200" indent="-457200"/>
            <a:r>
              <a:rPr lang="en-GB" sz="2400" dirty="0"/>
              <a:t>mint leaves.</a:t>
            </a:r>
          </a:p>
          <a:p>
            <a:pPr marL="457200" indent="-457200"/>
            <a:endParaRPr lang="en-GB" sz="2400" dirty="0"/>
          </a:p>
          <a:p>
            <a:pPr marL="457200" indent="-457200"/>
            <a:endParaRPr lang="en-GB" sz="2400" dirty="0"/>
          </a:p>
          <a:p>
            <a:pPr marL="457200" indent="-457200"/>
            <a:endParaRPr lang="en-GB" sz="2400" dirty="0"/>
          </a:p>
          <a:p>
            <a:pPr marL="457200" indent="-457200"/>
            <a:endParaRPr lang="en-GB" sz="2400" dirty="0"/>
          </a:p>
          <a:p>
            <a:pPr marL="457200" indent="-457200"/>
            <a:endParaRPr lang="en-GB" sz="2400" b="1" dirty="0"/>
          </a:p>
          <a:p>
            <a:pPr marL="457200" indent="-457200"/>
            <a:endParaRPr lang="en-GB" sz="2400" dirty="0"/>
          </a:p>
          <a:p>
            <a:pPr marL="457200" indent="-457200">
              <a:buAutoNum type="arabicPeriod"/>
            </a:pPr>
            <a:endParaRPr lang="en-GB" sz="2400" dirty="0"/>
          </a:p>
          <a:p>
            <a:pPr algn="ctr"/>
            <a:endParaRPr lang="en-GB" sz="2400" dirty="0"/>
          </a:p>
          <a:p>
            <a:pPr algn="ctr"/>
            <a:endParaRPr lang="en-GB" sz="2400" dirty="0"/>
          </a:p>
          <a:p>
            <a:endParaRPr lang="en-GB"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Terminology check </a:t>
            </a:r>
          </a:p>
        </p:txBody>
      </p:sp>
      <p:sp>
        <p:nvSpPr>
          <p:cNvPr id="3" name="Content Placeholder 2"/>
          <p:cNvSpPr>
            <a:spLocks noGrp="1"/>
          </p:cNvSpPr>
          <p:nvPr>
            <p:ph idx="1"/>
          </p:nvPr>
        </p:nvSpPr>
        <p:spPr/>
        <p:txBody>
          <a:bodyPr>
            <a:normAutofit lnSpcReduction="10000"/>
          </a:bodyPr>
          <a:lstStyle/>
          <a:p>
            <a:pPr>
              <a:spcBef>
                <a:spcPts val="0"/>
              </a:spcBef>
            </a:pPr>
            <a:r>
              <a:rPr lang="en-GB" sz="2400" dirty="0">
                <a:latin typeface="Arial" pitchFamily="34" charset="0"/>
                <a:cs typeface="Arial" pitchFamily="34" charset="0"/>
              </a:rPr>
              <a:t>Nouns are words for things, people, places, or states of mind or existence – so they are the most common word class or type e.g.</a:t>
            </a:r>
            <a:r>
              <a:rPr lang="en-GB" sz="2400" i="1" dirty="0">
                <a:latin typeface="Arial" pitchFamily="34" charset="0"/>
                <a:cs typeface="Arial" pitchFamily="34" charset="0"/>
              </a:rPr>
              <a:t> </a:t>
            </a:r>
            <a:r>
              <a:rPr lang="en-GB" sz="2400" b="1" dirty="0">
                <a:solidFill>
                  <a:srgbClr val="00B050"/>
                </a:solidFill>
                <a:latin typeface="Arial" pitchFamily="34" charset="0"/>
                <a:cs typeface="Arial" pitchFamily="34" charset="0"/>
              </a:rPr>
              <a:t>mangoes, fruit, juice</a:t>
            </a:r>
          </a:p>
          <a:p>
            <a:pPr>
              <a:spcBef>
                <a:spcPts val="0"/>
              </a:spcBef>
              <a:buNone/>
            </a:pPr>
            <a:endParaRPr lang="en-GB" sz="2400" dirty="0">
              <a:latin typeface="Arial" pitchFamily="34" charset="0"/>
              <a:cs typeface="Arial" pitchFamily="34" charset="0"/>
            </a:endParaRPr>
          </a:p>
          <a:p>
            <a:pPr>
              <a:spcBef>
                <a:spcPts val="0"/>
              </a:spcBef>
            </a:pPr>
            <a:r>
              <a:rPr lang="en-GB" sz="2400" dirty="0">
                <a:latin typeface="Arial" pitchFamily="34" charset="0"/>
                <a:cs typeface="Arial" pitchFamily="34" charset="0"/>
              </a:rPr>
              <a:t>Pronouns are words like </a:t>
            </a:r>
            <a:r>
              <a:rPr lang="en-GB" sz="2400" b="1" dirty="0">
                <a:solidFill>
                  <a:srgbClr val="0070C0"/>
                </a:solidFill>
                <a:latin typeface="Arial" pitchFamily="34" charset="0"/>
                <a:cs typeface="Arial" pitchFamily="34" charset="0"/>
              </a:rPr>
              <a:t>they, we, it, these, those</a:t>
            </a:r>
            <a:r>
              <a:rPr lang="en-GB" sz="2400" i="1" dirty="0">
                <a:latin typeface="Arial" pitchFamily="34" charset="0"/>
                <a:cs typeface="Arial" pitchFamily="34" charset="0"/>
              </a:rPr>
              <a:t>, </a:t>
            </a:r>
            <a:r>
              <a:rPr lang="en-GB" sz="2400" dirty="0">
                <a:latin typeface="Arial" pitchFamily="34" charset="0"/>
                <a:cs typeface="Arial" pitchFamily="34" charset="0"/>
              </a:rPr>
              <a:t>which stand in for the nouns they refer to. Determiners like </a:t>
            </a:r>
            <a:r>
              <a:rPr lang="en-GB" sz="2400" b="1" dirty="0">
                <a:solidFill>
                  <a:srgbClr val="7030A0"/>
                </a:solidFill>
                <a:latin typeface="Arial" pitchFamily="34" charset="0"/>
                <a:cs typeface="Arial" pitchFamily="34" charset="0"/>
              </a:rPr>
              <a:t>your, our, their </a:t>
            </a:r>
            <a:r>
              <a:rPr lang="en-GB" sz="2400" dirty="0">
                <a:latin typeface="Arial" pitchFamily="34" charset="0"/>
                <a:cs typeface="Arial" pitchFamily="34" charset="0"/>
              </a:rPr>
              <a:t>are used with nouns to specify who or what is being referred to </a:t>
            </a:r>
          </a:p>
          <a:p>
            <a:pPr>
              <a:spcBef>
                <a:spcPts val="0"/>
              </a:spcBef>
            </a:pPr>
            <a:endParaRPr lang="en-GB" sz="2400" dirty="0">
              <a:latin typeface="Arial" pitchFamily="34" charset="0"/>
              <a:cs typeface="Arial" pitchFamily="34" charset="0"/>
            </a:endParaRPr>
          </a:p>
          <a:p>
            <a:pPr>
              <a:spcBef>
                <a:spcPts val="0"/>
              </a:spcBef>
            </a:pPr>
            <a:r>
              <a:rPr lang="en-GB" sz="2400" dirty="0">
                <a:latin typeface="Arial" pitchFamily="34" charset="0"/>
                <a:cs typeface="Arial" pitchFamily="34" charset="0"/>
              </a:rPr>
              <a:t>Verbs are the words in a sentence that refer to actions or states of being e.g. </a:t>
            </a:r>
            <a:r>
              <a:rPr lang="en-GB" sz="2400" dirty="0">
                <a:solidFill>
                  <a:srgbClr val="FF0000"/>
                </a:solidFill>
                <a:latin typeface="Arial" pitchFamily="34" charset="0"/>
                <a:cs typeface="Arial" pitchFamily="34" charset="0"/>
              </a:rPr>
              <a:t>remove, add, chill</a:t>
            </a:r>
          </a:p>
          <a:p>
            <a:pPr>
              <a:spcBef>
                <a:spcPts val="0"/>
              </a:spcBef>
            </a:pPr>
            <a:r>
              <a:rPr lang="en-GB" sz="2400" dirty="0">
                <a:latin typeface="Arial" pitchFamily="34" charset="0"/>
                <a:cs typeface="Arial" pitchFamily="34" charset="0"/>
              </a:rPr>
              <a:t>The recipe uses imperative verbs which instruct you what to do</a:t>
            </a:r>
          </a:p>
          <a:p>
            <a:pPr>
              <a:spcBef>
                <a:spcPts val="0"/>
              </a:spcBef>
              <a:buNone/>
            </a:pPr>
            <a:endParaRPr lang="en-GB" sz="2800" dirty="0">
              <a:latin typeface="Arial" pitchFamily="34" charset="0"/>
              <a:cs typeface="Arial" pitchFamily="34" charset="0"/>
            </a:endParaRPr>
          </a:p>
          <a:p>
            <a:pPr>
              <a:spcBef>
                <a:spcPts val="0"/>
              </a:spcBef>
              <a:buNone/>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link and sequence ideas in non-fiction writing so the reader can follow them clearly?</a:t>
            </a:r>
          </a:p>
        </p:txBody>
      </p:sp>
      <p:sp>
        <p:nvSpPr>
          <p:cNvPr id="3" name="Content Placeholder 2"/>
          <p:cNvSpPr>
            <a:spLocks noGrp="1"/>
          </p:cNvSpPr>
          <p:nvPr>
            <p:ph idx="1"/>
          </p:nvPr>
        </p:nvSpPr>
        <p:spPr>
          <a:xfrm>
            <a:off x="323528" y="1412776"/>
            <a:ext cx="8496944" cy="5184576"/>
          </a:xfrm>
        </p:spPr>
        <p:txBody>
          <a:bodyPr>
            <a:normAutofit fontScale="92500" lnSpcReduction="10000"/>
          </a:bodyPr>
          <a:lstStyle/>
          <a:p>
            <a:pPr>
              <a:buNone/>
            </a:pPr>
            <a:r>
              <a:rPr lang="en-GB" sz="2000" dirty="0">
                <a:latin typeface="+mj-lt"/>
              </a:rPr>
              <a:t>     “Imagine a world where</a:t>
            </a:r>
            <a:r>
              <a:rPr lang="en-GB" sz="2000" b="1" dirty="0">
                <a:latin typeface="+mj-lt"/>
              </a:rPr>
              <a:t> </a:t>
            </a:r>
            <a:r>
              <a:rPr lang="en-GB" sz="2000" b="1" dirty="0">
                <a:solidFill>
                  <a:srgbClr val="00B050"/>
                </a:solidFill>
                <a:latin typeface="+mj-lt"/>
              </a:rPr>
              <a:t>children</a:t>
            </a:r>
            <a:r>
              <a:rPr lang="en-GB" sz="2000" b="1" dirty="0">
                <a:latin typeface="+mj-lt"/>
              </a:rPr>
              <a:t> </a:t>
            </a:r>
            <a:r>
              <a:rPr lang="en-GB" sz="2000" dirty="0">
                <a:latin typeface="+mj-lt"/>
              </a:rPr>
              <a:t>were fed tasty and nutritious real </a:t>
            </a:r>
            <a:r>
              <a:rPr lang="en-GB" sz="2000" b="1" dirty="0">
                <a:solidFill>
                  <a:srgbClr val="00B050"/>
                </a:solidFill>
                <a:latin typeface="+mj-lt"/>
              </a:rPr>
              <a:t>food</a:t>
            </a:r>
            <a:r>
              <a:rPr lang="en-GB" sz="2000" dirty="0">
                <a:latin typeface="+mj-lt"/>
              </a:rPr>
              <a:t> at</a:t>
            </a:r>
          </a:p>
          <a:p>
            <a:pPr>
              <a:buNone/>
            </a:pPr>
            <a:r>
              <a:rPr lang="en-GB" sz="2000" dirty="0">
                <a:latin typeface="+mj-lt"/>
              </a:rPr>
              <a:t> </a:t>
            </a:r>
            <a:r>
              <a:rPr lang="en-GB" sz="2000" b="1" dirty="0">
                <a:solidFill>
                  <a:srgbClr val="00B050"/>
                </a:solidFill>
                <a:latin typeface="+mj-lt"/>
              </a:rPr>
              <a:t>school</a:t>
            </a:r>
            <a:r>
              <a:rPr lang="en-GB" sz="2000" dirty="0">
                <a:latin typeface="+mj-lt"/>
              </a:rPr>
              <a:t> from the age of 4 to 18. A world where every child was educated about </a:t>
            </a:r>
          </a:p>
          <a:p>
            <a:pPr>
              <a:buNone/>
            </a:pPr>
            <a:r>
              <a:rPr lang="en-GB" sz="2000" dirty="0">
                <a:latin typeface="+mj-lt"/>
              </a:rPr>
              <a:t>how amazing food is, where it comes from, how it affects the body and how </a:t>
            </a:r>
            <a:r>
              <a:rPr lang="en-GB" sz="2000" b="1" dirty="0">
                <a:solidFill>
                  <a:srgbClr val="0070C0"/>
                </a:solidFill>
                <a:latin typeface="+mj-lt"/>
              </a:rPr>
              <a:t>it </a:t>
            </a:r>
          </a:p>
          <a:p>
            <a:pPr>
              <a:buNone/>
            </a:pPr>
            <a:r>
              <a:rPr lang="en-GB" sz="2000" dirty="0">
                <a:latin typeface="+mj-lt"/>
              </a:rPr>
              <a:t>can save </a:t>
            </a:r>
            <a:r>
              <a:rPr lang="en-GB" sz="2000" b="1" dirty="0">
                <a:solidFill>
                  <a:srgbClr val="7030A0"/>
                </a:solidFill>
                <a:latin typeface="+mj-lt"/>
              </a:rPr>
              <a:t>their </a:t>
            </a:r>
            <a:r>
              <a:rPr lang="en-GB" sz="2000" dirty="0">
                <a:latin typeface="+mj-lt"/>
              </a:rPr>
              <a:t>lives.” – Jamie Oliver </a:t>
            </a:r>
          </a:p>
          <a:p>
            <a:pPr>
              <a:buNone/>
            </a:pPr>
            <a:r>
              <a:rPr lang="en-GB" sz="2000" dirty="0">
                <a:latin typeface="+mj-lt"/>
              </a:rPr>
              <a:t>      Our Food Revolution Toolkits are designed to inspire </a:t>
            </a:r>
            <a:r>
              <a:rPr lang="en-GB" sz="2000" b="1" dirty="0">
                <a:solidFill>
                  <a:srgbClr val="0070C0"/>
                </a:solidFill>
                <a:latin typeface="+mj-lt"/>
              </a:rPr>
              <a:t>you</a:t>
            </a:r>
            <a:r>
              <a:rPr lang="en-GB" sz="2000" dirty="0">
                <a:latin typeface="+mj-lt"/>
              </a:rPr>
              <a:t> to start a food </a:t>
            </a:r>
          </a:p>
          <a:p>
            <a:pPr>
              <a:buNone/>
            </a:pPr>
            <a:r>
              <a:rPr lang="en-GB" sz="2000" dirty="0">
                <a:latin typeface="+mj-lt"/>
              </a:rPr>
              <a:t>revolution  in your school and help ensure kids get real food on </a:t>
            </a:r>
            <a:r>
              <a:rPr lang="en-GB" sz="2000" b="1" dirty="0">
                <a:solidFill>
                  <a:srgbClr val="7030A0"/>
                </a:solidFill>
                <a:latin typeface="+mj-lt"/>
              </a:rPr>
              <a:t>their </a:t>
            </a:r>
            <a:r>
              <a:rPr lang="en-GB" sz="2000" dirty="0">
                <a:latin typeface="+mj-lt"/>
              </a:rPr>
              <a:t>lunch trays. </a:t>
            </a:r>
          </a:p>
          <a:p>
            <a:pPr>
              <a:buNone/>
            </a:pPr>
            <a:r>
              <a:rPr lang="en-GB" sz="2000" dirty="0">
                <a:latin typeface="+mj-lt"/>
              </a:rPr>
              <a:t>These toolkits </a:t>
            </a:r>
            <a:r>
              <a:rPr lang="en-GB" sz="2000" dirty="0">
                <a:solidFill>
                  <a:srgbClr val="FF0000"/>
                </a:solidFill>
                <a:latin typeface="+mj-lt"/>
              </a:rPr>
              <a:t>arm</a:t>
            </a:r>
            <a:r>
              <a:rPr lang="en-GB" sz="2000" dirty="0">
                <a:latin typeface="+mj-lt"/>
              </a:rPr>
              <a:t> you with facts, </a:t>
            </a:r>
            <a:r>
              <a:rPr lang="en-GB" sz="2000" dirty="0">
                <a:solidFill>
                  <a:srgbClr val="FF0000"/>
                </a:solidFill>
                <a:latin typeface="+mj-lt"/>
              </a:rPr>
              <a:t>empower</a:t>
            </a:r>
            <a:r>
              <a:rPr lang="en-GB" sz="2000" dirty="0">
                <a:latin typeface="+mj-lt"/>
              </a:rPr>
              <a:t> you with ideas, and </a:t>
            </a:r>
            <a:r>
              <a:rPr lang="en-GB" sz="2000" dirty="0">
                <a:solidFill>
                  <a:srgbClr val="FF0000"/>
                </a:solidFill>
                <a:latin typeface="+mj-lt"/>
              </a:rPr>
              <a:t>support</a:t>
            </a:r>
            <a:r>
              <a:rPr lang="en-GB" sz="2000" dirty="0">
                <a:latin typeface="+mj-lt"/>
              </a:rPr>
              <a:t> you in</a:t>
            </a:r>
          </a:p>
          <a:p>
            <a:pPr>
              <a:buNone/>
            </a:pPr>
            <a:r>
              <a:rPr lang="en-GB" sz="2000" dirty="0">
                <a:latin typeface="+mj-lt"/>
              </a:rPr>
              <a:t>making real change on the ground. They are meant to be used, printed, shared </a:t>
            </a:r>
          </a:p>
          <a:p>
            <a:pPr>
              <a:buNone/>
            </a:pPr>
            <a:r>
              <a:rPr lang="en-GB" sz="2000" dirty="0">
                <a:latin typeface="+mj-lt"/>
              </a:rPr>
              <a:t>and passed on! Together we have an opportunity to support schools in making </a:t>
            </a:r>
          </a:p>
          <a:p>
            <a:pPr>
              <a:buNone/>
            </a:pPr>
            <a:r>
              <a:rPr lang="en-GB" sz="2000" dirty="0">
                <a:latin typeface="+mj-lt"/>
              </a:rPr>
              <a:t>sustainable change.  </a:t>
            </a:r>
          </a:p>
          <a:p>
            <a:pPr>
              <a:buNone/>
            </a:pPr>
            <a:endParaRPr lang="en-GB" sz="2000" dirty="0">
              <a:latin typeface="+mj-lt"/>
            </a:endParaRPr>
          </a:p>
          <a:p>
            <a:r>
              <a:rPr lang="en-GB" sz="2000" dirty="0">
                <a:latin typeface="+mj-lt"/>
              </a:rPr>
              <a:t>How are ideas linked and sequenced clearly across this text?</a:t>
            </a:r>
          </a:p>
          <a:p>
            <a:pPr lvl="1">
              <a:buFont typeface="Wingdings" pitchFamily="2" charset="2"/>
              <a:buChar char="ü"/>
            </a:pPr>
            <a:r>
              <a:rPr lang="en-GB" sz="2000" dirty="0">
                <a:latin typeface="+mj-lt"/>
              </a:rPr>
              <a:t>by repeating and linking key </a:t>
            </a:r>
            <a:r>
              <a:rPr lang="en-GB" sz="2000" b="1" dirty="0">
                <a:solidFill>
                  <a:srgbClr val="00B050"/>
                </a:solidFill>
                <a:latin typeface="+mj-lt"/>
              </a:rPr>
              <a:t>nouns</a:t>
            </a:r>
          </a:p>
          <a:p>
            <a:pPr lvl="1">
              <a:buFont typeface="Wingdings" pitchFamily="2" charset="2"/>
              <a:buChar char="ü"/>
            </a:pPr>
            <a:r>
              <a:rPr lang="en-GB" sz="2000" dirty="0">
                <a:latin typeface="+mj-lt"/>
              </a:rPr>
              <a:t>by using </a:t>
            </a:r>
            <a:r>
              <a:rPr lang="en-GB" sz="2000" b="1" dirty="0">
                <a:solidFill>
                  <a:schemeClr val="tx2">
                    <a:lumMod val="60000"/>
                    <a:lumOff val="40000"/>
                  </a:schemeClr>
                </a:solidFill>
                <a:latin typeface="+mj-lt"/>
              </a:rPr>
              <a:t>pronouns </a:t>
            </a:r>
            <a:r>
              <a:rPr lang="en-GB" sz="2000" dirty="0">
                <a:latin typeface="+mj-lt"/>
              </a:rPr>
              <a:t>that refer back and</a:t>
            </a:r>
            <a:r>
              <a:rPr lang="en-GB" sz="2000" b="1" dirty="0">
                <a:solidFill>
                  <a:schemeClr val="tx2">
                    <a:lumMod val="60000"/>
                    <a:lumOff val="40000"/>
                  </a:schemeClr>
                </a:solidFill>
                <a:latin typeface="+mj-lt"/>
              </a:rPr>
              <a:t> </a:t>
            </a:r>
            <a:r>
              <a:rPr lang="en-GB" sz="2000" b="1" dirty="0">
                <a:solidFill>
                  <a:srgbClr val="7030A0"/>
                </a:solidFill>
                <a:latin typeface="+mj-lt"/>
              </a:rPr>
              <a:t>determiners</a:t>
            </a:r>
            <a:r>
              <a:rPr lang="en-GB" sz="2000" b="1" dirty="0">
                <a:solidFill>
                  <a:schemeClr val="tx2">
                    <a:lumMod val="60000"/>
                    <a:lumOff val="40000"/>
                  </a:schemeClr>
                </a:solidFill>
                <a:latin typeface="+mj-lt"/>
              </a:rPr>
              <a:t> </a:t>
            </a:r>
            <a:r>
              <a:rPr lang="en-GB" sz="2000" dirty="0">
                <a:latin typeface="+mj-lt"/>
              </a:rPr>
              <a:t>that specify </a:t>
            </a:r>
            <a:r>
              <a:rPr lang="en-GB" sz="2000" dirty="0">
                <a:latin typeface="+mj-lt"/>
                <a:cs typeface="Arial" pitchFamily="34" charset="0"/>
              </a:rPr>
              <a:t>who or what is being referred to </a:t>
            </a:r>
            <a:endParaRPr lang="en-GB" sz="2000" dirty="0">
              <a:latin typeface="+mj-lt"/>
            </a:endParaRPr>
          </a:p>
          <a:p>
            <a:pPr lvl="1">
              <a:buFont typeface="Wingdings" pitchFamily="2" charset="2"/>
              <a:buChar char="ü"/>
            </a:pPr>
            <a:r>
              <a:rPr lang="en-GB" sz="2000" dirty="0">
                <a:latin typeface="+mj-lt"/>
              </a:rPr>
              <a:t>by  using key </a:t>
            </a:r>
            <a:r>
              <a:rPr lang="en-GB" sz="2000" b="1" dirty="0">
                <a:solidFill>
                  <a:srgbClr val="FF0000"/>
                </a:solidFill>
                <a:latin typeface="+mj-lt"/>
              </a:rPr>
              <a:t>verbs</a:t>
            </a:r>
            <a:r>
              <a:rPr lang="en-GB" sz="2000" dirty="0">
                <a:latin typeface="+mj-lt"/>
              </a:rPr>
              <a:t> in a logical order</a:t>
            </a:r>
          </a:p>
          <a:p>
            <a:pPr lvl="1">
              <a:buNone/>
            </a:pPr>
            <a:endParaRPr lang="en-GB" sz="1600"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922114"/>
          </a:xfrm>
        </p:spPr>
        <p:txBody>
          <a:bodyPr>
            <a:normAutofit fontScale="90000"/>
          </a:bodyPr>
          <a:lstStyle/>
          <a:p>
            <a:r>
              <a:rPr lang="en-GB" sz="3200" dirty="0"/>
              <a:t>           </a:t>
            </a:r>
            <a:r>
              <a:rPr lang="en-GB" sz="2700" dirty="0"/>
              <a:t>Feedback: How can we link and sequence ideas in non-fiction writing so the reader can follow them clearly?</a:t>
            </a:r>
          </a:p>
        </p:txBody>
      </p:sp>
      <p:sp>
        <p:nvSpPr>
          <p:cNvPr id="3" name="Content Placeholder 2"/>
          <p:cNvSpPr>
            <a:spLocks noGrp="1"/>
          </p:cNvSpPr>
          <p:nvPr>
            <p:ph idx="1"/>
          </p:nvPr>
        </p:nvSpPr>
        <p:spPr>
          <a:xfrm>
            <a:off x="323528" y="1412776"/>
            <a:ext cx="8496944" cy="5184576"/>
          </a:xfrm>
        </p:spPr>
        <p:txBody>
          <a:bodyPr>
            <a:normAutofit lnSpcReduction="10000"/>
          </a:bodyPr>
          <a:lstStyle/>
          <a:p>
            <a:pPr>
              <a:buNone/>
            </a:pPr>
            <a:r>
              <a:rPr lang="en-GB" sz="2000" dirty="0"/>
              <a:t>     “Imagine a world where</a:t>
            </a:r>
            <a:r>
              <a:rPr lang="en-GB" sz="2000" b="1" dirty="0"/>
              <a:t> </a:t>
            </a:r>
            <a:r>
              <a:rPr lang="en-GB" sz="2000" b="1" dirty="0">
                <a:solidFill>
                  <a:srgbClr val="00B050"/>
                </a:solidFill>
              </a:rPr>
              <a:t>children</a:t>
            </a:r>
            <a:r>
              <a:rPr lang="en-GB" sz="2000" b="1" dirty="0"/>
              <a:t> </a:t>
            </a:r>
            <a:r>
              <a:rPr lang="en-GB" sz="2000" dirty="0"/>
              <a:t>were fed tasty and nutritious real </a:t>
            </a:r>
            <a:r>
              <a:rPr lang="en-GB" sz="2000" b="1" dirty="0">
                <a:solidFill>
                  <a:srgbClr val="00B050"/>
                </a:solidFill>
              </a:rPr>
              <a:t>food</a:t>
            </a:r>
            <a:r>
              <a:rPr lang="en-GB" sz="2000" dirty="0"/>
              <a:t> at</a:t>
            </a:r>
          </a:p>
          <a:p>
            <a:pPr>
              <a:buNone/>
            </a:pPr>
            <a:r>
              <a:rPr lang="en-GB" sz="2000" dirty="0"/>
              <a:t> </a:t>
            </a:r>
            <a:r>
              <a:rPr lang="en-GB" sz="2000" b="1" dirty="0">
                <a:solidFill>
                  <a:srgbClr val="00B050"/>
                </a:solidFill>
              </a:rPr>
              <a:t>school</a:t>
            </a:r>
            <a:r>
              <a:rPr lang="en-GB" sz="2000" dirty="0"/>
              <a:t> from the age of 4 to 18. A world where every </a:t>
            </a:r>
            <a:r>
              <a:rPr lang="en-GB" sz="2000" b="1" dirty="0">
                <a:solidFill>
                  <a:srgbClr val="00B050"/>
                </a:solidFill>
              </a:rPr>
              <a:t>child</a:t>
            </a:r>
            <a:r>
              <a:rPr lang="en-GB" sz="2000" dirty="0"/>
              <a:t> was </a:t>
            </a:r>
            <a:r>
              <a:rPr lang="en-GB" sz="2000" dirty="0">
                <a:solidFill>
                  <a:srgbClr val="FF0000"/>
                </a:solidFill>
              </a:rPr>
              <a:t>educated</a:t>
            </a:r>
            <a:r>
              <a:rPr lang="en-GB" sz="2000" dirty="0"/>
              <a:t> about </a:t>
            </a:r>
          </a:p>
          <a:p>
            <a:pPr>
              <a:buNone/>
            </a:pPr>
            <a:r>
              <a:rPr lang="en-GB" sz="2000" dirty="0"/>
              <a:t>how amazing </a:t>
            </a:r>
            <a:r>
              <a:rPr lang="en-GB" sz="2000" b="1" dirty="0">
                <a:solidFill>
                  <a:srgbClr val="00B050"/>
                </a:solidFill>
              </a:rPr>
              <a:t>food</a:t>
            </a:r>
            <a:r>
              <a:rPr lang="en-GB" sz="2000" dirty="0"/>
              <a:t> is, where it comes from, how it affects the body and how it </a:t>
            </a:r>
          </a:p>
          <a:p>
            <a:pPr>
              <a:buNone/>
            </a:pPr>
            <a:r>
              <a:rPr lang="en-GB" sz="2000" dirty="0"/>
              <a:t>can save</a:t>
            </a:r>
            <a:r>
              <a:rPr lang="en-GB" sz="2000" b="1" dirty="0">
                <a:solidFill>
                  <a:srgbClr val="7030A0"/>
                </a:solidFill>
              </a:rPr>
              <a:t> their </a:t>
            </a:r>
            <a:r>
              <a:rPr lang="en-GB" sz="2000" dirty="0"/>
              <a:t>lives.” – Jamie Oliver </a:t>
            </a:r>
          </a:p>
          <a:p>
            <a:pPr>
              <a:buNone/>
            </a:pPr>
            <a:r>
              <a:rPr lang="en-GB" sz="2000" dirty="0"/>
              <a:t>      </a:t>
            </a:r>
            <a:r>
              <a:rPr lang="en-GB" sz="2000" b="1" dirty="0">
                <a:solidFill>
                  <a:srgbClr val="7030A0"/>
                </a:solidFill>
              </a:rPr>
              <a:t>Our</a:t>
            </a:r>
            <a:r>
              <a:rPr lang="en-GB" sz="2000" dirty="0"/>
              <a:t> Food Revolution Toolkits are designed to </a:t>
            </a:r>
            <a:r>
              <a:rPr lang="en-GB" sz="2000" dirty="0">
                <a:solidFill>
                  <a:srgbClr val="FF0000"/>
                </a:solidFill>
              </a:rPr>
              <a:t>inspire</a:t>
            </a:r>
            <a:r>
              <a:rPr lang="en-GB" sz="2000" dirty="0"/>
              <a:t> </a:t>
            </a:r>
            <a:r>
              <a:rPr lang="en-GB" sz="2000" b="1" dirty="0">
                <a:solidFill>
                  <a:srgbClr val="0070C0"/>
                </a:solidFill>
              </a:rPr>
              <a:t>you</a:t>
            </a:r>
            <a:r>
              <a:rPr lang="en-GB" sz="2000" dirty="0"/>
              <a:t> to start a food </a:t>
            </a:r>
          </a:p>
          <a:p>
            <a:pPr>
              <a:buNone/>
            </a:pPr>
            <a:r>
              <a:rPr lang="en-GB" sz="2000" dirty="0"/>
              <a:t>revolution  in </a:t>
            </a:r>
            <a:r>
              <a:rPr lang="en-GB" sz="2000" b="1" dirty="0">
                <a:solidFill>
                  <a:srgbClr val="7030A0"/>
                </a:solidFill>
              </a:rPr>
              <a:t>your </a:t>
            </a:r>
            <a:r>
              <a:rPr lang="en-GB" sz="2000" dirty="0"/>
              <a:t>school and help ensure </a:t>
            </a:r>
            <a:r>
              <a:rPr lang="en-GB" sz="2000" dirty="0">
                <a:solidFill>
                  <a:srgbClr val="00B050"/>
                </a:solidFill>
              </a:rPr>
              <a:t>kids</a:t>
            </a:r>
            <a:r>
              <a:rPr lang="en-GB" sz="2000" dirty="0"/>
              <a:t> get real </a:t>
            </a:r>
            <a:r>
              <a:rPr lang="en-GB" sz="2000" dirty="0">
                <a:solidFill>
                  <a:srgbClr val="00B050"/>
                </a:solidFill>
              </a:rPr>
              <a:t>food</a:t>
            </a:r>
            <a:r>
              <a:rPr lang="en-GB" sz="2000" dirty="0"/>
              <a:t> on </a:t>
            </a:r>
            <a:r>
              <a:rPr lang="en-GB" sz="2000" b="1" dirty="0">
                <a:solidFill>
                  <a:srgbClr val="7030A0"/>
                </a:solidFill>
              </a:rPr>
              <a:t>their </a:t>
            </a:r>
            <a:r>
              <a:rPr lang="en-GB" sz="2000" dirty="0">
                <a:solidFill>
                  <a:srgbClr val="00B050"/>
                </a:solidFill>
              </a:rPr>
              <a:t>lunch </a:t>
            </a:r>
            <a:r>
              <a:rPr lang="en-GB" sz="2000" dirty="0"/>
              <a:t>trays. </a:t>
            </a:r>
          </a:p>
          <a:p>
            <a:pPr>
              <a:buNone/>
            </a:pPr>
            <a:r>
              <a:rPr lang="en-GB" sz="2000" dirty="0"/>
              <a:t>These toolkits </a:t>
            </a:r>
            <a:r>
              <a:rPr lang="en-GB" sz="2000" dirty="0">
                <a:solidFill>
                  <a:srgbClr val="FF0000"/>
                </a:solidFill>
              </a:rPr>
              <a:t>arm</a:t>
            </a:r>
            <a:r>
              <a:rPr lang="en-GB" sz="2000" dirty="0"/>
              <a:t> </a:t>
            </a:r>
            <a:r>
              <a:rPr lang="en-GB" sz="2000" b="1" dirty="0">
                <a:solidFill>
                  <a:srgbClr val="0070C0"/>
                </a:solidFill>
              </a:rPr>
              <a:t>you</a:t>
            </a:r>
            <a:r>
              <a:rPr lang="en-GB" sz="2000" dirty="0"/>
              <a:t> with facts, </a:t>
            </a:r>
            <a:r>
              <a:rPr lang="en-GB" sz="2000" dirty="0">
                <a:solidFill>
                  <a:srgbClr val="FF0000"/>
                </a:solidFill>
              </a:rPr>
              <a:t>empower</a:t>
            </a:r>
            <a:r>
              <a:rPr lang="en-GB" sz="2000" dirty="0"/>
              <a:t> </a:t>
            </a:r>
            <a:r>
              <a:rPr lang="en-GB" sz="2000" b="1" dirty="0">
                <a:solidFill>
                  <a:srgbClr val="0070C0"/>
                </a:solidFill>
              </a:rPr>
              <a:t>you</a:t>
            </a:r>
            <a:r>
              <a:rPr lang="en-GB" sz="2000" dirty="0"/>
              <a:t> with ideas, and </a:t>
            </a:r>
            <a:r>
              <a:rPr lang="en-GB" sz="2000" dirty="0">
                <a:solidFill>
                  <a:srgbClr val="FF0000"/>
                </a:solidFill>
              </a:rPr>
              <a:t>support</a:t>
            </a:r>
            <a:r>
              <a:rPr lang="en-GB" sz="2000" dirty="0"/>
              <a:t> </a:t>
            </a:r>
            <a:r>
              <a:rPr lang="en-GB" sz="2000" b="1" dirty="0">
                <a:solidFill>
                  <a:srgbClr val="0070C0"/>
                </a:solidFill>
              </a:rPr>
              <a:t>you </a:t>
            </a:r>
            <a:r>
              <a:rPr lang="en-GB" sz="2000" dirty="0"/>
              <a:t>in</a:t>
            </a:r>
          </a:p>
          <a:p>
            <a:pPr>
              <a:buNone/>
            </a:pPr>
            <a:r>
              <a:rPr lang="en-GB" sz="2000" dirty="0"/>
              <a:t>making real change on the ground. </a:t>
            </a:r>
            <a:r>
              <a:rPr lang="en-GB" sz="2000" dirty="0">
                <a:solidFill>
                  <a:srgbClr val="0070C0"/>
                </a:solidFill>
              </a:rPr>
              <a:t>They</a:t>
            </a:r>
            <a:r>
              <a:rPr lang="en-GB" sz="2000" dirty="0"/>
              <a:t> are meant to be used</a:t>
            </a:r>
            <a:r>
              <a:rPr lang="en-GB" sz="2000" dirty="0">
                <a:solidFill>
                  <a:srgbClr val="FF0000"/>
                </a:solidFill>
              </a:rPr>
              <a:t>, printed, shared </a:t>
            </a:r>
          </a:p>
          <a:p>
            <a:pPr>
              <a:buNone/>
            </a:pPr>
            <a:r>
              <a:rPr lang="en-GB" sz="2000" dirty="0"/>
              <a:t>and</a:t>
            </a:r>
            <a:r>
              <a:rPr lang="en-GB" sz="2000" dirty="0">
                <a:solidFill>
                  <a:srgbClr val="FF0000"/>
                </a:solidFill>
              </a:rPr>
              <a:t> passed on</a:t>
            </a:r>
            <a:r>
              <a:rPr lang="en-GB" sz="2000" dirty="0"/>
              <a:t>! Together </a:t>
            </a:r>
            <a:r>
              <a:rPr lang="en-GB" sz="2000" b="1" dirty="0">
                <a:solidFill>
                  <a:srgbClr val="0070C0"/>
                </a:solidFill>
              </a:rPr>
              <a:t>we</a:t>
            </a:r>
            <a:r>
              <a:rPr lang="en-GB" sz="2000" dirty="0"/>
              <a:t> have an opportunity to support </a:t>
            </a:r>
            <a:r>
              <a:rPr lang="en-GB" sz="2000" dirty="0">
                <a:solidFill>
                  <a:srgbClr val="00B050"/>
                </a:solidFill>
              </a:rPr>
              <a:t>schools</a:t>
            </a:r>
            <a:r>
              <a:rPr lang="en-GB" sz="2000" dirty="0"/>
              <a:t> in making </a:t>
            </a:r>
          </a:p>
          <a:p>
            <a:pPr>
              <a:buNone/>
            </a:pPr>
            <a:r>
              <a:rPr lang="en-GB" sz="2000" dirty="0"/>
              <a:t>sustainable change.  </a:t>
            </a:r>
          </a:p>
          <a:p>
            <a:pPr>
              <a:buNone/>
            </a:pPr>
            <a:endParaRPr lang="en-GB" sz="2000" dirty="0"/>
          </a:p>
          <a:p>
            <a:r>
              <a:rPr lang="en-GB" sz="2000" dirty="0"/>
              <a:t>How are ideas linked and sequenced clearly across this text?</a:t>
            </a:r>
          </a:p>
          <a:p>
            <a:pPr lvl="1">
              <a:buFont typeface="Wingdings" pitchFamily="2" charset="2"/>
              <a:buChar char="ü"/>
            </a:pPr>
            <a:r>
              <a:rPr lang="en-GB" sz="1600" dirty="0"/>
              <a:t>by repeating and linking key </a:t>
            </a:r>
            <a:r>
              <a:rPr lang="en-GB" sz="1600" b="1" dirty="0">
                <a:solidFill>
                  <a:srgbClr val="00B050"/>
                </a:solidFill>
              </a:rPr>
              <a:t>nouns</a:t>
            </a:r>
          </a:p>
          <a:p>
            <a:pPr lvl="1">
              <a:buFont typeface="Wingdings" pitchFamily="2" charset="2"/>
              <a:buChar char="ü"/>
            </a:pPr>
            <a:r>
              <a:rPr lang="en-GB" sz="1600" dirty="0"/>
              <a:t>by using </a:t>
            </a:r>
            <a:r>
              <a:rPr lang="en-GB" sz="1600" b="1" dirty="0">
                <a:solidFill>
                  <a:schemeClr val="tx2">
                    <a:lumMod val="60000"/>
                    <a:lumOff val="40000"/>
                  </a:schemeClr>
                </a:solidFill>
              </a:rPr>
              <a:t>pronouns</a:t>
            </a:r>
            <a:r>
              <a:rPr lang="en-GB" sz="1600" dirty="0"/>
              <a:t> that refer back and </a:t>
            </a:r>
            <a:r>
              <a:rPr lang="en-GB" sz="1600" b="1" dirty="0">
                <a:solidFill>
                  <a:srgbClr val="7030A0"/>
                </a:solidFill>
              </a:rPr>
              <a:t>determiners</a:t>
            </a:r>
            <a:r>
              <a:rPr lang="en-GB" sz="1600" dirty="0"/>
              <a:t> that specify who or what is being referred to </a:t>
            </a:r>
          </a:p>
          <a:p>
            <a:pPr lvl="1">
              <a:buFont typeface="Wingdings" pitchFamily="2" charset="2"/>
              <a:buChar char="ü"/>
            </a:pPr>
            <a:r>
              <a:rPr lang="en-GB" sz="1600" dirty="0"/>
              <a:t>by  using key </a:t>
            </a:r>
            <a:r>
              <a:rPr lang="en-GB" sz="1600" b="1" dirty="0">
                <a:solidFill>
                  <a:srgbClr val="FF0000"/>
                </a:solidFill>
              </a:rPr>
              <a:t>verbs</a:t>
            </a:r>
            <a:r>
              <a:rPr lang="en-GB" sz="1600" dirty="0"/>
              <a:t> in a logical order</a:t>
            </a:r>
          </a:p>
          <a:p>
            <a:pPr lvl="1">
              <a:buNone/>
            </a:pPr>
            <a:endParaRPr lang="en-GB" sz="1600"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link and sequence ideas in non-fiction writing so the reader can follow them clearly?</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sz="2000" dirty="0"/>
              <a:t>     The ideas in this text are muddled and confused. Can you improve it?</a:t>
            </a:r>
          </a:p>
          <a:p>
            <a:pPr>
              <a:buNone/>
            </a:pPr>
            <a:endParaRPr lang="en-GB" sz="2000" dirty="0"/>
          </a:p>
          <a:p>
            <a:pPr>
              <a:buNone/>
            </a:pPr>
            <a:r>
              <a:rPr lang="en-GB" sz="2000" dirty="0"/>
              <a:t>Too many people are overweight. They should serve healthy food at school. </a:t>
            </a:r>
          </a:p>
          <a:p>
            <a:pPr>
              <a:buNone/>
            </a:pPr>
            <a:r>
              <a:rPr lang="en-GB" sz="2000" dirty="0"/>
              <a:t>It isn’t good for us. Fresh fruit and salads would be better than that. They serve </a:t>
            </a:r>
          </a:p>
          <a:p>
            <a:pPr>
              <a:buNone/>
            </a:pPr>
            <a:r>
              <a:rPr lang="en-GB" sz="2000" dirty="0"/>
              <a:t>chips and stuff in the canteen.  Our menus need to change.</a:t>
            </a:r>
          </a:p>
          <a:p>
            <a:pPr>
              <a:buNone/>
            </a:pPr>
            <a:endParaRPr lang="en-GB" sz="2000" dirty="0"/>
          </a:p>
          <a:p>
            <a:r>
              <a:rPr lang="en-GB" sz="2000" dirty="0"/>
              <a:t>Concentrate on linking and sequencing ideas clearly across the text </a:t>
            </a:r>
          </a:p>
          <a:p>
            <a:pPr lvl="1">
              <a:buFont typeface="Wingdings" pitchFamily="2" charset="2"/>
              <a:buChar char="ü"/>
            </a:pPr>
            <a:r>
              <a:rPr lang="en-GB" sz="1600" dirty="0"/>
              <a:t>by repeating and linking key </a:t>
            </a:r>
            <a:r>
              <a:rPr lang="en-GB" sz="1600" b="1" dirty="0">
                <a:solidFill>
                  <a:srgbClr val="00B050"/>
                </a:solidFill>
              </a:rPr>
              <a:t>nouns</a:t>
            </a:r>
          </a:p>
          <a:p>
            <a:pPr lvl="1">
              <a:buFont typeface="Wingdings" pitchFamily="2" charset="2"/>
              <a:buChar char="ü"/>
            </a:pPr>
            <a:r>
              <a:rPr lang="en-GB" sz="1600" dirty="0"/>
              <a:t>by using </a:t>
            </a:r>
            <a:r>
              <a:rPr lang="en-GB" sz="1600" b="1" dirty="0">
                <a:solidFill>
                  <a:schemeClr val="tx2">
                    <a:lumMod val="60000"/>
                    <a:lumOff val="40000"/>
                  </a:schemeClr>
                </a:solidFill>
              </a:rPr>
              <a:t>pronouns</a:t>
            </a:r>
            <a:r>
              <a:rPr lang="en-GB" sz="1600" dirty="0"/>
              <a:t> and </a:t>
            </a:r>
            <a:r>
              <a:rPr lang="en-GB" sz="1600" b="1" dirty="0">
                <a:solidFill>
                  <a:srgbClr val="7030A0"/>
                </a:solidFill>
              </a:rPr>
              <a:t>determiner</a:t>
            </a:r>
            <a:r>
              <a:rPr lang="en-GB" sz="1600" dirty="0"/>
              <a:t>s that refer back and specify who or what is being referred to</a:t>
            </a:r>
          </a:p>
          <a:p>
            <a:pPr lvl="1">
              <a:buFont typeface="Wingdings" pitchFamily="2" charset="2"/>
              <a:buChar char="ü"/>
            </a:pPr>
            <a:r>
              <a:rPr lang="en-GB" sz="1600" dirty="0"/>
              <a:t>by  using key </a:t>
            </a:r>
            <a:r>
              <a:rPr lang="en-GB" sz="1600" b="1" dirty="0">
                <a:solidFill>
                  <a:srgbClr val="FF0000"/>
                </a:solidFill>
              </a:rPr>
              <a:t>verbs</a:t>
            </a:r>
            <a:r>
              <a:rPr lang="en-GB" sz="1600" dirty="0"/>
              <a:t> in a logical order</a:t>
            </a:r>
          </a:p>
          <a:p>
            <a:pPr lvl="1">
              <a:buNone/>
            </a:pPr>
            <a:endParaRPr lang="en-GB" sz="1600"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208912" cy="922114"/>
          </a:xfrm>
        </p:spPr>
        <p:txBody>
          <a:bodyPr>
            <a:normAutofit fontScale="90000"/>
          </a:bodyPr>
          <a:lstStyle/>
          <a:p>
            <a:r>
              <a:rPr lang="en-GB" sz="3200" dirty="0"/>
              <a:t>           </a:t>
            </a:r>
            <a:r>
              <a:rPr lang="en-GB" sz="2700" dirty="0"/>
              <a:t>Feedback: How can we link and sequence ideas in non-fiction writing so the reader can follow them clearly?</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sz="2000" dirty="0"/>
              <a:t>     </a:t>
            </a:r>
          </a:p>
          <a:p>
            <a:pPr>
              <a:buNone/>
            </a:pPr>
            <a:endParaRPr lang="en-GB" sz="2000" dirty="0"/>
          </a:p>
          <a:p>
            <a:r>
              <a:rPr lang="en-GB" sz="2000" dirty="0"/>
              <a:t>Too many schoolchildren are  overweight. At our school, the food that is served in the canteen is not healthy enough and the menus need to change.  We should be </a:t>
            </a:r>
            <a:r>
              <a:rPr lang="en-GB" sz="2000"/>
              <a:t>served nutritious fresh </a:t>
            </a:r>
            <a:r>
              <a:rPr lang="en-GB" sz="2000" dirty="0"/>
              <a:t>fruit and salads instead of chips and burgers. </a:t>
            </a:r>
          </a:p>
          <a:p>
            <a:pPr lvl="1">
              <a:buNone/>
            </a:pPr>
            <a:endParaRPr lang="en-GB" sz="1600"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extLst>
      <p:ext uri="{BB962C8B-B14F-4D97-AF65-F5344CB8AC3E}">
        <p14:creationId xmlns:p14="http://schemas.microsoft.com/office/powerpoint/2010/main" val="3160771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936</TotalTime>
  <Words>1644</Words>
  <Application>Microsoft Office PowerPoint</Application>
  <PresentationFormat>On-screen Show (4:3)</PresentationFormat>
  <Paragraphs>161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Y7 Language Detectives</vt:lpstr>
      <vt:lpstr>   </vt:lpstr>
      <vt:lpstr>   </vt:lpstr>
      <vt:lpstr>Terminology check </vt:lpstr>
      <vt:lpstr>           How can we link and sequence ideas in non-fiction writing so the reader can follow them clearly?</vt:lpstr>
      <vt:lpstr>           Feedback: How can we link and sequence ideas in non-fiction writing so the reader can follow them clearly?</vt:lpstr>
      <vt:lpstr>           How can we link and sequence ideas in non-fiction writing so the reader can follow them clearly?</vt:lpstr>
      <vt:lpstr>           Feedback: How can we link and sequence ideas in non-fiction writing so the reader can follow them clearly?</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106</cp:revision>
  <dcterms:created xsi:type="dcterms:W3CDTF">2014-04-15T11:49:04Z</dcterms:created>
  <dcterms:modified xsi:type="dcterms:W3CDTF">2020-06-09T12:00:09Z</dcterms:modified>
</cp:coreProperties>
</file>