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87" r:id="rId3"/>
    <p:sldId id="268" r:id="rId4"/>
    <p:sldId id="290" r:id="rId5"/>
    <p:sldId id="291" r:id="rId6"/>
    <p:sldId id="285"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691" autoAdjust="0"/>
  </p:normalViewPr>
  <p:slideViewPr>
    <p:cSldViewPr>
      <p:cViewPr varScale="1">
        <p:scale>
          <a:sx n="34" d="100"/>
          <a:sy n="34" d="100"/>
        </p:scale>
        <p:origin x="-1723"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05/07/2018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983206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Ask</a:t>
            </a:r>
            <a:r>
              <a:rPr lang="en-GB" baseline="0" dirty="0" smtClean="0"/>
              <a:t> pairs to read the story aloud. Do they recognise it as a version of </a:t>
            </a:r>
            <a:r>
              <a:rPr lang="en-GB" i="1" baseline="0" dirty="0" smtClean="0"/>
              <a:t>Jaws</a:t>
            </a:r>
            <a:r>
              <a:rPr lang="en-GB" baseline="0" dirty="0" smtClean="0"/>
              <a:t>?</a:t>
            </a:r>
          </a:p>
          <a:p>
            <a:r>
              <a:rPr lang="en-GB" baseline="0" dirty="0" smtClean="0"/>
              <a:t>Explain that this is not the author Peter Benchley’s original version but one written by a school student who has been taught that short sentences create tension in fiction writing – but they’ve overdone it!</a:t>
            </a:r>
          </a:p>
          <a:p>
            <a:r>
              <a:rPr lang="en-GB" baseline="0" dirty="0" smtClean="0"/>
              <a:t>Ask why this writing is actually quite dull rather than exciting. You could ask students to count how many words there are in each sentence so they can see that they are mostly of similar length. Point out other problems e.g. repetition of ‘he’ and ‘his’; repetition of </a:t>
            </a:r>
            <a:r>
              <a:rPr lang="en-GB" baseline="0" dirty="0" err="1" smtClean="0"/>
              <a:t>subject+verb</a:t>
            </a:r>
            <a:r>
              <a:rPr lang="en-GB" baseline="0" dirty="0" smtClean="0"/>
              <a:t> patterns; monotonous rhythm and pace when read aloud as a result of these things.</a:t>
            </a:r>
          </a:p>
          <a:p>
            <a:endParaRPr lang="en-GB" baseline="0" dirty="0" smtClean="0"/>
          </a:p>
          <a:p>
            <a:r>
              <a:rPr lang="en-GB" baseline="0" dirty="0" smtClean="0"/>
              <a:t>Task in pairs: In order to improve this writing, the student has been told to use a better mix of short and long sentences. They are allowed to keep </a:t>
            </a:r>
            <a:r>
              <a:rPr lang="en-GB" b="1" baseline="0" dirty="0" smtClean="0"/>
              <a:t>two</a:t>
            </a:r>
            <a:r>
              <a:rPr lang="en-GB" baseline="0" dirty="0" smtClean="0"/>
              <a:t> of the short sentences. Suggest which two sentences they should keep and explain why.</a:t>
            </a:r>
          </a:p>
          <a:p>
            <a:r>
              <a:rPr lang="en-GB" baseline="0" dirty="0" smtClean="0"/>
              <a:t>Take brief feedback if you like but students will return to this slide in a little while so you might want to save discussion for later.</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Read aloud the extract from </a:t>
            </a:r>
            <a:r>
              <a:rPr lang="en-GB" i="1" dirty="0" smtClean="0"/>
              <a:t>Jaws </a:t>
            </a:r>
            <a:r>
              <a:rPr lang="en-GB" i="0" dirty="0" smtClean="0"/>
              <a:t>by Peter Benchley. Ask students to listen for the </a:t>
            </a:r>
            <a:r>
              <a:rPr lang="en-GB" i="0" baseline="0" dirty="0" smtClean="0"/>
              <a:t>way the pace and rhythm of the sentences varies; and the balance between longer sentences are shorter sentences. Take brief feedback </a:t>
            </a:r>
            <a:r>
              <a:rPr lang="en-GB" i="0" baseline="0" dirty="0" err="1" smtClean="0"/>
              <a:t>eg</a:t>
            </a:r>
            <a:r>
              <a:rPr lang="en-GB" i="0" baseline="0" dirty="0" smtClean="0"/>
              <a:t> by asking where the pace is slowest, and where it quickens the most. </a:t>
            </a:r>
            <a:endParaRPr lang="en-GB" dirty="0" smtClean="0"/>
          </a:p>
          <a:p>
            <a:pPr marL="0" indent="0" eaLnBrk="1" fontAlgn="auto" hangingPunct="1">
              <a:lnSpc>
                <a:spcPts val="2600"/>
              </a:lnSpc>
              <a:spcBef>
                <a:spcPts val="600"/>
              </a:spcBef>
              <a:spcAft>
                <a:spcPts val="0"/>
              </a:spcAft>
              <a:buFont typeface="Arial" panose="020B0604020202020204" pitchFamily="34" charset="0"/>
              <a:buNone/>
              <a:defRPr/>
            </a:pPr>
            <a:r>
              <a:rPr lang="en-GB" dirty="0" smtClean="0"/>
              <a:t>In pairs, ask students to locate the three shortest sentences used in the extract.</a:t>
            </a:r>
            <a:endParaRPr lang="en-GB" baseline="0" dirty="0" smtClean="0"/>
          </a:p>
          <a:p>
            <a:pPr marL="0" indent="0" eaLnBrk="1" fontAlgn="auto" hangingPunct="1">
              <a:lnSpc>
                <a:spcPts val="2600"/>
              </a:lnSpc>
              <a:spcBef>
                <a:spcPts val="600"/>
              </a:spcBef>
              <a:spcAft>
                <a:spcPts val="0"/>
              </a:spcAft>
              <a:buFont typeface="Arial" panose="020B0604020202020204" pitchFamily="34" charset="0"/>
              <a:buNone/>
              <a:defRPr/>
            </a:pPr>
            <a:r>
              <a:rPr lang="en-GB" dirty="0" smtClean="0"/>
              <a:t>Paired discussion: </a:t>
            </a:r>
          </a:p>
          <a:p>
            <a:pPr eaLnBrk="1" fontAlgn="auto" hangingPunct="1">
              <a:lnSpc>
                <a:spcPts val="2600"/>
              </a:lnSpc>
              <a:spcBef>
                <a:spcPts val="600"/>
              </a:spcBef>
              <a:spcAft>
                <a:spcPts val="0"/>
              </a:spcAft>
              <a:buFont typeface="Wingdings" panose="05000000000000000000" pitchFamily="2" charset="2"/>
              <a:buChar char="§"/>
              <a:defRPr/>
            </a:pPr>
            <a:r>
              <a:rPr lang="en-GB" dirty="0" smtClean="0"/>
              <a:t>Why might Benchley have chosen to make these three sentences so short?</a:t>
            </a:r>
          </a:p>
          <a:p>
            <a:pPr eaLnBrk="1" fontAlgn="auto" hangingPunct="1">
              <a:lnSpc>
                <a:spcPts val="2600"/>
              </a:lnSpc>
              <a:spcBef>
                <a:spcPts val="600"/>
              </a:spcBef>
              <a:spcAft>
                <a:spcPts val="0"/>
              </a:spcAft>
              <a:buFont typeface="Wingdings" panose="05000000000000000000" pitchFamily="2" charset="2"/>
              <a:buChar char="§"/>
              <a:defRPr/>
            </a:pPr>
            <a:r>
              <a:rPr lang="en-GB" dirty="0" smtClean="0"/>
              <a:t>What part do they play in the narrative structure of this incident?</a:t>
            </a:r>
          </a:p>
          <a:p>
            <a:pPr eaLnBrk="1" fontAlgn="auto" hangingPunct="1">
              <a:lnSpc>
                <a:spcPts val="2600"/>
              </a:lnSpc>
              <a:spcBef>
                <a:spcPts val="600"/>
              </a:spcBef>
              <a:spcAft>
                <a:spcPts val="0"/>
              </a:spcAft>
              <a:buFont typeface="Wingdings" panose="05000000000000000000" pitchFamily="2" charset="2"/>
              <a:buChar char="§"/>
              <a:defRPr/>
            </a:pPr>
            <a:r>
              <a:rPr lang="en-GB" dirty="0" smtClean="0"/>
              <a:t> How well do you think the work in creating tension for the reader?</a:t>
            </a:r>
          </a:p>
          <a:p>
            <a:r>
              <a:rPr lang="en-GB" dirty="0" smtClean="0"/>
              <a:t>Share</a:t>
            </a:r>
            <a:r>
              <a:rPr lang="en-GB" baseline="0" dirty="0" smtClean="0"/>
              <a:t> ideas as a whole group.</a:t>
            </a:r>
          </a:p>
          <a:p>
            <a:r>
              <a:rPr lang="en-GB" baseline="0" dirty="0" smtClean="0"/>
              <a:t>If you like, you could ask them to locate the 2 longest sentences and repeat the questions.</a:t>
            </a:r>
          </a:p>
          <a:p>
            <a:r>
              <a:rPr lang="en-GB" baseline="0" dirty="0" smtClean="0"/>
              <a:t>Draw out the subtlety of the writing and the sparing use of very short sentences at key moments of tension in the narrative:</a:t>
            </a:r>
          </a:p>
          <a:p>
            <a:r>
              <a:rPr lang="en-GB" baseline="0" dirty="0" smtClean="0"/>
              <a:t>Shortest sentences: </a:t>
            </a:r>
            <a:r>
              <a:rPr lang="en-GB" i="1" baseline="0" dirty="0" smtClean="0"/>
              <a:t>The signals ceased. Again it turned. The fish rose. </a:t>
            </a:r>
            <a:endParaRPr lang="en-GB" i="1"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a:t>
            </a:r>
            <a:r>
              <a:rPr lang="en-GB" baseline="0" dirty="0" smtClean="0"/>
              <a:t> the light of discussion of the Jaws extract, look again at this version. How would they redraft it to create better sentence rhythms, pace and tension?</a:t>
            </a:r>
          </a:p>
          <a:p>
            <a:r>
              <a:rPr lang="en-GB" baseline="0" dirty="0" smtClean="0"/>
              <a:t>Ask students to change the text by combining some sentences into longer ones and leaving some short. Keep to the same words as far as they can (i.e. don’t add in adjectives and adverbs; just concentrate on varying length of sentences)</a:t>
            </a:r>
          </a:p>
          <a:p>
            <a:r>
              <a:rPr lang="en-GB" baseline="0" dirty="0" smtClean="0"/>
              <a:t>You can use this as a chance to model how to combine some of the sentences and which to keep short for tension. </a:t>
            </a:r>
          </a:p>
          <a:p>
            <a:r>
              <a:rPr lang="en-GB" baseline="0" dirty="0" smtClean="0"/>
              <a:t>Students can ‘speak’ their revised version or write one.</a:t>
            </a:r>
          </a:p>
          <a:p>
            <a:r>
              <a:rPr lang="en-GB" baseline="0" dirty="0" smtClean="0"/>
              <a:t>If helpful, provide a list of co-ordinating conjunctions (and, but, or) and subordinating conjunctions (e.g. while, as, since, so that, as if)</a:t>
            </a:r>
          </a:p>
          <a:p>
            <a:r>
              <a:rPr lang="en-GB" baseline="0" dirty="0" smtClean="0"/>
              <a:t>Encourage students to try two different versions of their revised text and to evaluate: which version is best at creating tension.</a:t>
            </a:r>
          </a:p>
          <a:p>
            <a:endParaRPr lang="en-GB" baseline="0" dirty="0" smtClean="0"/>
          </a:p>
          <a:p>
            <a:r>
              <a:rPr lang="en-GB" baseline="0" dirty="0" smtClean="0"/>
              <a:t>Consolidate: Ask students to carry on the story from this point, in their own words, writing one more paragraph where the aim is to use a mix of longer and short sentences to maintain/heighten tension. Encourage them to read their writing aloud to hear its rhythms. Get them to count the longest and shortest sentences used and to highlight these in their writing.</a:t>
            </a:r>
          </a:p>
          <a:p>
            <a:endParaRPr lang="en-GB" baseline="0" dirty="0" smtClean="0"/>
          </a:p>
          <a:p>
            <a:r>
              <a:rPr lang="en-GB" baseline="0" dirty="0" smtClean="0"/>
              <a:t>Extend: use photograph on next slide as stimulus for own opening paragraph to a short story in which aim is to deliberately vary sentence length to create tension. Tip - start in mid-action, writing the scene shown in the photograph rather than leading up to it.</a:t>
            </a:r>
          </a:p>
          <a:p>
            <a:endParaRPr lang="en-GB" baseline="0" dirty="0" smtClean="0"/>
          </a:p>
          <a:p>
            <a:r>
              <a:rPr lang="en-GB" baseline="0" dirty="0" smtClean="0"/>
              <a:t>Pairs/fours: Read each other’s paragraph and provide feedback: which one sentence is ‘best’ in terms of creating tension for the reader? Where in the paragraph is this sentence placed? Could it have been placed anywhere else to create more tension?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If you like, you can use this slide to model the task or to focus feedback, e.g. by asking students to compare this version with their own, and to be specific about the nature of the changes that have been made.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Consolidate and Extend: Use the image to gather vocabulary and ideas for</a:t>
            </a:r>
            <a:r>
              <a:rPr lang="en-GB" baseline="0" dirty="0" smtClean="0"/>
              <a:t> one paragraph of students’ own fiction writing in which the aim is to vary sentence length to create drama and tension. You can make this a shared writing session or independent work. </a:t>
            </a:r>
          </a:p>
          <a:p>
            <a:r>
              <a:rPr lang="en-GB" baseline="0" dirty="0" smtClean="0"/>
              <a:t>Suggest they start in ‘mid-action’ as suggested by photograph.  Establish whether they will use first or third person and present or past tense. </a:t>
            </a:r>
          </a:p>
          <a:p>
            <a:r>
              <a:rPr lang="en-GB" baseline="0" dirty="0" smtClean="0"/>
              <a:t>To support further, you could provide three short sentences based on the image and ask students to include within their paragraph, deciding at which points to include them, e.g.</a:t>
            </a:r>
          </a:p>
          <a:p>
            <a:r>
              <a:rPr lang="en-GB" i="1" baseline="0" dirty="0" smtClean="0"/>
              <a:t>Then the raft flipped.</a:t>
            </a:r>
          </a:p>
          <a:p>
            <a:r>
              <a:rPr lang="en-GB" i="1" baseline="0" dirty="0" smtClean="0"/>
              <a:t>Rocks loomed up.</a:t>
            </a:r>
          </a:p>
          <a:p>
            <a:r>
              <a:rPr lang="en-GB" i="1" baseline="0" dirty="0" smtClean="0"/>
              <a:t>There was no time to shout.</a:t>
            </a:r>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05/07/2018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05/07/2018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mtClean="0"/>
              <a:t>Y7 Language </a:t>
            </a:r>
            <a:r>
              <a:rPr lang="en-GB" dirty="0" smtClean="0"/>
              <a:t>Detectives</a:t>
            </a:r>
            <a:endParaRPr lang="en-GB" dirty="0"/>
          </a:p>
        </p:txBody>
      </p:sp>
      <p:sp>
        <p:nvSpPr>
          <p:cNvPr id="3" name="Subtitle 2"/>
          <p:cNvSpPr>
            <a:spLocks noGrp="1"/>
          </p:cNvSpPr>
          <p:nvPr>
            <p:ph type="subTitle" idx="1"/>
          </p:nvPr>
        </p:nvSpPr>
        <p:spPr>
          <a:xfrm>
            <a:off x="1331640" y="3645024"/>
            <a:ext cx="6400800" cy="1752600"/>
          </a:xfrm>
        </p:spPr>
        <p:txBody>
          <a:bodyPr/>
          <a:lstStyle/>
          <a:p>
            <a:r>
              <a:rPr lang="en-GB" dirty="0" smtClean="0">
                <a:solidFill>
                  <a:schemeClr val="tx1"/>
                </a:solidFill>
              </a:rPr>
              <a:t>Investigating how language works: varying sentence length</a:t>
            </a:r>
            <a:endParaRPr lang="en-GB" dirty="0">
              <a:solidFill>
                <a:schemeClr val="tx1"/>
              </a:solidFill>
            </a:endParaRP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Shark attack!</a:t>
            </a:r>
            <a:endParaRPr lang="en-GB" dirty="0"/>
          </a:p>
        </p:txBody>
      </p:sp>
      <p:sp>
        <p:nvSpPr>
          <p:cNvPr id="3" name="Content Placeholder 2"/>
          <p:cNvSpPr>
            <a:spLocks noGrp="1"/>
          </p:cNvSpPr>
          <p:nvPr>
            <p:ph idx="1"/>
          </p:nvPr>
        </p:nvSpPr>
        <p:spPr>
          <a:xfrm>
            <a:off x="457200" y="1600200"/>
            <a:ext cx="8229600" cy="4925144"/>
          </a:xfrm>
        </p:spPr>
        <p:txBody>
          <a:bodyPr>
            <a:normAutofit fontScale="92500"/>
          </a:bodyPr>
          <a:lstStyle/>
          <a:p>
            <a:pPr marL="0" indent="0">
              <a:lnSpc>
                <a:spcPct val="170000"/>
              </a:lnSpc>
              <a:spcBef>
                <a:spcPts val="600"/>
              </a:spcBef>
              <a:buNone/>
            </a:pPr>
            <a:r>
              <a:rPr lang="en-GB" sz="2400" dirty="0" smtClean="0"/>
              <a:t>The great fish swam slowly. It followed the shoreline. Now it turned.</a:t>
            </a:r>
          </a:p>
          <a:p>
            <a:pPr marL="0" indent="0">
              <a:lnSpc>
                <a:spcPct val="170000"/>
              </a:lnSpc>
              <a:spcBef>
                <a:spcPts val="600"/>
              </a:spcBef>
              <a:buNone/>
            </a:pPr>
            <a:r>
              <a:rPr lang="en-GB" sz="2400" dirty="0" smtClean="0"/>
              <a:t>The boy was resting. His arms dangled down. His feet and ankles dipped in and out of the water. He was not afraid. The water was calm. He wasn’t really far from shore. But he wanted to get closer. He began to kick. He paddled towards shore. </a:t>
            </a:r>
            <a:endParaRPr lang="en-GB" sz="2400" dirty="0"/>
          </a:p>
          <a:p>
            <a:pPr marL="0" indent="0">
              <a:lnSpc>
                <a:spcPct val="170000"/>
              </a:lnSpc>
              <a:spcBef>
                <a:spcPts val="600"/>
              </a:spcBef>
              <a:buNone/>
            </a:pPr>
            <a:r>
              <a:rPr lang="en-GB" sz="2400" dirty="0" smtClean="0"/>
              <a:t>The fish saw the bubbles. It followed the boy. It was underneath the boy’s </a:t>
            </a:r>
            <a:r>
              <a:rPr lang="en-GB" sz="2400" dirty="0" err="1" smtClean="0"/>
              <a:t>lilo</a:t>
            </a:r>
            <a:r>
              <a:rPr lang="en-GB" sz="2400" dirty="0" smtClean="0"/>
              <a:t>. </a:t>
            </a:r>
          </a:p>
          <a:p>
            <a:pPr marL="0" indent="0">
              <a:lnSpc>
                <a:spcPct val="170000"/>
              </a:lnSpc>
              <a:spcBef>
                <a:spcPts val="600"/>
              </a:spcBef>
              <a:buNone/>
            </a:pPr>
            <a:r>
              <a:rPr lang="en-GB" sz="2400" dirty="0" smtClean="0"/>
              <a:t>Then it struck.</a:t>
            </a:r>
          </a:p>
          <a:p>
            <a:pPr marL="0" indent="0">
              <a:lnSpc>
                <a:spcPts val="2880"/>
              </a:lnSpc>
              <a:spcBef>
                <a:spcPts val="600"/>
              </a:spcBef>
              <a:buNone/>
            </a:pPr>
            <a:endParaRPr lang="en-GB" sz="2400" dirty="0" smtClean="0"/>
          </a:p>
          <a:p>
            <a:pPr marL="0" indent="0">
              <a:lnSpc>
                <a:spcPts val="2880"/>
              </a:lnSpc>
              <a:spcBef>
                <a:spcPts val="600"/>
              </a:spcBef>
              <a:buNone/>
            </a:pPr>
            <a:endParaRPr lang="en-GB" sz="2400" dirty="0" smtClean="0"/>
          </a:p>
          <a:p>
            <a:pPr>
              <a:spcBef>
                <a:spcPts val="0"/>
              </a:spcBef>
              <a:buNone/>
            </a:pPr>
            <a:endParaRPr lang="en-GB" dirty="0" smtClean="0"/>
          </a:p>
          <a:p>
            <a:pPr>
              <a:spcBef>
                <a:spcPts val="0"/>
              </a:spcBef>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smtClean="0"/>
              <a:t>           </a:t>
            </a:r>
            <a:r>
              <a:rPr lang="en-GB" sz="2800" dirty="0" smtClean="0"/>
              <a:t>How can writers vary the length of sentences to create tension in fiction writing?</a:t>
            </a:r>
            <a:endParaRPr lang="en-GB" sz="2800" dirty="0"/>
          </a:p>
        </p:txBody>
      </p:sp>
      <p:sp>
        <p:nvSpPr>
          <p:cNvPr id="3" name="Content Placeholder 2"/>
          <p:cNvSpPr>
            <a:spLocks noGrp="1"/>
          </p:cNvSpPr>
          <p:nvPr>
            <p:ph idx="1"/>
          </p:nvPr>
        </p:nvSpPr>
        <p:spPr>
          <a:xfrm>
            <a:off x="323528" y="1412776"/>
            <a:ext cx="8496944" cy="5445224"/>
          </a:xfrm>
        </p:spPr>
        <p:txBody>
          <a:bodyPr>
            <a:normAutofit fontScale="25000" lnSpcReduction="20000"/>
          </a:bodyPr>
          <a:lstStyle/>
          <a:p>
            <a:pPr>
              <a:buNone/>
            </a:pPr>
            <a:r>
              <a:rPr lang="en-GB" sz="6400" dirty="0" smtClean="0"/>
              <a:t>Read the extract from </a:t>
            </a:r>
            <a:r>
              <a:rPr lang="en-GB" sz="6400" i="1" dirty="0" smtClean="0"/>
              <a:t>Jaws</a:t>
            </a:r>
            <a:r>
              <a:rPr lang="en-GB" sz="6400" dirty="0" smtClean="0"/>
              <a:t> by Peter Benchley. </a:t>
            </a:r>
            <a:r>
              <a:rPr lang="en-GB" sz="6400" i="1" dirty="0" smtClean="0"/>
              <a:t>At the seaside, a boy is floating on his </a:t>
            </a:r>
            <a:r>
              <a:rPr lang="en-GB" sz="6400" i="1" dirty="0" err="1" smtClean="0"/>
              <a:t>lilo</a:t>
            </a:r>
            <a:r>
              <a:rPr lang="en-GB" sz="6400" i="1" dirty="0" smtClean="0"/>
              <a:t>, </a:t>
            </a:r>
            <a:r>
              <a:rPr lang="en-GB" sz="6400" i="1" smtClean="0"/>
              <a:t>unaware </a:t>
            </a:r>
          </a:p>
          <a:p>
            <a:pPr>
              <a:buNone/>
            </a:pPr>
            <a:r>
              <a:rPr lang="en-GB" sz="6400" i="1" smtClean="0"/>
              <a:t> </a:t>
            </a:r>
            <a:r>
              <a:rPr lang="en-GB" sz="6400" i="1" dirty="0" smtClean="0"/>
              <a:t>that a shark is moving towards him underwater...      </a:t>
            </a:r>
          </a:p>
          <a:p>
            <a:pPr>
              <a:lnSpc>
                <a:spcPct val="120000"/>
              </a:lnSpc>
              <a:buNone/>
            </a:pPr>
            <a:r>
              <a:rPr lang="en-GB" sz="6400" dirty="0" smtClean="0"/>
              <a:t>      The boy was resting, his arms dangling down, his feet and ankles dipping in and out of the water </a:t>
            </a:r>
          </a:p>
          <a:p>
            <a:pPr>
              <a:lnSpc>
                <a:spcPct val="120000"/>
              </a:lnSpc>
              <a:buNone/>
            </a:pPr>
            <a:r>
              <a:rPr lang="en-GB" sz="6400" dirty="0" smtClean="0"/>
              <a:t>with each small swell.  His head was turned towards shore, and he noticed that he had been carried </a:t>
            </a:r>
          </a:p>
          <a:p>
            <a:pPr>
              <a:lnSpc>
                <a:spcPct val="120000"/>
              </a:lnSpc>
              <a:buNone/>
            </a:pPr>
            <a:r>
              <a:rPr lang="en-GB" sz="6400" dirty="0" smtClean="0"/>
              <a:t>out beyond what his mother would consider safe.  He began to kick and paddle towards shore.  His </a:t>
            </a:r>
          </a:p>
          <a:p>
            <a:pPr>
              <a:lnSpc>
                <a:spcPct val="120000"/>
              </a:lnSpc>
              <a:buNone/>
            </a:pPr>
            <a:r>
              <a:rPr lang="en-GB" sz="6400" dirty="0" smtClean="0"/>
              <a:t>arms displaced water almost silently, but his kicking feet made erratic splashes and left swirls of </a:t>
            </a:r>
          </a:p>
          <a:p>
            <a:pPr>
              <a:lnSpc>
                <a:spcPct val="120000"/>
              </a:lnSpc>
              <a:buNone/>
            </a:pPr>
            <a:r>
              <a:rPr lang="en-GB" sz="6400" dirty="0" smtClean="0"/>
              <a:t>bubbles in his wake.  </a:t>
            </a:r>
          </a:p>
          <a:p>
            <a:pPr>
              <a:lnSpc>
                <a:spcPct val="120000"/>
              </a:lnSpc>
              <a:buNone/>
            </a:pPr>
            <a:r>
              <a:rPr lang="en-GB" sz="6400" dirty="0" smtClean="0"/>
              <a:t>      The fish did not hear the sound, but rather registered the sharp and jerky impulses emitted by </a:t>
            </a:r>
          </a:p>
          <a:p>
            <a:pPr>
              <a:lnSpc>
                <a:spcPct val="120000"/>
              </a:lnSpc>
              <a:buNone/>
            </a:pPr>
            <a:r>
              <a:rPr lang="en-GB" sz="6400" dirty="0" smtClean="0"/>
              <a:t>the kicks.  They were signals, faint but true, and the fish locked on them, homing.</a:t>
            </a:r>
          </a:p>
          <a:p>
            <a:pPr>
              <a:lnSpc>
                <a:spcPct val="120000"/>
              </a:lnSpc>
              <a:buNone/>
            </a:pPr>
            <a:r>
              <a:rPr lang="en-GB" sz="6400" dirty="0" smtClean="0"/>
              <a:t>      The boy stopped for a moment to rest.  The signals ceased.  The fish slowed, turning its head </a:t>
            </a:r>
          </a:p>
          <a:p>
            <a:pPr>
              <a:lnSpc>
                <a:spcPct val="120000"/>
              </a:lnSpc>
              <a:buNone/>
            </a:pPr>
            <a:r>
              <a:rPr lang="en-GB" sz="6400" dirty="0" smtClean="0"/>
              <a:t>from side to side, trying to recover.  The boy lay perfectly still, and the fish passed beneath him, </a:t>
            </a:r>
          </a:p>
          <a:p>
            <a:pPr>
              <a:lnSpc>
                <a:spcPct val="120000"/>
              </a:lnSpc>
              <a:buNone/>
            </a:pPr>
            <a:r>
              <a:rPr lang="en-GB" sz="6400" dirty="0" smtClean="0"/>
              <a:t>skimming the sandy bottom.  Again it turned.  </a:t>
            </a:r>
          </a:p>
          <a:p>
            <a:pPr>
              <a:lnSpc>
                <a:spcPct val="120000"/>
              </a:lnSpc>
              <a:buNone/>
            </a:pPr>
            <a:r>
              <a:rPr lang="en-GB" sz="6400" dirty="0" smtClean="0"/>
              <a:t>      The boy resumed paddling.  He kicked only every third or fourth stroke; kicking was more </a:t>
            </a:r>
          </a:p>
          <a:p>
            <a:pPr>
              <a:lnSpc>
                <a:spcPct val="120000"/>
              </a:lnSpc>
              <a:buNone/>
            </a:pPr>
            <a:r>
              <a:rPr lang="en-GB" sz="6400" dirty="0" smtClean="0"/>
              <a:t>exertion than steady paddling.  But the occasional kicks sent new signals to the fish. The fish rose.  </a:t>
            </a:r>
          </a:p>
          <a:p>
            <a:pPr>
              <a:lnSpc>
                <a:spcPct val="120000"/>
              </a:lnSpc>
              <a:buNone/>
            </a:pPr>
            <a:r>
              <a:rPr lang="en-GB" sz="6400" dirty="0" smtClean="0"/>
              <a:t>Nearly vertical, it saw the commotion on the surface.  There was no conviction that what thrashed </a:t>
            </a:r>
          </a:p>
          <a:p>
            <a:pPr>
              <a:lnSpc>
                <a:spcPct val="120000"/>
              </a:lnSpc>
              <a:buNone/>
            </a:pPr>
            <a:r>
              <a:rPr lang="en-GB" sz="6400" dirty="0" smtClean="0"/>
              <a:t>above was food, but food was not a concept of significance.  The fish was impelled to attack: if what </a:t>
            </a:r>
          </a:p>
          <a:p>
            <a:pPr>
              <a:lnSpc>
                <a:spcPct val="120000"/>
              </a:lnSpc>
              <a:buNone/>
            </a:pPr>
            <a:r>
              <a:rPr lang="en-GB" sz="6400" dirty="0" smtClean="0"/>
              <a:t>it swallowed was digestible that was food; if not, it would later be regurgitated.  The mouth opened,</a:t>
            </a:r>
          </a:p>
          <a:p>
            <a:pPr>
              <a:lnSpc>
                <a:spcPct val="120000"/>
              </a:lnSpc>
              <a:buNone/>
            </a:pPr>
            <a:r>
              <a:rPr lang="en-GB" sz="6400" dirty="0" smtClean="0"/>
              <a:t>and with a final sweep of the sickle tail, the fish struck.</a:t>
            </a:r>
          </a:p>
          <a:p>
            <a:pPr>
              <a:buNone/>
            </a:pPr>
            <a:endParaRPr lang="en-GB" sz="2000" dirty="0" smtClean="0"/>
          </a:p>
          <a:p>
            <a:pPr>
              <a:buNone/>
            </a:pPr>
            <a:endParaRPr lang="en-GB" sz="1900" dirty="0" smtClean="0"/>
          </a:p>
          <a:p>
            <a:pPr>
              <a:buNone/>
            </a:pPr>
            <a:endParaRPr lang="en-GB" sz="2000" dirty="0" smtClean="0"/>
          </a:p>
          <a:p>
            <a:pPr>
              <a:buNone/>
            </a:pPr>
            <a:r>
              <a:rPr lang="en-GB" sz="2000" dirty="0" smtClean="0"/>
              <a:t> </a:t>
            </a:r>
          </a:p>
          <a:p>
            <a:pPr>
              <a:buNone/>
            </a:pPr>
            <a:endParaRPr lang="en-GB" sz="2000" dirty="0" smtClean="0"/>
          </a:p>
          <a:p>
            <a:pPr>
              <a:buNone/>
            </a:pPr>
            <a:endParaRPr lang="en-GB" dirty="0" smtClean="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Shark attack!</a:t>
            </a:r>
            <a:endParaRPr lang="en-GB" dirty="0"/>
          </a:p>
        </p:txBody>
      </p:sp>
      <p:sp>
        <p:nvSpPr>
          <p:cNvPr id="3" name="Content Placeholder 2"/>
          <p:cNvSpPr>
            <a:spLocks noGrp="1"/>
          </p:cNvSpPr>
          <p:nvPr>
            <p:ph idx="1"/>
          </p:nvPr>
        </p:nvSpPr>
        <p:spPr>
          <a:xfrm>
            <a:off x="457200" y="1600200"/>
            <a:ext cx="8229600" cy="4925144"/>
          </a:xfrm>
        </p:spPr>
        <p:txBody>
          <a:bodyPr>
            <a:normAutofit fontScale="92500"/>
          </a:bodyPr>
          <a:lstStyle/>
          <a:p>
            <a:pPr marL="0" indent="0">
              <a:lnSpc>
                <a:spcPct val="170000"/>
              </a:lnSpc>
              <a:spcBef>
                <a:spcPts val="600"/>
              </a:spcBef>
              <a:buNone/>
            </a:pPr>
            <a:r>
              <a:rPr lang="en-GB" sz="2400" dirty="0" smtClean="0"/>
              <a:t>The great fish swam slowly. It followed the shoreline. Now it turned.</a:t>
            </a:r>
          </a:p>
          <a:p>
            <a:pPr marL="0" indent="0">
              <a:lnSpc>
                <a:spcPct val="170000"/>
              </a:lnSpc>
              <a:spcBef>
                <a:spcPts val="600"/>
              </a:spcBef>
              <a:buNone/>
            </a:pPr>
            <a:r>
              <a:rPr lang="en-GB" sz="2400" dirty="0" smtClean="0"/>
              <a:t>The boy was resting. His arms dangled down. His feet and ankles dipped in and out of the water. He was not afraid. The water was calm. He wasn’t really far from shore. But he wanted to get closer. He began to kick. He paddled towards shore. </a:t>
            </a:r>
            <a:endParaRPr lang="en-GB" sz="2400" dirty="0"/>
          </a:p>
          <a:p>
            <a:pPr marL="0" indent="0">
              <a:lnSpc>
                <a:spcPct val="170000"/>
              </a:lnSpc>
              <a:spcBef>
                <a:spcPts val="600"/>
              </a:spcBef>
              <a:buNone/>
            </a:pPr>
            <a:r>
              <a:rPr lang="en-GB" sz="2400" dirty="0" smtClean="0"/>
              <a:t>The fish saw the bubbles. It followed the boy. It was underneath the boy’s </a:t>
            </a:r>
            <a:r>
              <a:rPr lang="en-GB" sz="2400" dirty="0" err="1" smtClean="0"/>
              <a:t>lilo</a:t>
            </a:r>
            <a:r>
              <a:rPr lang="en-GB" sz="2400" dirty="0" smtClean="0"/>
              <a:t>. </a:t>
            </a:r>
          </a:p>
          <a:p>
            <a:pPr marL="0" indent="0">
              <a:lnSpc>
                <a:spcPct val="170000"/>
              </a:lnSpc>
              <a:spcBef>
                <a:spcPts val="600"/>
              </a:spcBef>
              <a:buNone/>
            </a:pPr>
            <a:r>
              <a:rPr lang="en-GB" sz="2400" dirty="0" smtClean="0"/>
              <a:t>Then it struck.</a:t>
            </a:r>
          </a:p>
          <a:p>
            <a:pPr marL="0" indent="0">
              <a:lnSpc>
                <a:spcPts val="2880"/>
              </a:lnSpc>
              <a:spcBef>
                <a:spcPts val="600"/>
              </a:spcBef>
              <a:buNone/>
            </a:pPr>
            <a:endParaRPr lang="en-GB" sz="2400" dirty="0" smtClean="0"/>
          </a:p>
          <a:p>
            <a:pPr marL="0" indent="0">
              <a:lnSpc>
                <a:spcPts val="2880"/>
              </a:lnSpc>
              <a:spcBef>
                <a:spcPts val="600"/>
              </a:spcBef>
              <a:buNone/>
            </a:pPr>
            <a:endParaRPr lang="en-GB" sz="2400" dirty="0" smtClean="0"/>
          </a:p>
          <a:p>
            <a:pPr>
              <a:spcBef>
                <a:spcPts val="0"/>
              </a:spcBef>
              <a:buNone/>
            </a:pPr>
            <a:endParaRPr lang="en-GB" dirty="0" smtClean="0"/>
          </a:p>
          <a:p>
            <a:pPr>
              <a:spcBef>
                <a:spcPts val="0"/>
              </a:spcBef>
              <a:buNone/>
            </a:pPr>
            <a:endParaRPr lang="en-GB" dirty="0" smtClean="0"/>
          </a:p>
        </p:txBody>
      </p:sp>
    </p:spTree>
    <p:extLst>
      <p:ext uri="{BB962C8B-B14F-4D97-AF65-F5344CB8AC3E}">
        <p14:creationId xmlns:p14="http://schemas.microsoft.com/office/powerpoint/2010/main" val="2611468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Shark attack!</a:t>
            </a:r>
            <a:endParaRPr lang="en-GB" dirty="0"/>
          </a:p>
        </p:txBody>
      </p:sp>
      <p:sp>
        <p:nvSpPr>
          <p:cNvPr id="3" name="Content Placeholder 2"/>
          <p:cNvSpPr>
            <a:spLocks noGrp="1"/>
          </p:cNvSpPr>
          <p:nvPr>
            <p:ph idx="1"/>
          </p:nvPr>
        </p:nvSpPr>
        <p:spPr>
          <a:xfrm>
            <a:off x="457200" y="1600200"/>
            <a:ext cx="8229600" cy="4925144"/>
          </a:xfrm>
        </p:spPr>
        <p:txBody>
          <a:bodyPr>
            <a:normAutofit fontScale="92500" lnSpcReduction="20000"/>
          </a:bodyPr>
          <a:lstStyle/>
          <a:p>
            <a:pPr marL="0" indent="0">
              <a:lnSpc>
                <a:spcPct val="170000"/>
              </a:lnSpc>
              <a:spcBef>
                <a:spcPts val="600"/>
              </a:spcBef>
              <a:buNone/>
            </a:pPr>
            <a:r>
              <a:rPr lang="en-GB" sz="2400" dirty="0" smtClean="0"/>
              <a:t>The great fish</a:t>
            </a:r>
            <a:r>
              <a:rPr lang="en-GB" sz="2400" dirty="0"/>
              <a:t> </a:t>
            </a:r>
            <a:r>
              <a:rPr lang="en-GB" sz="2400" dirty="0" smtClean="0"/>
              <a:t>had been swimming slowly, following the shoreline. </a:t>
            </a:r>
          </a:p>
          <a:p>
            <a:pPr marL="0" indent="0">
              <a:lnSpc>
                <a:spcPct val="170000"/>
              </a:lnSpc>
              <a:spcBef>
                <a:spcPts val="600"/>
              </a:spcBef>
              <a:buNone/>
            </a:pPr>
            <a:r>
              <a:rPr lang="en-GB" sz="2400" dirty="0" smtClean="0"/>
              <a:t>But now it turned.</a:t>
            </a:r>
          </a:p>
          <a:p>
            <a:pPr marL="0" indent="0">
              <a:lnSpc>
                <a:spcPct val="170000"/>
              </a:lnSpc>
              <a:spcBef>
                <a:spcPts val="600"/>
              </a:spcBef>
              <a:buNone/>
            </a:pPr>
            <a:r>
              <a:rPr lang="en-GB" sz="2400" dirty="0" smtClean="0"/>
              <a:t>The boy was resting, with his arms dangling down and his feet and ankles dipping in and out of the water. He was not afraid because the water was calm and he wasn’t really far from shore, but he wanted to get closer so he began to kick, paddling towards shore. </a:t>
            </a:r>
            <a:endParaRPr lang="en-GB" sz="2400" dirty="0"/>
          </a:p>
          <a:p>
            <a:pPr marL="0" indent="0">
              <a:lnSpc>
                <a:spcPct val="170000"/>
              </a:lnSpc>
              <a:spcBef>
                <a:spcPts val="600"/>
              </a:spcBef>
              <a:buNone/>
            </a:pPr>
            <a:r>
              <a:rPr lang="en-GB" sz="2400" dirty="0" smtClean="0"/>
              <a:t>Seeing the bubbles, the fish followed the boy, until it was underneath the boy’s </a:t>
            </a:r>
            <a:r>
              <a:rPr lang="en-GB" sz="2400" dirty="0" err="1" smtClean="0"/>
              <a:t>lilo</a:t>
            </a:r>
            <a:r>
              <a:rPr lang="en-GB" sz="2400" dirty="0" smtClean="0"/>
              <a:t>. </a:t>
            </a:r>
          </a:p>
          <a:p>
            <a:pPr marL="0" indent="0">
              <a:lnSpc>
                <a:spcPct val="170000"/>
              </a:lnSpc>
              <a:spcBef>
                <a:spcPts val="600"/>
              </a:spcBef>
              <a:buNone/>
            </a:pPr>
            <a:r>
              <a:rPr lang="en-GB" sz="2400" dirty="0" smtClean="0"/>
              <a:t>Then it struck.</a:t>
            </a:r>
          </a:p>
          <a:p>
            <a:pPr marL="0" indent="0">
              <a:lnSpc>
                <a:spcPts val="2880"/>
              </a:lnSpc>
              <a:spcBef>
                <a:spcPts val="600"/>
              </a:spcBef>
              <a:buNone/>
            </a:pPr>
            <a:endParaRPr lang="en-GB" sz="2400" dirty="0" smtClean="0"/>
          </a:p>
          <a:p>
            <a:pPr marL="0" indent="0">
              <a:lnSpc>
                <a:spcPts val="2880"/>
              </a:lnSpc>
              <a:spcBef>
                <a:spcPts val="600"/>
              </a:spcBef>
              <a:buNone/>
            </a:pPr>
            <a:endParaRPr lang="en-GB" sz="2400" dirty="0" smtClean="0"/>
          </a:p>
          <a:p>
            <a:pPr>
              <a:spcBef>
                <a:spcPts val="0"/>
              </a:spcBef>
              <a:buNone/>
            </a:pPr>
            <a:endParaRPr lang="en-GB" dirty="0" smtClean="0"/>
          </a:p>
          <a:p>
            <a:pPr>
              <a:spcBef>
                <a:spcPts val="0"/>
              </a:spcBef>
              <a:buNone/>
            </a:pPr>
            <a:endParaRPr lang="en-GB" dirty="0" smtClean="0"/>
          </a:p>
        </p:txBody>
      </p:sp>
    </p:spTree>
    <p:extLst>
      <p:ext uri="{BB962C8B-B14F-4D97-AF65-F5344CB8AC3E}">
        <p14:creationId xmlns:p14="http://schemas.microsoft.com/office/powerpoint/2010/main" val="241425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a:buNone/>
            </a:pPr>
            <a:r>
              <a:rPr lang="en-GB" dirty="0" smtClean="0"/>
              <a:t> </a:t>
            </a:r>
          </a:p>
          <a:p>
            <a:endParaRPr lang="en-GB" dirty="0"/>
          </a:p>
        </p:txBody>
      </p:sp>
      <p:pic>
        <p:nvPicPr>
          <p:cNvPr id="4" name="Picture 2" descr="http://wildernessvoyageurs.files.wordpress.com/2010/06/upper-yough-22.jpg"/>
          <p:cNvPicPr>
            <a:picLocks noChangeAspect="1" noChangeArrowheads="1"/>
          </p:cNvPicPr>
          <p:nvPr/>
        </p:nvPicPr>
        <p:blipFill>
          <a:blip r:embed="rId3" cstate="print"/>
          <a:srcRect/>
          <a:stretch>
            <a:fillRect/>
          </a:stretch>
        </p:blipFill>
        <p:spPr bwMode="auto">
          <a:xfrm>
            <a:off x="395536" y="260648"/>
            <a:ext cx="8280152" cy="604807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741</TotalTime>
  <Words>1530</Words>
  <Application>Microsoft Office PowerPoint</Application>
  <PresentationFormat>On-screen Show (4:3)</PresentationFormat>
  <Paragraphs>90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Y7 Language Detectives</vt:lpstr>
      <vt:lpstr>Shark attack!</vt:lpstr>
      <vt:lpstr>           How can writers vary the length of sentences to create tension in fiction writing?</vt:lpstr>
      <vt:lpstr>Shark attack!</vt:lpstr>
      <vt:lpstr>Shark attack!</vt:lpstr>
      <vt:lpstr>PowerPoint Presentation</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85</cp:revision>
  <dcterms:created xsi:type="dcterms:W3CDTF">2014-04-15T11:49:04Z</dcterms:created>
  <dcterms:modified xsi:type="dcterms:W3CDTF">2018-07-05T10:22:02Z</dcterms:modified>
</cp:coreProperties>
</file>