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92" r:id="rId3"/>
    <p:sldId id="294" r:id="rId4"/>
    <p:sldId id="297" r:id="rId5"/>
    <p:sldId id="295" r:id="rId6"/>
    <p:sldId id="302" r:id="rId7"/>
    <p:sldId id="301" r:id="rId8"/>
    <p:sldId id="30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F5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258" autoAdjust="0"/>
  </p:normalViewPr>
  <p:slideViewPr>
    <p:cSldViewPr>
      <p:cViewPr varScale="1">
        <p:scale>
          <a:sx n="36" d="100"/>
          <a:sy n="36" d="100"/>
        </p:scale>
        <p:origin x="1598" y="24"/>
      </p:cViewPr>
      <p:guideLst>
        <p:guide orient="horz" pos="2160"/>
        <p:guide pos="2880"/>
      </p:guideLst>
    </p:cSldViewPr>
  </p:slideViewPr>
  <p:notesTextViewPr>
    <p:cViewPr>
      <p:scale>
        <a:sx n="100" d="100"/>
        <a:sy n="100" d="100"/>
      </p:scale>
      <p:origin x="0" y="-221"/>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36F1AF-1D17-4E3B-B9A8-BB88E2AAE002}" type="datetimeFigureOut">
              <a:rPr lang="en-GB" smtClean="0"/>
              <a:pPr/>
              <a:t>09/06/2020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D113F1-7592-4C95-9721-342AA4839B0A}" type="slidenum">
              <a:rPr lang="en-GB" smtClean="0"/>
              <a:pPr/>
              <a:t>‹#›</a:t>
            </a:fld>
            <a:endParaRPr lang="en-GB"/>
          </a:p>
        </p:txBody>
      </p:sp>
    </p:spTree>
    <p:extLst>
      <p:ext uri="{BB962C8B-B14F-4D97-AF65-F5344CB8AC3E}">
        <p14:creationId xmlns:p14="http://schemas.microsoft.com/office/powerpoint/2010/main" val="2043250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p:spPr>
        <p:txBody>
          <a:bodyPr/>
          <a:lstStyle/>
          <a:p>
            <a:pPr eaLnBrk="1" hangingPunct="1">
              <a:spcBef>
                <a:spcPct val="0"/>
              </a:spcBef>
            </a:pPr>
            <a:r>
              <a:rPr lang="en-US" altLang="en-US" baseline="0" dirty="0"/>
              <a:t>Think, pair, share – what might this photograph show?</a:t>
            </a:r>
            <a:endParaRPr lang="en-US" altLang="en-US" dirty="0"/>
          </a:p>
        </p:txBody>
      </p:sp>
      <p:sp>
        <p:nvSpPr>
          <p:cNvPr id="77828" name="Slide Number Placeholder 3"/>
          <p:cNvSpPr>
            <a:spLocks noGrp="1"/>
          </p:cNvSpPr>
          <p:nvPr>
            <p:ph type="sldNum" sz="quarter" idx="5"/>
          </p:nvPr>
        </p:nvSpPr>
        <p:spPr>
          <a:noFill/>
          <a:ln>
            <a:miter lim="800000"/>
            <a:headEnd/>
            <a:tailEnd/>
          </a:ln>
        </p:spPr>
        <p:txBody>
          <a:bodyPr/>
          <a:lstStyle/>
          <a:p>
            <a:fld id="{326D6B32-D42D-4BF6-84D6-11063748F2E1}" type="slidenum">
              <a:rPr lang="en-GB" altLang="en-US" smtClean="0"/>
              <a:pPr/>
              <a:t>2</a:t>
            </a:fld>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p:spPr>
        <p:txBody>
          <a:bodyPr/>
          <a:lstStyle/>
          <a:p>
            <a:pPr eaLnBrk="1" hangingPunct="1">
              <a:spcBef>
                <a:spcPct val="0"/>
              </a:spcBef>
            </a:pPr>
            <a:r>
              <a:rPr lang="en-US" altLang="en-US" dirty="0"/>
              <a:t>Photos of earth from space taken by Voyager 8.</a:t>
            </a:r>
            <a:r>
              <a:rPr lang="en-US" altLang="en-US" baseline="0" dirty="0"/>
              <a:t> </a:t>
            </a:r>
          </a:p>
          <a:p>
            <a:pPr eaLnBrk="1" hangingPunct="1">
              <a:spcBef>
                <a:spcPct val="0"/>
              </a:spcBef>
            </a:pPr>
            <a:r>
              <a:rPr lang="en-US" altLang="en-US" dirty="0"/>
              <a:t>Read</a:t>
            </a:r>
            <a:r>
              <a:rPr lang="en-US" altLang="en-US" baseline="0" dirty="0"/>
              <a:t> the three astronauts’ descriptions of earth seen from space.</a:t>
            </a:r>
          </a:p>
          <a:p>
            <a:pPr eaLnBrk="1" hangingPunct="1">
              <a:spcBef>
                <a:spcPct val="0"/>
              </a:spcBef>
            </a:pPr>
            <a:r>
              <a:rPr lang="en-US" altLang="en-US" baseline="0" dirty="0"/>
              <a:t>Pairs: discuss which of the three descriptions works best for them and why. </a:t>
            </a:r>
          </a:p>
          <a:p>
            <a:pPr eaLnBrk="1" hangingPunct="1">
              <a:spcBef>
                <a:spcPct val="0"/>
              </a:spcBef>
            </a:pPr>
            <a:r>
              <a:rPr lang="en-US" altLang="en-US" baseline="0" dirty="0"/>
              <a:t>Feedback selectively – push for explanations of choices and why specific words or phrases work well, or not.</a:t>
            </a:r>
          </a:p>
          <a:p>
            <a:pPr eaLnBrk="1" hangingPunct="1">
              <a:spcBef>
                <a:spcPct val="0"/>
              </a:spcBef>
            </a:pPr>
            <a:endParaRPr lang="en-US" altLang="en-US" baseline="0" dirty="0"/>
          </a:p>
        </p:txBody>
      </p:sp>
      <p:sp>
        <p:nvSpPr>
          <p:cNvPr id="78852" name="Slide Number Placeholder 3"/>
          <p:cNvSpPr>
            <a:spLocks noGrp="1"/>
          </p:cNvSpPr>
          <p:nvPr>
            <p:ph type="sldNum" sz="quarter" idx="5"/>
          </p:nvPr>
        </p:nvSpPr>
        <p:spPr>
          <a:noFill/>
          <a:ln>
            <a:miter lim="800000"/>
            <a:headEnd/>
            <a:tailEnd/>
          </a:ln>
        </p:spPr>
        <p:txBody>
          <a:bodyPr/>
          <a:lstStyle/>
          <a:p>
            <a:fld id="{3CE61B22-66FC-4412-8DB2-38BE25025EDA}" type="slidenum">
              <a:rPr lang="en-GB" altLang="en-US" smtClean="0"/>
              <a:pPr/>
              <a:t>3</a:t>
            </a:fld>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GB" sz="1200" dirty="0"/>
              <a:t>Briefly</a:t>
            </a:r>
            <a:r>
              <a:rPr lang="en-GB" sz="1200" baseline="0" dirty="0"/>
              <a:t> d</a:t>
            </a:r>
            <a:r>
              <a:rPr lang="en-GB" sz="1200" dirty="0"/>
              <a:t>iscuss as a whole class.</a:t>
            </a:r>
            <a:r>
              <a:rPr lang="en-GB" sz="1200" baseline="0" dirty="0"/>
              <a:t> Invite first impressions/reactions re. connotations and stress that there aren’t right/wrong answers - </a:t>
            </a:r>
            <a:r>
              <a:rPr lang="en-GB" sz="1200" dirty="0"/>
              <a:t>‘bubbly’ might be linked to</a:t>
            </a:r>
            <a:r>
              <a:rPr lang="en-GB" sz="1200" baseline="0" dirty="0"/>
              <a:t> the idea of balloons for </a:t>
            </a:r>
            <a:r>
              <a:rPr lang="en-GB" sz="1200" dirty="0"/>
              <a:t>celebrations and joyfulness</a:t>
            </a:r>
            <a:r>
              <a:rPr lang="en-GB" sz="1200" baseline="0" dirty="0"/>
              <a:t> – a way of suggesting the beauty of the earth?</a:t>
            </a:r>
            <a:r>
              <a:rPr lang="en-GB" sz="1200" dirty="0"/>
              <a:t> Stress the non-literal nature of these suggestions – figurative</a:t>
            </a:r>
            <a:r>
              <a:rPr lang="en-GB" sz="1200" baseline="0" dirty="0"/>
              <a:t> language if used well should make us think of different possibilities and not necessarily be able to pin them down to one thing.</a:t>
            </a:r>
            <a:endParaRPr lang="en-GB" dirty="0">
              <a:latin typeface="Calibri" pitchFamily="34" charset="0"/>
              <a:ea typeface="MS Mincho"/>
              <a:cs typeface="Times New Roman"/>
            </a:endParaRPr>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Ask</a:t>
            </a:r>
            <a:r>
              <a:rPr lang="en-GB" baseline="0" dirty="0"/>
              <a:t> individuals/pairs to choose one of these comparisons and answer the questions on it. Could ask for written explanation – e.g. short analysis paragraph and offer frame for this e.g. </a:t>
            </a:r>
          </a:p>
          <a:p>
            <a:r>
              <a:rPr lang="en-GB" baseline="0" dirty="0"/>
              <a:t>By saying (“quotation”) the writer is comparing the Earth to... What these objects have in common is...The comparison is surprising because...</a:t>
            </a:r>
          </a:p>
          <a:p>
            <a:r>
              <a:rPr lang="en-GB" baseline="0" dirty="0"/>
              <a:t>OR Use a Venn diagram to plot points of similarity or contrast – e.g. write ‘Earth’ in left circle, write ‘pearl’ in right circle and list features of comparison in overlap e.g. a sphere, precious, glows</a:t>
            </a:r>
          </a:p>
          <a:p>
            <a:endParaRPr lang="en-GB" baseline="0" dirty="0"/>
          </a:p>
          <a:p>
            <a:r>
              <a:rPr lang="en-GB" baseline="0" dirty="0"/>
              <a:t>Consolidate: Return to students’ initial writing in response to astronaut’s description of the Earth. Invite to redraft, extend, polish for display.</a:t>
            </a:r>
          </a:p>
          <a:p>
            <a:r>
              <a:rPr lang="en-GB" baseline="0" dirty="0"/>
              <a:t>Extend: Ask students to describe another object, using comparisons to bring out what is unusual and striking about it e.g. see slides 6 and 7. A possible focus for comparison is suggested in the questions asked on each slide, but students needn’t be limited to these.</a:t>
            </a:r>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p:spPr>
        <p:txBody>
          <a:bodyPr/>
          <a:lstStyle/>
          <a:p>
            <a:pPr eaLnBrk="1" hangingPunct="1">
              <a:spcBef>
                <a:spcPct val="0"/>
              </a:spcBef>
            </a:pPr>
            <a:r>
              <a:rPr lang="en-US" altLang="en-US" dirty="0"/>
              <a:t>Use</a:t>
            </a:r>
            <a:r>
              <a:rPr lang="en-US" altLang="en-US" baseline="0" dirty="0"/>
              <a:t> the examples to lead a discussion of linguistic choices, showing how the comparisons are put together. Use the term noun phrase if helpful. Use the terms metaphor and simile if helpful. </a:t>
            </a:r>
          </a:p>
        </p:txBody>
      </p:sp>
      <p:sp>
        <p:nvSpPr>
          <p:cNvPr id="78852" name="Slide Number Placeholder 3"/>
          <p:cNvSpPr>
            <a:spLocks noGrp="1"/>
          </p:cNvSpPr>
          <p:nvPr>
            <p:ph type="sldNum" sz="quarter" idx="5"/>
          </p:nvPr>
        </p:nvSpPr>
        <p:spPr>
          <a:noFill/>
          <a:ln>
            <a:miter lim="800000"/>
            <a:headEnd/>
            <a:tailEnd/>
          </a:ln>
        </p:spPr>
        <p:txBody>
          <a:bodyPr/>
          <a:lstStyle/>
          <a:p>
            <a:fld id="{3CE61B22-66FC-4412-8DB2-38BE25025EDA}" type="slidenum">
              <a:rPr lang="en-GB" altLang="en-US" smtClean="0"/>
              <a:pPr/>
              <a:t>6</a:t>
            </a:fld>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p:spPr>
        <p:txBody>
          <a:bodyPr/>
          <a:lstStyle/>
          <a:p>
            <a:pPr eaLnBrk="1" hangingPunct="1">
              <a:spcBef>
                <a:spcPct val="0"/>
              </a:spcBef>
            </a:pPr>
            <a:r>
              <a:rPr lang="en-US" altLang="en-US" baseline="0" dirty="0"/>
              <a:t>Write in pairs. You could invite them to use any of the words/phrases in the descriptions but to mix and match in a new way. You can invite students to imitate the form of description A, for example:  </a:t>
            </a:r>
          </a:p>
          <a:p>
            <a:pPr eaLnBrk="1" hangingPunct="1">
              <a:spcBef>
                <a:spcPct val="0"/>
              </a:spcBef>
            </a:pPr>
            <a:r>
              <a:rPr lang="en-US" altLang="en-US" i="1" baseline="0" dirty="0"/>
              <a:t>Earth: a fragile speckled egg, delicately placed on a black cloth, its shell patterned with swirls of blue and white.</a:t>
            </a:r>
          </a:p>
          <a:p>
            <a:pPr eaLnBrk="1" hangingPunct="1">
              <a:spcBef>
                <a:spcPct val="0"/>
              </a:spcBef>
            </a:pPr>
            <a:r>
              <a:rPr lang="en-US" altLang="en-US" baseline="0" dirty="0"/>
              <a:t>Make this a short, timed task – one sentence or an expanded noun phrase is fine. </a:t>
            </a:r>
          </a:p>
          <a:p>
            <a:pPr marL="0" marR="0" indent="0" algn="l" defTabSz="914400" rtl="0" eaLnBrk="1" fontAlgn="auto" latinLnBrk="0" hangingPunct="1">
              <a:lnSpc>
                <a:spcPct val="100000"/>
              </a:lnSpc>
              <a:spcBef>
                <a:spcPct val="0"/>
              </a:spcBef>
              <a:spcAft>
                <a:spcPts val="0"/>
              </a:spcAft>
              <a:buClrTx/>
              <a:buSzTx/>
              <a:buFontTx/>
              <a:buNone/>
              <a:tabLst/>
              <a:defRPr/>
            </a:pPr>
            <a:r>
              <a:rPr lang="en-US" altLang="en-US" baseline="0" dirty="0"/>
              <a:t>Share in 4s and provide feedback which answers the questions on the slide. Encourage students to be as specific as possible here, supporting comments with examples.</a:t>
            </a:r>
          </a:p>
          <a:p>
            <a:pPr eaLnBrk="1" hangingPunct="1">
              <a:spcBef>
                <a:spcPct val="0"/>
              </a:spcBef>
            </a:pPr>
            <a:r>
              <a:rPr lang="en-US" altLang="en-US" baseline="0" dirty="0"/>
              <a:t> </a:t>
            </a:r>
            <a:endParaRPr lang="en-US" altLang="en-US" dirty="0"/>
          </a:p>
        </p:txBody>
      </p:sp>
      <p:sp>
        <p:nvSpPr>
          <p:cNvPr id="78852" name="Slide Number Placeholder 3"/>
          <p:cNvSpPr>
            <a:spLocks noGrp="1"/>
          </p:cNvSpPr>
          <p:nvPr>
            <p:ph type="sldNum" sz="quarter" idx="5"/>
          </p:nvPr>
        </p:nvSpPr>
        <p:spPr>
          <a:noFill/>
          <a:ln>
            <a:miter lim="800000"/>
            <a:headEnd/>
            <a:tailEnd/>
          </a:ln>
        </p:spPr>
        <p:txBody>
          <a:bodyPr/>
          <a:lstStyle/>
          <a:p>
            <a:fld id="{3CE61B22-66FC-4412-8DB2-38BE25025EDA}" type="slidenum">
              <a:rPr lang="en-GB" altLang="en-US" smtClean="0"/>
              <a:pPr/>
              <a:t>7</a:t>
            </a:fld>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Consolidation/extension: you can make this a more extended response but again the emphasis is on careful choices and evaluation of them, rather than on length. You could add to the model example or use words from it in </a:t>
            </a:r>
            <a:r>
              <a:rPr lang="en-GB" baseline="0"/>
              <a:t>different combinations.</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8</a:t>
            </a:fld>
            <a:endParaRPr lang="en-GB"/>
          </a:p>
        </p:txBody>
      </p:sp>
    </p:spTree>
    <p:extLst>
      <p:ext uri="{BB962C8B-B14F-4D97-AF65-F5344CB8AC3E}">
        <p14:creationId xmlns:p14="http://schemas.microsoft.com/office/powerpoint/2010/main" val="501234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42303-EEAC-4859-9DE0-5E8BDF3EF2DD}" type="datetimeFigureOut">
              <a:rPr lang="en-GB" smtClean="0"/>
              <a:pPr/>
              <a:t>09/06/2020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96FD7-2A8C-4DB4-9C25-CE0E3AAE05C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Y8 Language Detectives</a:t>
            </a:r>
          </a:p>
        </p:txBody>
      </p:sp>
      <p:sp>
        <p:nvSpPr>
          <p:cNvPr id="3" name="Subtitle 2"/>
          <p:cNvSpPr>
            <a:spLocks noGrp="1"/>
          </p:cNvSpPr>
          <p:nvPr>
            <p:ph type="subTitle" idx="1"/>
          </p:nvPr>
        </p:nvSpPr>
        <p:spPr>
          <a:xfrm>
            <a:off x="1331640" y="3645024"/>
            <a:ext cx="6400800" cy="1752600"/>
          </a:xfrm>
        </p:spPr>
        <p:txBody>
          <a:bodyPr/>
          <a:lstStyle/>
          <a:p>
            <a:r>
              <a:rPr lang="en-GB" dirty="0">
                <a:solidFill>
                  <a:schemeClr val="tx1"/>
                </a:solidFill>
              </a:rPr>
              <a:t>Investigating how language works: using comparisons in descriptions</a:t>
            </a:r>
          </a:p>
        </p:txBody>
      </p:sp>
      <p:pic>
        <p:nvPicPr>
          <p:cNvPr id="1027"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755576" y="548680"/>
            <a:ext cx="1746504" cy="1834286"/>
          </a:xfrm>
          <a:prstGeom prst="rect">
            <a:avLst/>
          </a:prstGeom>
          <a:noFill/>
        </p:spPr>
      </p:pic>
      <p:pic>
        <p:nvPicPr>
          <p:cNvPr id="8" name="Picture 2" descr="Improve English Fluency"/>
          <p:cNvPicPr>
            <a:picLocks noChangeAspect="1" noChangeArrowheads="1"/>
          </p:cNvPicPr>
          <p:nvPr/>
        </p:nvPicPr>
        <p:blipFill>
          <a:blip r:embed="rId4" cstate="print"/>
          <a:srcRect/>
          <a:stretch>
            <a:fillRect/>
          </a:stretch>
        </p:blipFill>
        <p:spPr bwMode="auto">
          <a:xfrm>
            <a:off x="6084168" y="4797152"/>
            <a:ext cx="2286000" cy="151447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normAutofit/>
          </a:bodyPr>
          <a:lstStyle/>
          <a:p>
            <a:pPr eaLnBrk="1" hangingPunct="1"/>
            <a:r>
              <a:rPr lang="en-GB" altLang="en-US" sz="2800" dirty="0"/>
              <a:t>What is this?</a:t>
            </a:r>
          </a:p>
        </p:txBody>
      </p:sp>
      <p:pic>
        <p:nvPicPr>
          <p:cNvPr id="40963" name="Content Placeholder 3" descr="bluedot.jpg"/>
          <p:cNvPicPr>
            <a:picLocks noGrp="1" noChangeAspect="1"/>
          </p:cNvPicPr>
          <p:nvPr>
            <p:ph idx="1"/>
          </p:nvPr>
        </p:nvPicPr>
        <p:blipFill>
          <a:blip r:embed="rId3" cstate="print"/>
          <a:srcRect/>
          <a:stretch>
            <a:fillRect/>
          </a:stretch>
        </p:blipFill>
        <p:spPr>
          <a:xfrm>
            <a:off x="755576" y="1055688"/>
            <a:ext cx="7704856" cy="511175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0825" y="419100"/>
            <a:ext cx="8524875" cy="923925"/>
          </a:xfrm>
          <a:prstGeom prst="rect">
            <a:avLst/>
          </a:prstGeom>
          <a:noFill/>
        </p:spPr>
        <p:txBody>
          <a:bodyPr>
            <a:spAutoFit/>
          </a:bodyPr>
          <a:lstStyle/>
          <a:p>
            <a:pPr fontAlgn="auto">
              <a:spcBef>
                <a:spcPts val="0"/>
              </a:spcBef>
              <a:spcAft>
                <a:spcPts val="0"/>
              </a:spcAft>
              <a:defRPr/>
            </a:pPr>
            <a:r>
              <a:rPr lang="en-GB" sz="1800" dirty="0">
                <a:latin typeface="+mj-lt"/>
                <a:cs typeface="+mn-cs"/>
              </a:rPr>
              <a:t>Look at the photographs of Earth as seen from space and read the astronauts’ descriptions. </a:t>
            </a:r>
          </a:p>
          <a:p>
            <a:pPr fontAlgn="auto">
              <a:spcBef>
                <a:spcPts val="0"/>
              </a:spcBef>
              <a:spcAft>
                <a:spcPts val="0"/>
              </a:spcAft>
              <a:buFont typeface="Arial" pitchFamily="34" charset="0"/>
              <a:buChar char="•"/>
              <a:defRPr/>
            </a:pPr>
            <a:r>
              <a:rPr lang="en-GB" altLang="ja-JP" sz="1800" dirty="0">
                <a:latin typeface="+mn-lt"/>
                <a:ea typeface="MS Mincho" pitchFamily="49" charset="-128"/>
                <a:cs typeface="Times New Roman" pitchFamily="18" charset="0"/>
              </a:rPr>
              <a:t> Which description paints the best picture for you? Explain your choice.</a:t>
            </a:r>
            <a:endParaRPr lang="en-GB" sz="1800" dirty="0">
              <a:latin typeface="+mn-lt"/>
              <a:cs typeface="+mn-cs"/>
            </a:endParaRPr>
          </a:p>
        </p:txBody>
      </p:sp>
      <p:pic>
        <p:nvPicPr>
          <p:cNvPr id="41987" name="Content Placeholder 3" descr="earth-from-space-1.jpg"/>
          <p:cNvPicPr>
            <a:picLocks noChangeAspect="1"/>
          </p:cNvPicPr>
          <p:nvPr/>
        </p:nvPicPr>
        <p:blipFill>
          <a:blip r:embed="rId3" cstate="print"/>
          <a:srcRect/>
          <a:stretch>
            <a:fillRect/>
          </a:stretch>
        </p:blipFill>
        <p:spPr bwMode="auto">
          <a:xfrm>
            <a:off x="250825" y="1466850"/>
            <a:ext cx="4033838" cy="2376488"/>
          </a:xfrm>
          <a:prstGeom prst="rect">
            <a:avLst/>
          </a:prstGeom>
          <a:noFill/>
          <a:ln w="9525">
            <a:noFill/>
            <a:miter lim="800000"/>
            <a:headEnd/>
            <a:tailEnd/>
          </a:ln>
        </p:spPr>
      </p:pic>
      <p:graphicFrame>
        <p:nvGraphicFramePr>
          <p:cNvPr id="6" name="Table 5"/>
          <p:cNvGraphicFramePr>
            <a:graphicFrameLocks noGrp="1"/>
          </p:cNvGraphicFramePr>
          <p:nvPr/>
        </p:nvGraphicFramePr>
        <p:xfrm>
          <a:off x="1344613" y="4030663"/>
          <a:ext cx="6337300" cy="2235201"/>
        </p:xfrm>
        <a:graphic>
          <a:graphicData uri="http://schemas.openxmlformats.org/drawingml/2006/table">
            <a:tbl>
              <a:tblPr/>
              <a:tblGrid>
                <a:gridCol w="576118">
                  <a:extLst>
                    <a:ext uri="{9D8B030D-6E8A-4147-A177-3AD203B41FA5}">
                      <a16:colId xmlns:a16="http://schemas.microsoft.com/office/drawing/2014/main" val="20000"/>
                    </a:ext>
                  </a:extLst>
                </a:gridCol>
                <a:gridCol w="5761182">
                  <a:extLst>
                    <a:ext uri="{9D8B030D-6E8A-4147-A177-3AD203B41FA5}">
                      <a16:colId xmlns:a16="http://schemas.microsoft.com/office/drawing/2014/main" val="20001"/>
                    </a:ext>
                  </a:extLst>
                </a:gridCol>
              </a:tblGrid>
              <a:tr h="503936">
                <a:tc>
                  <a:txBody>
                    <a:bodyPr/>
                    <a:lstStyle/>
                    <a:p>
                      <a:pPr>
                        <a:spcAft>
                          <a:spcPts val="0"/>
                        </a:spcAft>
                      </a:pPr>
                      <a:r>
                        <a:rPr lang="en-GB" sz="1600" dirty="0">
                          <a:latin typeface="Calibri" pitchFamily="34" charset="0"/>
                          <a:ea typeface="MS Mincho"/>
                          <a:cs typeface="Times New Roman"/>
                        </a:rPr>
                        <a:t>A</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600" dirty="0">
                          <a:latin typeface="Calibri" pitchFamily="34" charset="0"/>
                          <a:ea typeface="MS Mincho"/>
                          <a:cs typeface="Times New Roman"/>
                        </a:rPr>
                        <a:t>Earth: a small, bubbly balloon hanging delicately in the nothingness of space. (Alfred Worden)</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75360">
                <a:tc>
                  <a:txBody>
                    <a:bodyPr/>
                    <a:lstStyle/>
                    <a:p>
                      <a:pPr>
                        <a:spcAft>
                          <a:spcPts val="0"/>
                        </a:spcAft>
                      </a:pPr>
                      <a:r>
                        <a:rPr lang="en-GB" sz="1600">
                          <a:latin typeface="Calibri" pitchFamily="34" charset="0"/>
                          <a:ea typeface="MS Mincho"/>
                          <a:cs typeface="Times New Roman"/>
                        </a:rPr>
                        <a:t>B</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600" dirty="0">
                          <a:latin typeface="Calibri" pitchFamily="34" charset="0"/>
                          <a:ea typeface="MS Mincho"/>
                          <a:cs typeface="Times New Roman"/>
                        </a:rPr>
                        <a:t>...the size of a marble, the most beautiful you can imagine. That beautiful, warm, living object looked so fragile, so delicate, that if you touched it with a finger it would crumble and fall apart. (James Irwin)</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55905">
                <a:tc>
                  <a:txBody>
                    <a:bodyPr/>
                    <a:lstStyle/>
                    <a:p>
                      <a:pPr>
                        <a:spcAft>
                          <a:spcPts val="0"/>
                        </a:spcAft>
                      </a:pPr>
                      <a:r>
                        <a:rPr lang="en-GB" sz="1600">
                          <a:latin typeface="Calibri" pitchFamily="34" charset="0"/>
                          <a:ea typeface="MS Mincho"/>
                          <a:cs typeface="Times New Roman"/>
                        </a:rPr>
                        <a:t>C</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600" dirty="0">
                          <a:latin typeface="Calibri" pitchFamily="34" charset="0"/>
                          <a:ea typeface="MS Mincho"/>
                          <a:cs typeface="Times New Roman"/>
                        </a:rPr>
                        <a:t>...a sparkling blue and white jewel, a light, delicate sky-blue sphere laced with slowly swirling veils of white, rising gradually like a small pearl in a thick sea of black mystery. (Edgar Mitchell)   </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pic>
        <p:nvPicPr>
          <p:cNvPr id="42002" name="Content Placeholder 3" descr="bluedot.jpg"/>
          <p:cNvPicPr>
            <a:picLocks noChangeAspect="1"/>
          </p:cNvPicPr>
          <p:nvPr/>
        </p:nvPicPr>
        <p:blipFill>
          <a:blip r:embed="rId4" cstate="print"/>
          <a:srcRect/>
          <a:stretch>
            <a:fillRect/>
          </a:stretch>
        </p:blipFill>
        <p:spPr bwMode="auto">
          <a:xfrm>
            <a:off x="4787900" y="1466850"/>
            <a:ext cx="3887788" cy="2376488"/>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dirty="0"/>
              <a:t>                How do writers create effective descriptions using comparisons</a:t>
            </a:r>
            <a:r>
              <a:rPr lang="en-GB" sz="2800" dirty="0"/>
              <a:t>?    </a:t>
            </a:r>
          </a:p>
        </p:txBody>
      </p:sp>
      <p:sp>
        <p:nvSpPr>
          <p:cNvPr id="3" name="Content Placeholder 2"/>
          <p:cNvSpPr>
            <a:spLocks noGrp="1"/>
          </p:cNvSpPr>
          <p:nvPr>
            <p:ph idx="1"/>
          </p:nvPr>
        </p:nvSpPr>
        <p:spPr/>
        <p:txBody>
          <a:bodyPr>
            <a:normAutofit lnSpcReduction="10000"/>
          </a:bodyPr>
          <a:lstStyle/>
          <a:p>
            <a:pPr>
              <a:buNone/>
            </a:pPr>
            <a:r>
              <a:rPr lang="en-GB" dirty="0">
                <a:latin typeface="Calibri" pitchFamily="34" charset="0"/>
                <a:ea typeface="MS Mincho"/>
                <a:cs typeface="Times New Roman"/>
              </a:rPr>
              <a:t>    </a:t>
            </a:r>
            <a:r>
              <a:rPr lang="en-GB" sz="2000" dirty="0">
                <a:latin typeface="Calibri" pitchFamily="34" charset="0"/>
                <a:ea typeface="MS Mincho"/>
                <a:cs typeface="Times New Roman"/>
              </a:rPr>
              <a:t>Earth: a small, bubbly balloon hanging delicately in the nothingness of space.</a:t>
            </a:r>
          </a:p>
          <a:p>
            <a:r>
              <a:rPr lang="en-GB" sz="2000" dirty="0"/>
              <a:t>In this comparison, the earth seen from space is compared to a suspended balloon. For a comparison to ‘work’ for the reader, the two different objects being compared need:</a:t>
            </a:r>
          </a:p>
          <a:p>
            <a:pPr lvl="1"/>
            <a:r>
              <a:rPr lang="en-GB" sz="2000" dirty="0"/>
              <a:t>Something similar e.g. shape, size, texture, actions</a:t>
            </a:r>
          </a:p>
          <a:p>
            <a:pPr lvl="1"/>
            <a:r>
              <a:rPr lang="en-GB" sz="2000" dirty="0"/>
              <a:t>Something that is different enough to surprise you or make you think</a:t>
            </a:r>
          </a:p>
          <a:p>
            <a:r>
              <a:rPr lang="en-GB" sz="2000" dirty="0"/>
              <a:t>What is similar between Earth and a balloon? </a:t>
            </a:r>
          </a:p>
          <a:p>
            <a:pPr>
              <a:buNone/>
            </a:pPr>
            <a:r>
              <a:rPr lang="en-GB" sz="2000" dirty="0"/>
              <a:t>Both have a round shape; both seem to float  or drift in space</a:t>
            </a:r>
          </a:p>
          <a:p>
            <a:r>
              <a:rPr lang="en-GB" sz="2000" dirty="0"/>
              <a:t>What is different enough to surprise you or make you think?</a:t>
            </a:r>
          </a:p>
          <a:p>
            <a:pPr>
              <a:buNone/>
            </a:pPr>
            <a:r>
              <a:rPr lang="en-GB" sz="2000" dirty="0"/>
              <a:t>Why ‘bubbly’? Might this suggest another comparison, between a balloon and a bubble, and how fragile both are – (bubbles and balloons easily pop)? Is the idea that the Earth is fragile and delicate too, vulnerable and easily destroyed? </a:t>
            </a:r>
          </a:p>
          <a:p>
            <a:pPr>
              <a:buNone/>
            </a:pPr>
            <a:endParaRPr lang="en-GB" sz="2400" dirty="0"/>
          </a:p>
          <a:p>
            <a:pPr lvl="1">
              <a:buNone/>
            </a:pPr>
            <a:endParaRPr lang="en-GB" dirty="0"/>
          </a:p>
          <a:p>
            <a:pPr lvl="1"/>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395536" y="332656"/>
            <a:ext cx="1296144" cy="122413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dirty="0"/>
              <a:t>                How do writers create effective descriptions using comparisons</a:t>
            </a:r>
            <a:r>
              <a:rPr lang="en-GB" sz="2800" dirty="0"/>
              <a:t>?    </a:t>
            </a:r>
          </a:p>
        </p:txBody>
      </p:sp>
      <p:sp>
        <p:nvSpPr>
          <p:cNvPr id="3" name="Content Placeholder 2"/>
          <p:cNvSpPr>
            <a:spLocks noGrp="1"/>
          </p:cNvSpPr>
          <p:nvPr>
            <p:ph idx="1"/>
          </p:nvPr>
        </p:nvSpPr>
        <p:spPr>
          <a:xfrm>
            <a:off x="467544" y="1772816"/>
            <a:ext cx="8229600" cy="4525963"/>
          </a:xfrm>
        </p:spPr>
        <p:txBody>
          <a:bodyPr>
            <a:normAutofit/>
          </a:bodyPr>
          <a:lstStyle/>
          <a:p>
            <a:pPr>
              <a:buNone/>
            </a:pPr>
            <a:r>
              <a:rPr lang="en-GB" dirty="0">
                <a:latin typeface="Calibri" pitchFamily="34" charset="0"/>
                <a:ea typeface="MS Mincho"/>
                <a:cs typeface="Times New Roman"/>
              </a:rPr>
              <a:t>    Earth...a sparkling blue and white jewel...</a:t>
            </a:r>
          </a:p>
          <a:p>
            <a:pPr>
              <a:buNone/>
            </a:pPr>
            <a:r>
              <a:rPr lang="en-GB" dirty="0">
                <a:latin typeface="Calibri" pitchFamily="34" charset="0"/>
                <a:ea typeface="MS Mincho"/>
                <a:cs typeface="Times New Roman"/>
              </a:rPr>
              <a:t> ...a small pearl in a thick sea of black mystery...</a:t>
            </a:r>
          </a:p>
          <a:p>
            <a:pPr>
              <a:buNone/>
            </a:pPr>
            <a:r>
              <a:rPr lang="en-GB" dirty="0">
                <a:latin typeface="Calibri" pitchFamily="34" charset="0"/>
                <a:ea typeface="MS Mincho"/>
                <a:cs typeface="Times New Roman"/>
              </a:rPr>
              <a:t>….a light, delicate sky-blue sphere laced with slowly swirling veils of white… </a:t>
            </a:r>
          </a:p>
          <a:p>
            <a:pPr>
              <a:buNone/>
            </a:pPr>
            <a:endParaRPr lang="en-GB" sz="2400" dirty="0">
              <a:latin typeface="Calibri" pitchFamily="34" charset="0"/>
              <a:ea typeface="MS Mincho"/>
              <a:cs typeface="Times New Roman"/>
            </a:endParaRPr>
          </a:p>
          <a:p>
            <a:pPr>
              <a:buNone/>
            </a:pPr>
            <a:r>
              <a:rPr lang="en-GB" sz="2400" dirty="0">
                <a:latin typeface="Calibri" pitchFamily="34" charset="0"/>
                <a:ea typeface="MS Mincho"/>
                <a:cs typeface="Times New Roman"/>
              </a:rPr>
              <a:t>In each comparison:</a:t>
            </a:r>
          </a:p>
          <a:p>
            <a:pPr>
              <a:buNone/>
            </a:pPr>
            <a:r>
              <a:rPr lang="en-GB" sz="2400" dirty="0">
                <a:latin typeface="Calibri" pitchFamily="34" charset="0"/>
                <a:ea typeface="MS Mincho"/>
                <a:cs typeface="Times New Roman"/>
              </a:rPr>
              <a:t>What is Earth compared with?</a:t>
            </a:r>
          </a:p>
          <a:p>
            <a:pPr>
              <a:buNone/>
            </a:pPr>
            <a:r>
              <a:rPr lang="en-GB" sz="2400" dirty="0">
                <a:latin typeface="Calibri" pitchFamily="34" charset="0"/>
                <a:ea typeface="MS Mincho"/>
                <a:cs typeface="Times New Roman"/>
              </a:rPr>
              <a:t>What is similar about the objects?</a:t>
            </a:r>
          </a:p>
          <a:p>
            <a:pPr>
              <a:buNone/>
            </a:pPr>
            <a:r>
              <a:rPr lang="en-GB" sz="2400" dirty="0">
                <a:latin typeface="Calibri" pitchFamily="34" charset="0"/>
                <a:ea typeface="MS Mincho"/>
                <a:cs typeface="Times New Roman"/>
              </a:rPr>
              <a:t>What is different enough to surprise you or make you think?</a:t>
            </a:r>
            <a:endParaRPr lang="en-GB" sz="2400" dirty="0"/>
          </a:p>
          <a:p>
            <a:pPr lvl="1">
              <a:buNone/>
            </a:pPr>
            <a:endParaRPr lang="en-GB" dirty="0"/>
          </a:p>
          <a:p>
            <a:pPr lvl="1"/>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395536" y="332656"/>
            <a:ext cx="1296144" cy="122413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0825" y="419100"/>
            <a:ext cx="8524875" cy="646331"/>
          </a:xfrm>
          <a:prstGeom prst="rect">
            <a:avLst/>
          </a:prstGeom>
          <a:noFill/>
        </p:spPr>
        <p:txBody>
          <a:bodyPr>
            <a:spAutoFit/>
          </a:bodyPr>
          <a:lstStyle/>
          <a:p>
            <a:pPr>
              <a:buNone/>
            </a:pPr>
            <a:r>
              <a:rPr lang="en-GB" dirty="0">
                <a:latin typeface="+mj-lt"/>
              </a:rPr>
              <a:t>Looking more closely: what language choices have been made?</a:t>
            </a:r>
            <a:endParaRPr lang="en-GB" dirty="0"/>
          </a:p>
          <a:p>
            <a:pPr fontAlgn="auto">
              <a:spcBef>
                <a:spcPts val="0"/>
              </a:spcBef>
              <a:spcAft>
                <a:spcPts val="0"/>
              </a:spcAft>
              <a:defRPr/>
            </a:pPr>
            <a:endParaRPr lang="en-GB" sz="1800" dirty="0">
              <a:latin typeface="+mj-lt"/>
              <a:cs typeface="+mn-cs"/>
            </a:endParaRPr>
          </a:p>
        </p:txBody>
      </p:sp>
      <p:pic>
        <p:nvPicPr>
          <p:cNvPr id="5" name="Content Placeholder 3" descr="earth-from-space-1.jpg"/>
          <p:cNvPicPr>
            <a:picLocks noChangeAspect="1"/>
          </p:cNvPicPr>
          <p:nvPr/>
        </p:nvPicPr>
        <p:blipFill>
          <a:blip r:embed="rId3" cstate="print"/>
          <a:srcRect/>
          <a:stretch>
            <a:fillRect/>
          </a:stretch>
        </p:blipFill>
        <p:spPr bwMode="auto">
          <a:xfrm>
            <a:off x="5652119" y="1065431"/>
            <a:ext cx="3123581" cy="2376488"/>
          </a:xfrm>
          <a:prstGeom prst="rect">
            <a:avLst/>
          </a:prstGeom>
          <a:noFill/>
          <a:ln w="9525">
            <a:noFill/>
            <a:miter lim="800000"/>
            <a:headEnd/>
            <a:tailEnd/>
          </a:ln>
        </p:spPr>
      </p:pic>
      <p:sp>
        <p:nvSpPr>
          <p:cNvPr id="2" name="TextBox 1"/>
          <p:cNvSpPr txBox="1"/>
          <p:nvPr/>
        </p:nvSpPr>
        <p:spPr>
          <a:xfrm>
            <a:off x="467544" y="908720"/>
            <a:ext cx="4968552" cy="2308324"/>
          </a:xfrm>
          <a:prstGeom prst="rect">
            <a:avLst/>
          </a:prstGeom>
          <a:noFill/>
        </p:spPr>
        <p:txBody>
          <a:bodyPr wrap="square" rtlCol="0">
            <a:spAutoFit/>
          </a:bodyPr>
          <a:lstStyle/>
          <a:p>
            <a:pPr marL="285750" indent="-285750">
              <a:buFont typeface="Arial" pitchFamily="34" charset="0"/>
              <a:buChar char="•"/>
            </a:pPr>
            <a:r>
              <a:rPr lang="en-GB" dirty="0"/>
              <a:t>Choosing </a:t>
            </a:r>
            <a:r>
              <a:rPr lang="en-GB" b="1" dirty="0">
                <a:solidFill>
                  <a:srgbClr val="FF0000"/>
                </a:solidFill>
              </a:rPr>
              <a:t>nouns</a:t>
            </a:r>
            <a:r>
              <a:rPr lang="en-GB" dirty="0"/>
              <a:t> carefully:</a:t>
            </a:r>
          </a:p>
          <a:p>
            <a:endParaRPr lang="en-GB" dirty="0"/>
          </a:p>
          <a:p>
            <a:r>
              <a:rPr lang="en-GB" dirty="0"/>
              <a:t>a small bubbly </a:t>
            </a:r>
            <a:r>
              <a:rPr lang="en-GB" b="1" dirty="0">
                <a:solidFill>
                  <a:srgbClr val="FF0000"/>
                </a:solidFill>
              </a:rPr>
              <a:t>balloon        </a:t>
            </a:r>
            <a:r>
              <a:rPr lang="en-GB" dirty="0"/>
              <a:t>the size of a </a:t>
            </a:r>
            <a:r>
              <a:rPr lang="en-GB" b="1" dirty="0">
                <a:solidFill>
                  <a:srgbClr val="FF0000"/>
                </a:solidFill>
              </a:rPr>
              <a:t>marble</a:t>
            </a:r>
          </a:p>
          <a:p>
            <a:endParaRPr lang="en-GB" b="1" dirty="0">
              <a:solidFill>
                <a:srgbClr val="FF0000"/>
              </a:solidFill>
            </a:endParaRPr>
          </a:p>
          <a:p>
            <a:r>
              <a:rPr lang="en-GB" dirty="0"/>
              <a:t>the </a:t>
            </a:r>
            <a:r>
              <a:rPr lang="en-GB" b="1" dirty="0">
                <a:solidFill>
                  <a:srgbClr val="FF0000"/>
                </a:solidFill>
              </a:rPr>
              <a:t>nothingness</a:t>
            </a:r>
            <a:r>
              <a:rPr lang="en-GB" dirty="0"/>
              <a:t> of space        a small </a:t>
            </a:r>
            <a:r>
              <a:rPr lang="en-GB" b="1" dirty="0">
                <a:solidFill>
                  <a:srgbClr val="FF0000"/>
                </a:solidFill>
              </a:rPr>
              <a:t>pearl</a:t>
            </a:r>
          </a:p>
          <a:p>
            <a:endParaRPr lang="en-GB" b="1" dirty="0">
              <a:solidFill>
                <a:srgbClr val="FF0000"/>
              </a:solidFill>
            </a:endParaRPr>
          </a:p>
          <a:p>
            <a:r>
              <a:rPr lang="en-GB" dirty="0"/>
              <a:t>a</a:t>
            </a:r>
            <a:r>
              <a:rPr lang="en-GB" b="1" dirty="0">
                <a:solidFill>
                  <a:srgbClr val="FF0000"/>
                </a:solidFill>
              </a:rPr>
              <a:t> sea </a:t>
            </a:r>
            <a:r>
              <a:rPr lang="en-GB" dirty="0"/>
              <a:t>of black </a:t>
            </a:r>
            <a:r>
              <a:rPr lang="en-GB" b="1" dirty="0">
                <a:solidFill>
                  <a:srgbClr val="FF0000"/>
                </a:solidFill>
              </a:rPr>
              <a:t>mystery</a:t>
            </a:r>
          </a:p>
          <a:p>
            <a:endParaRPr lang="en-GB" b="1" dirty="0">
              <a:solidFill>
                <a:srgbClr val="FF0000"/>
              </a:solidFill>
            </a:endParaRPr>
          </a:p>
        </p:txBody>
      </p:sp>
      <p:sp>
        <p:nvSpPr>
          <p:cNvPr id="3" name="Rectangle 2"/>
          <p:cNvSpPr/>
          <p:nvPr/>
        </p:nvSpPr>
        <p:spPr>
          <a:xfrm>
            <a:off x="250825" y="3116703"/>
            <a:ext cx="5905351" cy="1754326"/>
          </a:xfrm>
          <a:prstGeom prst="rect">
            <a:avLst/>
          </a:prstGeom>
        </p:spPr>
        <p:txBody>
          <a:bodyPr wrap="square">
            <a:spAutoFit/>
          </a:bodyPr>
          <a:lstStyle/>
          <a:p>
            <a:pPr marL="285750" indent="-285750">
              <a:lnSpc>
                <a:spcPct val="150000"/>
              </a:lnSpc>
              <a:buFont typeface="Arial" pitchFamily="34" charset="0"/>
              <a:buChar char="•"/>
            </a:pPr>
            <a:r>
              <a:rPr lang="en-GB" dirty="0"/>
              <a:t>Choosing adjectives carefully:</a:t>
            </a:r>
          </a:p>
          <a:p>
            <a:pPr>
              <a:lnSpc>
                <a:spcPct val="150000"/>
              </a:lnSpc>
            </a:pPr>
            <a:r>
              <a:rPr lang="en-GB" dirty="0"/>
              <a:t>                        a</a:t>
            </a:r>
            <a:r>
              <a:rPr lang="en-GB" b="1" dirty="0"/>
              <a:t> </a:t>
            </a:r>
            <a:r>
              <a:rPr lang="en-GB" b="1" dirty="0">
                <a:solidFill>
                  <a:srgbClr val="00B050"/>
                </a:solidFill>
              </a:rPr>
              <a:t>small, bubbly </a:t>
            </a:r>
            <a:r>
              <a:rPr lang="en-GB" dirty="0"/>
              <a:t>balloon</a:t>
            </a:r>
            <a:r>
              <a:rPr lang="en-GB" b="1" dirty="0"/>
              <a:t>    </a:t>
            </a:r>
          </a:p>
          <a:p>
            <a:pPr>
              <a:lnSpc>
                <a:spcPct val="150000"/>
              </a:lnSpc>
            </a:pPr>
            <a:r>
              <a:rPr lang="en-GB" dirty="0"/>
              <a:t>        that</a:t>
            </a:r>
            <a:r>
              <a:rPr lang="en-GB" b="1" dirty="0"/>
              <a:t> </a:t>
            </a:r>
            <a:r>
              <a:rPr lang="en-GB" b="1" dirty="0">
                <a:solidFill>
                  <a:srgbClr val="00B050"/>
                </a:solidFill>
              </a:rPr>
              <a:t>beautiful, warm, living </a:t>
            </a:r>
            <a:r>
              <a:rPr lang="en-GB" dirty="0"/>
              <a:t>object </a:t>
            </a:r>
          </a:p>
          <a:p>
            <a:pPr>
              <a:lnSpc>
                <a:spcPct val="150000"/>
              </a:lnSpc>
            </a:pPr>
            <a:r>
              <a:rPr lang="en-GB" dirty="0"/>
              <a:t> so</a:t>
            </a:r>
            <a:r>
              <a:rPr lang="en-GB" b="1" dirty="0">
                <a:solidFill>
                  <a:srgbClr val="00B050"/>
                </a:solidFill>
              </a:rPr>
              <a:t> fragile,</a:t>
            </a:r>
            <a:r>
              <a:rPr lang="en-GB" b="1" dirty="0"/>
              <a:t> </a:t>
            </a:r>
            <a:r>
              <a:rPr lang="en-GB" dirty="0"/>
              <a:t>so </a:t>
            </a:r>
            <a:r>
              <a:rPr lang="en-GB" b="1" dirty="0">
                <a:solidFill>
                  <a:srgbClr val="00B050"/>
                </a:solidFill>
              </a:rPr>
              <a:t>delicate           </a:t>
            </a:r>
            <a:r>
              <a:rPr lang="en-GB" dirty="0"/>
              <a:t>a</a:t>
            </a:r>
            <a:r>
              <a:rPr lang="en-GB" b="1" dirty="0">
                <a:solidFill>
                  <a:srgbClr val="00B050"/>
                </a:solidFill>
              </a:rPr>
              <a:t> sparkling blue and white </a:t>
            </a:r>
            <a:r>
              <a:rPr lang="en-GB" dirty="0"/>
              <a:t>jewel</a:t>
            </a:r>
          </a:p>
        </p:txBody>
      </p:sp>
      <p:sp>
        <p:nvSpPr>
          <p:cNvPr id="8" name="Rectangle 7"/>
          <p:cNvSpPr/>
          <p:nvPr/>
        </p:nvSpPr>
        <p:spPr>
          <a:xfrm>
            <a:off x="755576" y="5103674"/>
            <a:ext cx="7848872" cy="1754326"/>
          </a:xfrm>
          <a:prstGeom prst="rect">
            <a:avLst/>
          </a:prstGeom>
        </p:spPr>
        <p:txBody>
          <a:bodyPr wrap="square">
            <a:spAutoFit/>
          </a:bodyPr>
          <a:lstStyle/>
          <a:p>
            <a:pPr marL="285750" indent="-285750">
              <a:lnSpc>
                <a:spcPct val="150000"/>
              </a:lnSpc>
              <a:buFont typeface="Arial" pitchFamily="34" charset="0"/>
              <a:buChar char="•"/>
            </a:pPr>
            <a:r>
              <a:rPr lang="en-GB" dirty="0"/>
              <a:t>Choosing </a:t>
            </a:r>
            <a:r>
              <a:rPr lang="en-GB" b="1" dirty="0">
                <a:solidFill>
                  <a:srgbClr val="00B0F0"/>
                </a:solidFill>
              </a:rPr>
              <a:t>verbs</a:t>
            </a:r>
            <a:r>
              <a:rPr lang="en-GB" dirty="0">
                <a:solidFill>
                  <a:srgbClr val="00B0F0"/>
                </a:solidFill>
              </a:rPr>
              <a:t> </a:t>
            </a:r>
            <a:r>
              <a:rPr lang="en-GB" dirty="0"/>
              <a:t>and </a:t>
            </a:r>
            <a:r>
              <a:rPr lang="en-GB" b="1" dirty="0">
                <a:solidFill>
                  <a:srgbClr val="7030A0"/>
                </a:solidFill>
              </a:rPr>
              <a:t>adverbs</a:t>
            </a:r>
            <a:r>
              <a:rPr lang="en-GB" dirty="0"/>
              <a:t> carefully: </a:t>
            </a:r>
          </a:p>
          <a:p>
            <a:pPr>
              <a:lnSpc>
                <a:spcPct val="150000"/>
              </a:lnSpc>
            </a:pPr>
            <a:r>
              <a:rPr lang="en-GB" b="1" dirty="0">
                <a:solidFill>
                  <a:srgbClr val="00B0F0"/>
                </a:solidFill>
              </a:rPr>
              <a:t>hanging</a:t>
            </a:r>
            <a:r>
              <a:rPr lang="en-GB" dirty="0"/>
              <a:t> </a:t>
            </a:r>
            <a:r>
              <a:rPr lang="en-GB" b="1" dirty="0">
                <a:solidFill>
                  <a:srgbClr val="7030A0"/>
                </a:solidFill>
              </a:rPr>
              <a:t>delicately     </a:t>
            </a:r>
            <a:r>
              <a:rPr lang="en-GB" b="1" dirty="0">
                <a:solidFill>
                  <a:srgbClr val="00B0F0"/>
                </a:solidFill>
              </a:rPr>
              <a:t> rising </a:t>
            </a:r>
            <a:r>
              <a:rPr lang="en-GB" b="1" dirty="0">
                <a:solidFill>
                  <a:srgbClr val="7030A0"/>
                </a:solidFill>
              </a:rPr>
              <a:t>gradually         </a:t>
            </a:r>
            <a:r>
              <a:rPr lang="en-GB" b="1" dirty="0">
                <a:solidFill>
                  <a:srgbClr val="00B0F0"/>
                </a:solidFill>
              </a:rPr>
              <a:t>laced</a:t>
            </a:r>
            <a:r>
              <a:rPr lang="en-GB" b="1" dirty="0">
                <a:solidFill>
                  <a:srgbClr val="7030A0"/>
                </a:solidFill>
              </a:rPr>
              <a:t> </a:t>
            </a:r>
            <a:r>
              <a:rPr lang="en-GB" dirty="0"/>
              <a:t>with veils of white       </a:t>
            </a:r>
          </a:p>
          <a:p>
            <a:pPr>
              <a:lnSpc>
                <a:spcPct val="150000"/>
              </a:lnSpc>
            </a:pPr>
            <a:r>
              <a:rPr lang="en-GB" dirty="0"/>
              <a:t>if you </a:t>
            </a:r>
            <a:r>
              <a:rPr lang="en-GB" b="1" dirty="0">
                <a:solidFill>
                  <a:srgbClr val="00B0F0"/>
                </a:solidFill>
              </a:rPr>
              <a:t>touched</a:t>
            </a:r>
            <a:r>
              <a:rPr lang="en-GB" dirty="0"/>
              <a:t> it….it </a:t>
            </a:r>
            <a:r>
              <a:rPr lang="en-GB" b="1" dirty="0">
                <a:solidFill>
                  <a:srgbClr val="00B0F0"/>
                </a:solidFill>
              </a:rPr>
              <a:t>would crumble </a:t>
            </a:r>
            <a:r>
              <a:rPr lang="en-GB" dirty="0"/>
              <a:t>and</a:t>
            </a:r>
            <a:r>
              <a:rPr lang="en-GB" b="1" dirty="0">
                <a:solidFill>
                  <a:srgbClr val="00B0F0"/>
                </a:solidFill>
              </a:rPr>
              <a:t> fall apart</a:t>
            </a:r>
          </a:p>
          <a:p>
            <a:pPr>
              <a:lnSpc>
                <a:spcPct val="150000"/>
              </a:lnSpc>
            </a:pPr>
            <a:r>
              <a:rPr lang="en-GB" dirty="0"/>
              <a:t> </a:t>
            </a:r>
          </a:p>
        </p:txBody>
      </p:sp>
    </p:spTree>
    <p:extLst>
      <p:ext uri="{BB962C8B-B14F-4D97-AF65-F5344CB8AC3E}">
        <p14:creationId xmlns:p14="http://schemas.microsoft.com/office/powerpoint/2010/main" val="1212464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0825" y="419100"/>
            <a:ext cx="8524875" cy="1477328"/>
          </a:xfrm>
          <a:prstGeom prst="rect">
            <a:avLst/>
          </a:prstGeom>
          <a:noFill/>
        </p:spPr>
        <p:txBody>
          <a:bodyPr>
            <a:spAutoFit/>
          </a:bodyPr>
          <a:lstStyle/>
          <a:p>
            <a:pPr>
              <a:buNone/>
            </a:pPr>
            <a:r>
              <a:rPr lang="en-GB" dirty="0">
                <a:latin typeface="+mj-lt"/>
              </a:rPr>
              <a:t>Write your own description of earth seen from space. You can use any of the ideas or words in  the descriptions below, or invent your own. Think: </a:t>
            </a:r>
            <a:r>
              <a:rPr lang="en-GB" dirty="0">
                <a:latin typeface="Calibri" pitchFamily="34" charset="0"/>
                <a:ea typeface="MS Mincho"/>
                <a:cs typeface="Times New Roman"/>
              </a:rPr>
              <a:t>What am I comparing the Earth with? What is similar about the objects? What is different enough to surprise my readers or make them think? What language choices make my description work well?</a:t>
            </a:r>
            <a:endParaRPr lang="en-GB" dirty="0"/>
          </a:p>
          <a:p>
            <a:pPr fontAlgn="auto">
              <a:spcBef>
                <a:spcPts val="0"/>
              </a:spcBef>
              <a:spcAft>
                <a:spcPts val="0"/>
              </a:spcAft>
              <a:defRPr/>
            </a:pPr>
            <a:endParaRPr lang="en-GB" sz="1800" dirty="0">
              <a:latin typeface="+mj-lt"/>
              <a:cs typeface="+mn-cs"/>
            </a:endParaRPr>
          </a:p>
        </p:txBody>
      </p:sp>
      <p:pic>
        <p:nvPicPr>
          <p:cNvPr id="41987" name="Content Placeholder 3" descr="earth-from-space-1.jpg"/>
          <p:cNvPicPr>
            <a:picLocks noChangeAspect="1"/>
          </p:cNvPicPr>
          <p:nvPr/>
        </p:nvPicPr>
        <p:blipFill>
          <a:blip r:embed="rId3" cstate="print"/>
          <a:srcRect/>
          <a:stretch>
            <a:fillRect/>
          </a:stretch>
        </p:blipFill>
        <p:spPr bwMode="auto">
          <a:xfrm>
            <a:off x="250825" y="1700808"/>
            <a:ext cx="4033838" cy="2376488"/>
          </a:xfrm>
          <a:prstGeom prst="rect">
            <a:avLst/>
          </a:prstGeom>
          <a:noFill/>
          <a:ln w="9525">
            <a:noFill/>
            <a:miter lim="800000"/>
            <a:headEnd/>
            <a:tailEnd/>
          </a:ln>
        </p:spPr>
      </p:pic>
      <p:graphicFrame>
        <p:nvGraphicFramePr>
          <p:cNvPr id="6" name="Table 5"/>
          <p:cNvGraphicFramePr>
            <a:graphicFrameLocks noGrp="1"/>
          </p:cNvGraphicFramePr>
          <p:nvPr>
            <p:extLst>
              <p:ext uri="{D42A27DB-BD31-4B8C-83A1-F6EECF244321}">
                <p14:modId xmlns:p14="http://schemas.microsoft.com/office/powerpoint/2010/main" val="1131556591"/>
              </p:ext>
            </p:extLst>
          </p:nvPr>
        </p:nvGraphicFramePr>
        <p:xfrm>
          <a:off x="1344613" y="4293096"/>
          <a:ext cx="6337300" cy="2218945"/>
        </p:xfrm>
        <a:graphic>
          <a:graphicData uri="http://schemas.openxmlformats.org/drawingml/2006/table">
            <a:tbl>
              <a:tblPr/>
              <a:tblGrid>
                <a:gridCol w="576118">
                  <a:extLst>
                    <a:ext uri="{9D8B030D-6E8A-4147-A177-3AD203B41FA5}">
                      <a16:colId xmlns:a16="http://schemas.microsoft.com/office/drawing/2014/main" val="20000"/>
                    </a:ext>
                  </a:extLst>
                </a:gridCol>
                <a:gridCol w="5761182">
                  <a:extLst>
                    <a:ext uri="{9D8B030D-6E8A-4147-A177-3AD203B41FA5}">
                      <a16:colId xmlns:a16="http://schemas.microsoft.com/office/drawing/2014/main" val="20001"/>
                    </a:ext>
                  </a:extLst>
                </a:gridCol>
              </a:tblGrid>
              <a:tr h="241503">
                <a:tc>
                  <a:txBody>
                    <a:bodyPr/>
                    <a:lstStyle/>
                    <a:p>
                      <a:pPr>
                        <a:spcAft>
                          <a:spcPts val="0"/>
                        </a:spcAft>
                      </a:pPr>
                      <a:r>
                        <a:rPr lang="en-GB" sz="1600" dirty="0">
                          <a:latin typeface="Calibri" pitchFamily="34" charset="0"/>
                          <a:ea typeface="MS Mincho"/>
                          <a:cs typeface="Times New Roman"/>
                        </a:rPr>
                        <a:t>A</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600" dirty="0">
                          <a:latin typeface="Calibri" pitchFamily="34" charset="0"/>
                          <a:ea typeface="MS Mincho"/>
                          <a:cs typeface="Times New Roman"/>
                        </a:rPr>
                        <a:t>Earth: a small, bubbly balloon hanging delicately in the nothingness of space. (Alfred Worden)</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75360">
                <a:tc>
                  <a:txBody>
                    <a:bodyPr/>
                    <a:lstStyle/>
                    <a:p>
                      <a:pPr>
                        <a:spcAft>
                          <a:spcPts val="0"/>
                        </a:spcAft>
                      </a:pPr>
                      <a:r>
                        <a:rPr lang="en-GB" sz="1600">
                          <a:latin typeface="Calibri" pitchFamily="34" charset="0"/>
                          <a:ea typeface="MS Mincho"/>
                          <a:cs typeface="Times New Roman"/>
                        </a:rPr>
                        <a:t>B</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600" dirty="0">
                          <a:latin typeface="Calibri" pitchFamily="34" charset="0"/>
                          <a:ea typeface="MS Mincho"/>
                          <a:cs typeface="Times New Roman"/>
                        </a:rPr>
                        <a:t>...the size of a marble, the most beautiful you can imagine. That beautiful, warm, living object looked so fragile, so delicate, that if you touched it with a finger it would crumble and fall apart. (James Irwin)</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55905">
                <a:tc>
                  <a:txBody>
                    <a:bodyPr/>
                    <a:lstStyle/>
                    <a:p>
                      <a:pPr>
                        <a:spcAft>
                          <a:spcPts val="0"/>
                        </a:spcAft>
                      </a:pPr>
                      <a:r>
                        <a:rPr lang="en-GB" sz="1600">
                          <a:latin typeface="Calibri" pitchFamily="34" charset="0"/>
                          <a:ea typeface="MS Mincho"/>
                          <a:cs typeface="Times New Roman"/>
                        </a:rPr>
                        <a:t>C</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600" dirty="0">
                          <a:latin typeface="Calibri" pitchFamily="34" charset="0"/>
                          <a:ea typeface="MS Mincho"/>
                          <a:cs typeface="Times New Roman"/>
                        </a:rPr>
                        <a:t>...a sparkling blue and white jewel, a light, delicate sky-blue sphere laced with slowly swirling veils of white, rising gradually like a small pearl in a thick sea of black mystery. (Edgar Mitchell)   </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pic>
        <p:nvPicPr>
          <p:cNvPr id="42002" name="Content Placeholder 3" descr="bluedot.jpg"/>
          <p:cNvPicPr>
            <a:picLocks noChangeAspect="1"/>
          </p:cNvPicPr>
          <p:nvPr/>
        </p:nvPicPr>
        <p:blipFill>
          <a:blip r:embed="rId4" cstate="print"/>
          <a:srcRect/>
          <a:stretch>
            <a:fillRect/>
          </a:stretch>
        </p:blipFill>
        <p:spPr bwMode="auto">
          <a:xfrm>
            <a:off x="4787900" y="1700808"/>
            <a:ext cx="3887788" cy="2376488"/>
          </a:xfrm>
          <a:prstGeom prst="rect">
            <a:avLst/>
          </a:prstGeom>
          <a:noFill/>
          <a:ln w="9525">
            <a:noFill/>
            <a:miter lim="800000"/>
            <a:headEnd/>
            <a:tailEnd/>
          </a:ln>
        </p:spPr>
      </p:pic>
    </p:spTree>
    <p:extLst>
      <p:ext uri="{BB962C8B-B14F-4D97-AF65-F5344CB8AC3E}">
        <p14:creationId xmlns:p14="http://schemas.microsoft.com/office/powerpoint/2010/main" val="3678198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Describing a strange new world</a:t>
            </a:r>
          </a:p>
        </p:txBody>
      </p:sp>
      <p:pic>
        <p:nvPicPr>
          <p:cNvPr id="5"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3528" y="3191486"/>
            <a:ext cx="5040560" cy="3512277"/>
          </a:xfrm>
          <a:prstGeom prst="rect">
            <a:avLst/>
          </a:prstGeom>
        </p:spPr>
      </p:pic>
      <p:sp>
        <p:nvSpPr>
          <p:cNvPr id="6" name="TextBox 5"/>
          <p:cNvSpPr txBox="1"/>
          <p:nvPr/>
        </p:nvSpPr>
        <p:spPr>
          <a:xfrm>
            <a:off x="179512" y="1268760"/>
            <a:ext cx="8712968" cy="2185214"/>
          </a:xfrm>
          <a:prstGeom prst="rect">
            <a:avLst/>
          </a:prstGeom>
          <a:noFill/>
        </p:spPr>
        <p:txBody>
          <a:bodyPr wrap="square" rtlCol="0">
            <a:spAutoFit/>
          </a:bodyPr>
          <a:lstStyle/>
          <a:p>
            <a:r>
              <a:rPr lang="en-GB" sz="2000" dirty="0"/>
              <a:t>Can you describe this strange new world by using comparisons and choosing language carefully? You can name the new world if you like.</a:t>
            </a:r>
          </a:p>
          <a:p>
            <a:r>
              <a:rPr lang="en-GB" sz="2000" dirty="0"/>
              <a:t>Think: </a:t>
            </a:r>
            <a:r>
              <a:rPr lang="en-GB" sz="2000" dirty="0">
                <a:ea typeface="MS Mincho"/>
                <a:cs typeface="Times New Roman"/>
              </a:rPr>
              <a:t>What am I comparing this new world with? What is similar about the objects? What is different enough to surprise my readers or make them think? What language choices will make my comparison work well? </a:t>
            </a:r>
            <a:endParaRPr lang="en-GB" sz="2000" dirty="0"/>
          </a:p>
          <a:p>
            <a:endParaRPr lang="en-GB" dirty="0"/>
          </a:p>
          <a:p>
            <a:r>
              <a:rPr lang="en-GB" dirty="0"/>
              <a:t> </a:t>
            </a:r>
          </a:p>
        </p:txBody>
      </p:sp>
      <p:sp>
        <p:nvSpPr>
          <p:cNvPr id="8" name="TextBox 7"/>
          <p:cNvSpPr txBox="1"/>
          <p:nvPr/>
        </p:nvSpPr>
        <p:spPr>
          <a:xfrm>
            <a:off x="5568776" y="3191487"/>
            <a:ext cx="3312368" cy="3354765"/>
          </a:xfrm>
          <a:prstGeom prst="rect">
            <a:avLst/>
          </a:prstGeom>
          <a:noFill/>
        </p:spPr>
        <p:txBody>
          <a:bodyPr wrap="square" rtlCol="0">
            <a:spAutoFit/>
          </a:bodyPr>
          <a:lstStyle/>
          <a:p>
            <a:r>
              <a:rPr lang="en-GB" sz="2000" dirty="0"/>
              <a:t>Example:</a:t>
            </a:r>
          </a:p>
          <a:p>
            <a:endParaRPr lang="en-GB" sz="2200" i="1" dirty="0"/>
          </a:p>
          <a:p>
            <a:r>
              <a:rPr lang="en-GB" sz="2200" i="1" dirty="0" err="1"/>
              <a:t>Futuris</a:t>
            </a:r>
            <a:r>
              <a:rPr lang="en-GB" sz="2200" i="1" dirty="0"/>
              <a:t>: huge steel buildings, arranged like pieces on a chess board, pierce the sky, while mechanical birds hover and swoop </a:t>
            </a:r>
            <a:r>
              <a:rPr lang="en-GB" sz="2200" i="1"/>
              <a:t>overhead.</a:t>
            </a:r>
            <a:endParaRPr lang="en-GB" sz="2000" i="1" dirty="0"/>
          </a:p>
          <a:p>
            <a:endParaRPr lang="en-GB" sz="2000" i="1" dirty="0"/>
          </a:p>
          <a:p>
            <a:r>
              <a:rPr lang="en-GB" dirty="0"/>
              <a:t> </a:t>
            </a:r>
          </a:p>
        </p:txBody>
      </p:sp>
    </p:spTree>
    <p:extLst>
      <p:ext uri="{BB962C8B-B14F-4D97-AF65-F5344CB8AC3E}">
        <p14:creationId xmlns:p14="http://schemas.microsoft.com/office/powerpoint/2010/main" val="37275088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1356</TotalTime>
  <Words>1327</Words>
  <Application>Microsoft Office PowerPoint</Application>
  <PresentationFormat>On-screen Show (4:3)</PresentationFormat>
  <Paragraphs>90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Y8 Language Detectives</vt:lpstr>
      <vt:lpstr>What is this?</vt:lpstr>
      <vt:lpstr>PowerPoint Presentation</vt:lpstr>
      <vt:lpstr>                How do writers create effective descriptions using comparisons?    </vt:lpstr>
      <vt:lpstr>                How do writers create effective descriptions using comparisons?    </vt:lpstr>
      <vt:lpstr>PowerPoint Presentation</vt:lpstr>
      <vt:lpstr>PowerPoint Presentation</vt:lpstr>
      <vt:lpstr>Describing a strange new world</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GSE</dc:creator>
  <cp:lastModifiedBy>helen lines</cp:lastModifiedBy>
  <cp:revision>146</cp:revision>
  <dcterms:created xsi:type="dcterms:W3CDTF">2014-04-15T11:49:04Z</dcterms:created>
  <dcterms:modified xsi:type="dcterms:W3CDTF">2020-06-09T12:05:38Z</dcterms:modified>
</cp:coreProperties>
</file>