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6"/>
  </p:notesMasterIdLst>
  <p:sldIdLst>
    <p:sldId id="256" r:id="rId2"/>
    <p:sldId id="261" r:id="rId3"/>
    <p:sldId id="262" r:id="rId4"/>
    <p:sldId id="258" r:id="rId5"/>
    <p:sldId id="276" r:id="rId6"/>
    <p:sldId id="263" r:id="rId7"/>
    <p:sldId id="267" r:id="rId8"/>
    <p:sldId id="275" r:id="rId9"/>
    <p:sldId id="268" r:id="rId10"/>
    <p:sldId id="269" r:id="rId11"/>
    <p:sldId id="271" r:id="rId12"/>
    <p:sldId id="270" r:id="rId13"/>
    <p:sldId id="272" r:id="rId14"/>
    <p:sldId id="27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051A58-87B3-4F61-97CC-2C456E96872E}" type="datetimeFigureOut">
              <a:rPr lang="en-GB" smtClean="0"/>
              <a:pPr/>
              <a:t>20/02/2012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4F7A10-81DB-459C-9CB6-0482CDA69A61}"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solidFill>
                <a:schemeClr val="bg1"/>
              </a:solidFill>
              <a:latin typeface="Arial" pitchFamily="34" charset="0"/>
              <a:cs typeface="Arial" pitchFamily="34" charset="0"/>
            </a:endParaRPr>
          </a:p>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12</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13</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14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7</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10</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36E79C5-5BAB-40DF-AB3C-03AEC8A472A8}" type="datetimeFigureOut">
              <a:rPr lang="en-GB" smtClean="0"/>
              <a:pPr/>
              <a:t>20/02/2012</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3FA7899-E5E4-4BED-BE95-ADCAF1AD2485}"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6E79C5-5BAB-40DF-AB3C-03AEC8A472A8}" type="datetimeFigureOut">
              <a:rPr lang="en-GB" smtClean="0"/>
              <a:pPr/>
              <a:t>20/02/2012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FA7899-E5E4-4BED-BE95-ADCAF1AD248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36E79C5-5BAB-40DF-AB3C-03AEC8A472A8}" type="datetimeFigureOut">
              <a:rPr lang="en-GB" smtClean="0"/>
              <a:pPr/>
              <a:t>20/02/2012</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3FA7899-E5E4-4BED-BE95-ADCAF1AD2485}"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36E79C5-5BAB-40DF-AB3C-03AEC8A472A8}" type="datetimeFigureOut">
              <a:rPr lang="en-GB" smtClean="0"/>
              <a:pPr/>
              <a:t>20/02/2012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3FA7899-E5E4-4BED-BE95-ADCAF1AD2485}"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36E79C5-5BAB-40DF-AB3C-03AEC8A472A8}" type="datetimeFigureOut">
              <a:rPr lang="en-GB" smtClean="0"/>
              <a:pPr/>
              <a:t>20/02/2012</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3FA7899-E5E4-4BED-BE95-ADCAF1AD2485}"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36E79C5-5BAB-40DF-AB3C-03AEC8A472A8}" type="datetimeFigureOut">
              <a:rPr lang="en-GB" smtClean="0"/>
              <a:pPr/>
              <a:t>20/02/2012</a:t>
            </a:fld>
            <a:endParaRPr lang="en-GB"/>
          </a:p>
        </p:txBody>
      </p:sp>
      <p:sp>
        <p:nvSpPr>
          <p:cNvPr id="10" name="Slide Number Placeholder 9"/>
          <p:cNvSpPr>
            <a:spLocks noGrp="1"/>
          </p:cNvSpPr>
          <p:nvPr>
            <p:ph type="sldNum" sz="quarter" idx="16"/>
          </p:nvPr>
        </p:nvSpPr>
        <p:spPr/>
        <p:txBody>
          <a:bodyPr rtlCol="0"/>
          <a:lstStyle/>
          <a:p>
            <a:fld id="{B3FA7899-E5E4-4BED-BE95-ADCAF1AD2485}"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36E79C5-5BAB-40DF-AB3C-03AEC8A472A8}" type="datetimeFigureOut">
              <a:rPr lang="en-GB" smtClean="0"/>
              <a:pPr/>
              <a:t>20/02/2012</a:t>
            </a:fld>
            <a:endParaRPr lang="en-GB"/>
          </a:p>
        </p:txBody>
      </p:sp>
      <p:sp>
        <p:nvSpPr>
          <p:cNvPr id="12" name="Slide Number Placeholder 11"/>
          <p:cNvSpPr>
            <a:spLocks noGrp="1"/>
          </p:cNvSpPr>
          <p:nvPr>
            <p:ph type="sldNum" sz="quarter" idx="16"/>
          </p:nvPr>
        </p:nvSpPr>
        <p:spPr/>
        <p:txBody>
          <a:bodyPr rtlCol="0"/>
          <a:lstStyle/>
          <a:p>
            <a:fld id="{B3FA7899-E5E4-4BED-BE95-ADCAF1AD2485}"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6E79C5-5BAB-40DF-AB3C-03AEC8A472A8}" type="datetimeFigureOut">
              <a:rPr lang="en-GB" smtClean="0"/>
              <a:pPr/>
              <a:t>20/02/2012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3FA7899-E5E4-4BED-BE95-ADCAF1AD248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E79C5-5BAB-40DF-AB3C-03AEC8A472A8}" type="datetimeFigureOut">
              <a:rPr lang="en-GB" smtClean="0"/>
              <a:pPr/>
              <a:t>20/02/2012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3FA7899-E5E4-4BED-BE95-ADCAF1AD248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36E79C5-5BAB-40DF-AB3C-03AEC8A472A8}" type="datetimeFigureOut">
              <a:rPr lang="en-GB" smtClean="0"/>
              <a:pPr/>
              <a:t>20/02/2012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3FA7899-E5E4-4BED-BE95-ADCAF1AD2485}"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36E79C5-5BAB-40DF-AB3C-03AEC8A472A8}" type="datetimeFigureOut">
              <a:rPr lang="en-GB" smtClean="0"/>
              <a:pPr/>
              <a:t>20/02/2012</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3FA7899-E5E4-4BED-BE95-ADCAF1AD2485}"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36E79C5-5BAB-40DF-AB3C-03AEC8A472A8}" type="datetimeFigureOut">
              <a:rPr lang="en-GB" smtClean="0"/>
              <a:pPr/>
              <a:t>20/02/2012</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3FA7899-E5E4-4BED-BE95-ADCAF1AD248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rthurleipzig.com/photofolder/rain.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9752" y="3501008"/>
            <a:ext cx="6477000" cy="1828800"/>
          </a:xfrm>
        </p:spPr>
        <p:txBody>
          <a:bodyPr/>
          <a:lstStyle/>
          <a:p>
            <a:r>
              <a:rPr lang="en-GB" dirty="0" smtClean="0"/>
              <a:t>SENTENCE BUILDING</a:t>
            </a:r>
            <a:endParaRPr lang="en-GB" dirty="0"/>
          </a:p>
        </p:txBody>
      </p:sp>
      <p:sp>
        <p:nvSpPr>
          <p:cNvPr id="3" name="Subtitle 2"/>
          <p:cNvSpPr>
            <a:spLocks noGrp="1"/>
          </p:cNvSpPr>
          <p:nvPr>
            <p:ph type="subTitle" idx="1"/>
          </p:nvPr>
        </p:nvSpPr>
        <p:spPr/>
        <p:txBody>
          <a:bodyPr>
            <a:normAutofit fontScale="92500"/>
          </a:bodyPr>
          <a:lstStyle/>
          <a:p>
            <a:r>
              <a:rPr lang="en-GB" dirty="0" smtClean="0"/>
              <a:t>Using sentences to interest and engage the reader   </a:t>
            </a:r>
            <a:endParaRPr lang="en-GB" dirty="0"/>
          </a:p>
        </p:txBody>
      </p:sp>
      <p:sp>
        <p:nvSpPr>
          <p:cNvPr id="4" name="TextBox 3"/>
          <p:cNvSpPr txBox="1"/>
          <p:nvPr/>
        </p:nvSpPr>
        <p:spPr>
          <a:xfrm>
            <a:off x="1115616" y="1124744"/>
            <a:ext cx="2376264" cy="369332"/>
          </a:xfrm>
          <a:prstGeom prst="rect">
            <a:avLst/>
          </a:prstGeom>
          <a:noFill/>
        </p:spPr>
        <p:txBody>
          <a:bodyPr wrap="square" rtlCol="0">
            <a:spAutoFit/>
          </a:bodyPr>
          <a:lstStyle/>
          <a:p>
            <a:r>
              <a:rPr lang="en-GB" dirty="0" smtClean="0"/>
              <a:t>words</a:t>
            </a:r>
            <a:endParaRPr lang="en-GB" dirty="0"/>
          </a:p>
        </p:txBody>
      </p:sp>
      <p:sp>
        <p:nvSpPr>
          <p:cNvPr id="5" name="TextBox 4"/>
          <p:cNvSpPr txBox="1"/>
          <p:nvPr/>
        </p:nvSpPr>
        <p:spPr>
          <a:xfrm>
            <a:off x="1979712" y="1844824"/>
            <a:ext cx="882934" cy="369332"/>
          </a:xfrm>
          <a:prstGeom prst="rect">
            <a:avLst/>
          </a:prstGeom>
          <a:noFill/>
        </p:spPr>
        <p:txBody>
          <a:bodyPr wrap="none" rtlCol="0">
            <a:spAutoFit/>
          </a:bodyPr>
          <a:lstStyle/>
          <a:p>
            <a:r>
              <a:rPr lang="en-GB" dirty="0" smtClean="0"/>
              <a:t>phrases</a:t>
            </a:r>
            <a:endParaRPr lang="en-GB" dirty="0"/>
          </a:p>
        </p:txBody>
      </p:sp>
      <p:sp>
        <p:nvSpPr>
          <p:cNvPr id="6" name="TextBox 5"/>
          <p:cNvSpPr txBox="1"/>
          <p:nvPr/>
        </p:nvSpPr>
        <p:spPr>
          <a:xfrm>
            <a:off x="2987824" y="2420888"/>
            <a:ext cx="855712" cy="369332"/>
          </a:xfrm>
          <a:prstGeom prst="rect">
            <a:avLst/>
          </a:prstGeom>
          <a:noFill/>
        </p:spPr>
        <p:txBody>
          <a:bodyPr wrap="square" rtlCol="0">
            <a:spAutoFit/>
          </a:bodyPr>
          <a:lstStyle/>
          <a:p>
            <a:r>
              <a:rPr lang="en-GB" dirty="0" smtClean="0"/>
              <a:t>clauses</a:t>
            </a:r>
            <a:endParaRPr lang="en-GB" dirty="0"/>
          </a:p>
        </p:txBody>
      </p:sp>
      <p:sp>
        <p:nvSpPr>
          <p:cNvPr id="7" name="TextBox 6"/>
          <p:cNvSpPr txBox="1"/>
          <p:nvPr/>
        </p:nvSpPr>
        <p:spPr>
          <a:xfrm>
            <a:off x="4355976" y="2780928"/>
            <a:ext cx="1008112" cy="646331"/>
          </a:xfrm>
          <a:prstGeom prst="rect">
            <a:avLst/>
          </a:prstGeom>
          <a:noFill/>
        </p:spPr>
        <p:txBody>
          <a:bodyPr wrap="square" rtlCol="0">
            <a:spAutoFit/>
          </a:bodyPr>
          <a:lstStyle/>
          <a:p>
            <a:r>
              <a:rPr lang="en-GB" dirty="0" smtClean="0"/>
              <a:t>simple sentence</a:t>
            </a:r>
            <a:endParaRPr lang="en-GB" dirty="0"/>
          </a:p>
        </p:txBody>
      </p:sp>
      <p:sp>
        <p:nvSpPr>
          <p:cNvPr id="8" name="TextBox 7"/>
          <p:cNvSpPr txBox="1"/>
          <p:nvPr/>
        </p:nvSpPr>
        <p:spPr>
          <a:xfrm>
            <a:off x="5724128" y="2132856"/>
            <a:ext cx="1152128" cy="646331"/>
          </a:xfrm>
          <a:prstGeom prst="rect">
            <a:avLst/>
          </a:prstGeom>
          <a:noFill/>
        </p:spPr>
        <p:txBody>
          <a:bodyPr wrap="square" rtlCol="0">
            <a:spAutoFit/>
          </a:bodyPr>
          <a:lstStyle/>
          <a:p>
            <a:r>
              <a:rPr lang="en-GB" dirty="0" smtClean="0"/>
              <a:t>compound sentence</a:t>
            </a:r>
            <a:endParaRPr lang="en-GB" dirty="0"/>
          </a:p>
        </p:txBody>
      </p:sp>
      <p:sp>
        <p:nvSpPr>
          <p:cNvPr id="9" name="TextBox 8"/>
          <p:cNvSpPr txBox="1"/>
          <p:nvPr/>
        </p:nvSpPr>
        <p:spPr>
          <a:xfrm>
            <a:off x="7308304" y="1196752"/>
            <a:ext cx="1008112" cy="646331"/>
          </a:xfrm>
          <a:prstGeom prst="rect">
            <a:avLst/>
          </a:prstGeom>
          <a:noFill/>
        </p:spPr>
        <p:txBody>
          <a:bodyPr wrap="square" rtlCol="0">
            <a:spAutoFit/>
          </a:bodyPr>
          <a:lstStyle/>
          <a:p>
            <a:r>
              <a:rPr lang="en-GB" dirty="0" smtClean="0"/>
              <a:t>complex sentence</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latin typeface="Arial" pitchFamily="34" charset="0"/>
                <a:cs typeface="Arial" pitchFamily="34" charset="0"/>
              </a:rPr>
              <a:t>Sentence variety: what choices do writers have?</a:t>
            </a:r>
            <a:endParaRPr lang="en-GB" sz="2800" dirty="0"/>
          </a:p>
        </p:txBody>
      </p:sp>
      <p:sp>
        <p:nvSpPr>
          <p:cNvPr id="3" name="Content Placeholder 2"/>
          <p:cNvSpPr>
            <a:spLocks noGrp="1"/>
          </p:cNvSpPr>
          <p:nvPr>
            <p:ph sz="quarter" idx="1"/>
          </p:nvPr>
        </p:nvSpPr>
        <p:spPr>
          <a:xfrm>
            <a:off x="612648" y="1600200"/>
            <a:ext cx="8351840" cy="4853136"/>
          </a:xfrm>
        </p:spPr>
        <p:txBody>
          <a:bodyPr>
            <a:normAutofit fontScale="70000" lnSpcReduction="20000"/>
          </a:bodyPr>
          <a:lstStyle/>
          <a:p>
            <a:pPr>
              <a:lnSpc>
                <a:spcPct val="150000"/>
              </a:lnSpc>
              <a:buFont typeface="Wingdings" pitchFamily="2" charset="2"/>
              <a:buNone/>
            </a:pPr>
            <a:r>
              <a:rPr lang="en-GB" sz="2600" dirty="0" smtClean="0">
                <a:latin typeface="Arial" pitchFamily="34" charset="0"/>
                <a:cs typeface="Arial" pitchFamily="34" charset="0"/>
              </a:rPr>
              <a:t>Join clauses together to make </a:t>
            </a:r>
            <a:r>
              <a:rPr lang="en-GB" sz="2600" i="1" dirty="0" smtClean="0">
                <a:latin typeface="Arial" pitchFamily="34" charset="0"/>
                <a:cs typeface="Arial" pitchFamily="34" charset="0"/>
              </a:rPr>
              <a:t>complex sentences:</a:t>
            </a:r>
          </a:p>
          <a:p>
            <a:pPr>
              <a:lnSpc>
                <a:spcPct val="150000"/>
              </a:lnSpc>
              <a:buFont typeface="Wingdings" pitchFamily="2" charset="2"/>
              <a:buNone/>
            </a:pPr>
            <a:r>
              <a:rPr lang="en-GB" sz="2600" dirty="0" smtClean="0">
                <a:latin typeface="Arial" pitchFamily="34" charset="0"/>
                <a:cs typeface="Arial" pitchFamily="34" charset="0"/>
              </a:rPr>
              <a:t>Main clause: </a:t>
            </a:r>
          </a:p>
          <a:p>
            <a:pPr>
              <a:lnSpc>
                <a:spcPct val="150000"/>
              </a:lnSpc>
              <a:buFont typeface="Wingdings" pitchFamily="2" charset="2"/>
              <a:buNone/>
            </a:pPr>
            <a:r>
              <a:rPr lang="en-GB" sz="2600" dirty="0" smtClean="0">
                <a:latin typeface="Arial" pitchFamily="34" charset="0"/>
                <a:cs typeface="Arial" pitchFamily="34" charset="0"/>
              </a:rPr>
              <a:t>the man ran along the road </a:t>
            </a:r>
          </a:p>
          <a:p>
            <a:pPr>
              <a:lnSpc>
                <a:spcPct val="150000"/>
              </a:lnSpc>
              <a:buFont typeface="Wingdings" pitchFamily="2" charset="2"/>
              <a:buNone/>
            </a:pPr>
            <a:r>
              <a:rPr lang="en-GB" sz="2600" dirty="0" smtClean="0">
                <a:latin typeface="Arial" pitchFamily="34" charset="0"/>
                <a:cs typeface="Arial" pitchFamily="34" charset="0"/>
              </a:rPr>
              <a:t>              Subordinate clauses:     while cars streamed past him</a:t>
            </a:r>
          </a:p>
          <a:p>
            <a:pPr>
              <a:lnSpc>
                <a:spcPct val="150000"/>
              </a:lnSpc>
              <a:buFont typeface="Wingdings" pitchFamily="2" charset="2"/>
              <a:buNone/>
            </a:pPr>
            <a:r>
              <a:rPr lang="en-GB" sz="2600" dirty="0" smtClean="0">
                <a:latin typeface="Arial" pitchFamily="34" charset="0"/>
                <a:cs typeface="Arial" pitchFamily="34" charset="0"/>
              </a:rPr>
              <a:t>                                                     his desperation growing</a:t>
            </a:r>
          </a:p>
          <a:p>
            <a:pPr>
              <a:lnSpc>
                <a:spcPct val="150000"/>
              </a:lnSpc>
              <a:buFont typeface="Wingdings" pitchFamily="2" charset="2"/>
              <a:buNone/>
            </a:pPr>
            <a:endParaRPr lang="en-GB" sz="2600" dirty="0" smtClean="0">
              <a:latin typeface="Arial" pitchFamily="34" charset="0"/>
              <a:cs typeface="Arial" pitchFamily="34" charset="0"/>
            </a:endParaRPr>
          </a:p>
          <a:p>
            <a:pPr>
              <a:lnSpc>
                <a:spcPct val="150000"/>
              </a:lnSpc>
            </a:pPr>
            <a:r>
              <a:rPr lang="en-GB" sz="2600" dirty="0" smtClean="0">
                <a:latin typeface="Arial" pitchFamily="34" charset="0"/>
                <a:cs typeface="Arial" pitchFamily="34" charset="0"/>
              </a:rPr>
              <a:t>His desperation growing, the man ran along the road, while cars streamed past him.</a:t>
            </a:r>
          </a:p>
          <a:p>
            <a:pPr>
              <a:lnSpc>
                <a:spcPct val="150000"/>
              </a:lnSpc>
            </a:pPr>
            <a:r>
              <a:rPr lang="en-GB" sz="2600" dirty="0" smtClean="0">
                <a:latin typeface="Arial" pitchFamily="34" charset="0"/>
                <a:cs typeface="Arial" pitchFamily="34" charset="0"/>
              </a:rPr>
              <a:t>While cars streamed past him, the man ran along the road, his desperation growing.</a:t>
            </a:r>
          </a:p>
          <a:p>
            <a:pPr>
              <a:lnSpc>
                <a:spcPct val="150000"/>
              </a:lnSpc>
              <a:buNone/>
            </a:pPr>
            <a:r>
              <a:rPr lang="en-GB" sz="2600" dirty="0" smtClean="0">
                <a:solidFill>
                  <a:schemeClr val="accent2"/>
                </a:solidFill>
                <a:latin typeface="Arial" pitchFamily="34" charset="0"/>
                <a:cs typeface="Arial" pitchFamily="34" charset="0"/>
              </a:rPr>
              <a:t>Which version do you think creates the most tension for the reader?</a:t>
            </a:r>
          </a:p>
          <a:p>
            <a:pPr>
              <a:lnSpc>
                <a:spcPct val="170000"/>
              </a:lnSpc>
              <a:buFont typeface="Wingdings" pitchFamily="2" charset="2"/>
              <a:buNone/>
            </a:pPr>
            <a:endParaRPr lang="en-GB" sz="2000" i="1" dirty="0" smtClean="0">
              <a:latin typeface="Arial" pitchFamily="34" charset="0"/>
              <a:cs typeface="Arial" pitchFamily="34" charset="0"/>
            </a:endParaRPr>
          </a:p>
          <a:p>
            <a:pPr>
              <a:spcBef>
                <a:spcPct val="50000"/>
              </a:spcBef>
            </a:pPr>
            <a:endParaRPr lang="en-GB" sz="3200" dirty="0" smtClean="0">
              <a:latin typeface="Arial" pitchFamily="34" charset="0"/>
              <a:cs typeface="Arial" pitchFamily="34" charset="0"/>
            </a:endParaRPr>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200" dirty="0" smtClean="0">
                <a:latin typeface="Arial" pitchFamily="34" charset="0"/>
                <a:cs typeface="Arial" pitchFamily="34" charset="0"/>
              </a:rPr>
              <a:t>How well does this writer vary sentences to interest and engage the reader?</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a:xfrm>
            <a:off x="323528" y="1700808"/>
            <a:ext cx="8153400" cy="4781128"/>
          </a:xfrm>
        </p:spPr>
        <p:txBody>
          <a:bodyPr>
            <a:normAutofit fontScale="70000" lnSpcReduction="20000"/>
          </a:bodyPr>
          <a:lstStyle/>
          <a:p>
            <a:pPr>
              <a:lnSpc>
                <a:spcPct val="160000"/>
              </a:lnSpc>
              <a:buNone/>
            </a:pPr>
            <a:r>
              <a:rPr lang="en-GB" sz="3200" dirty="0" smtClean="0"/>
              <a:t>    </a:t>
            </a:r>
            <a:r>
              <a:rPr lang="en-GB" sz="2800" dirty="0" smtClean="0">
                <a:latin typeface="Arial" pitchFamily="34" charset="0"/>
                <a:cs typeface="Arial" pitchFamily="34" charset="0"/>
              </a:rPr>
              <a:t>I was just pushing the lower half of the ladder back up when I heard it. There was someone at the front door. I held my breath. It was OK. They couldn’t get in. I slid my hand into my pocket to make sure the key was still there. It wasn’t. I’d left it in the front door. I could hear it turning in the lock now. I raced back up the ladder and hauled it after me. When I reached down to pull the hatch back up, I could hear someone coming up the stairs. I quickly pulled the hatch back into place and scrabbled over to the water tank, holding my breath. </a:t>
            </a:r>
          </a:p>
          <a:p>
            <a:pPr algn="r">
              <a:lnSpc>
                <a:spcPct val="160000"/>
              </a:lnSpc>
              <a:buNone/>
            </a:pPr>
            <a:r>
              <a:rPr lang="en-GB" sz="2800" dirty="0" smtClean="0">
                <a:latin typeface="Arial" pitchFamily="34" charset="0"/>
                <a:cs typeface="Arial" pitchFamily="34" charset="0"/>
              </a:rPr>
              <a:t>(From </a:t>
            </a:r>
            <a:r>
              <a:rPr lang="en-GB" sz="2800" i="1" dirty="0" smtClean="0">
                <a:latin typeface="Arial" pitchFamily="34" charset="0"/>
                <a:cs typeface="Arial" pitchFamily="34" charset="0"/>
              </a:rPr>
              <a:t>Millions</a:t>
            </a:r>
            <a:r>
              <a:rPr lang="en-GB" sz="2800" dirty="0" smtClean="0">
                <a:latin typeface="Arial" pitchFamily="34" charset="0"/>
                <a:cs typeface="Arial" pitchFamily="34" charset="0"/>
              </a:rPr>
              <a:t> © Frank Cottrell Boyce)</a:t>
            </a:r>
            <a:endParaRPr lang="en-GB"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400" dirty="0" smtClean="0">
                <a:latin typeface="Arial" pitchFamily="34" charset="0"/>
                <a:cs typeface="Arial" pitchFamily="34" charset="0"/>
              </a:rPr>
              <a:t>How many different ways can you join the main clauses to the subordinate clauses? Which sentences sound the scariest? </a:t>
            </a:r>
            <a:endParaRPr lang="en-GB" sz="2400" dirty="0">
              <a:latin typeface="Arial" pitchFamily="34" charset="0"/>
              <a:cs typeface="Arial" pitchFamily="34" charset="0"/>
            </a:endParaRPr>
          </a:p>
        </p:txBody>
      </p:sp>
      <p:pic>
        <p:nvPicPr>
          <p:cNvPr id="1026" name="Picture 2"/>
          <p:cNvPicPr>
            <a:picLocks noGrp="1" noChangeAspect="1" noChangeArrowheads="1"/>
          </p:cNvPicPr>
          <p:nvPr>
            <p:ph sz="quarter" idx="1"/>
          </p:nvPr>
        </p:nvPicPr>
        <p:blipFill>
          <a:blip r:embed="rId3" cstate="print"/>
          <a:srcRect l="870" t="3030" r="1740" b="6061"/>
          <a:stretch>
            <a:fillRect/>
          </a:stretch>
        </p:blipFill>
        <p:spPr bwMode="auto">
          <a:xfrm>
            <a:off x="467544" y="1844824"/>
            <a:ext cx="8064896" cy="4752528"/>
          </a:xfrm>
          <a:prstGeom prst="rect">
            <a:avLst/>
          </a:prstGeom>
          <a:noFill/>
          <a:ln w="38100">
            <a:solidFill>
              <a:schemeClr val="tx1"/>
            </a:solidFill>
            <a:miter lim="800000"/>
            <a:headEnd/>
            <a:tailEnd/>
          </a:ln>
        </p:spPr>
      </p:pic>
      <p:sp>
        <p:nvSpPr>
          <p:cNvPr id="5" name="TextBox 4"/>
          <p:cNvSpPr txBox="1"/>
          <p:nvPr/>
        </p:nvSpPr>
        <p:spPr>
          <a:xfrm>
            <a:off x="5436096" y="2060848"/>
            <a:ext cx="2952328"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the house seemed empty  </a:t>
            </a:r>
            <a:endParaRPr lang="en-GB" b="1" dirty="0">
              <a:solidFill>
                <a:schemeClr val="bg1"/>
              </a:solidFill>
              <a:latin typeface="Arial" pitchFamily="34" charset="0"/>
              <a:cs typeface="Arial" pitchFamily="34" charset="0"/>
            </a:endParaRPr>
          </a:p>
        </p:txBody>
      </p:sp>
      <p:sp>
        <p:nvSpPr>
          <p:cNvPr id="6" name="TextBox 5"/>
          <p:cNvSpPr txBox="1"/>
          <p:nvPr/>
        </p:nvSpPr>
        <p:spPr>
          <a:xfrm>
            <a:off x="539552" y="2924944"/>
            <a:ext cx="2808312"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its windows boarded up</a:t>
            </a:r>
            <a:endParaRPr lang="en-GB" b="1" dirty="0">
              <a:solidFill>
                <a:schemeClr val="bg1"/>
              </a:solidFill>
              <a:latin typeface="Arial" pitchFamily="34" charset="0"/>
              <a:cs typeface="Arial" pitchFamily="34" charset="0"/>
            </a:endParaRPr>
          </a:p>
        </p:txBody>
      </p:sp>
      <p:sp>
        <p:nvSpPr>
          <p:cNvPr id="7" name="TextBox 6"/>
          <p:cNvSpPr txBox="1"/>
          <p:nvPr/>
        </p:nvSpPr>
        <p:spPr>
          <a:xfrm>
            <a:off x="539552" y="2204864"/>
            <a:ext cx="2160240"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slowly decaying</a:t>
            </a:r>
            <a:endParaRPr lang="en-GB" b="1" dirty="0">
              <a:solidFill>
                <a:schemeClr val="bg1"/>
              </a:solidFill>
              <a:latin typeface="Arial" pitchFamily="34" charset="0"/>
              <a:cs typeface="Arial" pitchFamily="34" charset="0"/>
            </a:endParaRPr>
          </a:p>
        </p:txBody>
      </p:sp>
      <p:sp>
        <p:nvSpPr>
          <p:cNvPr id="8" name="TextBox 7"/>
          <p:cNvSpPr txBox="1"/>
          <p:nvPr/>
        </p:nvSpPr>
        <p:spPr>
          <a:xfrm>
            <a:off x="539552" y="3573016"/>
            <a:ext cx="2448272"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covered with ivy</a:t>
            </a:r>
            <a:endParaRPr lang="en-GB" b="1" dirty="0">
              <a:solidFill>
                <a:schemeClr val="bg1"/>
              </a:solidFill>
              <a:latin typeface="Arial" pitchFamily="34" charset="0"/>
              <a:cs typeface="Arial" pitchFamily="34" charset="0"/>
            </a:endParaRPr>
          </a:p>
        </p:txBody>
      </p:sp>
      <p:sp>
        <p:nvSpPr>
          <p:cNvPr id="10" name="TextBox 9"/>
          <p:cNvSpPr txBox="1"/>
          <p:nvPr/>
        </p:nvSpPr>
        <p:spPr>
          <a:xfrm>
            <a:off x="5004048" y="4293096"/>
            <a:ext cx="3528392"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a woman stood in the doorway</a:t>
            </a:r>
            <a:endParaRPr lang="en-GB" b="1" dirty="0">
              <a:solidFill>
                <a:schemeClr val="bg1"/>
              </a:solidFill>
              <a:latin typeface="Arial" pitchFamily="34" charset="0"/>
              <a:cs typeface="Arial" pitchFamily="34" charset="0"/>
            </a:endParaRPr>
          </a:p>
        </p:txBody>
      </p:sp>
      <p:sp>
        <p:nvSpPr>
          <p:cNvPr id="11" name="TextBox 10"/>
          <p:cNvSpPr txBox="1"/>
          <p:nvPr/>
        </p:nvSpPr>
        <p:spPr>
          <a:xfrm>
            <a:off x="539552" y="4293096"/>
            <a:ext cx="1872208"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smiling</a:t>
            </a:r>
            <a:endParaRPr lang="en-GB" b="1" dirty="0">
              <a:solidFill>
                <a:schemeClr val="bg1"/>
              </a:solidFill>
              <a:latin typeface="Arial" pitchFamily="34" charset="0"/>
              <a:cs typeface="Arial" pitchFamily="34" charset="0"/>
            </a:endParaRPr>
          </a:p>
        </p:txBody>
      </p:sp>
      <p:sp>
        <p:nvSpPr>
          <p:cNvPr id="12" name="TextBox 11"/>
          <p:cNvSpPr txBox="1"/>
          <p:nvPr/>
        </p:nvSpPr>
        <p:spPr>
          <a:xfrm>
            <a:off x="539552" y="4941168"/>
            <a:ext cx="3816424"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holding a flickering candle </a:t>
            </a:r>
            <a:endParaRPr lang="en-GB" b="1" dirty="0">
              <a:solidFill>
                <a:schemeClr val="bg1"/>
              </a:solidFill>
              <a:latin typeface="Arial" pitchFamily="34" charset="0"/>
              <a:cs typeface="Arial" pitchFamily="34" charset="0"/>
            </a:endParaRPr>
          </a:p>
        </p:txBody>
      </p:sp>
      <p:sp>
        <p:nvSpPr>
          <p:cNvPr id="13" name="TextBox 12"/>
          <p:cNvSpPr txBox="1"/>
          <p:nvPr/>
        </p:nvSpPr>
        <p:spPr>
          <a:xfrm>
            <a:off x="539552" y="5517232"/>
            <a:ext cx="3528392"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beckoning me to follow her</a:t>
            </a:r>
            <a:endParaRPr lang="en-GB" b="1" dirty="0">
              <a:solidFill>
                <a:schemeClr val="bg1"/>
              </a:solidFill>
              <a:latin typeface="Arial" pitchFamily="34" charset="0"/>
              <a:cs typeface="Arial" pitchFamily="34" charset="0"/>
            </a:endParaRPr>
          </a:p>
        </p:txBody>
      </p:sp>
      <p:sp>
        <p:nvSpPr>
          <p:cNvPr id="14" name="Rectangle 13"/>
          <p:cNvSpPr/>
          <p:nvPr/>
        </p:nvSpPr>
        <p:spPr>
          <a:xfrm>
            <a:off x="7020272" y="6021288"/>
            <a:ext cx="982961" cy="246221"/>
          </a:xfrm>
          <a:prstGeom prst="rect">
            <a:avLst/>
          </a:prstGeom>
        </p:spPr>
        <p:txBody>
          <a:bodyPr wrap="none">
            <a:spAutoFit/>
          </a:bodyPr>
          <a:lstStyle/>
          <a:p>
            <a:r>
              <a:rPr lang="en-GB" sz="1000" dirty="0" smtClean="0">
                <a:solidFill>
                  <a:schemeClr val="bg1"/>
                </a:solidFill>
                <a:latin typeface="Arial" pitchFamily="34" charset="0"/>
                <a:cs typeface="Arial" pitchFamily="34" charset="0"/>
              </a:rPr>
              <a:t>©Mornixuur.nl</a:t>
            </a:r>
            <a:endParaRPr lang="en-GB" sz="10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88640"/>
            <a:ext cx="8153400" cy="1030560"/>
          </a:xfrm>
        </p:spPr>
        <p:txBody>
          <a:bodyPr>
            <a:normAutofit/>
          </a:bodyPr>
          <a:lstStyle/>
          <a:p>
            <a:r>
              <a:rPr lang="en-GB" sz="2400" dirty="0" smtClean="0"/>
              <a:t/>
            </a:r>
            <a:br>
              <a:rPr lang="en-GB" sz="2400" dirty="0" smtClean="0"/>
            </a:br>
            <a:endParaRPr lang="en-GB" sz="1000"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85000" lnSpcReduction="20000"/>
          </a:bodyPr>
          <a:lstStyle/>
          <a:p>
            <a:pPr>
              <a:lnSpc>
                <a:spcPct val="120000"/>
              </a:lnSpc>
              <a:buNone/>
            </a:pPr>
            <a:r>
              <a:rPr lang="en-US" sz="2400" dirty="0" smtClean="0">
                <a:latin typeface="Arial" pitchFamily="34" charset="0"/>
                <a:cs typeface="Arial" pitchFamily="34" charset="0"/>
              </a:rPr>
              <a:t>Tap she jumped it was the window someone must be out there </a:t>
            </a:r>
          </a:p>
          <a:p>
            <a:pPr>
              <a:lnSpc>
                <a:spcPct val="120000"/>
              </a:lnSpc>
              <a:buNone/>
            </a:pPr>
            <a:r>
              <a:rPr lang="en-US" sz="2400" dirty="0" smtClean="0">
                <a:latin typeface="Arial" pitchFamily="34" charset="0"/>
                <a:cs typeface="Arial" pitchFamily="34" charset="0"/>
              </a:rPr>
              <a:t>hidden by the curtains she hurried to the phone picked it up and </a:t>
            </a:r>
          </a:p>
          <a:p>
            <a:pPr>
              <a:lnSpc>
                <a:spcPct val="120000"/>
              </a:lnSpc>
              <a:buNone/>
            </a:pPr>
            <a:r>
              <a:rPr lang="en-US" sz="2400" dirty="0" smtClean="0">
                <a:latin typeface="Arial" pitchFamily="34" charset="0"/>
                <a:cs typeface="Arial" pitchFamily="34" charset="0"/>
              </a:rPr>
              <a:t>started to dial 999 then put it down this was stupid the tap wasn’t </a:t>
            </a:r>
          </a:p>
          <a:p>
            <a:pPr>
              <a:lnSpc>
                <a:spcPct val="120000"/>
              </a:lnSpc>
              <a:buNone/>
            </a:pPr>
            <a:r>
              <a:rPr lang="en-US" sz="2400" dirty="0" smtClean="0">
                <a:latin typeface="Arial" pitchFamily="34" charset="0"/>
                <a:cs typeface="Arial" pitchFamily="34" charset="0"/>
              </a:rPr>
              <a:t>regular it might not be a person at all it might be something trivial what </a:t>
            </a:r>
          </a:p>
          <a:p>
            <a:pPr>
              <a:lnSpc>
                <a:spcPct val="120000"/>
              </a:lnSpc>
              <a:buNone/>
            </a:pPr>
            <a:r>
              <a:rPr lang="en-US" sz="2400" dirty="0" smtClean="0">
                <a:latin typeface="Arial" pitchFamily="34" charset="0"/>
                <a:cs typeface="Arial" pitchFamily="34" charset="0"/>
              </a:rPr>
              <a:t>would Dad say if she called the police out for nothing she strode to the</a:t>
            </a:r>
          </a:p>
          <a:p>
            <a:pPr>
              <a:lnSpc>
                <a:spcPct val="120000"/>
              </a:lnSpc>
              <a:buNone/>
            </a:pPr>
            <a:r>
              <a:rPr lang="en-US" sz="2400" dirty="0" smtClean="0">
                <a:latin typeface="Arial" pitchFamily="34" charset="0"/>
                <a:cs typeface="Arial" pitchFamily="34" charset="0"/>
              </a:rPr>
              <a:t> window pulled back the curtain and burst out laughing it was nothing </a:t>
            </a:r>
          </a:p>
          <a:p>
            <a:pPr>
              <a:lnSpc>
                <a:spcPct val="120000"/>
              </a:lnSpc>
              <a:buNone/>
            </a:pPr>
            <a:r>
              <a:rPr lang="en-US" sz="2400" dirty="0" smtClean="0">
                <a:latin typeface="Arial" pitchFamily="34" charset="0"/>
                <a:cs typeface="Arial" pitchFamily="34" charset="0"/>
              </a:rPr>
              <a:t>after all a chain from the hanging baskets had broken loose and gusts </a:t>
            </a:r>
          </a:p>
          <a:p>
            <a:pPr>
              <a:lnSpc>
                <a:spcPct val="120000"/>
              </a:lnSpc>
              <a:buNone/>
            </a:pPr>
            <a:r>
              <a:rPr lang="en-US" sz="2400" dirty="0" smtClean="0">
                <a:latin typeface="Arial" pitchFamily="34" charset="0"/>
                <a:cs typeface="Arial" pitchFamily="34" charset="0"/>
              </a:rPr>
              <a:t>were throwing it up at the window so that every so often the metal ring</a:t>
            </a:r>
          </a:p>
          <a:p>
            <a:pPr>
              <a:lnSpc>
                <a:spcPct val="120000"/>
              </a:lnSpc>
              <a:buNone/>
            </a:pPr>
            <a:r>
              <a:rPr lang="en-US" sz="2400" dirty="0" smtClean="0">
                <a:latin typeface="Arial" pitchFamily="34" charset="0"/>
                <a:cs typeface="Arial" pitchFamily="34" charset="0"/>
              </a:rPr>
              <a:t>at the end struck the glass tap there it was again she chuckled and </a:t>
            </a:r>
          </a:p>
          <a:p>
            <a:pPr>
              <a:lnSpc>
                <a:spcPct val="120000"/>
              </a:lnSpc>
              <a:buNone/>
            </a:pPr>
            <a:r>
              <a:rPr lang="en-US" sz="2400" dirty="0" smtClean="0">
                <a:latin typeface="Arial" pitchFamily="34" charset="0"/>
                <a:cs typeface="Arial" pitchFamily="34" charset="0"/>
              </a:rPr>
              <a:t>reached out to close the curtain then froze in horror reflected in the</a:t>
            </a:r>
          </a:p>
          <a:p>
            <a:pPr>
              <a:lnSpc>
                <a:spcPct val="120000"/>
              </a:lnSpc>
              <a:buNone/>
            </a:pPr>
            <a:r>
              <a:rPr lang="en-US" sz="2400" dirty="0" smtClean="0">
                <a:latin typeface="Arial" pitchFamily="34" charset="0"/>
                <a:cs typeface="Arial" pitchFamily="34" charset="0"/>
              </a:rPr>
              <a:t>glass was a figure standing behind her in the doorway</a:t>
            </a:r>
            <a:endParaRPr lang="en-GB" sz="2400" dirty="0" smtClean="0">
              <a:latin typeface="Arial" pitchFamily="34" charset="0"/>
              <a:cs typeface="Arial" pitchFamily="34" charset="0"/>
            </a:endParaRPr>
          </a:p>
          <a:p>
            <a:endParaRPr lang="en-GB" dirty="0"/>
          </a:p>
        </p:txBody>
      </p:sp>
      <p:graphicFrame>
        <p:nvGraphicFramePr>
          <p:cNvPr id="4" name="Table 3"/>
          <p:cNvGraphicFramePr>
            <a:graphicFrameLocks noGrp="1"/>
          </p:cNvGraphicFramePr>
          <p:nvPr/>
        </p:nvGraphicFramePr>
        <p:xfrm>
          <a:off x="611559" y="188640"/>
          <a:ext cx="7848873" cy="1008112"/>
        </p:xfrm>
        <a:graphic>
          <a:graphicData uri="http://schemas.openxmlformats.org/drawingml/2006/table">
            <a:tbl>
              <a:tblPr firstRow="1" bandRow="1">
                <a:tableStyleId>{5C22544A-7EE6-4342-B048-85BDC9FD1C3A}</a:tableStyleId>
              </a:tblPr>
              <a:tblGrid>
                <a:gridCol w="1082602"/>
                <a:gridCol w="1150266"/>
                <a:gridCol w="1150266"/>
                <a:gridCol w="1213051"/>
                <a:gridCol w="1131370"/>
                <a:gridCol w="1060659"/>
                <a:gridCol w="1060659"/>
              </a:tblGrid>
              <a:tr h="1008112">
                <a:tc>
                  <a:txBody>
                    <a:bodyPr/>
                    <a:lstStyle/>
                    <a:p>
                      <a:r>
                        <a:rPr lang="en-GB" sz="2000" dirty="0" smtClean="0"/>
                        <a:t>. </a:t>
                      </a:r>
                    </a:p>
                    <a:p>
                      <a:r>
                        <a:rPr lang="en-GB" sz="1400" dirty="0" smtClean="0"/>
                        <a:t>full stop</a:t>
                      </a:r>
                      <a:endParaRPr lang="en-GB" sz="1400" dirty="0"/>
                    </a:p>
                  </a:txBody>
                  <a:tcPr/>
                </a:tc>
                <a:tc>
                  <a:txBody>
                    <a:bodyPr/>
                    <a:lstStyle/>
                    <a:p>
                      <a:r>
                        <a:rPr lang="en-GB" sz="2000" dirty="0" smtClean="0"/>
                        <a:t>, </a:t>
                      </a:r>
                    </a:p>
                    <a:p>
                      <a:r>
                        <a:rPr lang="en-GB" sz="1400" dirty="0" smtClean="0"/>
                        <a:t>comma</a:t>
                      </a:r>
                      <a:endParaRPr lang="en-GB" sz="1400" dirty="0"/>
                    </a:p>
                  </a:txBody>
                  <a:tcPr/>
                </a:tc>
                <a:tc>
                  <a:txBody>
                    <a:bodyPr/>
                    <a:lstStyle/>
                    <a:p>
                      <a:r>
                        <a:rPr lang="en-GB" sz="2000" dirty="0" smtClean="0"/>
                        <a:t>!</a:t>
                      </a:r>
                    </a:p>
                    <a:p>
                      <a:r>
                        <a:rPr lang="en-GB" sz="1400" dirty="0" smtClean="0"/>
                        <a:t>exclamation mark</a:t>
                      </a:r>
                      <a:endParaRPr lang="en-GB" sz="1400" dirty="0"/>
                    </a:p>
                  </a:txBody>
                  <a:tcPr/>
                </a:tc>
                <a:tc>
                  <a:txBody>
                    <a:bodyPr/>
                    <a:lstStyle/>
                    <a:p>
                      <a:r>
                        <a:rPr lang="en-GB" sz="2000" dirty="0" smtClean="0"/>
                        <a:t>?</a:t>
                      </a:r>
                    </a:p>
                    <a:p>
                      <a:r>
                        <a:rPr lang="en-GB" sz="1400" dirty="0" smtClean="0"/>
                        <a:t>question mark</a:t>
                      </a:r>
                      <a:endParaRPr lang="en-GB" sz="1400" dirty="0"/>
                    </a:p>
                  </a:txBody>
                  <a:tcPr/>
                </a:tc>
                <a:tc>
                  <a:txBody>
                    <a:bodyPr/>
                    <a:lstStyle/>
                    <a:p>
                      <a:r>
                        <a:rPr lang="en-GB" sz="2000" dirty="0" smtClean="0"/>
                        <a:t>; </a:t>
                      </a:r>
                    </a:p>
                    <a:p>
                      <a:r>
                        <a:rPr lang="en-GB" sz="1400" dirty="0" smtClean="0"/>
                        <a:t>semi colon</a:t>
                      </a:r>
                      <a:endParaRPr lang="en-GB" sz="1400" dirty="0"/>
                    </a:p>
                  </a:txBody>
                  <a:tcPr/>
                </a:tc>
                <a:tc>
                  <a:txBody>
                    <a:bodyPr/>
                    <a:lstStyle/>
                    <a:p>
                      <a:r>
                        <a:rPr lang="en-GB" sz="2000" dirty="0" smtClean="0"/>
                        <a:t>:</a:t>
                      </a:r>
                    </a:p>
                    <a:p>
                      <a:r>
                        <a:rPr lang="en-GB" sz="1400" dirty="0" smtClean="0"/>
                        <a:t>colon</a:t>
                      </a:r>
                      <a:endParaRPr lang="en-GB" sz="1400" dirty="0"/>
                    </a:p>
                  </a:txBody>
                  <a:tcPr/>
                </a:tc>
                <a:tc>
                  <a:txBody>
                    <a:bodyPr/>
                    <a:lstStyle/>
                    <a:p>
                      <a:r>
                        <a:rPr lang="en-GB" sz="2000" dirty="0" smtClean="0"/>
                        <a:t>....</a:t>
                      </a:r>
                    </a:p>
                    <a:p>
                      <a:r>
                        <a:rPr lang="en-GB" sz="1400" dirty="0" smtClean="0"/>
                        <a:t>ellipsis</a:t>
                      </a:r>
                      <a:endParaRPr lang="en-GB" sz="1400"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88640"/>
            <a:ext cx="8153400" cy="1030560"/>
          </a:xfrm>
        </p:spPr>
        <p:txBody>
          <a:bodyPr>
            <a:normAutofit/>
          </a:bodyPr>
          <a:lstStyle/>
          <a:p>
            <a:r>
              <a:rPr lang="en-GB" sz="2400" dirty="0" smtClean="0"/>
              <a:t/>
            </a:r>
            <a:br>
              <a:rPr lang="en-GB" sz="2400" dirty="0" smtClean="0"/>
            </a:br>
            <a:endParaRPr lang="en-GB" sz="1000" dirty="0">
              <a:latin typeface="Arial" pitchFamily="34" charset="0"/>
              <a:cs typeface="Arial" pitchFamily="34" charset="0"/>
            </a:endParaRPr>
          </a:p>
        </p:txBody>
      </p:sp>
      <p:sp>
        <p:nvSpPr>
          <p:cNvPr id="3" name="Content Placeholder 2"/>
          <p:cNvSpPr>
            <a:spLocks noGrp="1"/>
          </p:cNvSpPr>
          <p:nvPr>
            <p:ph sz="quarter" idx="1"/>
          </p:nvPr>
        </p:nvSpPr>
        <p:spPr>
          <a:xfrm>
            <a:off x="612648" y="1600200"/>
            <a:ext cx="8153400" cy="5069160"/>
          </a:xfrm>
        </p:spPr>
        <p:txBody>
          <a:bodyPr>
            <a:noAutofit/>
          </a:bodyPr>
          <a:lstStyle/>
          <a:p>
            <a:pPr>
              <a:buNone/>
            </a:pPr>
            <a:r>
              <a:rPr lang="en-US" sz="1800" dirty="0" smtClean="0">
                <a:latin typeface="Arial" pitchFamily="34" charset="0"/>
                <a:cs typeface="Arial" pitchFamily="34" charset="0"/>
              </a:rPr>
              <a:t>Tap!  She jumped. It was the window. Someone must be out there, hidden by </a:t>
            </a:r>
          </a:p>
          <a:p>
            <a:pPr>
              <a:buNone/>
            </a:pPr>
            <a:r>
              <a:rPr lang="en-US" sz="1800" dirty="0" smtClean="0">
                <a:latin typeface="Arial" pitchFamily="34" charset="0"/>
                <a:cs typeface="Arial" pitchFamily="34" charset="0"/>
              </a:rPr>
              <a:t>the curtains. She hurried to the phone, picked it up and started to dial 999; </a:t>
            </a:r>
          </a:p>
          <a:p>
            <a:pPr>
              <a:buNone/>
            </a:pPr>
            <a:r>
              <a:rPr lang="en-US" sz="1800" dirty="0" smtClean="0">
                <a:latin typeface="Arial" pitchFamily="34" charset="0"/>
                <a:cs typeface="Arial" pitchFamily="34" charset="0"/>
              </a:rPr>
              <a:t>then put it down. This was stupid. The tap wasn’t  regular. It might not be a </a:t>
            </a:r>
          </a:p>
          <a:p>
            <a:pPr>
              <a:buNone/>
            </a:pPr>
            <a:r>
              <a:rPr lang="en-US" sz="1800" dirty="0" smtClean="0">
                <a:latin typeface="Arial" pitchFamily="34" charset="0"/>
                <a:cs typeface="Arial" pitchFamily="34" charset="0"/>
              </a:rPr>
              <a:t>person at all; it might be something trivial. What would Dad say if she called </a:t>
            </a:r>
          </a:p>
          <a:p>
            <a:pPr>
              <a:buNone/>
            </a:pPr>
            <a:r>
              <a:rPr lang="en-US" sz="1800" dirty="0" smtClean="0">
                <a:latin typeface="Arial" pitchFamily="34" charset="0"/>
                <a:cs typeface="Arial" pitchFamily="34" charset="0"/>
              </a:rPr>
              <a:t>the police out for nothing? She strode to the window, pulled back the curtain </a:t>
            </a:r>
          </a:p>
          <a:p>
            <a:pPr>
              <a:buNone/>
            </a:pPr>
            <a:r>
              <a:rPr lang="en-US" sz="1800" dirty="0" smtClean="0">
                <a:latin typeface="Arial" pitchFamily="34" charset="0"/>
                <a:cs typeface="Arial" pitchFamily="34" charset="0"/>
              </a:rPr>
              <a:t>and burst out laughing. </a:t>
            </a:r>
          </a:p>
          <a:p>
            <a:pPr>
              <a:buNone/>
            </a:pPr>
            <a:endParaRPr lang="en-US" sz="1800" dirty="0" smtClean="0">
              <a:latin typeface="Arial" pitchFamily="34" charset="0"/>
              <a:cs typeface="Arial" pitchFamily="34" charset="0"/>
            </a:endParaRPr>
          </a:p>
          <a:p>
            <a:pPr>
              <a:buNone/>
            </a:pPr>
            <a:r>
              <a:rPr lang="en-US" sz="1800" dirty="0" smtClean="0">
                <a:latin typeface="Arial" pitchFamily="34" charset="0"/>
                <a:cs typeface="Arial" pitchFamily="34" charset="0"/>
              </a:rPr>
              <a:t>It was nothing after all. A chain from the hanging baskets had broken loose</a:t>
            </a:r>
          </a:p>
          <a:p>
            <a:pPr>
              <a:buNone/>
            </a:pPr>
            <a:r>
              <a:rPr lang="en-US" sz="1800" dirty="0" smtClean="0">
                <a:latin typeface="Arial" pitchFamily="34" charset="0"/>
                <a:cs typeface="Arial" pitchFamily="34" charset="0"/>
              </a:rPr>
              <a:t>and gusts were throwing it up at the window so that every so often the metal</a:t>
            </a:r>
          </a:p>
          <a:p>
            <a:pPr>
              <a:buNone/>
            </a:pPr>
            <a:r>
              <a:rPr lang="en-US" sz="1800" dirty="0" smtClean="0">
                <a:latin typeface="Arial" pitchFamily="34" charset="0"/>
                <a:cs typeface="Arial" pitchFamily="34" charset="0"/>
              </a:rPr>
              <a:t>ring at the end struck the glass. Tap! There it was again. She chuckled and </a:t>
            </a:r>
          </a:p>
          <a:p>
            <a:pPr>
              <a:buNone/>
            </a:pPr>
            <a:r>
              <a:rPr lang="en-US" sz="1800" dirty="0" smtClean="0">
                <a:latin typeface="Arial" pitchFamily="34" charset="0"/>
                <a:cs typeface="Arial" pitchFamily="34" charset="0"/>
              </a:rPr>
              <a:t>reached out to close the curtain; then froze in horror. </a:t>
            </a:r>
          </a:p>
          <a:p>
            <a:pPr>
              <a:buNone/>
            </a:pPr>
            <a:endParaRPr lang="en-US" sz="1800" dirty="0" smtClean="0">
              <a:latin typeface="Arial" pitchFamily="34" charset="0"/>
              <a:cs typeface="Arial" pitchFamily="34" charset="0"/>
            </a:endParaRPr>
          </a:p>
          <a:p>
            <a:pPr>
              <a:buNone/>
            </a:pPr>
            <a:r>
              <a:rPr lang="en-US" sz="1800" dirty="0" smtClean="0">
                <a:latin typeface="Arial" pitchFamily="34" charset="0"/>
                <a:cs typeface="Arial" pitchFamily="34" charset="0"/>
              </a:rPr>
              <a:t>Reflected in the glass was a figure standing behind her in the doorway.</a:t>
            </a:r>
          </a:p>
          <a:p>
            <a:pPr algn="r">
              <a:buNone/>
            </a:pPr>
            <a:r>
              <a:rPr lang="en-US" sz="1600" dirty="0" smtClean="0">
                <a:latin typeface="Arial" pitchFamily="34" charset="0"/>
                <a:cs typeface="Arial" pitchFamily="34" charset="0"/>
              </a:rPr>
              <a:t>(From </a:t>
            </a:r>
            <a:r>
              <a:rPr lang="en-US" sz="1600" i="1" dirty="0" smtClean="0">
                <a:latin typeface="Arial" pitchFamily="34" charset="0"/>
                <a:cs typeface="Arial" pitchFamily="34" charset="0"/>
              </a:rPr>
              <a:t>Storm </a:t>
            </a:r>
            <a:r>
              <a:rPr lang="en-US" sz="1600" i="1" smtClean="0">
                <a:latin typeface="Arial" pitchFamily="34" charset="0"/>
                <a:cs typeface="Arial" pitchFamily="34" charset="0"/>
              </a:rPr>
              <a:t>Catchers </a:t>
            </a:r>
            <a:r>
              <a:rPr lang="en-US" sz="1600" smtClean="0">
                <a:latin typeface="Arial" pitchFamily="34" charset="0"/>
                <a:cs typeface="Arial" pitchFamily="34" charset="0"/>
              </a:rPr>
              <a:t>© </a:t>
            </a:r>
            <a:r>
              <a:rPr lang="en-US" sz="1600" dirty="0" smtClean="0">
                <a:latin typeface="Arial" pitchFamily="34" charset="0"/>
                <a:cs typeface="Arial" pitchFamily="34" charset="0"/>
              </a:rPr>
              <a:t>Tim Bowler)</a:t>
            </a:r>
            <a:endParaRPr lang="en-GB" sz="1600" dirty="0" smtClean="0">
              <a:latin typeface="Arial" pitchFamily="34" charset="0"/>
              <a:cs typeface="Arial" pitchFamily="34" charset="0"/>
            </a:endParaRPr>
          </a:p>
        </p:txBody>
      </p:sp>
      <p:graphicFrame>
        <p:nvGraphicFramePr>
          <p:cNvPr id="4" name="Table 3"/>
          <p:cNvGraphicFramePr>
            <a:graphicFrameLocks noGrp="1"/>
          </p:cNvGraphicFramePr>
          <p:nvPr/>
        </p:nvGraphicFramePr>
        <p:xfrm>
          <a:off x="611559" y="188640"/>
          <a:ext cx="7848873" cy="1008112"/>
        </p:xfrm>
        <a:graphic>
          <a:graphicData uri="http://schemas.openxmlformats.org/drawingml/2006/table">
            <a:tbl>
              <a:tblPr firstRow="1" bandRow="1">
                <a:tableStyleId>{5C22544A-7EE6-4342-B048-85BDC9FD1C3A}</a:tableStyleId>
              </a:tblPr>
              <a:tblGrid>
                <a:gridCol w="1082602"/>
                <a:gridCol w="1150266"/>
                <a:gridCol w="1150266"/>
                <a:gridCol w="1213051"/>
                <a:gridCol w="1131370"/>
                <a:gridCol w="1060659"/>
                <a:gridCol w="1060659"/>
              </a:tblGrid>
              <a:tr h="1008112">
                <a:tc>
                  <a:txBody>
                    <a:bodyPr/>
                    <a:lstStyle/>
                    <a:p>
                      <a:r>
                        <a:rPr lang="en-GB" sz="2000" dirty="0" smtClean="0"/>
                        <a:t>. </a:t>
                      </a:r>
                    </a:p>
                    <a:p>
                      <a:r>
                        <a:rPr lang="en-GB" sz="1400" dirty="0" smtClean="0"/>
                        <a:t>full stop</a:t>
                      </a:r>
                      <a:endParaRPr lang="en-GB" sz="1400" dirty="0"/>
                    </a:p>
                  </a:txBody>
                  <a:tcPr/>
                </a:tc>
                <a:tc>
                  <a:txBody>
                    <a:bodyPr/>
                    <a:lstStyle/>
                    <a:p>
                      <a:r>
                        <a:rPr lang="en-GB" sz="2000" dirty="0" smtClean="0"/>
                        <a:t>, </a:t>
                      </a:r>
                    </a:p>
                    <a:p>
                      <a:r>
                        <a:rPr lang="en-GB" sz="1400" dirty="0" smtClean="0"/>
                        <a:t>comma</a:t>
                      </a:r>
                      <a:endParaRPr lang="en-GB" sz="1400" dirty="0"/>
                    </a:p>
                  </a:txBody>
                  <a:tcPr/>
                </a:tc>
                <a:tc>
                  <a:txBody>
                    <a:bodyPr/>
                    <a:lstStyle/>
                    <a:p>
                      <a:r>
                        <a:rPr lang="en-GB" sz="2000" dirty="0" smtClean="0"/>
                        <a:t>!</a:t>
                      </a:r>
                    </a:p>
                    <a:p>
                      <a:r>
                        <a:rPr lang="en-GB" sz="1400" dirty="0" smtClean="0"/>
                        <a:t>exclamation mark</a:t>
                      </a:r>
                      <a:endParaRPr lang="en-GB" sz="1400" dirty="0"/>
                    </a:p>
                  </a:txBody>
                  <a:tcPr/>
                </a:tc>
                <a:tc>
                  <a:txBody>
                    <a:bodyPr/>
                    <a:lstStyle/>
                    <a:p>
                      <a:r>
                        <a:rPr lang="en-GB" sz="2000" dirty="0" smtClean="0"/>
                        <a:t>?</a:t>
                      </a:r>
                    </a:p>
                    <a:p>
                      <a:r>
                        <a:rPr lang="en-GB" sz="1400" dirty="0" smtClean="0"/>
                        <a:t>question mark</a:t>
                      </a:r>
                      <a:endParaRPr lang="en-GB" sz="1400" dirty="0"/>
                    </a:p>
                  </a:txBody>
                  <a:tcPr/>
                </a:tc>
                <a:tc>
                  <a:txBody>
                    <a:bodyPr/>
                    <a:lstStyle/>
                    <a:p>
                      <a:r>
                        <a:rPr lang="en-GB" sz="2000" dirty="0" smtClean="0"/>
                        <a:t>; </a:t>
                      </a:r>
                    </a:p>
                    <a:p>
                      <a:r>
                        <a:rPr lang="en-GB" sz="1400" dirty="0" smtClean="0"/>
                        <a:t>semi colon</a:t>
                      </a:r>
                      <a:endParaRPr lang="en-GB" sz="1400" dirty="0"/>
                    </a:p>
                  </a:txBody>
                  <a:tcPr/>
                </a:tc>
                <a:tc>
                  <a:txBody>
                    <a:bodyPr/>
                    <a:lstStyle/>
                    <a:p>
                      <a:r>
                        <a:rPr lang="en-GB" sz="2000" dirty="0" smtClean="0"/>
                        <a:t>:</a:t>
                      </a:r>
                    </a:p>
                    <a:p>
                      <a:r>
                        <a:rPr lang="en-GB" sz="1400" dirty="0" smtClean="0"/>
                        <a:t>colon</a:t>
                      </a:r>
                      <a:endParaRPr lang="en-GB" sz="1400" dirty="0"/>
                    </a:p>
                  </a:txBody>
                  <a:tcPr/>
                </a:tc>
                <a:tc>
                  <a:txBody>
                    <a:bodyPr/>
                    <a:lstStyle/>
                    <a:p>
                      <a:r>
                        <a:rPr lang="en-GB" sz="2000" dirty="0" smtClean="0"/>
                        <a:t>....</a:t>
                      </a:r>
                    </a:p>
                    <a:p>
                      <a:r>
                        <a:rPr lang="en-GB" sz="1400" dirty="0" smtClean="0"/>
                        <a:t>ellipsis</a:t>
                      </a:r>
                      <a:endParaRPr lang="en-GB" sz="1400"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latin typeface="Arial" pitchFamily="34" charset="0"/>
                <a:cs typeface="Arial" pitchFamily="34" charset="0"/>
              </a:rPr>
              <a:t>Words that show and tell</a:t>
            </a:r>
            <a:endParaRPr lang="en-GB" sz="3200" b="1" dirty="0">
              <a:latin typeface="Arial" pitchFamily="34" charset="0"/>
              <a:cs typeface="Arial" pitchFamily="34" charset="0"/>
            </a:endParaRPr>
          </a:p>
        </p:txBody>
      </p:sp>
      <p:pic>
        <p:nvPicPr>
          <p:cNvPr id="4" name="Content Placeholder 3"/>
          <p:cNvPicPr>
            <a:picLocks noGrp="1" noChangeAspect="1" noChangeArrowheads="1"/>
          </p:cNvPicPr>
          <p:nvPr>
            <p:ph sz="quarter" idx="1"/>
          </p:nvPr>
        </p:nvPicPr>
        <p:blipFill>
          <a:blip r:embed="rId3" cstate="print">
            <a:lum bright="30000"/>
          </a:blip>
          <a:srcRect/>
          <a:stretch>
            <a:fillRect/>
          </a:stretch>
        </p:blipFill>
        <p:spPr bwMode="auto">
          <a:xfrm>
            <a:off x="179512" y="1916832"/>
            <a:ext cx="3384376" cy="2473198"/>
          </a:xfrm>
          <a:prstGeom prst="rect">
            <a:avLst/>
          </a:prstGeom>
          <a:noFill/>
          <a:ln w="9525">
            <a:noFill/>
            <a:miter lim="800000"/>
            <a:headEnd/>
            <a:tailEnd/>
          </a:ln>
        </p:spPr>
      </p:pic>
      <p:sp>
        <p:nvSpPr>
          <p:cNvPr id="6" name="TextBox 5"/>
          <p:cNvSpPr txBox="1"/>
          <p:nvPr/>
        </p:nvSpPr>
        <p:spPr>
          <a:xfrm>
            <a:off x="323528" y="5013176"/>
            <a:ext cx="4032448" cy="707886"/>
          </a:xfrm>
          <a:prstGeom prst="rect">
            <a:avLst/>
          </a:prstGeom>
          <a:noFill/>
        </p:spPr>
        <p:txBody>
          <a:bodyPr wrap="square" rtlCol="0">
            <a:spAutoFit/>
          </a:bodyPr>
          <a:lstStyle/>
          <a:p>
            <a:r>
              <a:rPr lang="en-GB" sz="2000" dirty="0" smtClean="0">
                <a:latin typeface="Arial" pitchFamily="34" charset="0"/>
                <a:cs typeface="Arial" pitchFamily="34" charset="0"/>
              </a:rPr>
              <a:t>Who? Where? When? </a:t>
            </a:r>
          </a:p>
          <a:p>
            <a:r>
              <a:rPr lang="en-GB" sz="2000" dirty="0" smtClean="0">
                <a:latin typeface="Arial" pitchFamily="34" charset="0"/>
                <a:cs typeface="Arial" pitchFamily="34" charset="0"/>
              </a:rPr>
              <a:t>What? How?</a:t>
            </a:r>
            <a:endParaRPr lang="en-GB" sz="2000" dirty="0">
              <a:latin typeface="Arial" pitchFamily="34" charset="0"/>
              <a:cs typeface="Arial" pitchFamily="34" charset="0"/>
            </a:endParaRPr>
          </a:p>
        </p:txBody>
      </p:sp>
      <p:graphicFrame>
        <p:nvGraphicFramePr>
          <p:cNvPr id="7" name="Table 6"/>
          <p:cNvGraphicFramePr>
            <a:graphicFrameLocks noGrp="1"/>
          </p:cNvGraphicFramePr>
          <p:nvPr/>
        </p:nvGraphicFramePr>
        <p:xfrm>
          <a:off x="3707904" y="1916832"/>
          <a:ext cx="5256584" cy="3510280"/>
        </p:xfrm>
        <a:graphic>
          <a:graphicData uri="http://schemas.openxmlformats.org/drawingml/2006/table">
            <a:tbl>
              <a:tblPr firstRow="1" bandRow="1">
                <a:tableStyleId>{5C22544A-7EE6-4342-B048-85BDC9FD1C3A}</a:tableStyleId>
              </a:tblPr>
              <a:tblGrid>
                <a:gridCol w="1314146"/>
                <a:gridCol w="1314146"/>
                <a:gridCol w="1314146"/>
                <a:gridCol w="1314146"/>
              </a:tblGrid>
              <a:tr h="370840">
                <a:tc>
                  <a:txBody>
                    <a:bodyPr/>
                    <a:lstStyle/>
                    <a:p>
                      <a:r>
                        <a:rPr lang="en-GB" sz="1600" dirty="0" smtClean="0">
                          <a:latin typeface="+mj-lt"/>
                          <a:cs typeface="Arial" pitchFamily="34" charset="0"/>
                        </a:rPr>
                        <a:t>ADJECTIVES</a:t>
                      </a:r>
                      <a:endParaRPr lang="en-GB" sz="1600" dirty="0">
                        <a:latin typeface="+mj-lt"/>
                        <a:cs typeface="Arial" pitchFamily="34" charset="0"/>
                      </a:endParaRPr>
                    </a:p>
                  </a:txBody>
                  <a:tcPr/>
                </a:tc>
                <a:tc>
                  <a:txBody>
                    <a:bodyPr/>
                    <a:lstStyle/>
                    <a:p>
                      <a:r>
                        <a:rPr lang="en-GB" sz="1600" dirty="0" smtClean="0">
                          <a:latin typeface="+mj-lt"/>
                          <a:cs typeface="Arial" pitchFamily="34" charset="0"/>
                        </a:rPr>
                        <a:t>NOUNS</a:t>
                      </a:r>
                      <a:endParaRPr lang="en-GB" sz="1600" dirty="0">
                        <a:latin typeface="+mj-lt"/>
                        <a:cs typeface="Arial" pitchFamily="34" charset="0"/>
                      </a:endParaRPr>
                    </a:p>
                  </a:txBody>
                  <a:tcPr/>
                </a:tc>
                <a:tc>
                  <a:txBody>
                    <a:bodyPr/>
                    <a:lstStyle/>
                    <a:p>
                      <a:r>
                        <a:rPr lang="en-GB" sz="1600" dirty="0" smtClean="0">
                          <a:latin typeface="+mj-lt"/>
                          <a:cs typeface="Arial" pitchFamily="34" charset="0"/>
                        </a:rPr>
                        <a:t>VERBS</a:t>
                      </a:r>
                      <a:endParaRPr lang="en-GB" sz="1600" dirty="0">
                        <a:latin typeface="+mj-lt"/>
                        <a:cs typeface="Arial" pitchFamily="34" charset="0"/>
                      </a:endParaRPr>
                    </a:p>
                  </a:txBody>
                  <a:tcPr/>
                </a:tc>
                <a:tc>
                  <a:txBody>
                    <a:bodyPr/>
                    <a:lstStyle/>
                    <a:p>
                      <a:r>
                        <a:rPr lang="en-GB" sz="1600" dirty="0" smtClean="0">
                          <a:latin typeface="+mj-lt"/>
                          <a:cs typeface="Arial" pitchFamily="34" charset="0"/>
                        </a:rPr>
                        <a:t>ADVERBS</a:t>
                      </a:r>
                      <a:endParaRPr lang="en-GB" sz="1600" dirty="0">
                        <a:latin typeface="+mj-lt"/>
                        <a:cs typeface="Arial" pitchFamily="34" charset="0"/>
                      </a:endParaRPr>
                    </a:p>
                  </a:txBody>
                  <a:tcPr/>
                </a:tc>
              </a:tr>
              <a:tr h="370840">
                <a:tc>
                  <a:txBody>
                    <a:bodyPr/>
                    <a:lstStyle/>
                    <a:p>
                      <a:endParaRPr lang="en-GB" dirty="0" smtClean="0">
                        <a:latin typeface="+mj-lt"/>
                        <a:cs typeface="Arial" pitchFamily="34" charset="0"/>
                      </a:endParaRPr>
                    </a:p>
                    <a:p>
                      <a:r>
                        <a:rPr lang="en-GB" sz="1800" dirty="0" smtClean="0">
                          <a:latin typeface="+mj-lt"/>
                          <a:cs typeface="Arial" pitchFamily="34" charset="0"/>
                        </a:rPr>
                        <a:t>iron-hard</a:t>
                      </a:r>
                    </a:p>
                    <a:p>
                      <a:r>
                        <a:rPr lang="en-GB" sz="1800" dirty="0" smtClean="0">
                          <a:latin typeface="+mj-lt"/>
                          <a:cs typeface="Arial" pitchFamily="34" charset="0"/>
                        </a:rPr>
                        <a:t>icy</a:t>
                      </a:r>
                    </a:p>
                    <a:p>
                      <a:endParaRPr lang="en-GB" sz="1800" dirty="0" smtClean="0">
                        <a:latin typeface="+mj-lt"/>
                        <a:cs typeface="Arial" pitchFamily="34" charset="0"/>
                      </a:endParaRPr>
                    </a:p>
                    <a:p>
                      <a:r>
                        <a:rPr lang="en-GB" sz="1800" dirty="0" smtClean="0">
                          <a:latin typeface="+mj-lt"/>
                          <a:cs typeface="Arial" pitchFamily="34" charset="0"/>
                        </a:rPr>
                        <a:t>echoing</a:t>
                      </a:r>
                    </a:p>
                    <a:p>
                      <a:endParaRPr lang="en-GB" sz="1800" dirty="0" smtClean="0">
                        <a:latin typeface="+mj-lt"/>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0" lang="en-GB" sz="1800" kern="1200" dirty="0" smtClean="0">
                          <a:solidFill>
                            <a:schemeClr val="dk1"/>
                          </a:solidFill>
                          <a:latin typeface="+mn-lt"/>
                          <a:ea typeface="+mn-ea"/>
                          <a:cs typeface="Arial" pitchFamily="34" charset="0"/>
                        </a:rPr>
                        <a:t>cold</a:t>
                      </a:r>
                    </a:p>
                    <a:p>
                      <a:endParaRPr lang="en-GB" sz="1800" dirty="0">
                        <a:latin typeface="+mj-lt"/>
                        <a:cs typeface="Arial" pitchFamily="34" charset="0"/>
                      </a:endParaRPr>
                    </a:p>
                  </a:txBody>
                  <a:tcPr/>
                </a:tc>
                <a:tc>
                  <a:txBody>
                    <a:bodyPr/>
                    <a:lstStyle/>
                    <a:p>
                      <a:r>
                        <a:rPr lang="en-GB" sz="1800" dirty="0" smtClean="0">
                          <a:latin typeface="+mj-lt"/>
                          <a:cs typeface="Arial" pitchFamily="34" charset="0"/>
                        </a:rPr>
                        <a:t>man</a:t>
                      </a:r>
                    </a:p>
                    <a:p>
                      <a:r>
                        <a:rPr lang="en-GB" sz="1800" dirty="0" smtClean="0">
                          <a:latin typeface="+mj-lt"/>
                          <a:cs typeface="Arial" pitchFamily="34" charset="0"/>
                        </a:rPr>
                        <a:t>road</a:t>
                      </a:r>
                    </a:p>
                    <a:p>
                      <a:endParaRPr lang="en-GB" sz="1800" dirty="0" smtClean="0">
                        <a:latin typeface="+mj-lt"/>
                        <a:cs typeface="Arial" pitchFamily="34" charset="0"/>
                      </a:endParaRPr>
                    </a:p>
                    <a:p>
                      <a:r>
                        <a:rPr lang="en-GB" sz="1800" dirty="0" smtClean="0">
                          <a:latin typeface="+mj-lt"/>
                          <a:cs typeface="Arial" pitchFamily="34" charset="0"/>
                        </a:rPr>
                        <a:t>heartbeats</a:t>
                      </a:r>
                    </a:p>
                    <a:p>
                      <a:r>
                        <a:rPr lang="en-GB" sz="1800" dirty="0" smtClean="0">
                          <a:latin typeface="+mj-lt"/>
                          <a:cs typeface="Arial" pitchFamily="34" charset="0"/>
                        </a:rPr>
                        <a:t>feet</a:t>
                      </a:r>
                    </a:p>
                    <a:p>
                      <a:r>
                        <a:rPr lang="en-GB" sz="1800" dirty="0" smtClean="0">
                          <a:latin typeface="+mj-lt"/>
                          <a:cs typeface="Arial" pitchFamily="34" charset="0"/>
                        </a:rPr>
                        <a:t>sweat</a:t>
                      </a:r>
                    </a:p>
                    <a:p>
                      <a:r>
                        <a:rPr lang="en-GB" sz="1800" dirty="0" smtClean="0">
                          <a:latin typeface="+mj-lt"/>
                          <a:cs typeface="Arial" pitchFamily="34" charset="0"/>
                        </a:rPr>
                        <a:t>night</a:t>
                      </a:r>
                    </a:p>
                    <a:p>
                      <a:endParaRPr lang="en-GB" sz="1800" dirty="0" smtClean="0">
                        <a:latin typeface="+mj-lt"/>
                        <a:cs typeface="Arial" pitchFamily="34" charset="0"/>
                      </a:endParaRPr>
                    </a:p>
                    <a:p>
                      <a:r>
                        <a:rPr lang="en-GB" sz="1800" dirty="0" smtClean="0">
                          <a:latin typeface="+mj-lt"/>
                          <a:cs typeface="Arial" pitchFamily="34" charset="0"/>
                        </a:rPr>
                        <a:t>headlights</a:t>
                      </a:r>
                    </a:p>
                    <a:p>
                      <a:r>
                        <a:rPr lang="en-GB" sz="1800" dirty="0" smtClean="0">
                          <a:latin typeface="+mj-lt"/>
                          <a:cs typeface="Arial" pitchFamily="34" charset="0"/>
                        </a:rPr>
                        <a:t>cars</a:t>
                      </a:r>
                    </a:p>
                    <a:p>
                      <a:endParaRPr lang="en-GB" sz="2000" dirty="0">
                        <a:latin typeface="+mj-lt"/>
                        <a:cs typeface="Arial" pitchFamily="34" charset="0"/>
                      </a:endParaRPr>
                    </a:p>
                  </a:txBody>
                  <a:tcPr/>
                </a:tc>
                <a:tc>
                  <a:txBody>
                    <a:bodyPr/>
                    <a:lstStyle/>
                    <a:p>
                      <a:r>
                        <a:rPr lang="en-GB" dirty="0" smtClean="0">
                          <a:latin typeface="+mj-lt"/>
                          <a:cs typeface="Arial" pitchFamily="34" charset="0"/>
                        </a:rPr>
                        <a:t>ran</a:t>
                      </a:r>
                    </a:p>
                    <a:p>
                      <a:endParaRPr lang="en-GB" dirty="0" smtClean="0">
                        <a:latin typeface="+mj-lt"/>
                        <a:cs typeface="Arial" pitchFamily="34" charset="0"/>
                      </a:endParaRPr>
                    </a:p>
                    <a:p>
                      <a:endParaRPr lang="en-GB" dirty="0" smtClean="0">
                        <a:latin typeface="+mj-lt"/>
                        <a:cs typeface="Arial" pitchFamily="34" charset="0"/>
                      </a:endParaRPr>
                    </a:p>
                    <a:p>
                      <a:r>
                        <a:rPr lang="en-GB" dirty="0" smtClean="0">
                          <a:latin typeface="+mj-lt"/>
                          <a:cs typeface="Arial" pitchFamily="34" charset="0"/>
                        </a:rPr>
                        <a:t>sounded</a:t>
                      </a:r>
                    </a:p>
                    <a:p>
                      <a:endParaRPr lang="en-GB" dirty="0" smtClean="0">
                        <a:latin typeface="+mj-lt"/>
                        <a:cs typeface="Arial" pitchFamily="34" charset="0"/>
                      </a:endParaRPr>
                    </a:p>
                    <a:p>
                      <a:r>
                        <a:rPr lang="en-GB" dirty="0" smtClean="0">
                          <a:latin typeface="+mj-lt"/>
                          <a:cs typeface="Arial" pitchFamily="34" charset="0"/>
                        </a:rPr>
                        <a:t>poured</a:t>
                      </a:r>
                    </a:p>
                    <a:p>
                      <a:endParaRPr lang="en-GB" dirty="0" smtClean="0">
                        <a:latin typeface="+mj-lt"/>
                        <a:cs typeface="Arial" pitchFamily="34" charset="0"/>
                      </a:endParaRPr>
                    </a:p>
                    <a:p>
                      <a:endParaRPr lang="en-GB" dirty="0" smtClean="0">
                        <a:latin typeface="+mj-lt"/>
                        <a:cs typeface="Arial" pitchFamily="34" charset="0"/>
                      </a:endParaRPr>
                    </a:p>
                    <a:p>
                      <a:r>
                        <a:rPr lang="en-GB" dirty="0" smtClean="0">
                          <a:latin typeface="+mj-lt"/>
                          <a:cs typeface="Arial" pitchFamily="34" charset="0"/>
                        </a:rPr>
                        <a:t>swept</a:t>
                      </a:r>
                      <a:endParaRPr lang="en-GB" dirty="0">
                        <a:latin typeface="+mj-lt"/>
                        <a:cs typeface="Arial" pitchFamily="34" charset="0"/>
                      </a:endParaRPr>
                    </a:p>
                  </a:txBody>
                  <a:tcPr/>
                </a:tc>
                <a:tc>
                  <a:txBody>
                    <a:bodyPr/>
                    <a:lstStyle/>
                    <a:p>
                      <a:r>
                        <a:rPr lang="en-GB" dirty="0" smtClean="0">
                          <a:latin typeface="+mj-lt"/>
                          <a:cs typeface="Arial" pitchFamily="34" charset="0"/>
                        </a:rPr>
                        <a:t>desperately</a:t>
                      </a:r>
                    </a:p>
                    <a:p>
                      <a:endParaRPr lang="en-GB" dirty="0" smtClean="0">
                        <a:latin typeface="+mj-lt"/>
                        <a:cs typeface="Arial" pitchFamily="34" charset="0"/>
                      </a:endParaRPr>
                    </a:p>
                    <a:p>
                      <a:endParaRPr lang="en-GB" dirty="0" smtClean="0">
                        <a:latin typeface="+mj-lt"/>
                        <a:cs typeface="Arial" pitchFamily="34" charset="0"/>
                      </a:endParaRPr>
                    </a:p>
                    <a:p>
                      <a:endParaRPr lang="en-GB" dirty="0" smtClean="0">
                        <a:latin typeface="+mj-lt"/>
                        <a:cs typeface="Arial" pitchFamily="34" charset="0"/>
                      </a:endParaRPr>
                    </a:p>
                    <a:p>
                      <a:endParaRPr lang="en-GB" dirty="0" smtClean="0">
                        <a:latin typeface="+mj-lt"/>
                        <a:cs typeface="Arial" pitchFamily="34" charset="0"/>
                      </a:endParaRPr>
                    </a:p>
                    <a:p>
                      <a:endParaRPr lang="en-GB" dirty="0" smtClean="0">
                        <a:latin typeface="+mj-lt"/>
                        <a:cs typeface="Arial" pitchFamily="34" charset="0"/>
                      </a:endParaRPr>
                    </a:p>
                    <a:p>
                      <a:r>
                        <a:rPr lang="en-GB" dirty="0" smtClean="0">
                          <a:latin typeface="+mj-lt"/>
                          <a:cs typeface="Arial" pitchFamily="34" charset="0"/>
                        </a:rPr>
                        <a:t>bitterly</a:t>
                      </a:r>
                    </a:p>
                    <a:p>
                      <a:endParaRPr lang="en-GB" dirty="0" smtClean="0">
                        <a:latin typeface="+mj-lt"/>
                        <a:cs typeface="Arial" pitchFamily="34" charset="0"/>
                      </a:endParaRPr>
                    </a:p>
                    <a:p>
                      <a:r>
                        <a:rPr lang="en-GB" dirty="0" smtClean="0">
                          <a:latin typeface="+mj-lt"/>
                          <a:cs typeface="Arial" pitchFamily="34" charset="0"/>
                        </a:rPr>
                        <a:t>past</a:t>
                      </a:r>
                    </a:p>
                    <a:p>
                      <a:endParaRPr lang="en-GB" dirty="0">
                        <a:latin typeface="+mj-lt"/>
                        <a:cs typeface="Arial" pitchFamily="34" charset="0"/>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latin typeface="Arial" pitchFamily="34" charset="0"/>
                <a:cs typeface="Arial" pitchFamily="34" charset="0"/>
              </a:rPr>
              <a:t>Words that show and tell</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92500" lnSpcReduction="10000"/>
          </a:bodyPr>
          <a:lstStyle/>
          <a:p>
            <a:pPr>
              <a:buNone/>
            </a:pPr>
            <a:r>
              <a:rPr lang="en-US" sz="3200" dirty="0" smtClean="0">
                <a:latin typeface="Arial" pitchFamily="34" charset="0"/>
                <a:cs typeface="Arial" pitchFamily="34" charset="0"/>
              </a:rPr>
              <a:t>   The man ran desperately along the road. His heartbeats sounded in his ears in time with his echoing feet on the iron-hard, icy ground. Sweat poured into his eyes though the night was bitterly cold. The headlights of cars going the other way swept past him. No cars seemed to be going his way. His desperation grew.</a:t>
            </a:r>
            <a:endParaRPr lang="en-GB" sz="3200" dirty="0" smtClean="0">
              <a:latin typeface="Arial" pitchFamily="34" charset="0"/>
              <a:cs typeface="Arial" pitchFamily="34" charset="0"/>
            </a:endParaRPr>
          </a:p>
          <a:p>
            <a:pPr>
              <a:buNone/>
            </a:pPr>
            <a:endParaRPr lang="en-GB" dirty="0" smtClean="0"/>
          </a:p>
          <a:p>
            <a:pPr algn="r">
              <a:buNone/>
            </a:pPr>
            <a:r>
              <a:rPr lang="en-GB" sz="2600" dirty="0" smtClean="0">
                <a:latin typeface="Arial" pitchFamily="34" charset="0"/>
                <a:cs typeface="Arial" pitchFamily="34" charset="0"/>
              </a:rPr>
              <a:t>From </a:t>
            </a:r>
            <a:r>
              <a:rPr lang="en-GB" sz="2600" i="1" dirty="0" smtClean="0">
                <a:latin typeface="Arial" pitchFamily="34" charset="0"/>
                <a:cs typeface="Arial" pitchFamily="34" charset="0"/>
              </a:rPr>
              <a:t>Faces</a:t>
            </a:r>
            <a:r>
              <a:rPr lang="en-GB" sz="2600" dirty="0" smtClean="0">
                <a:latin typeface="Arial" pitchFamily="34" charset="0"/>
                <a:cs typeface="Arial" pitchFamily="34" charset="0"/>
              </a:rPr>
              <a:t> © Dennis </a:t>
            </a:r>
            <a:r>
              <a:rPr lang="en-GB" sz="2600" dirty="0" err="1" smtClean="0">
                <a:latin typeface="Arial" pitchFamily="34" charset="0"/>
                <a:cs typeface="Arial" pitchFamily="34" charset="0"/>
              </a:rPr>
              <a:t>Hamley</a:t>
            </a:r>
            <a:endParaRPr lang="en-GB" sz="2600" dirty="0">
              <a:latin typeface="Arial" pitchFamily="34" charset="0"/>
              <a:cs typeface="Arial" pitchFamily="34" charset="0"/>
            </a:endParaRPr>
          </a:p>
        </p:txBody>
      </p:sp>
      <p:pic>
        <p:nvPicPr>
          <p:cNvPr id="4" name="Content Placeholder 3"/>
          <p:cNvPicPr>
            <a:picLocks noGrp="1" noChangeAspect="1" noChangeArrowheads="1"/>
          </p:cNvPicPr>
          <p:nvPr>
            <p:ph sz="quarter" idx="1"/>
          </p:nvPr>
        </p:nvPicPr>
        <p:blipFill>
          <a:blip r:embed="rId2" cstate="print">
            <a:lum bright="30000"/>
          </a:blip>
          <a:srcRect/>
          <a:stretch>
            <a:fillRect/>
          </a:stretch>
        </p:blipFill>
        <p:spPr bwMode="auto">
          <a:xfrm>
            <a:off x="6804248" y="188640"/>
            <a:ext cx="1656184" cy="100811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dirty="0" smtClean="0">
                <a:latin typeface="Arial" pitchFamily="34" charset="0"/>
              </a:rPr>
              <a:t>Building interesting detail in a </a:t>
            </a:r>
            <a:br>
              <a:rPr lang="en-GB" sz="3200" b="1" dirty="0" smtClean="0">
                <a:latin typeface="Arial" pitchFamily="34" charset="0"/>
              </a:rPr>
            </a:br>
            <a:r>
              <a:rPr lang="en-GB" sz="3200" b="1" dirty="0" smtClean="0">
                <a:latin typeface="Arial" pitchFamily="34" charset="0"/>
              </a:rPr>
              <a:t>simple  sentence</a:t>
            </a:r>
            <a:endParaRPr lang="en-GB" sz="3200" b="1" dirty="0">
              <a:latin typeface="Arial" pitchFamily="34" charset="0"/>
            </a:endParaRPr>
          </a:p>
        </p:txBody>
      </p:sp>
      <p:sp>
        <p:nvSpPr>
          <p:cNvPr id="3" name="Content Placeholder 2"/>
          <p:cNvSpPr>
            <a:spLocks noGrp="1"/>
          </p:cNvSpPr>
          <p:nvPr>
            <p:ph sz="quarter" idx="1"/>
          </p:nvPr>
        </p:nvSpPr>
        <p:spPr/>
        <p:txBody>
          <a:bodyPr>
            <a:normAutofit fontScale="92500" lnSpcReduction="10000"/>
          </a:bodyPr>
          <a:lstStyle/>
          <a:p>
            <a:pPr>
              <a:buNone/>
            </a:pPr>
            <a:r>
              <a:rPr lang="en-GB" sz="2400" dirty="0" smtClean="0">
                <a:latin typeface="Arial" pitchFamily="34" charset="0"/>
                <a:cs typeface="Arial" pitchFamily="34" charset="0"/>
              </a:rPr>
              <a:t>The man ran.</a:t>
            </a:r>
          </a:p>
          <a:p>
            <a:pPr>
              <a:buFont typeface="Wingdings" pitchFamily="2" charset="2"/>
              <a:buChar char="Ø"/>
            </a:pPr>
            <a:r>
              <a:rPr lang="en-GB" sz="2200" i="1" dirty="0" smtClean="0">
                <a:latin typeface="Arial" pitchFamily="34" charset="0"/>
                <a:cs typeface="Arial" pitchFamily="34" charset="0"/>
              </a:rPr>
              <a:t>Use an adverb to show </a:t>
            </a:r>
            <a:r>
              <a:rPr lang="en-GB" sz="2200" b="1" i="1" dirty="0" smtClean="0">
                <a:latin typeface="Arial" pitchFamily="34" charset="0"/>
                <a:cs typeface="Arial" pitchFamily="34" charset="0"/>
              </a:rPr>
              <a:t>how</a:t>
            </a:r>
            <a:r>
              <a:rPr lang="en-GB" sz="2200" i="1" dirty="0" smtClean="0">
                <a:latin typeface="Arial" pitchFamily="34" charset="0"/>
                <a:cs typeface="Arial" pitchFamily="34" charset="0"/>
              </a:rPr>
              <a:t> he ran:</a:t>
            </a:r>
          </a:p>
          <a:p>
            <a:pPr>
              <a:buNone/>
            </a:pPr>
            <a:r>
              <a:rPr lang="en-GB" sz="2400" dirty="0" smtClean="0">
                <a:latin typeface="Arial" pitchFamily="34" charset="0"/>
                <a:cs typeface="Arial" pitchFamily="34" charset="0"/>
              </a:rPr>
              <a:t>The man ran </a:t>
            </a:r>
            <a:r>
              <a:rPr lang="en-GB" sz="2400" dirty="0" smtClean="0">
                <a:solidFill>
                  <a:srgbClr val="FF0000"/>
                </a:solidFill>
                <a:latin typeface="Arial" pitchFamily="34" charset="0"/>
                <a:cs typeface="Arial" pitchFamily="34" charset="0"/>
              </a:rPr>
              <a:t>desperately</a:t>
            </a:r>
            <a:r>
              <a:rPr lang="en-GB" sz="2400" dirty="0" smtClean="0">
                <a:latin typeface="Arial" pitchFamily="34" charset="0"/>
                <a:cs typeface="Arial" pitchFamily="34" charset="0"/>
              </a:rPr>
              <a:t>.</a:t>
            </a:r>
          </a:p>
          <a:p>
            <a:pPr>
              <a:buNone/>
            </a:pPr>
            <a:endParaRPr lang="en-GB" sz="2400" dirty="0" smtClean="0">
              <a:latin typeface="Arial" pitchFamily="34" charset="0"/>
              <a:cs typeface="Arial" pitchFamily="34" charset="0"/>
            </a:endParaRPr>
          </a:p>
          <a:p>
            <a:pPr>
              <a:buFont typeface="Wingdings" pitchFamily="2" charset="2"/>
              <a:buChar char="Ø"/>
            </a:pPr>
            <a:r>
              <a:rPr lang="en-GB" sz="2200" i="1" dirty="0" smtClean="0">
                <a:latin typeface="Arial" pitchFamily="34" charset="0"/>
                <a:cs typeface="Arial" pitchFamily="34" charset="0"/>
              </a:rPr>
              <a:t>Use an adverbial phrase to show </a:t>
            </a:r>
            <a:r>
              <a:rPr lang="en-GB" sz="2200" b="1" i="1" dirty="0" smtClean="0">
                <a:latin typeface="Arial" pitchFamily="34" charset="0"/>
                <a:cs typeface="Arial" pitchFamily="34" charset="0"/>
              </a:rPr>
              <a:t>where</a:t>
            </a:r>
            <a:r>
              <a:rPr lang="en-GB" sz="2200" i="1" dirty="0" smtClean="0">
                <a:latin typeface="Arial" pitchFamily="34" charset="0"/>
                <a:cs typeface="Arial" pitchFamily="34" charset="0"/>
              </a:rPr>
              <a:t> he ran</a:t>
            </a:r>
            <a:r>
              <a:rPr lang="en-GB" sz="2200" dirty="0" smtClean="0">
                <a:latin typeface="Arial" pitchFamily="34" charset="0"/>
                <a:cs typeface="Arial" pitchFamily="34" charset="0"/>
              </a:rPr>
              <a:t>.</a:t>
            </a:r>
          </a:p>
          <a:p>
            <a:pPr>
              <a:buNone/>
            </a:pPr>
            <a:r>
              <a:rPr lang="en-GB" sz="2400" dirty="0" smtClean="0">
                <a:latin typeface="Arial" pitchFamily="34" charset="0"/>
                <a:cs typeface="Arial" pitchFamily="34" charset="0"/>
              </a:rPr>
              <a:t>The man ran desperately</a:t>
            </a:r>
            <a:r>
              <a:rPr lang="en-GB" sz="2400" dirty="0" smtClean="0">
                <a:solidFill>
                  <a:srgbClr val="FF0000"/>
                </a:solidFill>
                <a:latin typeface="Arial" pitchFamily="34" charset="0"/>
                <a:cs typeface="Arial" pitchFamily="34" charset="0"/>
              </a:rPr>
              <a:t> along the road</a:t>
            </a:r>
            <a:r>
              <a:rPr lang="en-GB" sz="2400" dirty="0" smtClean="0">
                <a:latin typeface="Arial" pitchFamily="34" charset="0"/>
                <a:cs typeface="Arial" pitchFamily="34" charset="0"/>
              </a:rPr>
              <a:t>.</a:t>
            </a:r>
          </a:p>
          <a:p>
            <a:pPr>
              <a:buNone/>
            </a:pPr>
            <a:endParaRPr lang="en-GB" sz="2000" dirty="0" smtClean="0">
              <a:latin typeface="Arial" pitchFamily="34" charset="0"/>
              <a:cs typeface="Arial" pitchFamily="34" charset="0"/>
            </a:endParaRPr>
          </a:p>
          <a:p>
            <a:pPr>
              <a:buFont typeface="Wingdings" pitchFamily="2" charset="2"/>
              <a:buChar char="Ø"/>
            </a:pPr>
            <a:r>
              <a:rPr lang="en-GB" sz="2200" i="1" dirty="0" smtClean="0">
                <a:latin typeface="Arial" pitchFamily="34" charset="0"/>
                <a:cs typeface="Arial" pitchFamily="34" charset="0"/>
              </a:rPr>
              <a:t>Use adjectives to show </a:t>
            </a:r>
            <a:r>
              <a:rPr lang="en-GB" sz="2200" b="1" i="1" dirty="0" smtClean="0">
                <a:latin typeface="Arial" pitchFamily="34" charset="0"/>
                <a:cs typeface="Arial" pitchFamily="34" charset="0"/>
              </a:rPr>
              <a:t>what</a:t>
            </a:r>
            <a:r>
              <a:rPr lang="en-GB" sz="2200" i="1" dirty="0" smtClean="0">
                <a:latin typeface="Arial" pitchFamily="34" charset="0"/>
                <a:cs typeface="Arial" pitchFamily="34" charset="0"/>
              </a:rPr>
              <a:t> the road was like</a:t>
            </a:r>
            <a:r>
              <a:rPr lang="en-GB" sz="2200" dirty="0" smtClean="0">
                <a:latin typeface="Arial" pitchFamily="34" charset="0"/>
                <a:cs typeface="Arial" pitchFamily="34" charset="0"/>
              </a:rPr>
              <a:t>:</a:t>
            </a:r>
          </a:p>
          <a:p>
            <a:pPr>
              <a:lnSpc>
                <a:spcPct val="90000"/>
              </a:lnSpc>
              <a:buNone/>
            </a:pPr>
            <a:r>
              <a:rPr lang="en-GB" sz="2400" dirty="0" smtClean="0">
                <a:latin typeface="Arial" pitchFamily="34" charset="0"/>
                <a:cs typeface="Arial" pitchFamily="34" charset="0"/>
              </a:rPr>
              <a:t>The man ran desperately along the </a:t>
            </a:r>
            <a:r>
              <a:rPr lang="en-GB" sz="2400" dirty="0" smtClean="0">
                <a:solidFill>
                  <a:srgbClr val="0070C0"/>
                </a:solidFill>
                <a:latin typeface="Arial" pitchFamily="34" charset="0"/>
                <a:cs typeface="Arial" pitchFamily="34" charset="0"/>
              </a:rPr>
              <a:t>iron-hard, icy </a:t>
            </a:r>
            <a:r>
              <a:rPr lang="en-GB" sz="2400" dirty="0" smtClean="0">
                <a:latin typeface="Arial" pitchFamily="34" charset="0"/>
                <a:cs typeface="Arial" pitchFamily="34" charset="0"/>
              </a:rPr>
              <a:t>road.</a:t>
            </a:r>
          </a:p>
          <a:p>
            <a:pPr>
              <a:lnSpc>
                <a:spcPct val="90000"/>
              </a:lnSpc>
              <a:buNone/>
            </a:pPr>
            <a:endParaRPr lang="en-GB" sz="2200" dirty="0" smtClean="0">
              <a:latin typeface="Arial" pitchFamily="34" charset="0"/>
              <a:cs typeface="Arial" pitchFamily="34" charset="0"/>
            </a:endParaRPr>
          </a:p>
          <a:p>
            <a:pPr>
              <a:buFont typeface="Wingdings" pitchFamily="2" charset="2"/>
              <a:buChar char="Ø"/>
            </a:pPr>
            <a:r>
              <a:rPr lang="en-GB" sz="2200" i="1" dirty="0" smtClean="0">
                <a:latin typeface="Arial" pitchFamily="34" charset="0"/>
                <a:cs typeface="Arial" pitchFamily="34" charset="0"/>
              </a:rPr>
              <a:t>Experiment by changing the order of words for emphasis</a:t>
            </a:r>
            <a:r>
              <a:rPr lang="en-GB" sz="2200" dirty="0" smtClean="0">
                <a:latin typeface="Arial" pitchFamily="34" charset="0"/>
                <a:cs typeface="Arial" pitchFamily="34" charset="0"/>
              </a:rPr>
              <a:t>:</a:t>
            </a:r>
          </a:p>
          <a:p>
            <a:pPr>
              <a:buNone/>
            </a:pPr>
            <a:r>
              <a:rPr lang="en-GB" sz="2400" dirty="0" smtClean="0">
                <a:latin typeface="Arial" pitchFamily="34" charset="0"/>
                <a:cs typeface="Arial" pitchFamily="34" charset="0"/>
              </a:rPr>
              <a:t>Desperately, the man ran along the iron-hard, icy road.</a:t>
            </a:r>
            <a:endParaRPr lang="en-GB" sz="2400" dirty="0">
              <a:latin typeface="Arial" pitchFamily="34" charset="0"/>
              <a:cs typeface="Arial" pitchFamily="34" charset="0"/>
            </a:endParaRPr>
          </a:p>
        </p:txBody>
      </p:sp>
      <p:pic>
        <p:nvPicPr>
          <p:cNvPr id="4" name="Content Placeholder 3"/>
          <p:cNvPicPr>
            <a:picLocks noChangeAspect="1" noChangeArrowheads="1"/>
          </p:cNvPicPr>
          <p:nvPr/>
        </p:nvPicPr>
        <p:blipFill>
          <a:blip r:embed="rId3" cstate="print">
            <a:lum bright="30000"/>
          </a:blip>
          <a:srcRect/>
          <a:stretch>
            <a:fillRect/>
          </a:stretch>
        </p:blipFill>
        <p:spPr bwMode="auto">
          <a:xfrm>
            <a:off x="7092280" y="260648"/>
            <a:ext cx="1296144" cy="9361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latin typeface="Arial" pitchFamily="34" charset="0"/>
                <a:cs typeface="Arial" pitchFamily="34" charset="0"/>
              </a:rPr>
              <a:t>Simple sentence game</a:t>
            </a:r>
            <a:endParaRPr lang="en-GB" sz="3200" dirty="0">
              <a:latin typeface="Arial" pitchFamily="34" charset="0"/>
              <a:cs typeface="Arial" pitchFamily="34" charset="0"/>
            </a:endParaRPr>
          </a:p>
        </p:txBody>
      </p:sp>
      <p:sp>
        <p:nvSpPr>
          <p:cNvPr id="3" name="Content Placeholder 2"/>
          <p:cNvSpPr>
            <a:spLocks noGrp="1"/>
          </p:cNvSpPr>
          <p:nvPr>
            <p:ph sz="quarter" idx="1"/>
          </p:nvPr>
        </p:nvSpPr>
        <p:spPr>
          <a:xfrm>
            <a:off x="395536" y="1600200"/>
            <a:ext cx="5328592" cy="4495800"/>
          </a:xfrm>
        </p:spPr>
        <p:txBody>
          <a:bodyPr/>
          <a:lstStyle/>
          <a:p>
            <a:pPr>
              <a:buNone/>
            </a:pPr>
            <a:r>
              <a:rPr lang="en-GB" sz="2800" dirty="0" smtClean="0">
                <a:latin typeface="Arial" pitchFamily="34" charset="0"/>
                <a:cs typeface="Arial" pitchFamily="34" charset="0"/>
              </a:rPr>
              <a:t>A man went down the road.</a:t>
            </a:r>
          </a:p>
          <a:p>
            <a:pPr>
              <a:buNone/>
            </a:pPr>
            <a:endParaRPr lang="en-GB" sz="2800" dirty="0" smtClean="0">
              <a:latin typeface="Arial" pitchFamily="34" charset="0"/>
              <a:cs typeface="Arial" pitchFamily="34" charset="0"/>
            </a:endParaRPr>
          </a:p>
          <a:p>
            <a:pPr>
              <a:buNone/>
            </a:pPr>
            <a:r>
              <a:rPr lang="en-GB" sz="1600" dirty="0" smtClean="0">
                <a:latin typeface="Arial" pitchFamily="34" charset="0"/>
                <a:cs typeface="Arial" pitchFamily="34" charset="0"/>
              </a:rPr>
              <a:t> </a:t>
            </a:r>
          </a:p>
          <a:p>
            <a:pPr>
              <a:buNone/>
            </a:pPr>
            <a:endParaRPr lang="en-GB" sz="1600" dirty="0" smtClean="0">
              <a:latin typeface="Arial" pitchFamily="34" charset="0"/>
              <a:cs typeface="Arial" pitchFamily="34" charset="0"/>
            </a:endParaRPr>
          </a:p>
          <a:p>
            <a:pPr>
              <a:buNone/>
            </a:pPr>
            <a:endParaRPr lang="en-GB" sz="1600" dirty="0" smtClean="0">
              <a:latin typeface="Arial" pitchFamily="34" charset="0"/>
              <a:cs typeface="Arial" pitchFamily="34" charset="0"/>
            </a:endParaRPr>
          </a:p>
          <a:p>
            <a:pPr>
              <a:buNone/>
            </a:pPr>
            <a:endParaRPr lang="en-GB" sz="1600" dirty="0" smtClean="0">
              <a:latin typeface="Arial" pitchFamily="34" charset="0"/>
              <a:cs typeface="Arial" pitchFamily="34" charset="0"/>
            </a:endParaRPr>
          </a:p>
          <a:p>
            <a:pPr>
              <a:buNone/>
            </a:pPr>
            <a:endParaRPr lang="en-GB" sz="1600" dirty="0" smtClean="0">
              <a:latin typeface="Arial" pitchFamily="34" charset="0"/>
              <a:cs typeface="Arial" pitchFamily="34" charset="0"/>
            </a:endParaRPr>
          </a:p>
          <a:p>
            <a:pPr>
              <a:buNone/>
            </a:pPr>
            <a:endParaRPr lang="en-GB" sz="1600" dirty="0" smtClean="0">
              <a:latin typeface="Arial" pitchFamily="34" charset="0"/>
              <a:cs typeface="Arial" pitchFamily="34" charset="0"/>
            </a:endParaRPr>
          </a:p>
          <a:p>
            <a:pPr>
              <a:buNone/>
            </a:pPr>
            <a:endParaRPr lang="en-GB" sz="1600" dirty="0" smtClean="0">
              <a:latin typeface="Arial" pitchFamily="34" charset="0"/>
              <a:cs typeface="Arial" pitchFamily="34" charset="0"/>
            </a:endParaRPr>
          </a:p>
          <a:p>
            <a:pPr>
              <a:buNone/>
            </a:pPr>
            <a:endParaRPr lang="en-GB" sz="1600" dirty="0" smtClean="0">
              <a:latin typeface="Arial" pitchFamily="34" charset="0"/>
              <a:cs typeface="Arial" pitchFamily="34" charset="0"/>
            </a:endParaRPr>
          </a:p>
          <a:p>
            <a:endParaRPr lang="en-GB" dirty="0"/>
          </a:p>
        </p:txBody>
      </p:sp>
      <p:sp>
        <p:nvSpPr>
          <p:cNvPr id="4" name="Rectangle 3"/>
          <p:cNvSpPr/>
          <p:nvPr/>
        </p:nvSpPr>
        <p:spPr>
          <a:xfrm>
            <a:off x="6228184" y="1700808"/>
            <a:ext cx="2627784" cy="4939814"/>
          </a:xfrm>
          <a:prstGeom prst="rect">
            <a:avLst/>
          </a:prstGeom>
        </p:spPr>
        <p:txBody>
          <a:bodyPr wrap="square">
            <a:spAutoFit/>
          </a:bodyPr>
          <a:lstStyle/>
          <a:p>
            <a:pPr>
              <a:spcBef>
                <a:spcPct val="50000"/>
              </a:spcBef>
            </a:pPr>
            <a:r>
              <a:rPr lang="en-GB" i="1" dirty="0" smtClean="0">
                <a:latin typeface="Arial" pitchFamily="34" charset="0"/>
                <a:cs typeface="Arial" pitchFamily="34" charset="0"/>
              </a:rPr>
              <a:t>Make the verb more interesting.</a:t>
            </a:r>
          </a:p>
          <a:p>
            <a:pPr>
              <a:spcBef>
                <a:spcPct val="50000"/>
              </a:spcBef>
            </a:pPr>
            <a:r>
              <a:rPr lang="en-GB" i="1" dirty="0" smtClean="0">
                <a:latin typeface="Arial" pitchFamily="34" charset="0"/>
                <a:cs typeface="Arial" pitchFamily="34" charset="0"/>
              </a:rPr>
              <a:t>Choose more interesting nouns.</a:t>
            </a:r>
          </a:p>
          <a:p>
            <a:pPr>
              <a:spcBef>
                <a:spcPct val="50000"/>
              </a:spcBef>
            </a:pPr>
            <a:r>
              <a:rPr lang="en-GB" i="1" dirty="0" smtClean="0">
                <a:latin typeface="Arial" pitchFamily="34" charset="0"/>
                <a:cs typeface="Arial" pitchFamily="34" charset="0"/>
              </a:rPr>
              <a:t>Show more by using adjectives.</a:t>
            </a:r>
          </a:p>
          <a:p>
            <a:pPr>
              <a:spcBef>
                <a:spcPct val="50000"/>
              </a:spcBef>
            </a:pPr>
            <a:r>
              <a:rPr lang="en-GB" i="1" dirty="0" smtClean="0">
                <a:latin typeface="Arial" pitchFamily="34" charset="0"/>
                <a:cs typeface="Arial" pitchFamily="34" charset="0"/>
              </a:rPr>
              <a:t>Add more information with adverbials (words or phrases that tell you </a:t>
            </a:r>
            <a:r>
              <a:rPr lang="en-GB" b="1" i="1" dirty="0" smtClean="0">
                <a:latin typeface="Arial" pitchFamily="34" charset="0"/>
                <a:cs typeface="Arial" pitchFamily="34" charset="0"/>
              </a:rPr>
              <a:t>when, where </a:t>
            </a:r>
            <a:r>
              <a:rPr lang="en-GB" i="1" dirty="0" smtClean="0">
                <a:latin typeface="Arial" pitchFamily="34" charset="0"/>
                <a:cs typeface="Arial" pitchFamily="34" charset="0"/>
              </a:rPr>
              <a:t>or </a:t>
            </a:r>
            <a:r>
              <a:rPr lang="en-GB" b="1" i="1" dirty="0" smtClean="0">
                <a:latin typeface="Arial" pitchFamily="34" charset="0"/>
                <a:cs typeface="Arial" pitchFamily="34" charset="0"/>
              </a:rPr>
              <a:t>how</a:t>
            </a:r>
            <a:r>
              <a:rPr lang="en-GB" i="1" dirty="0" smtClean="0">
                <a:latin typeface="Arial" pitchFamily="34" charset="0"/>
                <a:cs typeface="Arial" pitchFamily="34" charset="0"/>
              </a:rPr>
              <a:t> something happens)</a:t>
            </a:r>
          </a:p>
          <a:p>
            <a:pPr>
              <a:spcBef>
                <a:spcPct val="50000"/>
              </a:spcBef>
            </a:pPr>
            <a:r>
              <a:rPr lang="en-GB" i="1" dirty="0" smtClean="0">
                <a:latin typeface="Arial" pitchFamily="34" charset="0"/>
                <a:cs typeface="Arial" pitchFamily="34" charset="0"/>
              </a:rPr>
              <a:t>Experiment by changing the order of words. </a:t>
            </a:r>
          </a:p>
          <a:p>
            <a:pPr>
              <a:spcBef>
                <a:spcPct val="50000"/>
              </a:spcBef>
              <a:buFont typeface="Wingdings" pitchFamily="2" charset="2"/>
              <a:buNone/>
            </a:pPr>
            <a:r>
              <a:rPr lang="en-GB" i="1" dirty="0" smtClean="0">
                <a:latin typeface="Arial" pitchFamily="34" charset="0"/>
                <a:cs typeface="Arial" pitchFamily="34" charset="0"/>
              </a:rPr>
              <a:t>                                                         </a:t>
            </a:r>
          </a:p>
        </p:txBody>
      </p:sp>
      <p:sp>
        <p:nvSpPr>
          <p:cNvPr id="7" name="TextBox 6"/>
          <p:cNvSpPr txBox="1"/>
          <p:nvPr/>
        </p:nvSpPr>
        <p:spPr>
          <a:xfrm>
            <a:off x="2267744" y="2276872"/>
            <a:ext cx="1008112" cy="369332"/>
          </a:xfrm>
          <a:prstGeom prst="rect">
            <a:avLst/>
          </a:prstGeom>
          <a:noFill/>
        </p:spPr>
        <p:txBody>
          <a:bodyPr wrap="square" rtlCol="0">
            <a:spAutoFit/>
          </a:bodyPr>
          <a:lstStyle/>
          <a:p>
            <a:endParaRPr lang="en-GB" dirty="0"/>
          </a:p>
        </p:txBody>
      </p:sp>
      <p:sp>
        <p:nvSpPr>
          <p:cNvPr id="8" name="TextBox 7"/>
          <p:cNvSpPr txBox="1"/>
          <p:nvPr/>
        </p:nvSpPr>
        <p:spPr>
          <a:xfrm>
            <a:off x="3059832" y="6165304"/>
            <a:ext cx="45719" cy="369332"/>
          </a:xfrm>
          <a:prstGeom prst="rect">
            <a:avLst/>
          </a:prstGeom>
          <a:noFill/>
        </p:spPr>
        <p:txBody>
          <a:bodyPr wrap="square" rtlCol="0">
            <a:spAutoFit/>
          </a:bodyPr>
          <a:lstStyle/>
          <a:p>
            <a:endParaRPr lang="en-GB" dirty="0"/>
          </a:p>
        </p:txBody>
      </p:sp>
      <p:sp>
        <p:nvSpPr>
          <p:cNvPr id="9" name="TextBox 8"/>
          <p:cNvSpPr txBox="1"/>
          <p:nvPr/>
        </p:nvSpPr>
        <p:spPr>
          <a:xfrm>
            <a:off x="539552" y="2204864"/>
            <a:ext cx="5256584" cy="4247317"/>
          </a:xfrm>
          <a:prstGeom prst="rect">
            <a:avLst/>
          </a:prstGeom>
          <a:noFill/>
        </p:spPr>
        <p:txBody>
          <a:bodyPr wrap="square" rtlCol="0">
            <a:spAutoFit/>
          </a:bodyPr>
          <a:lstStyle/>
          <a:p>
            <a:r>
              <a:rPr lang="en-GB" dirty="0" smtClean="0">
                <a:latin typeface="Arial" pitchFamily="34" charset="0"/>
                <a:cs typeface="Arial" pitchFamily="34" charset="0"/>
              </a:rPr>
              <a:t>Insert: Rain, 1945 by Arthur Leipzig: </a:t>
            </a:r>
          </a:p>
          <a:p>
            <a:r>
              <a:rPr lang="en-GB" dirty="0" smtClean="0">
                <a:latin typeface="Arial" pitchFamily="34" charset="0"/>
                <a:cs typeface="Arial" pitchFamily="34" charset="0"/>
                <a:hlinkClick r:id="rId2"/>
              </a:rPr>
              <a:t>www.arthurleipzig.com/photofolder/rain.html</a:t>
            </a:r>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r>
              <a:rPr lang="en-GB" b="1" dirty="0" smtClean="0">
                <a:latin typeface="Arial" pitchFamily="34" charset="0"/>
                <a:cs typeface="Arial" pitchFamily="34" charset="0"/>
              </a:rPr>
              <a:t>One cold November night, the detective hurried anxiously through the rain-swept streets of New York.</a:t>
            </a:r>
            <a:endParaRPr lang="en-GB"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xEl>
                                              <p:pRg st="12" end="12"/>
                                            </p:txEl>
                                          </p:spTgt>
                                        </p:tgtEl>
                                        <p:attrNameLst>
                                          <p:attrName>style.visibility</p:attrName>
                                        </p:attrNameLst>
                                      </p:cBhvr>
                                      <p:to>
                                        <p:strVal val="visible"/>
                                      </p:to>
                                    </p:set>
                                    <p:anim calcmode="lin" valueType="num">
                                      <p:cBhvr additive="base">
                                        <p:cTn id="31" dur="500" fill="hold"/>
                                        <p:tgtEl>
                                          <p:spTgt spid="9">
                                            <p:txEl>
                                              <p:pRg st="12" end="1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400" dirty="0" smtClean="0">
                <a:latin typeface="Arial" pitchFamily="34" charset="0"/>
                <a:cs typeface="Arial" pitchFamily="34" charset="0"/>
              </a:rPr>
              <a:t>Can you add more detail to this sentence so that we have a clearer picture of the setting, characters and events? </a:t>
            </a:r>
            <a:br>
              <a:rPr lang="en-GB" sz="2400" dirty="0" smtClean="0">
                <a:latin typeface="Arial" pitchFamily="34" charset="0"/>
                <a:cs typeface="Arial" pitchFamily="34" charset="0"/>
              </a:rPr>
            </a:br>
            <a:r>
              <a:rPr lang="en-GB" sz="2400" dirty="0" smtClean="0">
                <a:latin typeface="Arial" pitchFamily="34" charset="0"/>
                <a:cs typeface="Arial" pitchFamily="34" charset="0"/>
              </a:rPr>
              <a:t>Use only one verb.</a:t>
            </a:r>
            <a:endParaRPr lang="en-GB" sz="2400" dirty="0">
              <a:latin typeface="Arial" pitchFamily="34" charset="0"/>
              <a:cs typeface="Arial" pitchFamily="34" charset="0"/>
            </a:endParaRPr>
          </a:p>
        </p:txBody>
      </p:sp>
      <p:sp>
        <p:nvSpPr>
          <p:cNvPr id="5" name="TextBox 4"/>
          <p:cNvSpPr txBox="1"/>
          <p:nvPr/>
        </p:nvSpPr>
        <p:spPr>
          <a:xfrm>
            <a:off x="683568" y="2132856"/>
            <a:ext cx="3384376" cy="400110"/>
          </a:xfrm>
          <a:prstGeom prst="rect">
            <a:avLst/>
          </a:prstGeom>
          <a:noFill/>
        </p:spPr>
        <p:txBody>
          <a:bodyPr wrap="square" rtlCol="0">
            <a:spAutoFit/>
          </a:bodyPr>
          <a:lstStyle/>
          <a:p>
            <a:r>
              <a:rPr lang="en-GB" sz="2000" dirty="0" smtClean="0">
                <a:solidFill>
                  <a:schemeClr val="bg1"/>
                </a:solidFill>
                <a:latin typeface="Arial" pitchFamily="34" charset="0"/>
                <a:cs typeface="Arial" pitchFamily="34" charset="0"/>
              </a:rPr>
              <a:t>The house was near a road.  </a:t>
            </a:r>
            <a:endParaRPr lang="en-GB" sz="2000" dirty="0">
              <a:solidFill>
                <a:schemeClr val="bg1"/>
              </a:solidFill>
              <a:latin typeface="Arial" pitchFamily="34" charset="0"/>
              <a:cs typeface="Arial" pitchFamily="34" charset="0"/>
            </a:endParaRPr>
          </a:p>
        </p:txBody>
      </p:sp>
      <p:sp>
        <p:nvSpPr>
          <p:cNvPr id="9" name="TextBox 8"/>
          <p:cNvSpPr txBox="1"/>
          <p:nvPr/>
        </p:nvSpPr>
        <p:spPr>
          <a:xfrm>
            <a:off x="5940152" y="1772816"/>
            <a:ext cx="2304256" cy="1061829"/>
          </a:xfrm>
          <a:prstGeom prst="rect">
            <a:avLst/>
          </a:prstGeom>
          <a:noFill/>
        </p:spPr>
        <p:txBody>
          <a:bodyPr wrap="square" rtlCol="0">
            <a:spAutoFit/>
          </a:bodyPr>
          <a:lstStyle/>
          <a:p>
            <a:pPr>
              <a:spcBef>
                <a:spcPct val="50000"/>
              </a:spcBef>
              <a:buFont typeface="Wingdings" pitchFamily="2" charset="2"/>
              <a:buNone/>
            </a:pPr>
            <a:endParaRPr lang="en-GB" i="1" dirty="0" smtClean="0">
              <a:latin typeface="Arial" pitchFamily="34" charset="0"/>
              <a:cs typeface="Arial" pitchFamily="34" charset="0"/>
            </a:endParaRPr>
          </a:p>
          <a:p>
            <a:pPr>
              <a:spcBef>
                <a:spcPct val="50000"/>
              </a:spcBef>
              <a:buFont typeface="Wingdings" pitchFamily="2" charset="2"/>
              <a:buNone/>
            </a:pPr>
            <a:r>
              <a:rPr lang="en-GB" i="1" dirty="0" smtClean="0">
                <a:latin typeface="Arial" pitchFamily="34" charset="0"/>
                <a:cs typeface="Arial" pitchFamily="34" charset="0"/>
              </a:rPr>
              <a:t>                                      </a:t>
            </a:r>
          </a:p>
          <a:p>
            <a:endParaRPr lang="en-GB" dirty="0"/>
          </a:p>
        </p:txBody>
      </p:sp>
      <p:pic>
        <p:nvPicPr>
          <p:cNvPr id="13" name="Picture 2" descr="homeless_sleeping_dog"/>
          <p:cNvPicPr>
            <a:picLocks noGrp="1" noChangeAspect="1" noChangeArrowheads="1"/>
          </p:cNvPicPr>
          <p:nvPr>
            <p:ph sz="quarter" idx="1"/>
          </p:nvPr>
        </p:nvPicPr>
        <p:blipFill>
          <a:blip r:embed="rId3" cstate="print"/>
          <a:srcRect/>
          <a:stretch>
            <a:fillRect/>
          </a:stretch>
        </p:blipFill>
        <p:spPr bwMode="auto">
          <a:xfrm>
            <a:off x="395536" y="1772816"/>
            <a:ext cx="4896544" cy="4824536"/>
          </a:xfrm>
          <a:prstGeom prst="rect">
            <a:avLst/>
          </a:prstGeom>
          <a:noFill/>
          <a:ln w="9525">
            <a:noFill/>
            <a:miter lim="800000"/>
            <a:headEnd/>
            <a:tailEnd/>
          </a:ln>
        </p:spPr>
      </p:pic>
      <p:sp>
        <p:nvSpPr>
          <p:cNvPr id="14" name="TextBox 13"/>
          <p:cNvSpPr txBox="1"/>
          <p:nvPr/>
        </p:nvSpPr>
        <p:spPr>
          <a:xfrm>
            <a:off x="683568" y="1772816"/>
            <a:ext cx="4464496" cy="461665"/>
          </a:xfrm>
          <a:prstGeom prst="rect">
            <a:avLst/>
          </a:prstGeom>
          <a:noFill/>
        </p:spPr>
        <p:txBody>
          <a:bodyPr wrap="square" rtlCol="0">
            <a:spAutoFit/>
          </a:bodyPr>
          <a:lstStyle/>
          <a:p>
            <a:r>
              <a:rPr lang="en-GB" sz="2400" dirty="0" smtClean="0">
                <a:solidFill>
                  <a:schemeClr val="bg1"/>
                </a:solidFill>
              </a:rPr>
              <a:t>A boy and his dog sat in the road.</a:t>
            </a:r>
            <a:endParaRPr lang="en-GB" sz="2400" dirty="0">
              <a:solidFill>
                <a:schemeClr val="bg1"/>
              </a:solidFill>
            </a:endParaRPr>
          </a:p>
        </p:txBody>
      </p:sp>
      <p:sp>
        <p:nvSpPr>
          <p:cNvPr id="16" name="TextBox 15"/>
          <p:cNvSpPr txBox="1"/>
          <p:nvPr/>
        </p:nvSpPr>
        <p:spPr>
          <a:xfrm>
            <a:off x="5364088" y="1484784"/>
            <a:ext cx="3528392" cy="6986528"/>
          </a:xfrm>
          <a:prstGeom prst="rect">
            <a:avLst/>
          </a:prstGeom>
          <a:noFill/>
        </p:spPr>
        <p:txBody>
          <a:bodyPr wrap="square" rtlCol="0">
            <a:spAutoFit/>
          </a:bodyPr>
          <a:lstStyle/>
          <a:p>
            <a:pPr>
              <a:buFont typeface="Arial" pitchFamily="34" charset="0"/>
              <a:buChar char="•"/>
            </a:pPr>
            <a:r>
              <a:rPr lang="en-GB" sz="1600" dirty="0" smtClean="0">
                <a:latin typeface="Arial" pitchFamily="34" charset="0"/>
                <a:cs typeface="Arial" pitchFamily="34" charset="0"/>
              </a:rPr>
              <a:t>  </a:t>
            </a:r>
            <a:r>
              <a:rPr lang="en-GB" sz="1400" b="1" dirty="0" smtClean="0">
                <a:latin typeface="Arial" pitchFamily="34" charset="0"/>
                <a:cs typeface="Arial" pitchFamily="34" charset="0"/>
              </a:rPr>
              <a:t>Choose more interesting nouns</a:t>
            </a:r>
          </a:p>
          <a:p>
            <a:r>
              <a:rPr lang="en-GB" sz="1400" dirty="0" smtClean="0">
                <a:latin typeface="Arial" pitchFamily="34" charset="0"/>
                <a:cs typeface="Arial" pitchFamily="34" charset="0"/>
              </a:rPr>
              <a:t>(e.g. </a:t>
            </a:r>
            <a:r>
              <a:rPr lang="en-GB" sz="1400" i="1" dirty="0" smtClean="0">
                <a:latin typeface="Arial" pitchFamily="34" charset="0"/>
                <a:cs typeface="Arial" pitchFamily="34" charset="0"/>
              </a:rPr>
              <a:t>teenager, pavement)</a:t>
            </a:r>
          </a:p>
          <a:p>
            <a:endParaRPr lang="en-GB" sz="1400" b="1" dirty="0" smtClean="0">
              <a:latin typeface="Arial" pitchFamily="34" charset="0"/>
              <a:cs typeface="Arial" pitchFamily="34" charset="0"/>
            </a:endParaRPr>
          </a:p>
          <a:p>
            <a:pPr>
              <a:buFont typeface="Arial" pitchFamily="34" charset="0"/>
              <a:buChar char="•"/>
            </a:pPr>
            <a:r>
              <a:rPr lang="en-GB" sz="1400" b="1" dirty="0" smtClean="0">
                <a:latin typeface="Arial" pitchFamily="34" charset="0"/>
                <a:cs typeface="Arial" pitchFamily="34" charset="0"/>
              </a:rPr>
              <a:t>  Choose a more interesting verb</a:t>
            </a:r>
          </a:p>
          <a:p>
            <a:r>
              <a:rPr lang="en-GB" sz="1400" dirty="0" smtClean="0">
                <a:latin typeface="Arial" pitchFamily="34" charset="0"/>
                <a:cs typeface="Arial" pitchFamily="34" charset="0"/>
              </a:rPr>
              <a:t>(e.g. </a:t>
            </a:r>
            <a:r>
              <a:rPr lang="en-GB" sz="1400" i="1" dirty="0" smtClean="0">
                <a:latin typeface="Arial" pitchFamily="34" charset="0"/>
                <a:cs typeface="Arial" pitchFamily="34" charset="0"/>
              </a:rPr>
              <a:t>crouched, were curled up</a:t>
            </a:r>
            <a:r>
              <a:rPr lang="en-GB" sz="1400" dirty="0" smtClean="0">
                <a:latin typeface="Arial" pitchFamily="34" charset="0"/>
                <a:cs typeface="Arial" pitchFamily="34" charset="0"/>
              </a:rPr>
              <a:t>)</a:t>
            </a:r>
          </a:p>
          <a:p>
            <a:r>
              <a:rPr lang="en-US" sz="1400" dirty="0" smtClean="0"/>
              <a:t> </a:t>
            </a:r>
            <a:endParaRPr lang="en-GB" sz="1400" dirty="0" smtClean="0"/>
          </a:p>
          <a:p>
            <a:pPr lvl="0">
              <a:buFont typeface="Arial" pitchFamily="34" charset="0"/>
              <a:buChar char="•"/>
            </a:pPr>
            <a:r>
              <a:rPr lang="en-GB" sz="1400" dirty="0" smtClean="0">
                <a:latin typeface="Arial" pitchFamily="34" charset="0"/>
                <a:cs typeface="Arial" pitchFamily="34" charset="0"/>
              </a:rPr>
              <a:t>  </a:t>
            </a:r>
            <a:r>
              <a:rPr lang="en-GB" sz="1400" b="1" dirty="0" smtClean="0">
                <a:latin typeface="Arial" pitchFamily="34" charset="0"/>
                <a:cs typeface="Arial" pitchFamily="34" charset="0"/>
              </a:rPr>
              <a:t>Add more information to the verb with an adverb</a:t>
            </a:r>
          </a:p>
          <a:p>
            <a:pPr lvl="0"/>
            <a:r>
              <a:rPr lang="en-GB" sz="1400" dirty="0" smtClean="0">
                <a:latin typeface="Arial" pitchFamily="34" charset="0"/>
                <a:cs typeface="Arial" pitchFamily="34" charset="0"/>
              </a:rPr>
              <a:t>(e.g. </a:t>
            </a:r>
            <a:r>
              <a:rPr lang="en-GB" sz="1400" i="1" dirty="0" smtClean="0">
                <a:latin typeface="Arial" pitchFamily="34" charset="0"/>
                <a:cs typeface="Arial" pitchFamily="34" charset="0"/>
              </a:rPr>
              <a:t>despairingly,  together</a:t>
            </a:r>
            <a:r>
              <a:rPr lang="en-GB" sz="1400" dirty="0" smtClean="0">
                <a:latin typeface="Arial" pitchFamily="34" charset="0"/>
                <a:cs typeface="Arial" pitchFamily="34" charset="0"/>
              </a:rPr>
              <a:t>)</a:t>
            </a:r>
          </a:p>
          <a:p>
            <a:r>
              <a:rPr lang="en-US" sz="1400" dirty="0" smtClean="0"/>
              <a:t> </a:t>
            </a:r>
            <a:r>
              <a:rPr lang="en-GB" sz="1400" b="1" dirty="0" smtClean="0"/>
              <a:t> </a:t>
            </a:r>
          </a:p>
          <a:p>
            <a:pPr lvl="0">
              <a:buFont typeface="Arial" pitchFamily="34" charset="0"/>
              <a:buChar char="•"/>
            </a:pPr>
            <a:r>
              <a:rPr lang="en-US" sz="1400" dirty="0" smtClean="0">
                <a:latin typeface="Arial" pitchFamily="34" charset="0"/>
                <a:cs typeface="Arial" pitchFamily="34" charset="0"/>
              </a:rPr>
              <a:t>  </a:t>
            </a:r>
            <a:r>
              <a:rPr lang="en-US" sz="1400" b="1" dirty="0" smtClean="0">
                <a:latin typeface="Arial" pitchFamily="34" charset="0"/>
                <a:cs typeface="Arial" pitchFamily="34" charset="0"/>
              </a:rPr>
              <a:t>Add more information to the noun with an adjective</a:t>
            </a:r>
          </a:p>
          <a:p>
            <a:pPr lvl="0"/>
            <a:r>
              <a:rPr lang="en-US" sz="1400" dirty="0" smtClean="0">
                <a:latin typeface="Arial" pitchFamily="34" charset="0"/>
                <a:cs typeface="Arial" pitchFamily="34" charset="0"/>
              </a:rPr>
              <a:t>(e.g. </a:t>
            </a:r>
            <a:r>
              <a:rPr lang="en-US" sz="1400" i="1" dirty="0" smtClean="0">
                <a:latin typeface="Arial" pitchFamily="34" charset="0"/>
                <a:cs typeface="Arial" pitchFamily="34" charset="0"/>
              </a:rPr>
              <a:t>hungry, exhausted)</a:t>
            </a:r>
            <a:endParaRPr lang="en-GB" sz="1400" i="1" dirty="0" smtClean="0">
              <a:latin typeface="Arial" pitchFamily="34" charset="0"/>
              <a:cs typeface="Arial" pitchFamily="34" charset="0"/>
            </a:endParaRPr>
          </a:p>
          <a:p>
            <a:r>
              <a:rPr lang="en-US" sz="1400" dirty="0" smtClean="0"/>
              <a:t> </a:t>
            </a:r>
            <a:endParaRPr lang="en-GB" sz="1400" dirty="0" smtClean="0"/>
          </a:p>
          <a:p>
            <a:pPr lvl="0">
              <a:buFont typeface="Arial" pitchFamily="34" charset="0"/>
              <a:buChar char="•"/>
            </a:pPr>
            <a:r>
              <a:rPr lang="en-US" sz="1400" dirty="0" smtClean="0">
                <a:latin typeface="Arial" pitchFamily="34" charset="0"/>
                <a:cs typeface="Arial" pitchFamily="34" charset="0"/>
              </a:rPr>
              <a:t>  </a:t>
            </a:r>
            <a:r>
              <a:rPr lang="en-US" sz="1400" b="1" dirty="0" smtClean="0">
                <a:latin typeface="Arial" pitchFamily="34" charset="0"/>
                <a:cs typeface="Arial" pitchFamily="34" charset="0"/>
              </a:rPr>
              <a:t>Add more information with an adverbial phrase </a:t>
            </a:r>
            <a:r>
              <a:rPr lang="en-US" sz="1400" dirty="0" smtClean="0">
                <a:latin typeface="Arial" pitchFamily="34" charset="0"/>
                <a:cs typeface="Arial" pitchFamily="34" charset="0"/>
              </a:rPr>
              <a:t>that tells you </a:t>
            </a:r>
            <a:r>
              <a:rPr lang="en-US" sz="1400" b="1" dirty="0" smtClean="0">
                <a:latin typeface="Arial" pitchFamily="34" charset="0"/>
                <a:cs typeface="Arial" pitchFamily="34" charset="0"/>
              </a:rPr>
              <a:t>when</a:t>
            </a:r>
            <a:r>
              <a:rPr lang="en-US" sz="1400" dirty="0" smtClean="0">
                <a:latin typeface="Arial" pitchFamily="34" charset="0"/>
                <a:cs typeface="Arial" pitchFamily="34" charset="0"/>
              </a:rPr>
              <a:t>, </a:t>
            </a:r>
            <a:r>
              <a:rPr lang="en-US" sz="1400" b="1" dirty="0" smtClean="0">
                <a:latin typeface="Arial" pitchFamily="34" charset="0"/>
                <a:cs typeface="Arial" pitchFamily="34" charset="0"/>
              </a:rPr>
              <a:t>where</a:t>
            </a:r>
            <a:r>
              <a:rPr lang="en-US" sz="1400" dirty="0" smtClean="0">
                <a:latin typeface="Arial" pitchFamily="34" charset="0"/>
                <a:cs typeface="Arial" pitchFamily="34" charset="0"/>
              </a:rPr>
              <a:t> or </a:t>
            </a:r>
            <a:r>
              <a:rPr lang="en-US" sz="1400" b="1" dirty="0" smtClean="0">
                <a:latin typeface="Arial" pitchFamily="34" charset="0"/>
                <a:cs typeface="Arial" pitchFamily="34" charset="0"/>
              </a:rPr>
              <a:t>how</a:t>
            </a:r>
            <a:r>
              <a:rPr lang="en-US" sz="1400" dirty="0" smtClean="0">
                <a:latin typeface="Arial" pitchFamily="34" charset="0"/>
                <a:cs typeface="Arial" pitchFamily="34" charset="0"/>
              </a:rPr>
              <a:t> something happens </a:t>
            </a:r>
          </a:p>
          <a:p>
            <a:pPr lvl="0"/>
            <a:r>
              <a:rPr lang="en-US" sz="1400" dirty="0" smtClean="0">
                <a:latin typeface="Arial" pitchFamily="34" charset="0"/>
                <a:cs typeface="Arial" pitchFamily="34" charset="0"/>
              </a:rPr>
              <a:t>(e.g. </a:t>
            </a:r>
            <a:r>
              <a:rPr lang="en-US" sz="1400" i="1" dirty="0" smtClean="0">
                <a:latin typeface="Arial" pitchFamily="34" charset="0"/>
                <a:cs typeface="Arial" pitchFamily="34" charset="0"/>
              </a:rPr>
              <a:t>outside the supermarket, on a cold winter’s day, in despair</a:t>
            </a:r>
            <a:r>
              <a:rPr lang="en-US" sz="1400" dirty="0" smtClean="0">
                <a:latin typeface="Arial" pitchFamily="34" charset="0"/>
                <a:cs typeface="Arial" pitchFamily="34" charset="0"/>
              </a:rPr>
              <a:t>)</a:t>
            </a:r>
          </a:p>
          <a:p>
            <a:endParaRPr lang="en-US" sz="1600" dirty="0" smtClean="0">
              <a:latin typeface="Arial" pitchFamily="34" charset="0"/>
              <a:cs typeface="Arial" pitchFamily="34" charset="0"/>
            </a:endParaRPr>
          </a:p>
          <a:p>
            <a:pPr>
              <a:buFont typeface="Arial" pitchFamily="34" charset="0"/>
              <a:buChar char="•"/>
            </a:pPr>
            <a:r>
              <a:rPr lang="en-US" sz="1400" b="1" dirty="0" smtClean="0">
                <a:latin typeface="Arial" pitchFamily="34" charset="0"/>
                <a:cs typeface="Arial" pitchFamily="34" charset="0"/>
              </a:rPr>
              <a:t>  Change the order of words </a:t>
            </a:r>
            <a:r>
              <a:rPr lang="en-US" sz="1400" dirty="0" smtClean="0">
                <a:latin typeface="Arial" pitchFamily="34" charset="0"/>
                <a:cs typeface="Arial" pitchFamily="34" charset="0"/>
              </a:rPr>
              <a:t>for emphasis (e.g. </a:t>
            </a:r>
            <a:r>
              <a:rPr lang="en-US" sz="1400" i="1" dirty="0" smtClean="0">
                <a:latin typeface="Arial" pitchFamily="34" charset="0"/>
                <a:cs typeface="Arial" pitchFamily="34" charset="0"/>
              </a:rPr>
              <a:t>by moving the adverb to the start of the sentence</a:t>
            </a:r>
            <a:r>
              <a:rPr lang="en-US" sz="1400" dirty="0" smtClean="0">
                <a:latin typeface="Arial" pitchFamily="34" charset="0"/>
                <a:cs typeface="Arial" pitchFamily="34" charset="0"/>
              </a:rPr>
              <a:t>)</a:t>
            </a:r>
            <a:endParaRPr lang="en-GB" sz="1400"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smtClean="0">
              <a:latin typeface="Arial" pitchFamily="34" charset="0"/>
              <a:cs typeface="Arial" pitchFamily="34" charset="0"/>
            </a:endParaRPr>
          </a:p>
          <a:p>
            <a:endParaRPr lang="en-GB" dirty="0"/>
          </a:p>
        </p:txBody>
      </p:sp>
      <p:sp>
        <p:nvSpPr>
          <p:cNvPr id="8" name="Rectangle 7"/>
          <p:cNvSpPr/>
          <p:nvPr/>
        </p:nvSpPr>
        <p:spPr>
          <a:xfrm>
            <a:off x="611560" y="6165304"/>
            <a:ext cx="1398140" cy="230832"/>
          </a:xfrm>
          <a:prstGeom prst="rect">
            <a:avLst/>
          </a:prstGeom>
        </p:spPr>
        <p:txBody>
          <a:bodyPr wrap="none">
            <a:spAutoFit/>
          </a:bodyPr>
          <a:lstStyle/>
          <a:p>
            <a:r>
              <a:rPr lang="en-GB" sz="900" dirty="0" smtClean="0">
                <a:latin typeface="Arial" pitchFamily="34" charset="0"/>
                <a:cs typeface="Arial" pitchFamily="34" charset="0"/>
              </a:rPr>
              <a:t>©2006 Sam </a:t>
            </a:r>
            <a:r>
              <a:rPr lang="en-GB" sz="900" dirty="0" err="1" smtClean="0">
                <a:latin typeface="Arial" pitchFamily="34" charset="0"/>
                <a:cs typeface="Arial" pitchFamily="34" charset="0"/>
              </a:rPr>
              <a:t>Javanrouh</a:t>
            </a:r>
            <a:r>
              <a:rPr lang="en-GB" sz="900" dirty="0" smtClean="0">
                <a:latin typeface="Arial" pitchFamily="34" charset="0"/>
                <a:cs typeface="Arial" pitchFamily="34" charset="0"/>
              </a:rPr>
              <a:t> </a:t>
            </a:r>
            <a:endParaRPr lang="en-GB" sz="9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additive="base">
                                        <p:cTn id="7"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latin typeface="Arial" pitchFamily="34" charset="0"/>
                <a:cs typeface="Arial" pitchFamily="34" charset="0"/>
              </a:rPr>
              <a:t>Sentence variety: what choices do writers have?</a:t>
            </a:r>
            <a:endParaRPr lang="en-GB" sz="2800" dirty="0"/>
          </a:p>
        </p:txBody>
      </p:sp>
      <p:sp>
        <p:nvSpPr>
          <p:cNvPr id="3" name="Content Placeholder 2"/>
          <p:cNvSpPr>
            <a:spLocks noGrp="1"/>
          </p:cNvSpPr>
          <p:nvPr>
            <p:ph sz="quarter" idx="1"/>
          </p:nvPr>
        </p:nvSpPr>
        <p:spPr>
          <a:xfrm>
            <a:off x="612648" y="1600200"/>
            <a:ext cx="8153400" cy="4853136"/>
          </a:xfrm>
        </p:spPr>
        <p:txBody>
          <a:bodyPr>
            <a:normAutofit fontScale="62500" lnSpcReduction="20000"/>
          </a:bodyPr>
          <a:lstStyle/>
          <a:p>
            <a:pPr>
              <a:lnSpc>
                <a:spcPct val="120000"/>
              </a:lnSpc>
              <a:buNone/>
            </a:pPr>
            <a:r>
              <a:rPr lang="en-GB" sz="3200" dirty="0" smtClean="0">
                <a:latin typeface="Arial" pitchFamily="34" charset="0"/>
                <a:cs typeface="Arial" pitchFamily="34" charset="0"/>
              </a:rPr>
              <a:t>You can vary the </a:t>
            </a:r>
            <a:r>
              <a:rPr lang="en-GB" sz="3200" b="1" dirty="0" smtClean="0">
                <a:latin typeface="Arial" pitchFamily="34" charset="0"/>
                <a:cs typeface="Arial" pitchFamily="34" charset="0"/>
              </a:rPr>
              <a:t>length</a:t>
            </a:r>
            <a:r>
              <a:rPr lang="en-GB" sz="3200" dirty="0" smtClean="0">
                <a:latin typeface="Arial" pitchFamily="34" charset="0"/>
                <a:cs typeface="Arial" pitchFamily="34" charset="0"/>
              </a:rPr>
              <a:t> of sentences:</a:t>
            </a:r>
          </a:p>
          <a:p>
            <a:pPr>
              <a:lnSpc>
                <a:spcPct val="120000"/>
              </a:lnSpc>
              <a:buNone/>
            </a:pPr>
            <a:endParaRPr lang="en-GB" sz="3200" dirty="0" smtClean="0">
              <a:latin typeface="Arial" pitchFamily="34" charset="0"/>
              <a:cs typeface="Arial" pitchFamily="34" charset="0"/>
            </a:endParaRPr>
          </a:p>
          <a:p>
            <a:pPr>
              <a:lnSpc>
                <a:spcPct val="120000"/>
              </a:lnSpc>
              <a:buNone/>
            </a:pPr>
            <a:r>
              <a:rPr lang="en-GB" dirty="0" smtClean="0">
                <a:latin typeface="Arial" pitchFamily="34" charset="0"/>
                <a:cs typeface="Arial" pitchFamily="34" charset="0"/>
              </a:rPr>
              <a:t>That was when </a:t>
            </a:r>
            <a:r>
              <a:rPr lang="en-GB" dirty="0" err="1" smtClean="0">
                <a:latin typeface="Arial" pitchFamily="34" charset="0"/>
                <a:cs typeface="Arial" pitchFamily="34" charset="0"/>
              </a:rPr>
              <a:t>Iorek</a:t>
            </a:r>
            <a:r>
              <a:rPr lang="en-GB" dirty="0" smtClean="0">
                <a:latin typeface="Arial" pitchFamily="34" charset="0"/>
                <a:cs typeface="Arial" pitchFamily="34" charset="0"/>
              </a:rPr>
              <a:t> moved. Like a wave that has been building its strength </a:t>
            </a:r>
          </a:p>
          <a:p>
            <a:pPr>
              <a:lnSpc>
                <a:spcPct val="120000"/>
              </a:lnSpc>
              <a:buNone/>
            </a:pPr>
            <a:r>
              <a:rPr lang="en-GB" dirty="0" smtClean="0">
                <a:latin typeface="Arial" pitchFamily="34" charset="0"/>
                <a:cs typeface="Arial" pitchFamily="34" charset="0"/>
              </a:rPr>
              <a:t>over a thousand miles of ocean, and which makes little stir in the deep water, </a:t>
            </a:r>
          </a:p>
          <a:p>
            <a:pPr>
              <a:lnSpc>
                <a:spcPct val="120000"/>
              </a:lnSpc>
              <a:buNone/>
            </a:pPr>
            <a:r>
              <a:rPr lang="en-GB" dirty="0" smtClean="0">
                <a:latin typeface="Arial" pitchFamily="34" charset="0"/>
                <a:cs typeface="Arial" pitchFamily="34" charset="0"/>
              </a:rPr>
              <a:t>but which when it reaches the shallows rears itself up high into the sky, </a:t>
            </a:r>
          </a:p>
          <a:p>
            <a:pPr>
              <a:lnSpc>
                <a:spcPct val="120000"/>
              </a:lnSpc>
              <a:buNone/>
            </a:pPr>
            <a:r>
              <a:rPr lang="en-GB" dirty="0" smtClean="0">
                <a:latin typeface="Arial" pitchFamily="34" charset="0"/>
                <a:cs typeface="Arial" pitchFamily="34" charset="0"/>
              </a:rPr>
              <a:t>terrifying the shore-dwellers, before crashing down on the land with irresistible </a:t>
            </a:r>
          </a:p>
          <a:p>
            <a:pPr>
              <a:lnSpc>
                <a:spcPct val="120000"/>
              </a:lnSpc>
              <a:buNone/>
            </a:pPr>
            <a:r>
              <a:rPr lang="en-GB" dirty="0" smtClean="0">
                <a:latin typeface="Arial" pitchFamily="34" charset="0"/>
                <a:cs typeface="Arial" pitchFamily="34" charset="0"/>
              </a:rPr>
              <a:t>power – so </a:t>
            </a:r>
            <a:r>
              <a:rPr lang="en-GB" dirty="0" err="1" smtClean="0">
                <a:latin typeface="Arial" pitchFamily="34" charset="0"/>
                <a:cs typeface="Arial" pitchFamily="34" charset="0"/>
              </a:rPr>
              <a:t>Iorek</a:t>
            </a:r>
            <a:r>
              <a:rPr lang="en-GB" dirty="0" smtClean="0">
                <a:latin typeface="Arial" pitchFamily="34" charset="0"/>
                <a:cs typeface="Arial" pitchFamily="34" charset="0"/>
              </a:rPr>
              <a:t> </a:t>
            </a:r>
            <a:r>
              <a:rPr lang="en-GB" dirty="0" err="1" smtClean="0">
                <a:latin typeface="Arial" pitchFamily="34" charset="0"/>
                <a:cs typeface="Arial" pitchFamily="34" charset="0"/>
              </a:rPr>
              <a:t>Byrnison</a:t>
            </a:r>
            <a:r>
              <a:rPr lang="en-GB" dirty="0" smtClean="0">
                <a:latin typeface="Arial" pitchFamily="34" charset="0"/>
                <a:cs typeface="Arial" pitchFamily="34" charset="0"/>
              </a:rPr>
              <a:t> rose up against </a:t>
            </a:r>
            <a:r>
              <a:rPr lang="en-GB" dirty="0" err="1" smtClean="0">
                <a:latin typeface="Arial" pitchFamily="34" charset="0"/>
                <a:cs typeface="Arial" pitchFamily="34" charset="0"/>
              </a:rPr>
              <a:t>Iofur</a:t>
            </a:r>
            <a:r>
              <a:rPr lang="en-GB" dirty="0" smtClean="0">
                <a:latin typeface="Arial" pitchFamily="34" charset="0"/>
                <a:cs typeface="Arial" pitchFamily="34" charset="0"/>
              </a:rPr>
              <a:t>, exploding upwards from his </a:t>
            </a:r>
          </a:p>
          <a:p>
            <a:pPr>
              <a:lnSpc>
                <a:spcPct val="120000"/>
              </a:lnSpc>
              <a:buNone/>
            </a:pPr>
            <a:r>
              <a:rPr lang="en-GB" dirty="0" smtClean="0">
                <a:latin typeface="Arial" pitchFamily="34" charset="0"/>
                <a:cs typeface="Arial" pitchFamily="34" charset="0"/>
              </a:rPr>
              <a:t>firm footing on the dry rock and slashing with a ferocious left hand at the </a:t>
            </a:r>
          </a:p>
          <a:p>
            <a:pPr>
              <a:lnSpc>
                <a:spcPct val="120000"/>
              </a:lnSpc>
              <a:buNone/>
            </a:pPr>
            <a:r>
              <a:rPr lang="en-GB" dirty="0" smtClean="0">
                <a:latin typeface="Arial" pitchFamily="34" charset="0"/>
                <a:cs typeface="Arial" pitchFamily="34" charset="0"/>
              </a:rPr>
              <a:t>exposed jaw of </a:t>
            </a:r>
            <a:r>
              <a:rPr lang="en-GB" dirty="0" err="1" smtClean="0">
                <a:latin typeface="Arial" pitchFamily="34" charset="0"/>
                <a:cs typeface="Arial" pitchFamily="34" charset="0"/>
              </a:rPr>
              <a:t>Iofur</a:t>
            </a:r>
            <a:r>
              <a:rPr lang="en-GB" dirty="0" smtClean="0">
                <a:latin typeface="Arial" pitchFamily="34" charset="0"/>
                <a:cs typeface="Arial" pitchFamily="34" charset="0"/>
              </a:rPr>
              <a:t> </a:t>
            </a:r>
            <a:r>
              <a:rPr lang="en-GB" dirty="0" err="1" smtClean="0">
                <a:latin typeface="Arial" pitchFamily="34" charset="0"/>
                <a:cs typeface="Arial" pitchFamily="34" charset="0"/>
              </a:rPr>
              <a:t>Raknison</a:t>
            </a:r>
            <a:r>
              <a:rPr lang="en-GB" dirty="0" smtClean="0">
                <a:latin typeface="Arial" pitchFamily="34" charset="0"/>
                <a:cs typeface="Arial" pitchFamily="34" charset="0"/>
              </a:rPr>
              <a:t>.</a:t>
            </a:r>
          </a:p>
          <a:p>
            <a:pPr>
              <a:lnSpc>
                <a:spcPct val="120000"/>
              </a:lnSpc>
              <a:buNone/>
            </a:pPr>
            <a:endParaRPr lang="en-GB" dirty="0" smtClean="0">
              <a:latin typeface="Arial" pitchFamily="34" charset="0"/>
              <a:cs typeface="Arial" pitchFamily="34" charset="0"/>
            </a:endParaRPr>
          </a:p>
          <a:p>
            <a:pPr>
              <a:lnSpc>
                <a:spcPct val="120000"/>
              </a:lnSpc>
              <a:buNone/>
            </a:pPr>
            <a:r>
              <a:rPr lang="en-GB" dirty="0" smtClean="0">
                <a:latin typeface="Arial" pitchFamily="34" charset="0"/>
                <a:cs typeface="Arial" pitchFamily="34" charset="0"/>
              </a:rPr>
              <a:t>It was a horrifying blow. It tore the lower part of his jaw clean off, so that it flew </a:t>
            </a:r>
          </a:p>
          <a:p>
            <a:pPr>
              <a:lnSpc>
                <a:spcPct val="120000"/>
              </a:lnSpc>
              <a:buNone/>
            </a:pPr>
            <a:r>
              <a:rPr lang="en-GB" dirty="0" smtClean="0">
                <a:latin typeface="Arial" pitchFamily="34" charset="0"/>
                <a:cs typeface="Arial" pitchFamily="34" charset="0"/>
              </a:rPr>
              <a:t>through the air scattering blood-drops in the snow many yards away.</a:t>
            </a:r>
          </a:p>
          <a:p>
            <a:pPr algn="r">
              <a:lnSpc>
                <a:spcPct val="120000"/>
              </a:lnSpc>
              <a:buNone/>
            </a:pPr>
            <a:r>
              <a:rPr lang="en-GB" sz="2200" dirty="0" smtClean="0">
                <a:latin typeface="Arial" pitchFamily="34" charset="0"/>
                <a:cs typeface="Arial" pitchFamily="34" charset="0"/>
              </a:rPr>
              <a:t>(Description of the bear fight in </a:t>
            </a:r>
            <a:r>
              <a:rPr lang="en-GB" sz="2200" i="1" dirty="0" smtClean="0">
                <a:latin typeface="Arial" pitchFamily="34" charset="0"/>
                <a:cs typeface="Arial" pitchFamily="34" charset="0"/>
              </a:rPr>
              <a:t>Northern Lights </a:t>
            </a:r>
            <a:r>
              <a:rPr lang="en-GB" sz="2200" dirty="0" smtClean="0">
                <a:latin typeface="Arial" pitchFamily="34" charset="0"/>
                <a:cs typeface="Arial" pitchFamily="34" charset="0"/>
              </a:rPr>
              <a:t>© Philip Pullman)</a:t>
            </a:r>
          </a:p>
          <a:p>
            <a:pPr>
              <a:lnSpc>
                <a:spcPct val="120000"/>
              </a:lnSpc>
              <a:buNone/>
            </a:pPr>
            <a:endParaRPr lang="en-GB" dirty="0" smtClean="0">
              <a:latin typeface="Arial" pitchFamily="34" charset="0"/>
              <a:cs typeface="Arial" pitchFamily="34" charset="0"/>
            </a:endParaRPr>
          </a:p>
          <a:p>
            <a:pPr>
              <a:buNone/>
            </a:pP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latin typeface="Arial" pitchFamily="34" charset="0"/>
                <a:cs typeface="Arial" pitchFamily="34" charset="0"/>
              </a:rPr>
              <a:t>How did Philip Pullman do that?</a:t>
            </a:r>
            <a:endParaRPr lang="en-GB" sz="2800" dirty="0"/>
          </a:p>
        </p:txBody>
      </p:sp>
      <p:sp>
        <p:nvSpPr>
          <p:cNvPr id="3" name="Content Placeholder 2"/>
          <p:cNvSpPr>
            <a:spLocks noGrp="1"/>
          </p:cNvSpPr>
          <p:nvPr>
            <p:ph sz="quarter" idx="1"/>
          </p:nvPr>
        </p:nvSpPr>
        <p:spPr>
          <a:xfrm>
            <a:off x="612648" y="1600200"/>
            <a:ext cx="8279832" cy="4853136"/>
          </a:xfrm>
        </p:spPr>
        <p:txBody>
          <a:bodyPr>
            <a:normAutofit fontScale="25000" lnSpcReduction="20000"/>
          </a:bodyPr>
          <a:lstStyle/>
          <a:p>
            <a:pPr>
              <a:lnSpc>
                <a:spcPct val="120000"/>
              </a:lnSpc>
              <a:buNone/>
            </a:pPr>
            <a:r>
              <a:rPr lang="en-GB" sz="7200" b="1" dirty="0" err="1" smtClean="0">
                <a:solidFill>
                  <a:schemeClr val="accent2"/>
                </a:solidFill>
                <a:latin typeface="Arial" pitchFamily="34" charset="0"/>
                <a:cs typeface="Arial" pitchFamily="34" charset="0"/>
              </a:rPr>
              <a:t>Iorek</a:t>
            </a:r>
            <a:r>
              <a:rPr lang="en-GB" sz="7200" b="1" dirty="0" smtClean="0">
                <a:solidFill>
                  <a:schemeClr val="accent2"/>
                </a:solidFill>
                <a:latin typeface="Arial" pitchFamily="34" charset="0"/>
                <a:cs typeface="Arial" pitchFamily="34" charset="0"/>
              </a:rPr>
              <a:t> </a:t>
            </a:r>
            <a:r>
              <a:rPr lang="en-GB" sz="7200" b="1" dirty="0" err="1" smtClean="0">
                <a:solidFill>
                  <a:schemeClr val="accent2"/>
                </a:solidFill>
                <a:latin typeface="Arial" pitchFamily="34" charset="0"/>
                <a:cs typeface="Arial" pitchFamily="34" charset="0"/>
              </a:rPr>
              <a:t>Byrnison</a:t>
            </a:r>
            <a:r>
              <a:rPr lang="en-GB" sz="7200" b="1" dirty="0" smtClean="0">
                <a:solidFill>
                  <a:schemeClr val="accent2"/>
                </a:solidFill>
                <a:latin typeface="Arial" pitchFamily="34" charset="0"/>
                <a:cs typeface="Arial" pitchFamily="34" charset="0"/>
              </a:rPr>
              <a:t> rose up against </a:t>
            </a:r>
            <a:r>
              <a:rPr lang="en-GB" sz="7200" b="1" dirty="0" err="1" smtClean="0">
                <a:solidFill>
                  <a:schemeClr val="accent2"/>
                </a:solidFill>
                <a:latin typeface="Arial" pitchFamily="34" charset="0"/>
                <a:cs typeface="Arial" pitchFamily="34" charset="0"/>
              </a:rPr>
              <a:t>Iofur</a:t>
            </a:r>
            <a:r>
              <a:rPr lang="en-GB" sz="7200" b="1" dirty="0" smtClean="0">
                <a:solidFill>
                  <a:schemeClr val="accent2"/>
                </a:solidFill>
                <a:latin typeface="Arial" pitchFamily="34" charset="0"/>
                <a:cs typeface="Arial" pitchFamily="34" charset="0"/>
              </a:rPr>
              <a:t> </a:t>
            </a:r>
          </a:p>
          <a:p>
            <a:pPr>
              <a:lnSpc>
                <a:spcPct val="120000"/>
              </a:lnSpc>
              <a:buNone/>
            </a:pPr>
            <a:endParaRPr lang="en-GB" sz="7200" b="1" dirty="0" smtClean="0">
              <a:solidFill>
                <a:schemeClr val="accent2"/>
              </a:solidFill>
              <a:latin typeface="Arial" pitchFamily="34" charset="0"/>
              <a:cs typeface="Arial" pitchFamily="34" charset="0"/>
            </a:endParaRPr>
          </a:p>
          <a:p>
            <a:pPr>
              <a:lnSpc>
                <a:spcPct val="120000"/>
              </a:lnSpc>
              <a:buNone/>
            </a:pPr>
            <a:r>
              <a:rPr lang="en-GB" sz="7200" b="1" dirty="0" smtClean="0">
                <a:solidFill>
                  <a:srgbClr val="00B050"/>
                </a:solidFill>
                <a:latin typeface="Arial" pitchFamily="34" charset="0"/>
                <a:cs typeface="Arial" pitchFamily="34" charset="0"/>
              </a:rPr>
              <a:t>Like a wave that has been building its strength over a thousand miles of </a:t>
            </a:r>
          </a:p>
          <a:p>
            <a:pPr>
              <a:lnSpc>
                <a:spcPct val="120000"/>
              </a:lnSpc>
              <a:buNone/>
            </a:pPr>
            <a:r>
              <a:rPr lang="en-GB" sz="7200" b="1" dirty="0" smtClean="0">
                <a:solidFill>
                  <a:srgbClr val="00B050"/>
                </a:solidFill>
                <a:latin typeface="Arial" pitchFamily="34" charset="0"/>
                <a:cs typeface="Arial" pitchFamily="34" charset="0"/>
              </a:rPr>
              <a:t>ocean</a:t>
            </a:r>
            <a:r>
              <a:rPr lang="en-GB" sz="7200" dirty="0" smtClean="0">
                <a:latin typeface="Arial" pitchFamily="34" charset="0"/>
                <a:cs typeface="Arial" pitchFamily="34" charset="0"/>
              </a:rPr>
              <a:t>, </a:t>
            </a:r>
            <a:r>
              <a:rPr lang="en-GB" sz="7200" b="1" dirty="0" err="1" smtClean="0">
                <a:solidFill>
                  <a:schemeClr val="accent2"/>
                </a:solidFill>
                <a:latin typeface="Arial" pitchFamily="34" charset="0"/>
                <a:cs typeface="Arial" pitchFamily="34" charset="0"/>
              </a:rPr>
              <a:t>Iorek</a:t>
            </a:r>
            <a:r>
              <a:rPr lang="en-GB" sz="7200" b="1" dirty="0" smtClean="0">
                <a:solidFill>
                  <a:schemeClr val="accent2"/>
                </a:solidFill>
                <a:latin typeface="Arial" pitchFamily="34" charset="0"/>
                <a:cs typeface="Arial" pitchFamily="34" charset="0"/>
              </a:rPr>
              <a:t>  </a:t>
            </a:r>
            <a:r>
              <a:rPr lang="en-GB" sz="7200" b="1" dirty="0" err="1" smtClean="0">
                <a:solidFill>
                  <a:schemeClr val="accent2"/>
                </a:solidFill>
                <a:latin typeface="Arial" pitchFamily="34" charset="0"/>
                <a:cs typeface="Arial" pitchFamily="34" charset="0"/>
              </a:rPr>
              <a:t>Byrnison</a:t>
            </a:r>
            <a:r>
              <a:rPr lang="en-GB" sz="7200" b="1" dirty="0" smtClean="0">
                <a:solidFill>
                  <a:schemeClr val="accent2"/>
                </a:solidFill>
                <a:latin typeface="Arial" pitchFamily="34" charset="0"/>
                <a:cs typeface="Arial" pitchFamily="34" charset="0"/>
              </a:rPr>
              <a:t> rose up against </a:t>
            </a:r>
            <a:r>
              <a:rPr lang="en-GB" sz="7200" b="1" dirty="0" err="1" smtClean="0">
                <a:solidFill>
                  <a:schemeClr val="accent2"/>
                </a:solidFill>
                <a:latin typeface="Arial" pitchFamily="34" charset="0"/>
                <a:cs typeface="Arial" pitchFamily="34" charset="0"/>
              </a:rPr>
              <a:t>Iofur</a:t>
            </a:r>
            <a:r>
              <a:rPr lang="en-GB" sz="7200" b="1" dirty="0" smtClean="0">
                <a:solidFill>
                  <a:schemeClr val="accent2"/>
                </a:solidFill>
                <a:latin typeface="Arial" pitchFamily="34" charset="0"/>
                <a:cs typeface="Arial" pitchFamily="34" charset="0"/>
              </a:rPr>
              <a:t> </a:t>
            </a:r>
          </a:p>
          <a:p>
            <a:pPr>
              <a:lnSpc>
                <a:spcPct val="120000"/>
              </a:lnSpc>
              <a:buNone/>
            </a:pPr>
            <a:endParaRPr lang="en-GB" sz="7200" dirty="0" smtClean="0">
              <a:solidFill>
                <a:schemeClr val="accent2"/>
              </a:solidFill>
              <a:latin typeface="Arial" pitchFamily="34" charset="0"/>
              <a:cs typeface="Arial" pitchFamily="34" charset="0"/>
            </a:endParaRPr>
          </a:p>
          <a:p>
            <a:pPr>
              <a:lnSpc>
                <a:spcPct val="120000"/>
              </a:lnSpc>
              <a:buNone/>
            </a:pPr>
            <a:r>
              <a:rPr lang="en-GB" sz="7200" b="1" dirty="0" smtClean="0">
                <a:solidFill>
                  <a:srgbClr val="00B050"/>
                </a:solidFill>
                <a:latin typeface="Arial" pitchFamily="34" charset="0"/>
                <a:cs typeface="Arial" pitchFamily="34" charset="0"/>
              </a:rPr>
              <a:t>Like a wave that has been building its strength over a thousand miles of</a:t>
            </a:r>
          </a:p>
          <a:p>
            <a:pPr>
              <a:lnSpc>
                <a:spcPct val="120000"/>
              </a:lnSpc>
              <a:buNone/>
            </a:pPr>
            <a:r>
              <a:rPr lang="en-GB" sz="7200" b="1" dirty="0" smtClean="0">
                <a:solidFill>
                  <a:srgbClr val="00B050"/>
                </a:solidFill>
                <a:latin typeface="Arial" pitchFamily="34" charset="0"/>
                <a:cs typeface="Arial" pitchFamily="34" charset="0"/>
              </a:rPr>
              <a:t>ocean</a:t>
            </a:r>
            <a:r>
              <a:rPr lang="en-GB" sz="7200" dirty="0" smtClean="0">
                <a:latin typeface="Arial" pitchFamily="34" charset="0"/>
                <a:cs typeface="Arial" pitchFamily="34" charset="0"/>
              </a:rPr>
              <a:t>, and </a:t>
            </a:r>
            <a:r>
              <a:rPr lang="en-GB" sz="7200" b="1" dirty="0" smtClean="0">
                <a:solidFill>
                  <a:schemeClr val="bg2">
                    <a:lumMod val="50000"/>
                  </a:schemeClr>
                </a:solidFill>
                <a:latin typeface="Arial" pitchFamily="34" charset="0"/>
                <a:cs typeface="Arial" pitchFamily="34" charset="0"/>
              </a:rPr>
              <a:t>which makes little stir in the deep water</a:t>
            </a:r>
            <a:r>
              <a:rPr lang="en-GB" sz="7200" dirty="0" smtClean="0">
                <a:latin typeface="Arial" pitchFamily="34" charset="0"/>
                <a:cs typeface="Arial" pitchFamily="34" charset="0"/>
              </a:rPr>
              <a:t>, but </a:t>
            </a:r>
            <a:r>
              <a:rPr lang="en-GB" sz="7200" b="1" dirty="0" smtClean="0">
                <a:solidFill>
                  <a:srgbClr val="7030A0"/>
                </a:solidFill>
                <a:latin typeface="Arial" pitchFamily="34" charset="0"/>
                <a:cs typeface="Arial" pitchFamily="34" charset="0"/>
              </a:rPr>
              <a:t>which when it </a:t>
            </a:r>
          </a:p>
          <a:p>
            <a:pPr>
              <a:lnSpc>
                <a:spcPct val="120000"/>
              </a:lnSpc>
              <a:buNone/>
            </a:pPr>
            <a:r>
              <a:rPr lang="en-GB" sz="7200" b="1" dirty="0" smtClean="0">
                <a:solidFill>
                  <a:srgbClr val="7030A0"/>
                </a:solidFill>
                <a:latin typeface="Arial" pitchFamily="34" charset="0"/>
                <a:cs typeface="Arial" pitchFamily="34" charset="0"/>
              </a:rPr>
              <a:t>reaches the shallows rears itself up high into the sky</a:t>
            </a:r>
            <a:r>
              <a:rPr lang="en-GB" sz="7200" dirty="0" smtClean="0">
                <a:latin typeface="Arial" pitchFamily="34" charset="0"/>
                <a:cs typeface="Arial" pitchFamily="34" charset="0"/>
              </a:rPr>
              <a:t>, </a:t>
            </a:r>
            <a:r>
              <a:rPr lang="en-GB" sz="7200" b="1" dirty="0" smtClean="0">
                <a:solidFill>
                  <a:schemeClr val="accent3"/>
                </a:solidFill>
                <a:latin typeface="Arial" pitchFamily="34" charset="0"/>
                <a:cs typeface="Arial" pitchFamily="34" charset="0"/>
              </a:rPr>
              <a:t>terrifying the </a:t>
            </a:r>
          </a:p>
          <a:p>
            <a:pPr>
              <a:lnSpc>
                <a:spcPct val="120000"/>
              </a:lnSpc>
              <a:buNone/>
            </a:pPr>
            <a:r>
              <a:rPr lang="en-GB" sz="7200" b="1" dirty="0" smtClean="0">
                <a:solidFill>
                  <a:schemeClr val="accent3"/>
                </a:solidFill>
                <a:latin typeface="Arial" pitchFamily="34" charset="0"/>
                <a:cs typeface="Arial" pitchFamily="34" charset="0"/>
              </a:rPr>
              <a:t>shore-dwellers</a:t>
            </a:r>
            <a:r>
              <a:rPr lang="en-GB" sz="7200" dirty="0" smtClean="0">
                <a:latin typeface="Arial" pitchFamily="34" charset="0"/>
                <a:cs typeface="Arial" pitchFamily="34" charset="0"/>
              </a:rPr>
              <a:t>, </a:t>
            </a:r>
            <a:r>
              <a:rPr lang="en-GB" sz="7200" b="1" dirty="0" smtClean="0">
                <a:solidFill>
                  <a:srgbClr val="FF0000"/>
                </a:solidFill>
                <a:latin typeface="Arial" pitchFamily="34" charset="0"/>
                <a:cs typeface="Arial" pitchFamily="34" charset="0"/>
              </a:rPr>
              <a:t>before crashing down on the land with irresistible power </a:t>
            </a:r>
            <a:r>
              <a:rPr lang="en-GB" sz="7200" dirty="0" smtClean="0">
                <a:latin typeface="Arial" pitchFamily="34" charset="0"/>
                <a:cs typeface="Arial" pitchFamily="34" charset="0"/>
              </a:rPr>
              <a:t>–</a:t>
            </a:r>
          </a:p>
          <a:p>
            <a:pPr>
              <a:lnSpc>
                <a:spcPct val="120000"/>
              </a:lnSpc>
              <a:buNone/>
            </a:pPr>
            <a:r>
              <a:rPr lang="en-GB" sz="7200" dirty="0" smtClean="0">
                <a:latin typeface="Arial" pitchFamily="34" charset="0"/>
                <a:cs typeface="Arial" pitchFamily="34" charset="0"/>
              </a:rPr>
              <a:t>so </a:t>
            </a:r>
            <a:r>
              <a:rPr lang="en-GB" sz="7200" b="1" dirty="0" err="1" smtClean="0">
                <a:solidFill>
                  <a:schemeClr val="accent2"/>
                </a:solidFill>
                <a:latin typeface="Arial" pitchFamily="34" charset="0"/>
                <a:cs typeface="Arial" pitchFamily="34" charset="0"/>
              </a:rPr>
              <a:t>Iorek</a:t>
            </a:r>
            <a:r>
              <a:rPr lang="en-GB" sz="7200" b="1" dirty="0" smtClean="0">
                <a:solidFill>
                  <a:schemeClr val="accent2"/>
                </a:solidFill>
                <a:latin typeface="Arial" pitchFamily="34" charset="0"/>
                <a:cs typeface="Arial" pitchFamily="34" charset="0"/>
              </a:rPr>
              <a:t> </a:t>
            </a:r>
            <a:r>
              <a:rPr lang="en-GB" sz="7200" b="1" dirty="0" err="1" smtClean="0">
                <a:solidFill>
                  <a:schemeClr val="accent2"/>
                </a:solidFill>
                <a:latin typeface="Arial" pitchFamily="34" charset="0"/>
                <a:cs typeface="Arial" pitchFamily="34" charset="0"/>
              </a:rPr>
              <a:t>Byrnison</a:t>
            </a:r>
            <a:r>
              <a:rPr lang="en-GB" sz="7200" b="1" dirty="0" smtClean="0">
                <a:solidFill>
                  <a:schemeClr val="accent2"/>
                </a:solidFill>
                <a:latin typeface="Arial" pitchFamily="34" charset="0"/>
                <a:cs typeface="Arial" pitchFamily="34" charset="0"/>
              </a:rPr>
              <a:t> rose up against </a:t>
            </a:r>
            <a:r>
              <a:rPr lang="en-GB" sz="7200" b="1" dirty="0" err="1" smtClean="0">
                <a:solidFill>
                  <a:schemeClr val="accent2"/>
                </a:solidFill>
                <a:latin typeface="Arial" pitchFamily="34" charset="0"/>
                <a:cs typeface="Arial" pitchFamily="34" charset="0"/>
              </a:rPr>
              <a:t>Iofur</a:t>
            </a:r>
            <a:r>
              <a:rPr lang="en-GB" sz="7200" dirty="0" smtClean="0">
                <a:latin typeface="Arial" pitchFamily="34" charset="0"/>
                <a:cs typeface="Arial" pitchFamily="34" charset="0"/>
              </a:rPr>
              <a:t>,</a:t>
            </a:r>
            <a:r>
              <a:rPr lang="en-GB" sz="7200" dirty="0" smtClean="0">
                <a:solidFill>
                  <a:schemeClr val="accent2"/>
                </a:solidFill>
                <a:latin typeface="Arial" pitchFamily="34" charset="0"/>
                <a:cs typeface="Arial" pitchFamily="34" charset="0"/>
              </a:rPr>
              <a:t> </a:t>
            </a:r>
            <a:r>
              <a:rPr lang="en-GB" sz="7200" b="1" dirty="0" smtClean="0">
                <a:solidFill>
                  <a:schemeClr val="accent6">
                    <a:lumMod val="60000"/>
                    <a:lumOff val="40000"/>
                  </a:schemeClr>
                </a:solidFill>
                <a:latin typeface="Arial" pitchFamily="34" charset="0"/>
                <a:cs typeface="Arial" pitchFamily="34" charset="0"/>
              </a:rPr>
              <a:t>exploding upwards from his </a:t>
            </a:r>
          </a:p>
          <a:p>
            <a:pPr>
              <a:lnSpc>
                <a:spcPct val="120000"/>
              </a:lnSpc>
              <a:buNone/>
            </a:pPr>
            <a:r>
              <a:rPr lang="en-GB" sz="7200" b="1" dirty="0" smtClean="0">
                <a:solidFill>
                  <a:schemeClr val="accent6">
                    <a:lumMod val="60000"/>
                    <a:lumOff val="40000"/>
                  </a:schemeClr>
                </a:solidFill>
                <a:latin typeface="Arial" pitchFamily="34" charset="0"/>
                <a:cs typeface="Arial" pitchFamily="34" charset="0"/>
              </a:rPr>
              <a:t>firm footing on the dry rock</a:t>
            </a:r>
            <a:r>
              <a:rPr lang="en-GB" sz="7200" b="1" dirty="0" smtClean="0">
                <a:latin typeface="Arial" pitchFamily="34" charset="0"/>
                <a:cs typeface="Arial" pitchFamily="34" charset="0"/>
              </a:rPr>
              <a:t>  </a:t>
            </a:r>
            <a:r>
              <a:rPr lang="en-GB" sz="7200" dirty="0" smtClean="0">
                <a:latin typeface="Arial" pitchFamily="34" charset="0"/>
                <a:cs typeface="Arial" pitchFamily="34" charset="0"/>
              </a:rPr>
              <a:t>and </a:t>
            </a:r>
            <a:r>
              <a:rPr lang="en-GB" sz="7200" b="1" dirty="0" smtClean="0">
                <a:solidFill>
                  <a:schemeClr val="accent3">
                    <a:lumMod val="75000"/>
                  </a:schemeClr>
                </a:solidFill>
                <a:latin typeface="Arial" pitchFamily="34" charset="0"/>
                <a:cs typeface="Arial" pitchFamily="34" charset="0"/>
              </a:rPr>
              <a:t>slashing with a ferocious left hand at </a:t>
            </a:r>
          </a:p>
          <a:p>
            <a:pPr>
              <a:lnSpc>
                <a:spcPct val="120000"/>
              </a:lnSpc>
              <a:buNone/>
            </a:pPr>
            <a:r>
              <a:rPr lang="en-GB" sz="7200" b="1" dirty="0" smtClean="0">
                <a:solidFill>
                  <a:schemeClr val="accent3">
                    <a:lumMod val="75000"/>
                  </a:schemeClr>
                </a:solidFill>
                <a:latin typeface="Arial" pitchFamily="34" charset="0"/>
                <a:cs typeface="Arial" pitchFamily="34" charset="0"/>
              </a:rPr>
              <a:t>the exposed jaw of </a:t>
            </a:r>
            <a:r>
              <a:rPr lang="en-GB" sz="7200" b="1" dirty="0" err="1" smtClean="0">
                <a:solidFill>
                  <a:schemeClr val="accent3">
                    <a:lumMod val="75000"/>
                  </a:schemeClr>
                </a:solidFill>
                <a:latin typeface="Arial" pitchFamily="34" charset="0"/>
                <a:cs typeface="Arial" pitchFamily="34" charset="0"/>
              </a:rPr>
              <a:t>Iofur</a:t>
            </a:r>
            <a:r>
              <a:rPr lang="en-GB" sz="7200" b="1" dirty="0" smtClean="0">
                <a:solidFill>
                  <a:schemeClr val="accent3">
                    <a:lumMod val="75000"/>
                  </a:schemeClr>
                </a:solidFill>
                <a:latin typeface="Arial" pitchFamily="34" charset="0"/>
                <a:cs typeface="Arial" pitchFamily="34" charset="0"/>
              </a:rPr>
              <a:t> </a:t>
            </a:r>
            <a:r>
              <a:rPr lang="en-GB" sz="7200" b="1" dirty="0" err="1" smtClean="0">
                <a:solidFill>
                  <a:schemeClr val="accent3">
                    <a:lumMod val="75000"/>
                  </a:schemeClr>
                </a:solidFill>
                <a:latin typeface="Arial" pitchFamily="34" charset="0"/>
                <a:cs typeface="Arial" pitchFamily="34" charset="0"/>
              </a:rPr>
              <a:t>Raknison</a:t>
            </a:r>
            <a:r>
              <a:rPr lang="en-GB" sz="7200" b="1" dirty="0" smtClean="0">
                <a:latin typeface="Arial" pitchFamily="34" charset="0"/>
                <a:cs typeface="Arial" pitchFamily="34" charset="0"/>
              </a:rPr>
              <a:t>.</a:t>
            </a:r>
          </a:p>
          <a:p>
            <a:pPr>
              <a:lnSpc>
                <a:spcPct val="120000"/>
              </a:lnSpc>
              <a:buNone/>
            </a:pPr>
            <a:endParaRPr lang="en-GB" sz="6400" dirty="0" smtClean="0">
              <a:solidFill>
                <a:schemeClr val="accent2"/>
              </a:solidFill>
              <a:latin typeface="Arial" pitchFamily="34" charset="0"/>
              <a:cs typeface="Arial" pitchFamily="34" charset="0"/>
            </a:endParaRPr>
          </a:p>
          <a:p>
            <a:pPr>
              <a:lnSpc>
                <a:spcPct val="120000"/>
              </a:lnSpc>
              <a:buNone/>
            </a:pPr>
            <a:endParaRPr lang="en-GB" sz="6400" dirty="0" smtClean="0">
              <a:latin typeface="Arial" pitchFamily="34" charset="0"/>
              <a:cs typeface="Arial" pitchFamily="34" charset="0"/>
            </a:endParaRPr>
          </a:p>
          <a:p>
            <a:pPr>
              <a:lnSpc>
                <a:spcPct val="120000"/>
              </a:lnSpc>
              <a:buNone/>
            </a:pPr>
            <a:endParaRPr lang="en-GB" dirty="0" smtClean="0">
              <a:latin typeface="Arial" pitchFamily="34" charset="0"/>
              <a:cs typeface="Arial" pitchFamily="34" charset="0"/>
            </a:endParaRPr>
          </a:p>
          <a:p>
            <a:pPr>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3">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additive="base">
                                        <p:cTn id="4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6" dur="1000" fill="hold"/>
                                        <p:tgtEl>
                                          <p:spTgt spid="3">
                                            <p:txEl>
                                              <p:pRg st="10" end="10"/>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 calcmode="lin" valueType="num">
                                      <p:cBhvr additive="base">
                                        <p:cTn id="49"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latin typeface="Arial" pitchFamily="34" charset="0"/>
                <a:cs typeface="Arial" pitchFamily="34" charset="0"/>
              </a:rPr>
              <a:t>Sentence variety: what choices do writers have?</a:t>
            </a:r>
            <a:endParaRPr lang="en-GB" sz="2800" dirty="0"/>
          </a:p>
        </p:txBody>
      </p:sp>
      <p:sp>
        <p:nvSpPr>
          <p:cNvPr id="3" name="Content Placeholder 2"/>
          <p:cNvSpPr>
            <a:spLocks noGrp="1"/>
          </p:cNvSpPr>
          <p:nvPr>
            <p:ph sz="quarter" idx="1"/>
          </p:nvPr>
        </p:nvSpPr>
        <p:spPr>
          <a:xfrm>
            <a:off x="612648" y="1600200"/>
            <a:ext cx="8351840" cy="4495800"/>
          </a:xfrm>
        </p:spPr>
        <p:txBody>
          <a:bodyPr>
            <a:normAutofit fontScale="25000" lnSpcReduction="20000"/>
          </a:bodyPr>
          <a:lstStyle/>
          <a:p>
            <a:pPr>
              <a:lnSpc>
                <a:spcPct val="170000"/>
              </a:lnSpc>
              <a:buNone/>
            </a:pPr>
            <a:r>
              <a:rPr lang="en-GB" sz="7400" dirty="0" smtClean="0">
                <a:latin typeface="Arial" pitchFamily="34" charset="0"/>
                <a:cs typeface="Arial" pitchFamily="34" charset="0"/>
              </a:rPr>
              <a:t>You can vary the </a:t>
            </a:r>
            <a:r>
              <a:rPr lang="en-GB" sz="7400" b="1" dirty="0" smtClean="0">
                <a:latin typeface="Arial" pitchFamily="34" charset="0"/>
                <a:cs typeface="Arial" pitchFamily="34" charset="0"/>
              </a:rPr>
              <a:t>structure</a:t>
            </a:r>
            <a:r>
              <a:rPr lang="en-GB" sz="7400" dirty="0" smtClean="0">
                <a:latin typeface="Arial" pitchFamily="34" charset="0"/>
                <a:cs typeface="Arial" pitchFamily="34" charset="0"/>
              </a:rPr>
              <a:t> of sentences:</a:t>
            </a:r>
          </a:p>
          <a:p>
            <a:pPr>
              <a:lnSpc>
                <a:spcPct val="170000"/>
              </a:lnSpc>
              <a:buNone/>
            </a:pPr>
            <a:r>
              <a:rPr lang="en-GB" sz="7400" i="1" dirty="0" smtClean="0">
                <a:latin typeface="Arial" pitchFamily="34" charset="0"/>
                <a:cs typeface="Arial" pitchFamily="34" charset="0"/>
              </a:rPr>
              <a:t>simple sentences </a:t>
            </a:r>
            <a:r>
              <a:rPr lang="en-GB" sz="7400" dirty="0" smtClean="0">
                <a:latin typeface="Arial" pitchFamily="34" charset="0"/>
                <a:cs typeface="Arial" pitchFamily="34" charset="0"/>
              </a:rPr>
              <a:t>have only one clause:</a:t>
            </a:r>
          </a:p>
          <a:p>
            <a:pPr>
              <a:lnSpc>
                <a:spcPct val="170000"/>
              </a:lnSpc>
            </a:pPr>
            <a:r>
              <a:rPr lang="en-GB" sz="7400" dirty="0" smtClean="0">
                <a:latin typeface="Arial" pitchFamily="34" charset="0"/>
                <a:cs typeface="Arial" pitchFamily="34" charset="0"/>
              </a:rPr>
              <a:t>The man ran desperately along the road. His desperation grew. No cars stopped.</a:t>
            </a:r>
          </a:p>
          <a:p>
            <a:pPr>
              <a:lnSpc>
                <a:spcPct val="90000"/>
              </a:lnSpc>
              <a:buFont typeface="Wingdings" pitchFamily="2" charset="2"/>
              <a:buNone/>
            </a:pPr>
            <a:endParaRPr lang="en-GB" sz="7400" dirty="0" smtClean="0">
              <a:latin typeface="Arial" pitchFamily="34" charset="0"/>
              <a:cs typeface="Arial" pitchFamily="34" charset="0"/>
            </a:endParaRPr>
          </a:p>
          <a:p>
            <a:pPr>
              <a:lnSpc>
                <a:spcPct val="120000"/>
              </a:lnSpc>
              <a:buNone/>
            </a:pPr>
            <a:r>
              <a:rPr lang="en-GB" sz="7400" dirty="0" smtClean="0">
                <a:latin typeface="Arial" pitchFamily="34" charset="0"/>
                <a:cs typeface="Arial" pitchFamily="34" charset="0"/>
              </a:rPr>
              <a:t>Join clauses together to make </a:t>
            </a:r>
            <a:r>
              <a:rPr lang="en-GB" sz="7400" i="1" dirty="0" smtClean="0">
                <a:latin typeface="Arial" pitchFamily="34" charset="0"/>
                <a:cs typeface="Arial" pitchFamily="34" charset="0"/>
              </a:rPr>
              <a:t>compound sentences</a:t>
            </a:r>
            <a:r>
              <a:rPr lang="en-GB" sz="7400" dirty="0" smtClean="0">
                <a:latin typeface="Arial" pitchFamily="34" charset="0"/>
                <a:cs typeface="Arial" pitchFamily="34" charset="0"/>
              </a:rPr>
              <a:t>: </a:t>
            </a:r>
            <a:r>
              <a:rPr lang="en-GB" sz="8000" b="1" dirty="0" smtClean="0">
                <a:latin typeface="Arial" pitchFamily="34" charset="0"/>
                <a:cs typeface="Arial" pitchFamily="34" charset="0"/>
              </a:rPr>
              <a:t>and</a:t>
            </a:r>
            <a:r>
              <a:rPr lang="en-GB" sz="8000" dirty="0" smtClean="0">
                <a:latin typeface="Arial" pitchFamily="34" charset="0"/>
                <a:cs typeface="Arial" pitchFamily="34" charset="0"/>
              </a:rPr>
              <a:t>/</a:t>
            </a:r>
            <a:r>
              <a:rPr lang="en-GB" sz="8000" b="1" dirty="0" smtClean="0">
                <a:latin typeface="Arial" pitchFamily="34" charset="0"/>
                <a:cs typeface="Arial" pitchFamily="34" charset="0"/>
              </a:rPr>
              <a:t>but </a:t>
            </a:r>
            <a:r>
              <a:rPr lang="en-GB" sz="7400" dirty="0" smtClean="0">
                <a:latin typeface="Arial" pitchFamily="34" charset="0"/>
                <a:cs typeface="Arial" pitchFamily="34" charset="0"/>
              </a:rPr>
              <a:t>are </a:t>
            </a:r>
          </a:p>
          <a:p>
            <a:pPr>
              <a:lnSpc>
                <a:spcPct val="120000"/>
              </a:lnSpc>
              <a:buNone/>
            </a:pPr>
            <a:r>
              <a:rPr lang="en-GB" sz="7400" dirty="0" smtClean="0">
                <a:latin typeface="Arial" pitchFamily="34" charset="0"/>
                <a:cs typeface="Arial" pitchFamily="34" charset="0"/>
              </a:rPr>
              <a:t>useful for this.</a:t>
            </a:r>
          </a:p>
          <a:p>
            <a:pPr>
              <a:lnSpc>
                <a:spcPct val="170000"/>
              </a:lnSpc>
            </a:pPr>
            <a:r>
              <a:rPr lang="en-GB" sz="7400" dirty="0" smtClean="0">
                <a:latin typeface="Arial" pitchFamily="34" charset="0"/>
                <a:cs typeface="Arial" pitchFamily="34" charset="0"/>
              </a:rPr>
              <a:t>The man ran desperately along the road </a:t>
            </a:r>
            <a:r>
              <a:rPr lang="en-GB" sz="7400" b="1" dirty="0" smtClean="0">
                <a:latin typeface="Arial" pitchFamily="34" charset="0"/>
                <a:cs typeface="Arial" pitchFamily="34" charset="0"/>
              </a:rPr>
              <a:t>and</a:t>
            </a:r>
            <a:r>
              <a:rPr lang="en-GB" sz="7400" dirty="0" smtClean="0">
                <a:latin typeface="Arial" pitchFamily="34" charset="0"/>
                <a:cs typeface="Arial" pitchFamily="34" charset="0"/>
              </a:rPr>
              <a:t> his desperation grew.</a:t>
            </a:r>
          </a:p>
          <a:p>
            <a:pPr>
              <a:lnSpc>
                <a:spcPct val="170000"/>
              </a:lnSpc>
            </a:pPr>
            <a:r>
              <a:rPr lang="en-GB" sz="7400" dirty="0" smtClean="0">
                <a:latin typeface="Arial" pitchFamily="34" charset="0"/>
                <a:cs typeface="Arial" pitchFamily="34" charset="0"/>
              </a:rPr>
              <a:t>The man ran desperately along the road </a:t>
            </a:r>
            <a:r>
              <a:rPr lang="en-GB" sz="7400" b="1" dirty="0" smtClean="0">
                <a:latin typeface="Arial" pitchFamily="34" charset="0"/>
                <a:cs typeface="Arial" pitchFamily="34" charset="0"/>
              </a:rPr>
              <a:t>but</a:t>
            </a:r>
            <a:r>
              <a:rPr lang="en-GB" sz="7400" dirty="0" smtClean="0">
                <a:latin typeface="Arial" pitchFamily="34" charset="0"/>
                <a:cs typeface="Arial" pitchFamily="34" charset="0"/>
              </a:rPr>
              <a:t> no cars stopped </a:t>
            </a:r>
            <a:r>
              <a:rPr lang="en-GB" sz="7400" b="1" dirty="0" smtClean="0">
                <a:latin typeface="Arial" pitchFamily="34" charset="0"/>
                <a:cs typeface="Arial" pitchFamily="34" charset="0"/>
              </a:rPr>
              <a:t>and</a:t>
            </a:r>
            <a:r>
              <a:rPr lang="en-GB" sz="7400" dirty="0" smtClean="0">
                <a:latin typeface="Arial" pitchFamily="34" charset="0"/>
                <a:cs typeface="Arial" pitchFamily="34" charset="0"/>
              </a:rPr>
              <a:t> his desperation grew.  </a:t>
            </a:r>
          </a:p>
          <a:p>
            <a:pPr>
              <a:lnSpc>
                <a:spcPct val="170000"/>
              </a:lnSpc>
            </a:pPr>
            <a:endParaRPr lang="en-GB" sz="3200" dirty="0" smtClean="0">
              <a:latin typeface="Arial" pitchFamily="34" charset="0"/>
              <a:cs typeface="Arial" pitchFamily="34" charset="0"/>
            </a:endParaRPr>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2332</TotalTime>
  <Words>1394</Words>
  <Application>Microsoft Office PowerPoint</Application>
  <PresentationFormat>On-screen Show (4:3)</PresentationFormat>
  <Paragraphs>252</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Median</vt:lpstr>
      <vt:lpstr>SENTENCE BUILDING</vt:lpstr>
      <vt:lpstr>Words that show and tell</vt:lpstr>
      <vt:lpstr>Words that show and tell</vt:lpstr>
      <vt:lpstr>Building interesting detail in a  simple  sentence</vt:lpstr>
      <vt:lpstr>Simple sentence game</vt:lpstr>
      <vt:lpstr>Can you add more detail to this sentence so that we have a clearer picture of the setting, characters and events?  Use only one verb.</vt:lpstr>
      <vt:lpstr>Sentence variety: what choices do writers have?</vt:lpstr>
      <vt:lpstr>How did Philip Pullman do that?</vt:lpstr>
      <vt:lpstr>Sentence variety: what choices do writers have?</vt:lpstr>
      <vt:lpstr>Sentence variety: what choices do writers have?</vt:lpstr>
      <vt:lpstr>How well does this writer vary sentences to interest and engage the reader?</vt:lpstr>
      <vt:lpstr>How many different ways can you join the main clauses to the subordinate clauses? Which sentences sound the scariest? </vt:lpstr>
      <vt:lpstr> </vt:lpstr>
      <vt:lpstr> </vt:lpstr>
    </vt:vector>
  </TitlesOfParts>
  <Company>University of Exeter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Sentences Interesting</dc:title>
  <dc:creator>GSE</dc:creator>
  <cp:lastModifiedBy>GSE</cp:lastModifiedBy>
  <cp:revision>234</cp:revision>
  <dcterms:created xsi:type="dcterms:W3CDTF">2011-08-10T11:13:44Z</dcterms:created>
  <dcterms:modified xsi:type="dcterms:W3CDTF">2012-02-20T14:05:45Z</dcterms:modified>
</cp:coreProperties>
</file>