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Lst>
  <p:notesMasterIdLst>
    <p:notesMasterId r:id="rId31"/>
  </p:notesMasterIdLst>
  <p:sldIdLst>
    <p:sldId id="338" r:id="rId5"/>
    <p:sldId id="302" r:id="rId6"/>
    <p:sldId id="322" r:id="rId7"/>
    <p:sldId id="323" r:id="rId8"/>
    <p:sldId id="303" r:id="rId9"/>
    <p:sldId id="301" r:id="rId10"/>
    <p:sldId id="321" r:id="rId11"/>
    <p:sldId id="325" r:id="rId12"/>
    <p:sldId id="319" r:id="rId13"/>
    <p:sldId id="279" r:id="rId14"/>
    <p:sldId id="324" r:id="rId15"/>
    <p:sldId id="261" r:id="rId16"/>
    <p:sldId id="308" r:id="rId17"/>
    <p:sldId id="297" r:id="rId18"/>
    <p:sldId id="283" r:id="rId19"/>
    <p:sldId id="260" r:id="rId20"/>
    <p:sldId id="285" r:id="rId21"/>
    <p:sldId id="305" r:id="rId22"/>
    <p:sldId id="284" r:id="rId23"/>
    <p:sldId id="306" r:id="rId24"/>
    <p:sldId id="282" r:id="rId25"/>
    <p:sldId id="291" r:id="rId26"/>
    <p:sldId id="269" r:id="rId27"/>
    <p:sldId id="304" r:id="rId28"/>
    <p:sldId id="276" r:id="rId29"/>
    <p:sldId id="32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pos="257" userDrawn="1">
          <p15:clr>
            <a:srgbClr val="A4A3A4"/>
          </p15:clr>
        </p15:guide>
        <p15:guide id="3" orient="horz" pos="1434" userDrawn="1">
          <p15:clr>
            <a:srgbClr val="A4A3A4"/>
          </p15:clr>
        </p15:guide>
        <p15:guide id="4" orient="horz" pos="3045" userDrawn="1">
          <p15:clr>
            <a:srgbClr val="A4A3A4"/>
          </p15:clr>
        </p15:guide>
        <p15:guide id="5" pos="6562" userDrawn="1">
          <p15:clr>
            <a:srgbClr val="A4A3A4"/>
          </p15:clr>
        </p15:guide>
        <p15:guide id="6" orient="horz" pos="4042" userDrawn="1">
          <p15:clr>
            <a:srgbClr val="A4A3A4"/>
          </p15:clr>
        </p15:guide>
        <p15:guide id="7" pos="3749" userDrawn="1">
          <p15:clr>
            <a:srgbClr val="A4A3A4"/>
          </p15:clr>
        </p15:guide>
        <p15:guide id="8" pos="456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A9AA"/>
    <a:srgbClr val="969FA7"/>
    <a:srgbClr val="8EC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2176EC-5873-4EA2-88A2-9D9F4451302C}" v="6" dt="2025-09-12T09:03:08.4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76" autoAdjust="0"/>
  </p:normalViewPr>
  <p:slideViewPr>
    <p:cSldViewPr snapToGrid="0">
      <p:cViewPr varScale="1">
        <p:scale>
          <a:sx n="95" d="100"/>
          <a:sy n="95" d="100"/>
        </p:scale>
        <p:origin x="462" y="66"/>
      </p:cViewPr>
      <p:guideLst>
        <p:guide orient="horz" pos="1117"/>
        <p:guide pos="257"/>
        <p:guide orient="horz" pos="1434"/>
        <p:guide orient="horz" pos="3045"/>
        <p:guide pos="6562"/>
        <p:guide orient="horz" pos="4042"/>
        <p:guide pos="3749"/>
        <p:guide pos="456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Ewing" userId="69049b56-9544-4993-a2a1-26ac9ad684fb" providerId="ADAL" clId="{0A60FCC2-AA69-48E6-8924-8B0014E1D996}"/>
    <pc:docChg chg="modSld">
      <pc:chgData name="Jan Ewing" userId="69049b56-9544-4993-a2a1-26ac9ad684fb" providerId="ADAL" clId="{0A60FCC2-AA69-48E6-8924-8B0014E1D996}" dt="2025-09-12T09:03:50.576" v="377" actId="20577"/>
      <pc:docMkLst>
        <pc:docMk/>
      </pc:docMkLst>
      <pc:sldChg chg="addSp delSp modSp mod modNotesTx">
        <pc:chgData name="Jan Ewing" userId="69049b56-9544-4993-a2a1-26ac9ad684fb" providerId="ADAL" clId="{0A60FCC2-AA69-48E6-8924-8B0014E1D996}" dt="2025-09-12T09:03:50.576" v="377" actId="20577"/>
        <pc:sldMkLst>
          <pc:docMk/>
          <pc:sldMk cId="2546334300" sldId="319"/>
        </pc:sldMkLst>
        <pc:spChg chg="add del mod">
          <ac:chgData name="Jan Ewing" userId="69049b56-9544-4993-a2a1-26ac9ad684fb" providerId="ADAL" clId="{0A60FCC2-AA69-48E6-8924-8B0014E1D996}" dt="2025-09-12T09:03:35.599" v="373"/>
          <ac:spMkLst>
            <pc:docMk/>
            <pc:sldMk cId="2546334300" sldId="319"/>
            <ac:spMk id="3" creationId="{BB17FB1B-B58E-BDD9-485A-EF7BCED6FE66}"/>
          </ac:spMkLst>
        </pc:spChg>
        <pc:spChg chg="add del mod">
          <ac:chgData name="Jan Ewing" userId="69049b56-9544-4993-a2a1-26ac9ad684fb" providerId="ADAL" clId="{0A60FCC2-AA69-48E6-8924-8B0014E1D996}" dt="2025-09-12T09:03:35.614" v="375"/>
          <ac:spMkLst>
            <pc:docMk/>
            <pc:sldMk cId="2546334300" sldId="319"/>
            <ac:spMk id="4" creationId="{83A94FED-276C-8815-CD78-64E1D8B7D052}"/>
          </ac:spMkLst>
        </pc:spChg>
        <pc:spChg chg="mod">
          <ac:chgData name="Jan Ewing" userId="69049b56-9544-4993-a2a1-26ac9ad684fb" providerId="ADAL" clId="{0A60FCC2-AA69-48E6-8924-8B0014E1D996}" dt="2025-09-12T09:03:50.576" v="377" actId="20577"/>
          <ac:spMkLst>
            <pc:docMk/>
            <pc:sldMk cId="2546334300" sldId="319"/>
            <ac:spMk id="5" creationId="{00000000-0000-0000-0000-000000000000}"/>
          </ac:spMkLst>
        </pc:spChg>
      </pc:sldChg>
      <pc:sldChg chg="modNotesTx">
        <pc:chgData name="Jan Ewing" userId="69049b56-9544-4993-a2a1-26ac9ad684fb" providerId="ADAL" clId="{0A60FCC2-AA69-48E6-8924-8B0014E1D996}" dt="2025-09-12T08:38:59.186" v="4" actId="20577"/>
        <pc:sldMkLst>
          <pc:docMk/>
          <pc:sldMk cId="2752895039" sldId="32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A2A636-B456-4EAE-AEB9-B3B82078ECD6}" type="datetimeFigureOut">
              <a:rPr lang="en-GB" smtClean="0"/>
              <a:t>12/09/2025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4E5092-8265-4006-A364-23F104E02F61}" type="slidenum">
              <a:rPr lang="en-GB" smtClean="0"/>
              <a:t>‹#›</a:t>
            </a:fld>
            <a:endParaRPr lang="en-GB" dirty="0"/>
          </a:p>
        </p:txBody>
      </p:sp>
    </p:spTree>
    <p:extLst>
      <p:ext uri="{BB962C8B-B14F-4D97-AF65-F5344CB8AC3E}">
        <p14:creationId xmlns:p14="http://schemas.microsoft.com/office/powerpoint/2010/main" val="79979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ethnicity-facts-figures.service.gov.uk/crime-justice-and-the-law/policing/stop-and-search/latest/"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ons.gov.uk/employmentandlabourmarket/peopleinwork/earningsandworkinghours/bulletins/genderpaygapintheuk/2024" TargetMode="External"/><Relationship Id="rId4" Type="http://schemas.openxmlformats.org/officeDocument/2006/relationships/hyperlink" Target="https://www.ons.gov.uk/employmentandlabourmarket/peopleinwork/earningsandworkinghours/bulletins/genderpaygapintheuk/2020"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creativecommons.org/licenses/by/3.0/" TargetMode="External"/><Relationship Id="rId4" Type="http://schemas.openxmlformats.org/officeDocument/2006/relationships/hyperlink" Target="https://creativecommons.org/licenses/by/2.0/deed.en"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ur03.safelinks.protection.outlook.com/?url=https%3A%2F%2Fassets.publishing.service.gov.uk%2Fmedia%2F687a3d473f4bde279ef4528c%2FRSHE_statutory_guidance_-_July_2025_.pdf&amp;data=05%7C02%7Cje277%40universityofcambridgecloud.onmicrosoft.com%7Cb28f6ac2533d4d60039808ddde5d39a3%7C49a50445bdfa4b79ade3547b4f3986e9%7C1%7C0%7C638911214648862077%7CUnknown%7CTWFpbGZsb3d8eyJFbXB0eU1hcGkiOnRydWUsIlYiOiIwLjAuMDAwMCIsIlAiOiJXaW4zMiIsIkFOIjoiTWFpbCIsIldUIjoyfQ%3D%3D%7C0%7C%7C%7C&amp;sdata=hj4EhYr4wO32QMvxjMUd5TDUvZbbbCyApRzkkAFBI1Q%3D&amp;reserved=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08347/SECONDARY_national_curriculum_-_Citizenship.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438602/GCSE_subject_content_for_citizenship_studies.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she-association.org.uk/system/files/2018%20-%20Handling%20complex%20issues%20safely%20in%20the%20PSHE%20classroom.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ur03.safelinks.protection.outlook.com/?url=https%3A%2F%2F20248256.fs1.hubspotusercontent-na1.net%2Fhubfs%2F20248256%2FGuidance%2FDocuments%2FHandling%2520complex%2520issues%2520safely%2520in%2520the%2520PSHE%2520classroom.pdf%3FhsCtaTracking%3Dc2552fae-621f-4b9e-bb0e-3f8d0a57a351%257C3661ba81-9241-436d-8299-e2c468e27f75&amp;data=05%7C02%7Cje277%40universityofcambridgecloud.onmicrosoft.com%7Cb28f6ac2533d4d60039808ddde5d39a3%7C49a50445bdfa4b79ade3547b4f3986e9%7C1%7C0%7C638911214648880419%7CUnknown%7CTWFpbGZsb3d8eyJFbXB0eU1hcGkiOnRydWUsIlYiOiIwLjAuMDAwMCIsIlAiOiJXaW4zMiIsIkFOIjoiTWFpbCIsIldUIjoyfQ%3D%3D%7C0%7C%7C%7C&amp;sdata=3celmhDzDsIeJruU%2BqOxzU4P8fpGvrKH6t2C1yUbLEQ%3D&amp;reserved=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the first of two lessons, </a:t>
            </a:r>
            <a:r>
              <a:rPr lang="en-GB" i="1" dirty="0"/>
              <a:t>‘The Rights Idea?’ </a:t>
            </a:r>
            <a:r>
              <a:rPr lang="en-GB" dirty="0"/>
              <a:t>Lesson 1 introduces young people's rights under the UNCRC generally, including their right to have their voices heard under Article 12. In lesson 2 young people’s Article 12 rights are considered In the context of parental separation. </a:t>
            </a: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a:t>
            </a:fld>
            <a:endParaRPr lang="en-GB" dirty="0"/>
          </a:p>
        </p:txBody>
      </p:sp>
    </p:spTree>
    <p:extLst>
      <p:ext uri="{BB962C8B-B14F-4D97-AF65-F5344CB8AC3E}">
        <p14:creationId xmlns:p14="http://schemas.microsoft.com/office/powerpoint/2010/main" val="2432153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u="sng" dirty="0"/>
              <a:t>Learning Objectives:</a:t>
            </a:r>
            <a:endParaRPr lang="en-GB" sz="1200" i="1" dirty="0"/>
          </a:p>
          <a:p>
            <a:pPr marL="0" indent="0">
              <a:buNone/>
            </a:pPr>
            <a:r>
              <a:rPr lang="en-GB" sz="1200" dirty="0"/>
              <a:t>To learn about the rights that children and young people have under the United Nations Convention on the Rights of the Child (‘The UNCRC’).</a:t>
            </a:r>
          </a:p>
          <a:p>
            <a:pPr marL="0" indent="0">
              <a:buNone/>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To learn about different ways that young people are acting to solve problems and contribute to society</a:t>
            </a:r>
          </a:p>
          <a:p>
            <a:pPr marL="0" indent="0">
              <a:buNone/>
            </a:pPr>
            <a:endParaRPr lang="en-GB" sz="1200" dirty="0"/>
          </a:p>
          <a:p>
            <a:pPr marL="0" indent="0">
              <a:buNone/>
            </a:pPr>
            <a:endParaRPr lang="en-GB" sz="1200" dirty="0"/>
          </a:p>
          <a:p>
            <a:pPr marL="0" indent="0">
              <a:buNone/>
            </a:pPr>
            <a:endParaRPr lang="en-GB" sz="1200" dirty="0"/>
          </a:p>
          <a:p>
            <a:pPr lvl="0"/>
            <a:endParaRPr lang="en-GB" sz="1200" i="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10</a:t>
            </a:fld>
            <a:endParaRPr lang="en-GB" dirty="0"/>
          </a:p>
        </p:txBody>
      </p:sp>
    </p:spTree>
    <p:extLst>
      <p:ext uri="{BB962C8B-B14F-4D97-AF65-F5344CB8AC3E}">
        <p14:creationId xmlns:p14="http://schemas.microsoft.com/office/powerpoint/2010/main" val="915885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sng" kern="1200" dirty="0">
                <a:solidFill>
                  <a:schemeClr val="tx1"/>
                </a:solidFill>
                <a:effectLst/>
                <a:latin typeface="+mn-lt"/>
                <a:ea typeface="+mn-ea"/>
                <a:cs typeface="+mn-cs"/>
              </a:rPr>
              <a:t>Introduce the topic and run through the learning outcomes:</a:t>
            </a:r>
            <a:endParaRPr lang="en-GB" sz="1200" i="1" kern="1200" dirty="0">
              <a:solidFill>
                <a:schemeClr val="tx1"/>
              </a:solidFill>
              <a:effectLst/>
              <a:latin typeface="+mn-lt"/>
              <a:ea typeface="+mn-ea"/>
              <a:cs typeface="+mn-cs"/>
            </a:endParaRPr>
          </a:p>
          <a:p>
            <a:r>
              <a:rPr lang="en-GB" sz="1200" b="1" i="0" u="none" strike="noStrike" kern="1200" dirty="0">
                <a:solidFill>
                  <a:schemeClr val="tx1"/>
                </a:solidFill>
                <a:effectLst/>
                <a:latin typeface="+mn-lt"/>
                <a:ea typeface="+mn-ea"/>
                <a:cs typeface="+mn-cs"/>
              </a:rPr>
              <a:t> </a:t>
            </a:r>
            <a:r>
              <a:rPr lang="en-GB" sz="1200" i="0" kern="1200" dirty="0">
                <a:solidFill>
                  <a:schemeClr val="tx1"/>
                </a:solidFill>
                <a:effectLst/>
                <a:latin typeface="+mn-lt"/>
                <a:ea typeface="+mn-ea"/>
                <a:cs typeface="+mn-cs"/>
              </a:rPr>
              <a:t>After the lesson pupils will be able to:</a:t>
            </a:r>
            <a:endParaRPr lang="en-GB" sz="1200" i="1" kern="1200" dirty="0">
              <a:solidFill>
                <a:schemeClr val="tx1"/>
              </a:solidFill>
              <a:effectLst/>
              <a:latin typeface="+mn-lt"/>
              <a:ea typeface="+mn-ea"/>
              <a:cs typeface="+mn-cs"/>
            </a:endParaRPr>
          </a:p>
          <a:p>
            <a:pPr>
              <a:spcBef>
                <a:spcPts val="0"/>
              </a:spcBef>
            </a:pPr>
            <a:r>
              <a:rPr lang="en-GB" sz="1200" dirty="0"/>
              <a:t>Explain the 4 guiding principles of the UNCRC </a:t>
            </a:r>
          </a:p>
          <a:p>
            <a:pPr>
              <a:spcBef>
                <a:spcPts val="0"/>
              </a:spcBef>
            </a:pPr>
            <a:r>
              <a:rPr lang="en-GB" sz="1200" dirty="0"/>
              <a:t>Explain some of the key Articles of the UNCRC and the UK legislation protecting some of these rights </a:t>
            </a:r>
          </a:p>
          <a:p>
            <a:pPr>
              <a:spcBef>
                <a:spcPts val="0"/>
              </a:spcBef>
            </a:pPr>
            <a:r>
              <a:rPr lang="en-GB" sz="1800" dirty="0">
                <a:effectLst/>
                <a:latin typeface="Calibri" panose="020F0502020204030204" pitchFamily="34" charset="0"/>
                <a:ea typeface="Calibri" panose="020F0502020204030204" pitchFamily="34" charset="0"/>
              </a:rPr>
              <a:t>Analyse how young activists are able to ‘get their voices heard’</a:t>
            </a:r>
            <a:endParaRPr lang="en-GB" sz="1200" dirty="0"/>
          </a:p>
          <a:p>
            <a:pPr marL="0" indent="0">
              <a:buNone/>
            </a:pPr>
            <a:endParaRPr lang="en-GB" sz="1200" dirty="0"/>
          </a:p>
          <a:p>
            <a:pPr marL="0" indent="0">
              <a:buNone/>
            </a:pPr>
            <a:endParaRPr lang="en-GB" sz="1200" dirty="0"/>
          </a:p>
          <a:p>
            <a:pPr marL="0" indent="0">
              <a:buNone/>
            </a:pPr>
            <a:endParaRPr lang="en-GB" sz="1200" dirty="0"/>
          </a:p>
          <a:p>
            <a:pPr lvl="0"/>
            <a:endParaRPr lang="en-GB" sz="1200" i="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11</a:t>
            </a:fld>
            <a:endParaRPr lang="en-GB" dirty="0"/>
          </a:p>
        </p:txBody>
      </p:sp>
    </p:spTree>
    <p:extLst>
      <p:ext uri="{BB962C8B-B14F-4D97-AF65-F5344CB8AC3E}">
        <p14:creationId xmlns:p14="http://schemas.microsoft.com/office/powerpoint/2010/main" val="774641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effectLst/>
                <a:latin typeface="+mn-lt"/>
                <a:ea typeface="+mn-ea"/>
                <a:cs typeface="+mn-cs"/>
              </a:rPr>
              <a:t>As a baseline exercise, ask the whole class to think about: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kern="1200" dirty="0">
              <a:solidFill>
                <a:schemeClr val="tx1"/>
              </a:solidFill>
              <a:effectLst/>
              <a:latin typeface="+mn-lt"/>
              <a:ea typeface="+mn-ea"/>
              <a:cs typeface="+mn-cs"/>
            </a:endParaRPr>
          </a:p>
          <a:p>
            <a:pPr lvl="0" indent="361950"/>
            <a:r>
              <a:rPr lang="en-GB" sz="1200" i="1" dirty="0">
                <a:solidFill>
                  <a:srgbClr val="62A9AA"/>
                </a:solidFill>
                <a:effectLst/>
                <a:ea typeface="Times New Roman" panose="02020603050405020304" pitchFamily="18" charset="0"/>
                <a:cs typeface="Arial" panose="020B0604020202020204" pitchFamily="34" charset="0"/>
              </a:rPr>
              <a:t>What are rights? </a:t>
            </a:r>
            <a:r>
              <a:rPr lang="en-GB" sz="1200" i="0" dirty="0">
                <a:solidFill>
                  <a:srgbClr val="62A9AA"/>
                </a:solidFill>
                <a:effectLst/>
                <a:ea typeface="Times New Roman" panose="02020603050405020304" pitchFamily="18" charset="0"/>
                <a:cs typeface="Arial" panose="020B0604020202020204" pitchFamily="34" charset="0"/>
              </a:rPr>
              <a:t>(Rights are </a:t>
            </a:r>
            <a:r>
              <a:rPr lang="en-GB" b="0" i="0" dirty="0">
                <a:solidFill>
                  <a:srgbClr val="333333"/>
                </a:solidFill>
                <a:effectLst/>
                <a:latin typeface="Roboto"/>
              </a:rPr>
              <a:t>standards that recognise and protect the dignity of all human beings.</a:t>
            </a:r>
            <a:r>
              <a:rPr lang="en-GB" sz="1200" i="0" dirty="0">
                <a:solidFill>
                  <a:srgbClr val="62A9AA"/>
                </a:solidFill>
                <a:effectLst/>
                <a:ea typeface="Times New Roman" panose="02020603050405020304" pitchFamily="18" charset="0"/>
                <a:cs typeface="Arial" panose="020B0604020202020204" pitchFamily="34" charset="0"/>
              </a:rPr>
              <a:t>)</a:t>
            </a:r>
            <a:endParaRPr lang="en-GB" sz="1200" i="0" dirty="0">
              <a:solidFill>
                <a:srgbClr val="62A9AA"/>
              </a:solidFill>
              <a:effectLst/>
              <a:ea typeface="Times New Roman" panose="02020603050405020304" pitchFamily="18" charset="0"/>
              <a:cs typeface="Times New Roman" panose="02020603050405020304" pitchFamily="18" charset="0"/>
            </a:endParaRPr>
          </a:p>
          <a:p>
            <a:pPr marL="361950" lvl="0"/>
            <a:r>
              <a:rPr lang="en-GB" sz="1200" i="1" dirty="0">
                <a:solidFill>
                  <a:srgbClr val="62A9AA"/>
                </a:solidFill>
                <a:effectLst/>
                <a:ea typeface="Times New Roman" panose="02020603050405020304" pitchFamily="18" charset="0"/>
                <a:cs typeface="Arial" panose="020B0604020202020204" pitchFamily="34" charset="0"/>
              </a:rPr>
              <a:t>What key words might be associated with ‘rights’? </a:t>
            </a:r>
            <a:r>
              <a:rPr lang="en-GB" sz="1200" i="0" kern="1200" dirty="0">
                <a:solidFill>
                  <a:schemeClr val="tx1"/>
                </a:solidFill>
                <a:effectLst/>
                <a:latin typeface="+mn-lt"/>
                <a:ea typeface="+mn-ea"/>
                <a:cs typeface="+mn-cs"/>
              </a:rPr>
              <a:t>(Fairness, equality, respect, benefits, support, entitlements). </a:t>
            </a:r>
            <a:endParaRPr lang="en-GB" sz="1200" i="1" dirty="0">
              <a:solidFill>
                <a:srgbClr val="62A9AA"/>
              </a:solidFill>
              <a:effectLst/>
              <a:ea typeface="Times New Roman" panose="02020603050405020304" pitchFamily="18" charset="0"/>
              <a:cs typeface="Times New Roman" panose="02020603050405020304" pitchFamily="18" charset="0"/>
            </a:endParaRPr>
          </a:p>
          <a:p>
            <a:pPr marL="361950" lvl="0"/>
            <a:r>
              <a:rPr lang="en-GB" sz="1200" i="1" dirty="0">
                <a:solidFill>
                  <a:srgbClr val="62A9AA"/>
                </a:solidFill>
                <a:effectLst/>
                <a:ea typeface="Times New Roman" panose="02020603050405020304" pitchFamily="18" charset="0"/>
                <a:cs typeface="Arial" panose="020B0604020202020204" pitchFamily="34" charset="0"/>
              </a:rPr>
              <a:t>Why do rights need to be protected? </a:t>
            </a:r>
            <a:r>
              <a:rPr lang="en-GB" sz="1200" i="0" dirty="0">
                <a:solidFill>
                  <a:srgbClr val="62A9AA"/>
                </a:solidFill>
                <a:effectLst/>
                <a:ea typeface="Times New Roman" panose="02020603050405020304" pitchFamily="18" charset="0"/>
                <a:cs typeface="Arial" panose="020B0604020202020204" pitchFamily="34" charset="0"/>
              </a:rPr>
              <a:t>(To ensure that human dignity and equality is given to all.)</a:t>
            </a:r>
            <a:endParaRPr lang="en-GB" sz="1200" i="0" dirty="0">
              <a:solidFill>
                <a:srgbClr val="62A9AA"/>
              </a:solidFill>
              <a:effectLs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cs typeface="Arial" panose="020B0604020202020204" pitchFamily="34" charset="0"/>
              </a:rPr>
              <a:t>Either ask pupils to get up and move around the room, adding to graffiti walls which have these questions as headings. Or, if you would prefer, you could hand out post it notes for pupils to complete in response to these questions, that they then stick on each ‘wall’.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i="0" kern="1200" dirty="0">
              <a:solidFill>
                <a:schemeClr val="tx1"/>
              </a:solidFill>
              <a:effectLst/>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effectLst/>
                <a:latin typeface="+mn-lt"/>
                <a:ea typeface="+mn-ea"/>
                <a:cs typeface="+mn-cs"/>
              </a:rPr>
              <a:t>Here the emphasis is on ensuring that the pupils understand what is meant by rights rather than discussing specific rights.</a:t>
            </a:r>
            <a:r>
              <a:rPr lang="en-GB" sz="1200" i="0" kern="1200" baseline="0" dirty="0">
                <a:solidFill>
                  <a:schemeClr val="tx1"/>
                </a:solidFill>
                <a:effectLst/>
                <a:latin typeface="+mn-lt"/>
                <a:ea typeface="+mn-ea"/>
                <a:cs typeface="+mn-cs"/>
              </a:rPr>
              <a:t> Alternatively, hand out post-it notes and ask the pupils to write down a word they would associate with rights then stick them on the whiteboard grouping them around words that emphasise ‘fairness’ and words that emphasise ‘entitlement’.</a:t>
            </a:r>
            <a:endParaRPr lang="en-GB" sz="1200" i="1" kern="1200" dirty="0">
              <a:solidFill>
                <a:schemeClr val="tx1"/>
              </a:solidFill>
              <a:effectLst/>
              <a:latin typeface="+mn-lt"/>
              <a:ea typeface="+mn-ea"/>
              <a:cs typeface="+mn-cs"/>
            </a:endParaRPr>
          </a:p>
          <a:p>
            <a:endParaRPr lang="en-GB" dirty="0"/>
          </a:p>
          <a:p>
            <a:r>
              <a:rPr lang="en-GB" dirty="0"/>
              <a:t>Do not give any further hints or tips, even if pupils ask questions. They should not share their ideas with classmates during the activity. This will give you the opportunity to see what pupils’ own beliefs and ideas are on ‘rights’ before the lesson begins.</a:t>
            </a:r>
          </a:p>
        </p:txBody>
      </p:sp>
      <p:sp>
        <p:nvSpPr>
          <p:cNvPr id="4" name="Slide Number Placeholder 3"/>
          <p:cNvSpPr>
            <a:spLocks noGrp="1"/>
          </p:cNvSpPr>
          <p:nvPr>
            <p:ph type="sldNum" sz="quarter" idx="5"/>
          </p:nvPr>
        </p:nvSpPr>
        <p:spPr/>
        <p:txBody>
          <a:bodyPr/>
          <a:lstStyle/>
          <a:p>
            <a:fld id="{CE4E5092-8265-4006-A364-23F104E02F61}" type="slidenum">
              <a:rPr lang="en-GB" smtClean="0"/>
              <a:t>12</a:t>
            </a:fld>
            <a:endParaRPr lang="en-GB" dirty="0"/>
          </a:p>
        </p:txBody>
      </p:sp>
    </p:spTree>
    <p:extLst>
      <p:ext uri="{BB962C8B-B14F-4D97-AF65-F5344CB8AC3E}">
        <p14:creationId xmlns:p14="http://schemas.microsoft.com/office/powerpoint/2010/main" val="2246092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000" dirty="0"/>
              <a:t>Ask pupils: </a:t>
            </a:r>
            <a:r>
              <a:rPr lang="en-GB" sz="1200" b="0" i="0" dirty="0">
                <a:solidFill>
                  <a:srgbClr val="201F1E"/>
                </a:solidFill>
                <a:effectLst/>
                <a:latin typeface="Calibri" panose="020F0502020204030204" pitchFamily="34" charset="0"/>
              </a:rPr>
              <a:t>Has anyone heard of the United Nations? What do you think it might do? Is it an organisation relevant for children to know about? If so, why?</a:t>
            </a:r>
          </a:p>
          <a:p>
            <a:pPr algn="l"/>
            <a:endParaRPr lang="en-GB" sz="1200" b="0" i="0" dirty="0">
              <a:solidFill>
                <a:srgbClr val="201F1E"/>
              </a:solidFill>
              <a:effectLst/>
              <a:latin typeface="Calibri" panose="020F0502020204030204" pitchFamily="34" charset="0"/>
            </a:endParaRPr>
          </a:p>
          <a:p>
            <a:pPr algn="l"/>
            <a:r>
              <a:rPr lang="en-GB" sz="1200" b="0" i="0" dirty="0">
                <a:solidFill>
                  <a:srgbClr val="201F1E"/>
                </a:solidFill>
                <a:effectLst/>
                <a:latin typeface="Calibri" panose="020F0502020204030204" pitchFamily="34" charset="0"/>
              </a:rPr>
              <a:t>The UN was formed in 1945, after World War 2 to try to prevent further wars. It has 193 member states and the UK Is one of the five permanent members of the UN Security Council (as well as the </a:t>
            </a:r>
            <a:r>
              <a:rPr lang="en-GB" altLang="en-US" sz="1200" dirty="0"/>
              <a:t>USA, France, China, and Russia</a:t>
            </a:r>
            <a:r>
              <a:rPr lang="en-GB" sz="1200" b="0" i="0" dirty="0">
                <a:solidFill>
                  <a:srgbClr val="201F1E"/>
                </a:solidFill>
                <a:effectLst/>
                <a:latin typeface="Calibri" panose="020F0502020204030204" pitchFamily="34" charset="0"/>
              </a:rPr>
              <a:t>).</a:t>
            </a:r>
          </a:p>
          <a:p>
            <a:pPr algn="l"/>
            <a:r>
              <a:rPr lang="en-GB" sz="1200" b="0" i="0" dirty="0">
                <a:solidFill>
                  <a:srgbClr val="201F1E"/>
                </a:solidFill>
                <a:effectLst/>
                <a:latin typeface="Calibri" panose="020F0502020204030204" pitchFamily="34" charset="0"/>
              </a:rPr>
              <a:t>The UN’s aims are:</a:t>
            </a:r>
          </a:p>
          <a:p>
            <a:pPr marL="171450" indent="-171450">
              <a:lnSpc>
                <a:spcPct val="80000"/>
              </a:lnSpc>
              <a:buFont typeface="Wingdings" panose="05000000000000000000" pitchFamily="2" charset="2"/>
              <a:buChar char="§"/>
            </a:pPr>
            <a:r>
              <a:rPr lang="en-GB" altLang="en-US" sz="1200" dirty="0"/>
              <a:t>To keep peace throughout the world</a:t>
            </a:r>
          </a:p>
          <a:p>
            <a:pPr marL="171450" indent="-171450">
              <a:lnSpc>
                <a:spcPct val="80000"/>
              </a:lnSpc>
              <a:buFont typeface="Wingdings" panose="05000000000000000000" pitchFamily="2" charset="2"/>
              <a:buChar char="§"/>
            </a:pPr>
            <a:r>
              <a:rPr lang="en-GB" altLang="en-US" sz="1200" dirty="0"/>
              <a:t>To develop friendly relations between countries</a:t>
            </a:r>
          </a:p>
          <a:p>
            <a:pPr marL="171450" indent="-171450">
              <a:lnSpc>
                <a:spcPct val="80000"/>
              </a:lnSpc>
              <a:buFont typeface="Wingdings" panose="05000000000000000000" pitchFamily="2" charset="2"/>
              <a:buChar char="§"/>
            </a:pPr>
            <a:r>
              <a:rPr lang="en-GB" altLang="en-US" sz="1200" dirty="0"/>
              <a:t>To work together to help improve the lives of the poor</a:t>
            </a:r>
          </a:p>
          <a:p>
            <a:pPr marL="171450" indent="-171450">
              <a:lnSpc>
                <a:spcPct val="80000"/>
              </a:lnSpc>
              <a:buFont typeface="Wingdings" panose="05000000000000000000" pitchFamily="2" charset="2"/>
              <a:buChar char="§"/>
            </a:pPr>
            <a:r>
              <a:rPr lang="en-GB" altLang="en-US" sz="1200" dirty="0"/>
              <a:t>To remove poverty, disease and illiteracy in the world</a:t>
            </a:r>
          </a:p>
          <a:p>
            <a:pPr marL="171450" indent="-171450">
              <a:lnSpc>
                <a:spcPct val="80000"/>
              </a:lnSpc>
              <a:buFont typeface="Wingdings" panose="05000000000000000000" pitchFamily="2" charset="2"/>
              <a:buChar char="§"/>
            </a:pPr>
            <a:r>
              <a:rPr lang="en-GB" altLang="en-US" sz="1200" dirty="0"/>
              <a:t>To stop environmental destruction</a:t>
            </a:r>
          </a:p>
          <a:p>
            <a:pPr marL="171450" indent="-171450">
              <a:lnSpc>
                <a:spcPct val="80000"/>
              </a:lnSpc>
              <a:buFont typeface="Wingdings" panose="05000000000000000000" pitchFamily="2" charset="2"/>
              <a:buChar char="§"/>
            </a:pPr>
            <a:r>
              <a:rPr lang="en-GB" altLang="en-US" sz="1200" dirty="0"/>
              <a:t>To encourage respect for each other’s rights and freedoms</a:t>
            </a:r>
          </a:p>
          <a:p>
            <a:pPr marL="285750" indent="-285750">
              <a:lnSpc>
                <a:spcPct val="80000"/>
              </a:lnSpc>
              <a:buFont typeface="Arial" panose="020B0604020202020204" pitchFamily="34" charset="0"/>
              <a:buChar char="•"/>
            </a:pPr>
            <a:endParaRPr lang="en-GB" altLang="en-US" sz="1200" dirty="0"/>
          </a:p>
          <a:p>
            <a:pPr marL="0" indent="0">
              <a:lnSpc>
                <a:spcPct val="80000"/>
              </a:lnSpc>
              <a:buFont typeface="Arial" panose="020B0604020202020204" pitchFamily="34" charset="0"/>
              <a:buNone/>
            </a:pPr>
            <a:r>
              <a:rPr lang="en-GB" altLang="en-US" sz="1200" dirty="0"/>
              <a:t>[These goals apply equally to young people as adults and arguably issues such as environmental destruction will have more of an impact on young people’s futures.] </a:t>
            </a:r>
          </a:p>
          <a:p>
            <a:pPr algn="l"/>
            <a:endParaRPr lang="en-GB" sz="1200" b="0" i="0" dirty="0">
              <a:solidFill>
                <a:srgbClr val="201F1E"/>
              </a:solidFill>
              <a:effectLst/>
              <a:latin typeface="Calibri" panose="020F0502020204030204" pitchFamily="34" charset="0"/>
            </a:endParaRPr>
          </a:p>
          <a:p>
            <a:pPr algn="l"/>
            <a:r>
              <a:rPr lang="en-GB" sz="1200" b="0" i="0" dirty="0">
                <a:solidFill>
                  <a:srgbClr val="201F1E"/>
                </a:solidFill>
                <a:effectLst/>
                <a:latin typeface="Calibri" panose="020F0502020204030204" pitchFamily="34" charset="0"/>
              </a:rPr>
              <a:t>Also ask pupils, what is a convention? What does it do? Do you think a convention might be helpful to children?</a:t>
            </a:r>
          </a:p>
          <a:p>
            <a:pPr algn="l"/>
            <a:endParaRPr lang="en-GB" sz="1200" b="0" i="0" dirty="0">
              <a:solidFill>
                <a:srgbClr val="201F1E"/>
              </a:solidFill>
              <a:effectLst/>
              <a:latin typeface="Calibri" panose="020F0502020204030204" pitchFamily="34" charset="0"/>
            </a:endParaRPr>
          </a:p>
          <a:p>
            <a:pPr algn="l"/>
            <a:r>
              <a:rPr lang="en-GB" sz="1200" b="0" i="0" dirty="0">
                <a:solidFill>
                  <a:srgbClr val="201F1E"/>
                </a:solidFill>
                <a:effectLst/>
                <a:latin typeface="Calibri" panose="020F0502020204030204" pitchFamily="34" charset="0"/>
              </a:rPr>
              <a:t>A convention is a formal agreement between countries on matters that concern them all.</a:t>
            </a:r>
          </a:p>
          <a:p>
            <a:pPr algn="l"/>
            <a:r>
              <a:rPr lang="en-GB" sz="1200" b="0" i="0" dirty="0">
                <a:solidFill>
                  <a:srgbClr val="201F1E"/>
                </a:solidFill>
                <a:effectLst/>
                <a:latin typeface="Calibri" panose="020F0502020204030204" pitchFamily="34" charset="0"/>
              </a:rPr>
              <a:t>The UN established a series of conventions to </a:t>
            </a:r>
            <a:r>
              <a:rPr lang="en-GB" b="0" i="0" dirty="0">
                <a:solidFill>
                  <a:srgbClr val="454545"/>
                </a:solidFill>
                <a:effectLst/>
                <a:latin typeface="Roboto"/>
              </a:rPr>
              <a:t>promote human rights internationally and to enable it to perform its functions. [Note to teacher: Article 68 of the United Nations Charter enabled it to set up various commissions which then led to the drafting and ratification of various conventions].</a:t>
            </a:r>
          </a:p>
          <a:p>
            <a:pPr algn="l"/>
            <a:endParaRPr lang="en-GB" b="0" i="0" dirty="0">
              <a:solidFill>
                <a:srgbClr val="454545"/>
              </a:solidFill>
              <a:effectLst/>
              <a:latin typeface="Roboto"/>
            </a:endParaRPr>
          </a:p>
          <a:p>
            <a:pPr algn="l"/>
            <a:r>
              <a:rPr lang="en-GB" sz="1200" b="0" i="0" dirty="0">
                <a:solidFill>
                  <a:srgbClr val="201F1E"/>
                </a:solidFill>
                <a:effectLst/>
                <a:latin typeface="Calibri" panose="020F0502020204030204" pitchFamily="34" charset="0"/>
              </a:rPr>
              <a:t>There are UN human rights conventions on protection against discrimination for women, the disabled and children; and to protect against racism or forced labour [and as we will see some of these aspects of protection specifically for children are included in the UNCRC]. Explain that in this lesson pupils will be looking at one particular Convention, the United Nations Convention on the Rights of the Child 1989.</a:t>
            </a:r>
          </a:p>
          <a:p>
            <a:pPr algn="l"/>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13</a:t>
            </a:fld>
            <a:endParaRPr lang="en-GB" dirty="0"/>
          </a:p>
        </p:txBody>
      </p:sp>
    </p:spTree>
    <p:extLst>
      <p:ext uri="{BB962C8B-B14F-4D97-AF65-F5344CB8AC3E}">
        <p14:creationId xmlns:p14="http://schemas.microsoft.com/office/powerpoint/2010/main" val="582972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None/>
            </a:pPr>
            <a:r>
              <a:rPr lang="en-GB" sz="1200" i="0" kern="1200" dirty="0">
                <a:solidFill>
                  <a:schemeClr val="tx1"/>
                </a:solidFill>
                <a:effectLst/>
                <a:latin typeface="+mn-lt"/>
                <a:ea typeface="+mn-ea"/>
                <a:cs typeface="+mn-cs"/>
              </a:rPr>
              <a:t>Use this slide to spend 5 minutes outlining to pupils the key dates for the UNCRC and the four guiding principles: </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dirty="0"/>
              <a:t>non-discrimination; </a:t>
            </a:r>
          </a:p>
          <a:p>
            <a:pPr lvl="1">
              <a:buFont typeface="Wingdings" panose="05000000000000000000" pitchFamily="2" charset="2"/>
              <a:buChar char="§"/>
            </a:pPr>
            <a:r>
              <a:rPr lang="en-GB" dirty="0"/>
              <a:t>the best interests of the child; </a:t>
            </a:r>
          </a:p>
          <a:p>
            <a:pPr lvl="1">
              <a:buFont typeface="Wingdings" panose="05000000000000000000" pitchFamily="2" charset="2"/>
              <a:buChar char="§"/>
            </a:pPr>
            <a:r>
              <a:rPr lang="en-GB" dirty="0"/>
              <a:t>the right to life, survival and development; and </a:t>
            </a:r>
          </a:p>
          <a:p>
            <a:pPr lvl="1">
              <a:buFont typeface="Wingdings" panose="05000000000000000000" pitchFamily="2" charset="2"/>
              <a:buChar char="§"/>
            </a:pPr>
            <a:r>
              <a:rPr lang="en-GB" dirty="0"/>
              <a:t>the right of children to express their views freely and to be heard  </a:t>
            </a:r>
          </a:p>
          <a:p>
            <a:pPr lvl="1">
              <a:buFont typeface="Wingdings" panose="05000000000000000000" pitchFamily="2" charset="2"/>
              <a:buChar char="§"/>
            </a:pPr>
            <a:endParaRPr lang="en-GB" dirty="0"/>
          </a:p>
          <a:p>
            <a:r>
              <a:rPr lang="en-GB" dirty="0"/>
              <a:t>Further subject knowledge is outlined on slide 6 above. Slides 17-22 consider these four guiding principles in further detail.</a:t>
            </a: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14</a:t>
            </a:fld>
            <a:endParaRPr lang="en-GB" dirty="0"/>
          </a:p>
        </p:txBody>
      </p:sp>
    </p:spTree>
    <p:extLst>
      <p:ext uri="{BB962C8B-B14F-4D97-AF65-F5344CB8AC3E}">
        <p14:creationId xmlns:p14="http://schemas.microsoft.com/office/powerpoint/2010/main" val="696074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accent2">
                    <a:lumMod val="75000"/>
                  </a:schemeClr>
                </a:solidFill>
              </a:rPr>
              <a:t>Print out (double-sided) then cut out the ‘Pictionary’ cards found at the end of the Teacher Guidance. Give </a:t>
            </a:r>
            <a:r>
              <a:rPr lang="en-GB" sz="1200" kern="1200" dirty="0">
                <a:solidFill>
                  <a:schemeClr val="tx1"/>
                </a:solidFill>
                <a:effectLst/>
                <a:latin typeface="+mn-lt"/>
                <a:ea typeface="+mn-ea"/>
                <a:cs typeface="+mn-cs"/>
              </a:rPr>
              <a:t>pupils 5 minutes working in small groups to try to draw a picture that represents Articles 24, 31, 16, 28, 2 and 12, taking it in turns to draw each article while their group guesses the correct answer. In slideshow mode, each statement in the left-hand box is followed by a statement in the right-hand box indicating the relevant right under the UNCRC. Once pupils have finished guessing, they should be asked to decide what the right is, and the answer given, before moving on to the next right.</a:t>
            </a: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15</a:t>
            </a:fld>
            <a:endParaRPr lang="en-GB" dirty="0"/>
          </a:p>
        </p:txBody>
      </p:sp>
    </p:spTree>
    <p:extLst>
      <p:ext uri="{BB962C8B-B14F-4D97-AF65-F5344CB8AC3E}">
        <p14:creationId xmlns:p14="http://schemas.microsoft.com/office/powerpoint/2010/main" val="3275251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Give pupils 10 minutes on their tables to read the </a:t>
            </a:r>
            <a:r>
              <a:rPr lang="en-GB" sz="1200" dirty="0">
                <a:solidFill>
                  <a:schemeClr val="bg1"/>
                </a:solidFill>
              </a:rPr>
              <a:t>selection of rights under the UNCRC, rank the rights in what they think are the order of importance and to feedback their top (and, if time) bottom 3.</a:t>
            </a:r>
          </a:p>
          <a:p>
            <a:r>
              <a:rPr lang="en-GB" sz="1200" dirty="0">
                <a:solidFill>
                  <a:schemeClr val="bg1"/>
                </a:solidFill>
              </a:rPr>
              <a:t> </a:t>
            </a:r>
            <a:endParaRPr lang="en-GB" sz="1200" i="0" kern="1200" dirty="0">
              <a:solidFill>
                <a:schemeClr val="bg1"/>
              </a:solidFill>
              <a:effectLst/>
              <a:latin typeface="+mn-lt"/>
              <a:ea typeface="+mn-ea"/>
              <a:cs typeface="+mn-cs"/>
            </a:endParaRPr>
          </a:p>
          <a:p>
            <a:r>
              <a:rPr lang="en-GB" sz="1200" i="0" kern="1200" dirty="0">
                <a:solidFill>
                  <a:schemeClr val="tx1"/>
                </a:solidFill>
                <a:effectLst/>
                <a:latin typeface="+mn-lt"/>
                <a:ea typeface="+mn-ea"/>
                <a:cs typeface="+mn-cs"/>
              </a:rPr>
              <a:t>As a </a:t>
            </a:r>
            <a:r>
              <a:rPr lang="en-GB" sz="1200" b="1" i="0" kern="1200" dirty="0">
                <a:solidFill>
                  <a:schemeClr val="tx1"/>
                </a:solidFill>
                <a:effectLst/>
                <a:latin typeface="+mn-lt"/>
                <a:ea typeface="+mn-ea"/>
                <a:cs typeface="+mn-cs"/>
              </a:rPr>
              <a:t>support activity, </a:t>
            </a:r>
            <a:r>
              <a:rPr lang="en-GB" sz="1200" i="0" kern="1200" dirty="0">
                <a:solidFill>
                  <a:schemeClr val="tx1"/>
                </a:solidFill>
                <a:effectLst/>
                <a:latin typeface="+mn-lt"/>
                <a:ea typeface="+mn-ea"/>
                <a:cs typeface="+mn-cs"/>
              </a:rPr>
              <a:t>consider asking pupils to select what they think is the ‘top’ right or ‘top 3’ rights only.</a:t>
            </a:r>
          </a:p>
          <a:p>
            <a:endParaRPr lang="en-GB" sz="2100" i="0" kern="1200" dirty="0">
              <a:solidFill>
                <a:schemeClr val="tx1"/>
              </a:solidFill>
              <a:effectLst/>
              <a:latin typeface="+mn-lt"/>
              <a:ea typeface="+mn-ea"/>
              <a:cs typeface="+mn-cs"/>
            </a:endParaRPr>
          </a:p>
          <a:p>
            <a:pPr lvl="0" fontAlgn="base"/>
            <a:r>
              <a:rPr lang="en-GB" sz="1200" kern="1200" dirty="0">
                <a:solidFill>
                  <a:schemeClr val="tx1"/>
                </a:solidFill>
                <a:effectLst/>
                <a:latin typeface="+mn-lt"/>
                <a:ea typeface="+mn-ea"/>
                <a:cs typeface="+mn-cs"/>
              </a:rPr>
              <a:t>As an </a:t>
            </a:r>
            <a:r>
              <a:rPr lang="en-GB" sz="1200" b="1" kern="1200" dirty="0">
                <a:solidFill>
                  <a:schemeClr val="tx1"/>
                </a:solidFill>
                <a:effectLst/>
                <a:latin typeface="+mn-lt"/>
                <a:ea typeface="+mn-ea"/>
                <a:cs typeface="+mn-cs"/>
              </a:rPr>
              <a:t>extension activity</a:t>
            </a:r>
            <a:r>
              <a:rPr lang="en-GB" sz="1200" kern="1200" dirty="0">
                <a:solidFill>
                  <a:schemeClr val="tx1"/>
                </a:solidFill>
                <a:effectLst/>
                <a:latin typeface="+mn-lt"/>
                <a:ea typeface="+mn-ea"/>
                <a:cs typeface="+mn-cs"/>
              </a:rPr>
              <a:t>, consider asking the pupils to </a:t>
            </a:r>
            <a:r>
              <a:rPr lang="en-GB" sz="1800" dirty="0">
                <a:effectLst/>
                <a:latin typeface="Calibri" panose="020F0502020204030204" pitchFamily="34" charset="0"/>
                <a:ea typeface="Times New Roman" panose="02020603050405020304" pitchFamily="18" charset="0"/>
              </a:rPr>
              <a:t>consider what some of the challenges might be in ensuring that every child has these rights (e.g. not all children in the world live in areas that are free of conflict).</a:t>
            </a:r>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16</a:t>
            </a:fld>
            <a:endParaRPr lang="en-GB" dirty="0"/>
          </a:p>
        </p:txBody>
      </p:sp>
    </p:spTree>
    <p:extLst>
      <p:ext uri="{BB962C8B-B14F-4D97-AF65-F5344CB8AC3E}">
        <p14:creationId xmlns:p14="http://schemas.microsoft.com/office/powerpoint/2010/main" val="1498031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effectLst/>
                <a:latin typeface="+mn-lt"/>
                <a:ea typeface="+mn-ea"/>
                <a:cs typeface="+mn-cs"/>
              </a:rPr>
              <a:t>Take 10 minutes to run through slides 17 to 21 (which give the pupils an overview of some of the key articles of the UNCRC and the extent to which these have been upheld, in the UK and globally) then slide 22 which is about getting your voice heard. This final right, contained in Article 12, will then be the focus of Lesson 2. Depending on time available and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level of </a:t>
            </a:r>
            <a:r>
              <a:rPr lang="en-GB" sz="1200" i="0" kern="1200" dirty="0">
                <a:solidFill>
                  <a:schemeClr val="tx1"/>
                </a:solidFill>
                <a:effectLst/>
                <a:latin typeface="+mn-lt"/>
                <a:ea typeface="+mn-ea"/>
                <a:cs typeface="+mn-cs"/>
              </a:rPr>
              <a:t>pupil engagement, there is some key information in the notes section on each slide, with the most important parts highlighted for ease of teaching.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B0C0C"/>
                </a:solidFill>
                <a:effectLst/>
                <a:latin typeface="GDS Transport"/>
              </a:rPr>
              <a:t>The notes for the next 5 slides outline some key statistics on the key rights discussed.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B0C0C"/>
              </a:solidFill>
              <a:effectLst/>
              <a:latin typeface="GDS Transpor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B0C0C"/>
                </a:solidFill>
                <a:effectLst/>
                <a:latin typeface="GDS Transport"/>
              </a:rPr>
              <a:t>Protection against discrimination: </a:t>
            </a:r>
            <a:r>
              <a:rPr lang="en-GB" b="1" i="0" dirty="0">
                <a:solidFill>
                  <a:srgbClr val="0B0C0C"/>
                </a:solidFill>
                <a:effectLst/>
                <a:latin typeface="GDS Transport"/>
              </a:rPr>
              <a:t>Despite this, glob</a:t>
            </a:r>
            <a:r>
              <a:rPr lang="en-GB" sz="1800" b="1" i="0" dirty="0">
                <a:solidFill>
                  <a:srgbClr val="323132"/>
                </a:solidFill>
                <a:effectLst/>
                <a:latin typeface="Open Sans"/>
              </a:rPr>
              <a:t>ally girls are far more likely to marry early, miss out on education and do unpaid work than boys. </a:t>
            </a:r>
            <a:r>
              <a:rPr lang="en-GB" sz="1800" b="0" i="0" dirty="0">
                <a:solidFill>
                  <a:srgbClr val="323132"/>
                </a:solidFill>
                <a:effectLst/>
                <a:latin typeface="Open Sans"/>
              </a:rPr>
              <a:t>For example, g</a:t>
            </a:r>
            <a:r>
              <a:rPr lang="en-GB" sz="1800" b="0" dirty="0"/>
              <a:t>irls </a:t>
            </a:r>
            <a:r>
              <a:rPr lang="en-GB" sz="1800" dirty="0"/>
              <a:t>are six times more likely to be married before age 18 than boys.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i="0" dirty="0">
              <a:solidFill>
                <a:srgbClr val="323132"/>
              </a:solidFill>
              <a:effectLst/>
              <a:latin typeface="Open Sans"/>
            </a:endParaRPr>
          </a:p>
          <a:p>
            <a:pPr marR="0" algn="l"/>
            <a:r>
              <a:rPr lang="en-GB" sz="1800" b="1" i="0" dirty="0">
                <a:solidFill>
                  <a:srgbClr val="323132"/>
                </a:solidFill>
                <a:effectLst/>
                <a:latin typeface="Open Sans"/>
              </a:rPr>
              <a:t>Explain to pupils that </a:t>
            </a:r>
            <a:r>
              <a:rPr lang="en-GB" sz="1800" b="1" i="0" u="none" strike="noStrike" baseline="0" dirty="0">
                <a:solidFill>
                  <a:srgbClr val="000000"/>
                </a:solidFill>
                <a:latin typeface="GDS Transport"/>
              </a:rPr>
              <a:t>In the UK, the Equality Act 2010 also provides protection against discrimination for children and young people on a number of grounds. Ask pupils what rights of young people they think are protected under the Equality Act 2010. Answer: race, gender reassignment, disability, sexual orientation and religion or belief. Point out that ‘religion or belief’ is also protected by the ‘British Values’ of </a:t>
            </a:r>
            <a:r>
              <a:rPr lang="en-GB" sz="2800" b="1" dirty="0"/>
              <a:t>mutual respect and tolerance of those with different faiths and beliefs.</a:t>
            </a:r>
          </a:p>
          <a:p>
            <a:pPr marR="0" algn="l"/>
            <a:endParaRPr lang="en-GB" sz="1800" b="1" i="0" u="none" strike="noStrike" baseline="0" dirty="0">
              <a:solidFill>
                <a:srgbClr val="000000"/>
              </a:solidFill>
              <a:effectLst/>
              <a:latin typeface="GDS Transport"/>
            </a:endParaRPr>
          </a:p>
          <a:p>
            <a:pPr marR="0" algn="l"/>
            <a:r>
              <a:rPr lang="en-GB" sz="1800" b="0" i="0" u="none" strike="noStrike" baseline="0" dirty="0">
                <a:solidFill>
                  <a:srgbClr val="000000"/>
                </a:solidFill>
                <a:effectLst/>
                <a:latin typeface="GDS Transport"/>
              </a:rPr>
              <a:t>The following are equality issues into adulthood so only cover if time and the pupils are particularly engaged.</a:t>
            </a:r>
          </a:p>
          <a:p>
            <a:pPr marR="0" algn="l"/>
            <a:endParaRPr lang="en-GB" b="1" i="0" dirty="0">
              <a:solidFill>
                <a:srgbClr val="0B0C0C"/>
              </a:solidFill>
              <a:effectLst/>
              <a:latin typeface="GDS Transpor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B0C0C"/>
                </a:solidFill>
                <a:effectLst/>
                <a:latin typeface="GDS Transport"/>
              </a:rPr>
              <a:t>Colour</a:t>
            </a:r>
            <a:r>
              <a:rPr lang="en-GB" b="0" i="0" dirty="0">
                <a:solidFill>
                  <a:srgbClr val="0B0C0C"/>
                </a:solidFill>
                <a:effectLst/>
                <a:latin typeface="GDS Transport"/>
              </a:rPr>
              <a:t>:  Parliament is becoming more representative : in </a:t>
            </a:r>
            <a:r>
              <a:rPr lang="en-GB" b="1" i="0" dirty="0">
                <a:solidFill>
                  <a:srgbClr val="0B0C0C"/>
                </a:solidFill>
                <a:effectLst/>
                <a:latin typeface="GDS Transport"/>
              </a:rPr>
              <a:t>1987</a:t>
            </a:r>
            <a:r>
              <a:rPr lang="en-GB" b="0" i="0" dirty="0">
                <a:solidFill>
                  <a:srgbClr val="0B0C0C"/>
                </a:solidFill>
                <a:effectLst/>
                <a:latin typeface="GDS Transport"/>
              </a:rPr>
              <a:t> there were </a:t>
            </a:r>
            <a:r>
              <a:rPr lang="en-GB" b="1" i="0" dirty="0">
                <a:solidFill>
                  <a:srgbClr val="0B0C0C"/>
                </a:solidFill>
                <a:effectLst/>
                <a:latin typeface="GDS Transport"/>
              </a:rPr>
              <a:t>four non-white MPs</a:t>
            </a:r>
            <a:r>
              <a:rPr lang="en-GB" b="0" i="0" dirty="0">
                <a:solidFill>
                  <a:srgbClr val="0B0C0C"/>
                </a:solidFill>
                <a:effectLst/>
                <a:latin typeface="GDS Transport"/>
              </a:rPr>
              <a:t>. </a:t>
            </a:r>
            <a:r>
              <a:rPr lang="en-GB" sz="1200" kern="1200" dirty="0">
                <a:solidFill>
                  <a:schemeClr val="tx1"/>
                </a:solidFill>
                <a:effectLst/>
                <a:latin typeface="+mn-lt"/>
                <a:ea typeface="+mn-ea"/>
                <a:cs typeface="+mn-cs"/>
              </a:rPr>
              <a:t>In the </a:t>
            </a:r>
            <a:r>
              <a:rPr lang="en-GB" sz="1200" b="1" kern="1200" dirty="0">
                <a:solidFill>
                  <a:schemeClr val="tx1"/>
                </a:solidFill>
                <a:effectLst/>
                <a:latin typeface="+mn-lt"/>
                <a:ea typeface="+mn-ea"/>
                <a:cs typeface="+mn-cs"/>
              </a:rPr>
              <a:t>2024</a:t>
            </a:r>
            <a:r>
              <a:rPr lang="en-GB" sz="1200" kern="1200" dirty="0">
                <a:solidFill>
                  <a:schemeClr val="tx1"/>
                </a:solidFill>
                <a:effectLst/>
                <a:latin typeface="+mn-lt"/>
                <a:ea typeface="+mn-ea"/>
                <a:cs typeface="+mn-cs"/>
              </a:rPr>
              <a:t> election there were </a:t>
            </a:r>
            <a:r>
              <a:rPr lang="en-GB" sz="1200" b="1" kern="1200" dirty="0">
                <a:solidFill>
                  <a:schemeClr val="tx1"/>
                </a:solidFill>
                <a:effectLst/>
                <a:latin typeface="+mn-lt"/>
                <a:ea typeface="+mn-ea"/>
                <a:cs typeface="+mn-cs"/>
              </a:rPr>
              <a:t>90 ethnic minority MPs</a:t>
            </a:r>
            <a:r>
              <a:rPr lang="en-GB" sz="1200" kern="1200" dirty="0">
                <a:solidFill>
                  <a:schemeClr val="tx1"/>
                </a:solidFill>
                <a:effectLst/>
                <a:latin typeface="+mn-lt"/>
                <a:ea typeface="+mn-ea"/>
                <a:cs typeface="+mn-cs"/>
              </a:rPr>
              <a:t>,  which is more or less reflective of the UK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B0C0C"/>
              </a:solidFill>
              <a:effectLst/>
              <a:latin typeface="GDS Transpor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B0C0C"/>
                </a:solidFill>
                <a:effectLst/>
                <a:latin typeface="GDS Transport"/>
              </a:rPr>
              <a:t>Despite the prominence of the ‘Black Lives Matter’ campaign, </a:t>
            </a:r>
            <a:r>
              <a:rPr lang="en-GB" sz="1200" kern="1200" dirty="0">
                <a:solidFill>
                  <a:schemeClr val="tx1"/>
                </a:solidFill>
                <a:effectLst/>
                <a:latin typeface="+mn-lt"/>
                <a:ea typeface="+mn-ea"/>
                <a:cs typeface="+mn-cs"/>
              </a:rPr>
              <a:t>someone who is black is still over 4 times more likely to be </a:t>
            </a:r>
            <a:r>
              <a:rPr lang="en-GB" sz="1200" b="1" kern="1200" dirty="0">
                <a:solidFill>
                  <a:schemeClr val="tx1"/>
                </a:solidFill>
                <a:effectLst/>
                <a:latin typeface="+mn-lt"/>
                <a:ea typeface="+mn-ea"/>
                <a:cs typeface="+mn-cs"/>
              </a:rPr>
              <a:t>stopped and searched </a:t>
            </a:r>
            <a:r>
              <a:rPr lang="en-GB" sz="1200" kern="1200" dirty="0">
                <a:solidFill>
                  <a:schemeClr val="tx1"/>
                </a:solidFill>
                <a:effectLst/>
                <a:latin typeface="+mn-lt"/>
                <a:ea typeface="+mn-ea"/>
                <a:cs typeface="+mn-cs"/>
              </a:rPr>
              <a:t>by the police than someone who is white. In the year ended March 2023, there were 6 stop and searches for every 1,000 white people, compared with 25 for every 1,000 black people </a:t>
            </a:r>
            <a:r>
              <a:rPr lang="en-GB" sz="1200" u="sng" kern="1200" dirty="0">
                <a:solidFill>
                  <a:schemeClr val="tx1"/>
                </a:solidFill>
                <a:effectLst/>
                <a:latin typeface="+mn-lt"/>
                <a:ea typeface="+mn-ea"/>
                <a:cs typeface="+mn-cs"/>
                <a:hlinkClick r:id="rId3"/>
              </a:rPr>
              <a:t>https://www.ethnicity-facts-figures.service.gov.uk/crime-justice-and-the-law/policing/stop-and-search/latest/</a:t>
            </a:r>
            <a:endParaRPr lang="en-GB" b="0" i="0" dirty="0">
              <a:solidFill>
                <a:srgbClr val="0B0C0C"/>
              </a:solidFill>
              <a:effectLst/>
              <a:latin typeface="GDS Transpor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B0C0C"/>
              </a:solidFill>
              <a:effectLst/>
              <a:latin typeface="GDS Transpor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323132"/>
                </a:solidFill>
                <a:effectLst/>
                <a:latin typeface="Open Sans"/>
              </a:rPr>
              <a:t>Gender pay gap (UK): </a:t>
            </a:r>
            <a:r>
              <a:rPr lang="en-GB" b="0" i="0" dirty="0">
                <a:solidFill>
                  <a:srgbClr val="323132"/>
                </a:solidFill>
                <a:effectLst/>
                <a:latin typeface="Open Sans"/>
              </a:rPr>
              <a:t>When young women reach the workforce, they then need to contend with the gender pay gap.</a:t>
            </a:r>
            <a:r>
              <a:rPr lang="en-GB" b="1" i="0" dirty="0">
                <a:solidFill>
                  <a:srgbClr val="323132"/>
                </a:solidFill>
                <a:effectLst/>
                <a:latin typeface="Open Sans"/>
              </a:rPr>
              <a:t> </a:t>
            </a:r>
            <a:r>
              <a:rPr lang="en-GB" b="0" i="0" dirty="0">
                <a:solidFill>
                  <a:srgbClr val="323132"/>
                </a:solidFill>
                <a:effectLst/>
                <a:latin typeface="Open Sans"/>
              </a:rPr>
              <a:t>The good news is that the g</a:t>
            </a:r>
            <a:r>
              <a:rPr lang="en-GB" dirty="0"/>
              <a:t>ender pay gap has dropped over time. </a:t>
            </a:r>
            <a:r>
              <a:rPr lang="en-GB" sz="1200" kern="1200" dirty="0">
                <a:solidFill>
                  <a:schemeClr val="tx1"/>
                </a:solidFill>
                <a:effectLst/>
                <a:latin typeface="+mn-lt"/>
                <a:ea typeface="+mn-ea"/>
                <a:cs typeface="+mn-cs"/>
              </a:rPr>
              <a:t>In the UK in 1997, men’s gross hourly earnings were 27.5% higher than women’s (see: </a:t>
            </a:r>
            <a:r>
              <a:rPr lang="en-GB" sz="1200" u="sng" kern="1200" dirty="0">
                <a:solidFill>
                  <a:schemeClr val="tx1"/>
                </a:solidFill>
                <a:effectLst/>
                <a:latin typeface="+mn-lt"/>
                <a:ea typeface="+mn-ea"/>
                <a:cs typeface="+mn-cs"/>
                <a:hlinkClick r:id="rId4"/>
              </a:rPr>
              <a:t>https://www.ons.gov.uk/employmentandlabourmarket/peopleinwork/earningsandworkinghours/bulletins/genderpaygapintheuk/2020</a:t>
            </a:r>
            <a:r>
              <a:rPr lang="en-GB" sz="1200" kern="1200" dirty="0">
                <a:solidFill>
                  <a:schemeClr val="tx1"/>
                </a:solidFill>
                <a:effectLst/>
                <a:latin typeface="+mn-lt"/>
                <a:ea typeface="+mn-ea"/>
                <a:cs typeface="+mn-cs"/>
              </a:rPr>
              <a:t>). In April 2024, the gender pay gap stood at 7.0% (see </a:t>
            </a:r>
            <a:r>
              <a:rPr lang="en-GB" sz="1200" u="sng" kern="1200" dirty="0">
                <a:solidFill>
                  <a:schemeClr val="tx1"/>
                </a:solidFill>
                <a:effectLst/>
                <a:latin typeface="+mn-lt"/>
                <a:ea typeface="+mn-ea"/>
                <a:cs typeface="+mn-cs"/>
                <a:hlinkClick r:id="rId5"/>
              </a:rPr>
              <a:t>https://www.ons.gov.uk/employmentandlabourmarket/peopleinwork/earningsandworkinghours/bulletins/genderpaygapintheuk/2024</a:t>
            </a:r>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17</a:t>
            </a:fld>
            <a:endParaRPr lang="en-GB" dirty="0"/>
          </a:p>
        </p:txBody>
      </p:sp>
    </p:spTree>
    <p:extLst>
      <p:ext uri="{BB962C8B-B14F-4D97-AF65-F5344CB8AC3E}">
        <p14:creationId xmlns:p14="http://schemas.microsoft.com/office/powerpoint/2010/main" val="730932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child’s best interest is an overarching principle of the UNCRC – whenever adults, be that parents, teachers or the government make decisions, then those decisions must be guided by what is in the best interests of the child.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[Pupils will consider this in further detail in lesson 2.]</a:t>
            </a:r>
          </a:p>
        </p:txBody>
      </p:sp>
      <p:sp>
        <p:nvSpPr>
          <p:cNvPr id="4" name="Slide Number Placeholder 3"/>
          <p:cNvSpPr>
            <a:spLocks noGrp="1"/>
          </p:cNvSpPr>
          <p:nvPr>
            <p:ph type="sldNum" sz="quarter" idx="5"/>
          </p:nvPr>
        </p:nvSpPr>
        <p:spPr/>
        <p:txBody>
          <a:bodyPr/>
          <a:lstStyle/>
          <a:p>
            <a:fld id="{CE4E5092-8265-4006-A364-23F104E02F61}" type="slidenum">
              <a:rPr lang="en-GB" smtClean="0"/>
              <a:t>18</a:t>
            </a:fld>
            <a:endParaRPr lang="en-GB" dirty="0"/>
          </a:p>
        </p:txBody>
      </p:sp>
    </p:spTree>
    <p:extLst>
      <p:ext uri="{BB962C8B-B14F-4D97-AF65-F5344CB8AC3E}">
        <p14:creationId xmlns:p14="http://schemas.microsoft.com/office/powerpoint/2010/main" val="3776931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i="1" u="none" kern="1200" dirty="0">
              <a:solidFill>
                <a:schemeClr val="tx1"/>
              </a:solidFill>
              <a:effectLst/>
              <a:latin typeface="+mn-lt"/>
              <a:ea typeface="+mn-ea"/>
              <a:cs typeface="+mn-cs"/>
            </a:endParaRPr>
          </a:p>
          <a:p>
            <a:r>
              <a:rPr lang="en-GB" b="1" u="none" dirty="0">
                <a:solidFill>
                  <a:schemeClr val="tx1"/>
                </a:solidFill>
                <a:latin typeface="+mn-lt"/>
              </a:rPr>
              <a:t>THE GOOD NEWS:  </a:t>
            </a:r>
            <a:r>
              <a:rPr lang="en-GB" b="1" dirty="0"/>
              <a:t>Global child deaths have more than halved since the Convention was signed</a:t>
            </a:r>
            <a:r>
              <a:rPr lang="en-GB" dirty="0"/>
              <a:t>: </a:t>
            </a:r>
            <a:r>
              <a:rPr lang="en-GB" u="none" dirty="0">
                <a:solidFill>
                  <a:schemeClr val="tx1"/>
                </a:solidFill>
                <a:latin typeface="+mn-lt"/>
              </a:rPr>
              <a:t>In 1990 </a:t>
            </a:r>
            <a:r>
              <a:rPr lang="en-GB" dirty="0"/>
              <a:t>1 in 11 children did not reach age 5; by 2022 the ratio was 1 in 27 (</a:t>
            </a:r>
            <a:r>
              <a:rPr lang="en-GB" sz="1200" kern="1200" dirty="0">
                <a:solidFill>
                  <a:schemeClr val="tx1"/>
                </a:solidFill>
                <a:effectLst/>
                <a:latin typeface="+mn-lt"/>
                <a:ea typeface="+mn-ea"/>
                <a:cs typeface="+mn-cs"/>
              </a:rPr>
              <a:t>UNICEF, 2024</a:t>
            </a:r>
            <a:r>
              <a:rPr lang="en-GB" dirty="0"/>
              <a: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HOWEVER, in </a:t>
            </a:r>
            <a:r>
              <a:rPr lang="en-GB" sz="1200" b="1" kern="1200" dirty="0">
                <a:solidFill>
                  <a:schemeClr val="tx1"/>
                </a:solidFill>
                <a:effectLst/>
                <a:latin typeface="+mn-lt"/>
                <a:ea typeface="+mn-ea"/>
                <a:cs typeface="+mn-cs"/>
              </a:rPr>
              <a:t>2022, an average of 13,400 children under 5 died every day</a:t>
            </a:r>
            <a:r>
              <a:rPr lang="en-GB" b="1" dirty="0"/>
              <a:t> </a:t>
            </a:r>
            <a:r>
              <a:rPr lang="en-GB" dirty="0"/>
              <a:t>with children born in the poorest households twice as likely to die, on average, as those in the richest.</a:t>
            </a: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19</a:t>
            </a:fld>
            <a:endParaRPr lang="en-GB" dirty="0"/>
          </a:p>
        </p:txBody>
      </p:sp>
    </p:spTree>
    <p:extLst>
      <p:ext uri="{BB962C8B-B14F-4D97-AF65-F5344CB8AC3E}">
        <p14:creationId xmlns:p14="http://schemas.microsoft.com/office/powerpoint/2010/main" val="3633302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This two-part lesson plan has been devised for Upper Key Stage 3 and Key Stage 4 pupils. </a:t>
            </a:r>
            <a:r>
              <a:rPr lang="en-GB" sz="1800" dirty="0"/>
              <a:t>This teaching is aimed at both PSHE and Citizenship teaching.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a:p>
            <a:r>
              <a:rPr lang="en-GB" dirty="0"/>
              <a:t>This slide gives an overview of the lesson. It should be read in conjunction with the Teacher Guidance for </a:t>
            </a:r>
            <a:r>
              <a:rPr lang="en-GB" i="1" dirty="0"/>
              <a:t>‘The Rights Idea?’ </a:t>
            </a:r>
            <a:r>
              <a:rPr lang="en-GB" i="0" dirty="0"/>
              <a:t>l</a:t>
            </a:r>
            <a:r>
              <a:rPr lang="en-GB" dirty="0"/>
              <a:t>esson 1.</a:t>
            </a:r>
            <a:r>
              <a:rPr lang="en-GB" i="1" dirty="0"/>
              <a:t> </a:t>
            </a:r>
            <a:r>
              <a:rPr lang="en-GB" b="0" i="0" dirty="0">
                <a:solidFill>
                  <a:srgbClr val="000000"/>
                </a:solidFill>
                <a:effectLst/>
                <a:latin typeface="Calibri" panose="020F0502020204030204" pitchFamily="34" charset="0"/>
              </a:rPr>
              <a:t>Teachers are reminded to </a:t>
            </a:r>
            <a:r>
              <a:rPr lang="en-GB" sz="1200" dirty="0">
                <a:effectLst/>
                <a:latin typeface="Calibri" panose="020F0502020204030204" pitchFamily="34" charset="0"/>
                <a:ea typeface="Times New Roman" panose="02020603050405020304" pitchFamily="18" charset="0"/>
              </a:rPr>
              <a:t>review and address any questions submitted in the anonymous </a:t>
            </a:r>
            <a:r>
              <a:rPr lang="en-GB" sz="1800" dirty="0"/>
              <a:t>ask-it-basket’/ </a:t>
            </a:r>
            <a:r>
              <a:rPr lang="en-GB" sz="1200" dirty="0">
                <a:effectLst/>
                <a:latin typeface="Calibri" panose="020F0502020204030204" pitchFamily="34" charset="0"/>
                <a:ea typeface="Times New Roman" panose="02020603050405020304" pitchFamily="18" charset="0"/>
              </a:rPr>
              <a:t>question box, to ensure they are answering all pupils’ questions.</a:t>
            </a:r>
            <a:endParaRPr lang="en-GB" i="1" dirty="0"/>
          </a:p>
          <a:p>
            <a:endParaRPr lang="en-GB" i="1" dirty="0"/>
          </a:p>
          <a:p>
            <a:pPr algn="l">
              <a:spcAft>
                <a:spcPts val="800"/>
              </a:spcAft>
            </a:pPr>
            <a:r>
              <a:rPr lang="en-GB" i="0" dirty="0"/>
              <a:t>This is lesson one of two. In lesson 1, </a:t>
            </a:r>
            <a:r>
              <a:rPr lang="en-GB" sz="1200" dirty="0"/>
              <a:t>pupils will learn about the key rights that children and young people have under the </a:t>
            </a:r>
            <a:r>
              <a:rPr lang="en-GB" sz="1200" dirty="0">
                <a:solidFill>
                  <a:schemeClr val="tx1"/>
                </a:solidFill>
              </a:rPr>
              <a:t>United</a:t>
            </a:r>
            <a:r>
              <a:rPr lang="en-GB" sz="1200" dirty="0"/>
              <a:t> Nations Convention on the Rights of the Child (‘The UNCRC’). This includes the right to express their opinion and for adults to take that opinion seriously (Article 12). In lesson 2, Article 12 will be considered further with respect to young people's rights to information, consultation and (when needed) representation when their parents separate. </a:t>
            </a:r>
          </a:p>
          <a:p>
            <a:pPr algn="l">
              <a:spcAft>
                <a:spcPts val="800"/>
              </a:spcAft>
            </a:pPr>
            <a:endParaRPr lang="en-GB" sz="1200" dirty="0"/>
          </a:p>
          <a:p>
            <a:endParaRPr lang="en-GB" i="0" dirty="0"/>
          </a:p>
        </p:txBody>
      </p:sp>
      <p:sp>
        <p:nvSpPr>
          <p:cNvPr id="4" name="Slide Number Placeholder 3"/>
          <p:cNvSpPr>
            <a:spLocks noGrp="1"/>
          </p:cNvSpPr>
          <p:nvPr>
            <p:ph type="sldNum" sz="quarter" idx="5"/>
          </p:nvPr>
        </p:nvSpPr>
        <p:spPr/>
        <p:txBody>
          <a:bodyPr/>
          <a:lstStyle/>
          <a:p>
            <a:fld id="{CE4E5092-8265-4006-A364-23F104E02F61}" type="slidenum">
              <a:rPr lang="en-GB" smtClean="0"/>
              <a:t>2</a:t>
            </a:fld>
            <a:endParaRPr lang="en-GB" dirty="0"/>
          </a:p>
        </p:txBody>
      </p:sp>
    </p:spTree>
    <p:extLst>
      <p:ext uri="{BB962C8B-B14F-4D97-AF65-F5344CB8AC3E}">
        <p14:creationId xmlns:p14="http://schemas.microsoft.com/office/powerpoint/2010/main" val="2016844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i="0" u="none" kern="1200" dirty="0">
                <a:solidFill>
                  <a:schemeClr val="tx1"/>
                </a:solidFill>
                <a:effectLst/>
                <a:latin typeface="+mn-lt"/>
                <a:ea typeface="+mn-ea"/>
                <a:cs typeface="+mn-cs"/>
              </a:rPr>
              <a:t>The next two slides relate to two critical rights linked to life, survival and development: the right to healthcare and education </a:t>
            </a:r>
          </a:p>
          <a:p>
            <a:r>
              <a:rPr lang="en-GB" dirty="0"/>
              <a:t>Advances in  access to safe water, sanitation and hygiene have been a major reason for historical progress on preventing child deaths. Despite these gains, though, more than </a:t>
            </a:r>
            <a:r>
              <a:rPr lang="en-GB" sz="1200" b="1" kern="1200" dirty="0">
                <a:solidFill>
                  <a:schemeClr val="tx1"/>
                </a:solidFill>
                <a:effectLst/>
                <a:latin typeface="+mn-lt"/>
                <a:ea typeface="+mn-ea"/>
                <a:cs typeface="+mn-cs"/>
              </a:rPr>
              <a:t>1000 children still die every day from diseases linked to inadequate water supply and poor sanitation and hygiene (UNICEF, 2023)</a:t>
            </a:r>
            <a:r>
              <a:rPr lang="en-GB" sz="1200" b="0" kern="1200" dirty="0">
                <a:solidFill>
                  <a:schemeClr val="tx1"/>
                </a:solidFill>
                <a:effectLst/>
                <a:latin typeface="+mn-lt"/>
                <a:ea typeface="+mn-ea"/>
                <a:cs typeface="+mn-cs"/>
              </a:rPr>
              <a:t>.</a:t>
            </a:r>
            <a:endParaRPr lang="en-GB" b="0" dirty="0"/>
          </a:p>
        </p:txBody>
      </p:sp>
      <p:sp>
        <p:nvSpPr>
          <p:cNvPr id="4" name="Slide Number Placeholder 3"/>
          <p:cNvSpPr>
            <a:spLocks noGrp="1"/>
          </p:cNvSpPr>
          <p:nvPr>
            <p:ph type="sldNum" sz="quarter" idx="5"/>
          </p:nvPr>
        </p:nvSpPr>
        <p:spPr/>
        <p:txBody>
          <a:bodyPr/>
          <a:lstStyle/>
          <a:p>
            <a:fld id="{CE4E5092-8265-4006-A364-23F104E02F61}" type="slidenum">
              <a:rPr lang="en-GB" smtClean="0"/>
              <a:t>20</a:t>
            </a:fld>
            <a:endParaRPr lang="en-GB" dirty="0"/>
          </a:p>
        </p:txBody>
      </p:sp>
    </p:spTree>
    <p:extLst>
      <p:ext uri="{BB962C8B-B14F-4D97-AF65-F5344CB8AC3E}">
        <p14:creationId xmlns:p14="http://schemas.microsoft.com/office/powerpoint/2010/main" val="2724751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THE GOOD NEWS: </a:t>
            </a:r>
            <a:r>
              <a:rPr lang="en-GB" sz="1200" b="1" kern="1200" dirty="0">
                <a:solidFill>
                  <a:schemeClr val="tx1"/>
                </a:solidFill>
                <a:effectLst/>
                <a:latin typeface="+mn-lt"/>
                <a:ea typeface="+mn-ea"/>
                <a:cs typeface="+mn-cs"/>
              </a:rPr>
              <a:t>The number of out-of-school children of primary education age fell by 35 per cent between 2000 and 2020</a:t>
            </a:r>
            <a:r>
              <a:rPr lang="en-GB" sz="1200" kern="1200" dirty="0">
                <a:solidFill>
                  <a:schemeClr val="tx1"/>
                </a:solidFill>
                <a:effectLst/>
                <a:latin typeface="+mn-lt"/>
                <a:ea typeface="+mn-ea"/>
                <a:cs typeface="+mn-cs"/>
              </a:rPr>
              <a:t>, with 53 per cent of these out-of-school children being girls (UNICEF, 2022).</a:t>
            </a:r>
          </a:p>
          <a:p>
            <a:pPr marL="0" indent="0">
              <a:buNone/>
            </a:pPr>
            <a:endParaRPr lang="en-GB" sz="1200" i="1" kern="1200" dirty="0">
              <a:solidFill>
                <a:schemeClr val="tx1"/>
              </a:solidFill>
              <a:effectLst/>
              <a:latin typeface="+mn-lt"/>
              <a:ea typeface="+mn-ea"/>
              <a:cs typeface="+mn-cs"/>
            </a:endParaRPr>
          </a:p>
          <a:p>
            <a:pPr marL="0" indent="0">
              <a:buNone/>
            </a:pPr>
            <a:r>
              <a:rPr lang="en-GB" sz="1200" b="1" i="0" kern="1200" dirty="0">
                <a:solidFill>
                  <a:schemeClr val="tx1"/>
                </a:solidFill>
                <a:effectLst/>
                <a:latin typeface="+mn-lt"/>
                <a:ea typeface="+mn-ea"/>
                <a:cs typeface="+mn-cs"/>
              </a:rPr>
              <a:t>HOWEVER, i</a:t>
            </a:r>
            <a:r>
              <a:rPr lang="en-GB" sz="1200" b="1" kern="1200" dirty="0">
                <a:solidFill>
                  <a:schemeClr val="tx1"/>
                </a:solidFill>
                <a:effectLst/>
                <a:latin typeface="+mn-lt"/>
                <a:ea typeface="+mn-ea"/>
                <a:cs typeface="+mn-cs"/>
              </a:rPr>
              <a:t>n 2020, 60 million primary school-age children were not in school (UNICEF, 2022)</a:t>
            </a:r>
            <a:r>
              <a:rPr lang="en-GB" sz="1200" b="0" i="0" kern="1200" dirty="0">
                <a:solidFill>
                  <a:schemeClr val="tx1"/>
                </a:solidFill>
                <a:effectLst/>
                <a:latin typeface="+mn-lt"/>
                <a:ea typeface="+mn-ea"/>
                <a:cs typeface="+mn-cs"/>
              </a:rPr>
              <a:t>,</a:t>
            </a:r>
            <a:r>
              <a:rPr lang="en-GB" sz="1200" b="1" i="0" kern="1200" dirty="0">
                <a:solidFill>
                  <a:schemeClr val="tx1"/>
                </a:solidFill>
                <a:effectLst/>
                <a:latin typeface="+mn-lt"/>
                <a:ea typeface="+mn-ea"/>
                <a:cs typeface="+mn-cs"/>
              </a:rPr>
              <a:t> </a:t>
            </a:r>
            <a:r>
              <a:rPr lang="en-GB" sz="1200" i="0" kern="1200" dirty="0">
                <a:solidFill>
                  <a:schemeClr val="tx1"/>
                </a:solidFill>
                <a:effectLst/>
                <a:latin typeface="+mn-lt"/>
                <a:ea typeface="+mn-ea"/>
                <a:cs typeface="+mn-cs"/>
              </a:rPr>
              <a:t>and the reductions in numbers not in school have stalled in the last decade.</a:t>
            </a:r>
          </a:p>
          <a:p>
            <a:pPr marL="0" indent="0">
              <a:buNone/>
            </a:pPr>
            <a:endParaRPr lang="en-GB"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noFill/>
                <a:effectLst/>
                <a:latin typeface="Calibri" panose="020F0502020204030204" pitchFamily="34" charset="0"/>
                <a:ea typeface="Times New Roman" panose="02020603050405020304" pitchFamily="18" charset="0"/>
                <a:cs typeface="Times New Roman" panose="02020603050405020304" pitchFamily="18" charset="0"/>
              </a:rPr>
              <a:t>To end this section and to check pupils’ understanding, </a:t>
            </a:r>
            <a:r>
              <a:rPr lang="en-GB" sz="1800" b="1" dirty="0">
                <a:noFill/>
                <a:effectLst/>
                <a:latin typeface="Calibri" panose="020F0502020204030204" pitchFamily="34" charset="0"/>
                <a:ea typeface="Times New Roman" panose="02020603050405020304" pitchFamily="18" charset="0"/>
                <a:cs typeface="Times New Roman" panose="02020603050405020304" pitchFamily="18" charset="0"/>
              </a:rPr>
              <a:t>ask</a:t>
            </a:r>
            <a:r>
              <a:rPr lang="en-GB" sz="1800" dirty="0">
                <a:noFill/>
                <a:effectLst/>
                <a:latin typeface="Calibri" panose="020F0502020204030204" pitchFamily="34" charset="0"/>
                <a:ea typeface="Times New Roman" panose="02020603050405020304" pitchFamily="18" charset="0"/>
                <a:cs typeface="Times New Roman" panose="02020603050405020304" pitchFamily="18" charset="0"/>
              </a:rPr>
              <a:t> pupils if the information they have just heard about different rights has changed their minds about their original rankings, and ask pupils, based on what they have just heard, what they think the most important right is today that needs addressing globally. </a:t>
            </a:r>
            <a:endParaRPr lang="en-GB" sz="1800" dirty="0">
              <a:no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GB" sz="120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21</a:t>
            </a:fld>
            <a:endParaRPr lang="en-GB" dirty="0"/>
          </a:p>
        </p:txBody>
      </p:sp>
    </p:spTree>
    <p:extLst>
      <p:ext uri="{BB962C8B-B14F-4D97-AF65-F5344CB8AC3E}">
        <p14:creationId xmlns:p14="http://schemas.microsoft.com/office/powerpoint/2010/main" val="3054854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800"/>
              </a:spcAft>
            </a:pPr>
            <a:r>
              <a:rPr lang="en-GB" sz="1800" dirty="0"/>
              <a:t>The right of children to express their views freely and to be heard is the fourth guiding principle of the UNCRC and is contained in Article 12.</a:t>
            </a:r>
            <a:endParaRPr lang="en-GB" sz="1800" b="0" i="0" dirty="0">
              <a:solidFill>
                <a:srgbClr val="000000"/>
              </a:solidFill>
              <a:effectLst/>
              <a:latin typeface="Calibri" panose="020F0502020204030204" pitchFamily="34" charset="0"/>
            </a:endParaRPr>
          </a:p>
          <a:p>
            <a:pPr algn="l">
              <a:spcAft>
                <a:spcPts val="800"/>
              </a:spcAft>
            </a:pPr>
            <a:endParaRPr lang="en-GB" sz="1800" b="0" i="0" dirty="0">
              <a:solidFill>
                <a:srgbClr val="000000"/>
              </a:solidFill>
              <a:effectLst/>
              <a:latin typeface="Calibri" panose="020F0502020204030204" pitchFamily="34" charset="0"/>
            </a:endParaRPr>
          </a:p>
          <a:p>
            <a:pPr algn="l">
              <a:spcAft>
                <a:spcPts val="800"/>
              </a:spcAft>
            </a:pPr>
            <a:r>
              <a:rPr lang="en-GB" sz="1800" b="0" i="0" dirty="0">
                <a:solidFill>
                  <a:srgbClr val="000000"/>
                </a:solidFill>
                <a:effectLst/>
                <a:latin typeface="Calibri" panose="020F0502020204030204" pitchFamily="34" charset="0"/>
              </a:rPr>
              <a:t>The Programme of Study for PSHE Education 2020-2021 for Key Stages 3 and 4 states that pupils should learn:  </a:t>
            </a:r>
          </a:p>
          <a:p>
            <a:pPr algn="l">
              <a:spcAft>
                <a:spcPts val="800"/>
              </a:spcAft>
            </a:pPr>
            <a:r>
              <a:rPr lang="en-GB" sz="1800" b="0" i="0" dirty="0">
                <a:solidFill>
                  <a:srgbClr val="000000"/>
                </a:solidFill>
                <a:effectLst/>
                <a:latin typeface="Calibri" panose="020F0502020204030204" pitchFamily="34" charset="0"/>
              </a:rPr>
              <a:t>Ways to manage grief about changing relationships including the impact of separation, divorce and bereavement; </a:t>
            </a:r>
            <a:r>
              <a:rPr lang="en-GB" sz="1800" b="1" i="0" u="sng" dirty="0">
                <a:solidFill>
                  <a:srgbClr val="000000"/>
                </a:solidFill>
                <a:effectLst/>
                <a:latin typeface="Calibri" panose="020F0502020204030204" pitchFamily="34" charset="0"/>
              </a:rPr>
              <a:t>sources of support and how to access them </a:t>
            </a:r>
            <a:r>
              <a:rPr lang="en-GB" sz="1800" b="0" i="0" dirty="0">
                <a:solidFill>
                  <a:srgbClr val="000000"/>
                </a:solidFill>
                <a:effectLst/>
                <a:latin typeface="Calibri" panose="020F0502020204030204" pitchFamily="34" charset="0"/>
              </a:rPr>
              <a:t>(KS4, R13 see also KS3, R22).  </a:t>
            </a:r>
          </a:p>
          <a:p>
            <a:pPr algn="l">
              <a:spcAft>
                <a:spcPts val="800"/>
              </a:spcAft>
            </a:pPr>
            <a:endParaRPr lang="en-GB" sz="1800" b="0" i="0" dirty="0">
              <a:solidFill>
                <a:srgbClr val="000000"/>
              </a:solidFill>
              <a:effectLst/>
              <a:latin typeface="Calibri" panose="020F0502020204030204" pitchFamily="34" charset="0"/>
            </a:endParaRPr>
          </a:p>
          <a:p>
            <a:r>
              <a:rPr lang="en-GB" sz="1200" kern="1200" dirty="0">
                <a:solidFill>
                  <a:schemeClr val="tx1"/>
                </a:solidFill>
                <a:effectLst/>
                <a:latin typeface="+mn-lt"/>
                <a:ea typeface="+mn-ea"/>
                <a:cs typeface="+mn-cs"/>
              </a:rPr>
              <a:t>To end this section and to check pupils’ understanding, </a:t>
            </a:r>
            <a:r>
              <a:rPr lang="en-GB" sz="1200" b="1" kern="1200" dirty="0">
                <a:solidFill>
                  <a:schemeClr val="tx1"/>
                </a:solidFill>
                <a:effectLst/>
                <a:latin typeface="+mn-lt"/>
                <a:ea typeface="+mn-ea"/>
                <a:cs typeface="+mn-cs"/>
              </a:rPr>
              <a:t>ask</a:t>
            </a:r>
            <a:r>
              <a:rPr lang="en-GB" sz="1200" kern="1200" dirty="0">
                <a:solidFill>
                  <a:schemeClr val="tx1"/>
                </a:solidFill>
                <a:effectLst/>
                <a:latin typeface="+mn-lt"/>
                <a:ea typeface="+mn-ea"/>
                <a:cs typeface="+mn-cs"/>
              </a:rPr>
              <a:t> pupils if the information they have just heard about different rights has changed their minds about their original rankings, and ask pupils, based on what they have just heard, what they think the most important right is today that needs addressing globally. </a:t>
            </a:r>
          </a:p>
          <a:p>
            <a:pPr algn="l">
              <a:spcAft>
                <a:spcPts val="800"/>
              </a:spcAft>
            </a:pPr>
            <a:endParaRPr lang="en-GB" sz="1200" b="0" i="0" kern="1200" dirty="0">
              <a:solidFill>
                <a:schemeClr val="tx1"/>
              </a:solidFill>
              <a:effectLst/>
              <a:latin typeface="+mn-lt"/>
              <a:ea typeface="+mn-ea"/>
              <a:cs typeface="+mn-cs"/>
            </a:endParaRPr>
          </a:p>
          <a:p>
            <a:pPr algn="l">
              <a:spcAft>
                <a:spcPts val="800"/>
              </a:spcAft>
            </a:pPr>
            <a:r>
              <a:rPr lang="en-GB" sz="1800" b="0" i="0" dirty="0">
                <a:solidFill>
                  <a:srgbClr val="000000"/>
                </a:solidFill>
                <a:effectLst/>
                <a:latin typeface="Calibri" panose="020F0502020204030204" pitchFamily="34" charset="0"/>
              </a:rPr>
              <a:t>In lesson two of </a:t>
            </a:r>
            <a:r>
              <a:rPr lang="en-GB" sz="1800" b="0" i="1" dirty="0">
                <a:solidFill>
                  <a:srgbClr val="000000"/>
                </a:solidFill>
                <a:effectLst/>
                <a:latin typeface="Calibri" panose="020F0502020204030204" pitchFamily="34" charset="0"/>
              </a:rPr>
              <a:t>The Rights Idea? </a:t>
            </a:r>
            <a:r>
              <a:rPr lang="en-GB" sz="1800" b="0" i="0" dirty="0">
                <a:solidFill>
                  <a:srgbClr val="000000"/>
                </a:solidFill>
                <a:effectLst/>
                <a:latin typeface="Calibri" panose="020F0502020204030204" pitchFamily="34" charset="0"/>
              </a:rPr>
              <a:t>pupils will explore the sources of support available to them when their parents separate and how to access this support. This will be discussed as part of young people’s Article 12 right to give their opinion and for adults to listen and take it seriously. To set this up, pupils will  therefore be considering different young activists who have been making their voices heard on the world stage. </a:t>
            </a:r>
          </a:p>
          <a:p>
            <a:pPr marL="0" indent="0">
              <a:buNone/>
            </a:pPr>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22</a:t>
            </a:fld>
            <a:endParaRPr lang="en-GB" dirty="0"/>
          </a:p>
        </p:txBody>
      </p:sp>
    </p:spTree>
    <p:extLst>
      <p:ext uri="{BB962C8B-B14F-4D97-AF65-F5344CB8AC3E}">
        <p14:creationId xmlns:p14="http://schemas.microsoft.com/office/powerpoint/2010/main" val="1980695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dirty="0">
                <a:solidFill>
                  <a:srgbClr val="222222"/>
                </a:solidFill>
                <a:effectLst/>
                <a:latin typeface="+mn-lt"/>
              </a:rPr>
              <a:t>[Image of </a:t>
            </a:r>
            <a:r>
              <a:rPr lang="en-GB" sz="1200" b="0" i="0" dirty="0">
                <a:solidFill>
                  <a:srgbClr val="212529"/>
                </a:solidFill>
                <a:effectLst/>
                <a:latin typeface="+mn-lt"/>
              </a:rPr>
              <a:t>Greta Thunberg: Source – European Parliament </a:t>
            </a:r>
            <a:r>
              <a:rPr lang="en-GB" sz="1200" b="0" i="0" dirty="0">
                <a:solidFill>
                  <a:srgbClr val="202122"/>
                </a:solidFill>
                <a:effectLst/>
                <a:latin typeface="+mn-lt"/>
              </a:rPr>
              <a:t>(free to use under the  </a:t>
            </a:r>
            <a:r>
              <a:rPr lang="en-GB" sz="1200" b="0" i="0" u="none" strike="noStrike" dirty="0">
                <a:solidFill>
                  <a:srgbClr val="663366"/>
                </a:solidFill>
                <a:effectLst/>
                <a:latin typeface="+mn-lt"/>
                <a:hlinkClick r:id="rId3" tooltip="w:en:Creative Commons"/>
              </a:rPr>
              <a:t>Creative Commons</a:t>
            </a:r>
            <a:r>
              <a:rPr lang="en-GB" sz="1200" b="0" i="0" dirty="0">
                <a:solidFill>
                  <a:srgbClr val="202122"/>
                </a:solidFill>
                <a:effectLst/>
                <a:latin typeface="+mn-lt"/>
              </a:rPr>
              <a:t> </a:t>
            </a:r>
            <a:r>
              <a:rPr lang="en-GB" sz="1200" b="0" i="0" u="none" strike="noStrike" dirty="0">
                <a:solidFill>
                  <a:srgbClr val="663366"/>
                </a:solidFill>
                <a:effectLst/>
                <a:latin typeface="+mn-lt"/>
                <a:hlinkClick r:id="rId4"/>
              </a:rPr>
              <a:t>Attribution 2.0 Generic</a:t>
            </a:r>
            <a:r>
              <a:rPr lang="en-GB" sz="1200" b="0" i="0" dirty="0">
                <a:solidFill>
                  <a:srgbClr val="202122"/>
                </a:solidFill>
                <a:effectLst/>
                <a:latin typeface="+mn-lt"/>
              </a:rPr>
              <a:t> license.</a:t>
            </a:r>
            <a:endParaRPr lang="en-GB" sz="1200" b="0" i="0" dirty="0">
              <a:solidFill>
                <a:srgbClr val="222222"/>
              </a:solidFill>
              <a:effectLst/>
              <a:latin typeface="+mn-lt"/>
            </a:endParaRPr>
          </a:p>
          <a:p>
            <a:r>
              <a:rPr lang="en-GB" sz="1200" b="0" i="0" dirty="0">
                <a:solidFill>
                  <a:srgbClr val="222222"/>
                </a:solidFill>
                <a:effectLst/>
                <a:latin typeface="+mn-lt"/>
              </a:rPr>
              <a:t>Image of Malala </a:t>
            </a:r>
            <a:r>
              <a:rPr lang="en-GB" sz="1200" b="0" i="0" dirty="0">
                <a:solidFill>
                  <a:srgbClr val="212529"/>
                </a:solidFill>
                <a:effectLst/>
                <a:latin typeface="+mn-lt"/>
              </a:rPr>
              <a:t>Yousafzai: Source – </a:t>
            </a:r>
            <a:r>
              <a:rPr lang="en-GB" sz="1200" b="0" i="0" dirty="0">
                <a:solidFill>
                  <a:srgbClr val="202122"/>
                </a:solidFill>
                <a:effectLst/>
                <a:latin typeface="+mn-lt"/>
              </a:rPr>
              <a:t>Simon Davis/Department for International Development (free to use under the   </a:t>
            </a:r>
            <a:r>
              <a:rPr lang="en-GB" sz="1200" b="0" i="0" u="none" strike="noStrike" dirty="0">
                <a:solidFill>
                  <a:srgbClr val="0B0080"/>
                </a:solidFill>
                <a:effectLst/>
                <a:latin typeface="+mn-lt"/>
                <a:hlinkClick r:id="rId5"/>
              </a:rPr>
              <a:t>Creative Commons - Attribution Licence</a:t>
            </a:r>
            <a:r>
              <a:rPr lang="en-GB" sz="1200" b="0" i="0" dirty="0">
                <a:solidFill>
                  <a:srgbClr val="202122"/>
                </a:solidFill>
                <a:effectLst/>
                <a:latin typeface="+mn-lt"/>
              </a:rPr>
              <a:t>,]</a:t>
            </a:r>
          </a:p>
          <a:p>
            <a:r>
              <a:rPr lang="en-GB" sz="1200" b="0" i="0" dirty="0">
                <a:solidFill>
                  <a:srgbClr val="222222"/>
                </a:solidFill>
                <a:effectLst/>
                <a:latin typeface="+mn-lt"/>
              </a:rPr>
              <a:t>Image of Marcus Rahford: Source - Oleg Bkhambri (Voltmetro) - Own work, CC BY-SA 4.0, https://commons.wikimedia.org/w/index.php?curid=71213067</a:t>
            </a:r>
            <a:endParaRPr lang="en-GB" sz="1200" b="0" i="0" dirty="0">
              <a:solidFill>
                <a:srgbClr val="222222"/>
              </a:solidFill>
              <a:effectLst/>
              <a:latin typeface="+mn-lt"/>
              <a:ea typeface="+mn-ea"/>
              <a:cs typeface="+mn-cs"/>
            </a:endParaRPr>
          </a:p>
          <a:p>
            <a:r>
              <a:rPr lang="en-GB" sz="1200" b="0" i="0" dirty="0">
                <a:solidFill>
                  <a:srgbClr val="222222"/>
                </a:solidFill>
                <a:effectLst/>
                <a:latin typeface="+mn-lt"/>
                <a:ea typeface="+mn-ea"/>
                <a:cs typeface="+mn-cs"/>
              </a:rPr>
              <a:t>Image of Eltayeb Bashar: Personal photograph, used with the permission of Eltayeb Bashar.</a:t>
            </a:r>
          </a:p>
          <a:p>
            <a:endParaRPr lang="en-GB" sz="1200" b="0" i="0" dirty="0">
              <a:solidFill>
                <a:srgbClr val="222222"/>
              </a:solidFill>
              <a:effectLst/>
              <a:latin typeface="+mn-lt"/>
              <a:ea typeface="+mn-ea"/>
              <a:cs typeface="+mn-cs"/>
            </a:endParaRPr>
          </a:p>
          <a:p>
            <a:r>
              <a:rPr lang="en-GB" sz="1200" dirty="0">
                <a:effectLst/>
                <a:latin typeface="+mn-lt"/>
                <a:ea typeface="Times New Roman" panose="02020603050405020304" pitchFamily="18" charset="0"/>
                <a:cs typeface="Times New Roman" panose="02020603050405020304" pitchFamily="18" charset="0"/>
              </a:rPr>
              <a:t>On slideshow mode show the class each of the 4 activists and the short bios for each. Acknowledge that pupils may not recognise Eltayeb Bashar as he is not a household name but at the age of 19, he won the Young Activist of the Year award 2025 for his work on racial justice. </a:t>
            </a:r>
          </a:p>
          <a:p>
            <a:endParaRPr lang="en-GB" sz="1200" b="0" i="0" dirty="0">
              <a:solidFill>
                <a:srgbClr val="222222"/>
              </a:solidFill>
              <a:effectLst/>
              <a:latin typeface="+mn-lt"/>
            </a:endParaRPr>
          </a:p>
          <a:p>
            <a:r>
              <a:rPr lang="en-GB" sz="1200" b="0" i="0" dirty="0">
                <a:solidFill>
                  <a:srgbClr val="212529"/>
                </a:solidFill>
                <a:effectLst/>
                <a:latin typeface="+mn-lt"/>
              </a:rPr>
              <a:t>Greta Thunberg (born 03.01.03) in Sweden. </a:t>
            </a:r>
            <a:r>
              <a:rPr lang="en-GB" sz="1200" dirty="0">
                <a:effectLst/>
                <a:latin typeface="+mn-lt"/>
                <a:ea typeface="Times New Roman" panose="02020603050405020304" pitchFamily="18" charset="0"/>
                <a:cs typeface="Times New Roman" panose="02020603050405020304" pitchFamily="18" charset="0"/>
              </a:rPr>
              <a:t>She is a climate change activist. </a:t>
            </a:r>
            <a:r>
              <a:rPr lang="en-GB" sz="1200" b="0" i="0" dirty="0">
                <a:solidFill>
                  <a:srgbClr val="212529"/>
                </a:solidFill>
                <a:effectLst/>
                <a:latin typeface="+mn-lt"/>
              </a:rPr>
              <a:t>She spoke at the UN Climate Action Summit and was nominated for the Nobel peace prize in 2019. You could also mention that she has also been vocal about her Asperger’s syndrome and OCD </a:t>
            </a:r>
            <a:r>
              <a:rPr lang="en-GB" sz="1200" dirty="0">
                <a:effectLst/>
                <a:latin typeface="+mn-lt"/>
                <a:ea typeface="Times New Roman" panose="02020603050405020304" pitchFamily="18" charset="0"/>
                <a:cs typeface="Times New Roman" panose="02020603050405020304" pitchFamily="18" charset="0"/>
              </a:rPr>
              <a:t>helping to </a:t>
            </a:r>
            <a:r>
              <a:rPr lang="en-GB" sz="1200" b="0" i="0" dirty="0">
                <a:solidFill>
                  <a:srgbClr val="212529"/>
                </a:solidFill>
                <a:effectLst/>
                <a:latin typeface="+mn-lt"/>
              </a:rPr>
              <a:t>normalise </a:t>
            </a:r>
            <a:r>
              <a:rPr lang="en-GB" sz="1200" kern="1200" dirty="0">
                <a:solidFill>
                  <a:schemeClr val="tx1"/>
                </a:solidFill>
                <a:effectLst/>
                <a:latin typeface="+mn-lt"/>
                <a:ea typeface="+mn-ea"/>
                <a:cs typeface="+mn-cs"/>
              </a:rPr>
              <a:t>neurodiversity and mental health conditions</a:t>
            </a:r>
            <a:r>
              <a:rPr lang="en-GB" sz="1200" b="0" i="0" dirty="0">
                <a:solidFill>
                  <a:srgbClr val="212529"/>
                </a:solidFill>
                <a:effectLst/>
                <a:latin typeface="+mn-lt"/>
              </a:rPr>
              <a:t>. </a:t>
            </a:r>
          </a:p>
          <a:p>
            <a:endParaRPr lang="en-GB" sz="1200" b="0" i="0" dirty="0">
              <a:solidFill>
                <a:srgbClr val="212529"/>
              </a:solidFill>
              <a:effectLst/>
              <a:latin typeface="+mn-lt"/>
            </a:endParaRPr>
          </a:p>
          <a:p>
            <a:r>
              <a:rPr lang="en-GB" sz="1200" b="0" i="0" dirty="0">
                <a:solidFill>
                  <a:srgbClr val="212529"/>
                </a:solidFill>
                <a:effectLst/>
                <a:latin typeface="+mn-lt"/>
              </a:rPr>
              <a:t>Malala Yousafzai (born 12.07.97) She is an activist for female education. She survived an assassination attempt in  2012. In 2014, she became the youngest person ever to win a Nobel Peace Prize (aged 17).</a:t>
            </a:r>
          </a:p>
          <a:p>
            <a:endParaRPr lang="en-GB" sz="1200" b="0" i="0" dirty="0">
              <a:solidFill>
                <a:srgbClr val="212529"/>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0" dirty="0">
                <a:solidFill>
                  <a:srgbClr val="62A9AA"/>
                </a:solidFill>
                <a:latin typeface="+mn-lt"/>
              </a:rPr>
              <a:t>Marcus Rashford (born 31.10.97) England Football player and anti-poverty campaigner. He set up the </a:t>
            </a:r>
            <a:r>
              <a:rPr lang="en-GB" sz="1200" b="0" i="0" dirty="0">
                <a:solidFill>
                  <a:srgbClr val="202122"/>
                </a:solidFill>
                <a:effectLst/>
                <a:latin typeface="+mn-lt"/>
              </a:rPr>
              <a:t>Child Food Poverty Task Force. He was awarded an MBE in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202122"/>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ea typeface="Times New Roman" panose="02020603050405020304" pitchFamily="18" charset="0"/>
                <a:cs typeface="Arial" panose="020B0604020202020204" pitchFamily="34" charset="0"/>
              </a:rPr>
              <a:t>Eltayeb Bashar a </a:t>
            </a:r>
            <a:r>
              <a:rPr lang="en-GB" sz="1200" dirty="0">
                <a:latin typeface="+mn-lt"/>
                <a:cs typeface="Arial" panose="020B0604020202020204" pitchFamily="34" charset="0"/>
              </a:rPr>
              <a:t>racial justice campaigner. </a:t>
            </a:r>
            <a:r>
              <a:rPr lang="en-GB" sz="1200" b="0" i="0" kern="1200" dirty="0">
                <a:solidFill>
                  <a:schemeClr val="tx1"/>
                </a:solidFill>
                <a:effectLst/>
                <a:latin typeface="+mn-lt"/>
                <a:ea typeface="+mn-ea"/>
                <a:cs typeface="+mn-cs"/>
              </a:rPr>
              <a:t>At just 19, alongside his sister Khadija, Eltayeb co-led one of the city’s largest campaigns for racial justice leading to initiatives like Worcester’s first Black History Month and Windrush Day. H</a:t>
            </a:r>
            <a:r>
              <a:rPr lang="en-GB" sz="1200" dirty="0">
                <a:latin typeface="+mn-lt"/>
                <a:ea typeface="Times New Roman" panose="02020603050405020304" pitchFamily="18" charset="0"/>
                <a:cs typeface="Arial" panose="020B0604020202020204" pitchFamily="34" charset="0"/>
              </a:rPr>
              <a:t>e won the Young Activist of the Year award 2025.</a:t>
            </a:r>
            <a:r>
              <a:rPr lang="en-GB" sz="1200" dirty="0">
                <a:latin typeface="+mn-lt"/>
                <a:cs typeface="Arial" panose="020B0604020202020204" pitchFamily="34" charset="0"/>
              </a:rPr>
              <a:t> He founded a charity that helps empower young human rights leaders across 18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202122"/>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202122"/>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202122"/>
                </a:solidFill>
                <a:effectLst/>
                <a:latin typeface="+mn-lt"/>
              </a:rPr>
              <a:t>[For fuller details see teacher slide 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202122"/>
              </a:solidFill>
              <a:effectLst/>
              <a:latin typeface="+mn-lt"/>
            </a:endParaRPr>
          </a:p>
          <a:p>
            <a:r>
              <a:rPr lang="en-GB" sz="1200" dirty="0">
                <a:effectLst/>
                <a:latin typeface="+mn-lt"/>
                <a:ea typeface="Times New Roman" panose="02020603050405020304" pitchFamily="18" charset="0"/>
                <a:cs typeface="Times New Roman" panose="02020603050405020304" pitchFamily="18" charset="0"/>
              </a:rPr>
              <a:t>Next, ask pupils to</a:t>
            </a:r>
            <a:r>
              <a:rPr lang="en-GB" sz="1200" b="1" dirty="0">
                <a:effectLst/>
                <a:latin typeface="+mn-lt"/>
                <a:ea typeface="Times New Roman" panose="02020603050405020304" pitchFamily="18" charset="0"/>
                <a:cs typeface="Times New Roman" panose="02020603050405020304" pitchFamily="18" charset="0"/>
              </a:rPr>
              <a:t> think-pair-share</a:t>
            </a:r>
            <a:r>
              <a:rPr lang="en-GB" sz="1200" dirty="0">
                <a:effectLst/>
                <a:latin typeface="+mn-lt"/>
                <a:ea typeface="Times New Roman" panose="02020603050405020304" pitchFamily="18" charset="0"/>
                <a:cs typeface="Times New Roman" panose="02020603050405020304" pitchFamily="18" charset="0"/>
              </a:rPr>
              <a:t>: </a:t>
            </a:r>
          </a:p>
          <a:p>
            <a:pPr marL="342900" marR="0" lvl="0" indent="-3429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GB" sz="1200" dirty="0">
                <a:effectLst/>
                <a:latin typeface="+mn-lt"/>
                <a:ea typeface="Times New Roman" panose="02020603050405020304" pitchFamily="18" charset="0"/>
                <a:cs typeface="Times New Roman" panose="02020603050405020304" pitchFamily="18" charset="0"/>
              </a:rPr>
              <a:t>What rights have they campaigned for and how have they effectively campaigned for these rights? [It may help to show the class Slide 16 (the ranking exercise) here to remind them of the various rights to help them answer this question and to reinforce learning].</a:t>
            </a:r>
          </a:p>
          <a:p>
            <a:r>
              <a:rPr lang="en-GB" sz="1200" dirty="0">
                <a:effectLst/>
                <a:latin typeface="+mn-lt"/>
                <a:ea typeface="Times New Roman" panose="02020603050405020304" pitchFamily="18" charset="0"/>
                <a:cs typeface="Times New Roman" panose="02020603050405020304" pitchFamily="18" charset="0"/>
              </a:rPr>
              <a:t> </a:t>
            </a:r>
          </a:p>
          <a:p>
            <a:pPr marL="342900" lvl="0" indent="-342900">
              <a:buFont typeface="Calibri" panose="020F0502020204030204" pitchFamily="34" charset="0"/>
              <a:buChar char="-"/>
            </a:pPr>
            <a:r>
              <a:rPr lang="en-GB" sz="1200" b="1" dirty="0">
                <a:effectLst/>
                <a:latin typeface="+mn-lt"/>
                <a:ea typeface="Times New Roman" panose="02020603050405020304" pitchFamily="18" charset="0"/>
                <a:cs typeface="Times New Roman" panose="02020603050405020304" pitchFamily="18" charset="0"/>
              </a:rPr>
              <a:t>Greta Thunberg</a:t>
            </a:r>
            <a:r>
              <a:rPr lang="en-GB" sz="1200" dirty="0">
                <a:effectLst/>
                <a:latin typeface="+mn-lt"/>
                <a:ea typeface="Times New Roman" panose="02020603050405020304" pitchFamily="18" charset="0"/>
                <a:cs typeface="Times New Roman" panose="02020603050405020304" pitchFamily="18" charset="0"/>
              </a:rPr>
              <a:t>  –  Article 6 (Right to life) and Article 24 (right to a clean and safe environment). She has campaigned effectively through school strikes, social media, and speaking at the UN.</a:t>
            </a:r>
          </a:p>
          <a:p>
            <a:pPr marL="342900" lvl="0" indent="-342900">
              <a:buFont typeface="Calibri" panose="020F0502020204030204" pitchFamily="34" charset="0"/>
              <a:buChar char="-"/>
            </a:pPr>
            <a:r>
              <a:rPr lang="en-GB" sz="1200" b="1" dirty="0">
                <a:effectLst/>
                <a:latin typeface="+mn-lt"/>
                <a:ea typeface="Times New Roman" panose="02020603050405020304" pitchFamily="18" charset="0"/>
                <a:cs typeface="Times New Roman" panose="02020603050405020304" pitchFamily="18" charset="0"/>
              </a:rPr>
              <a:t>Malala Yousafzai</a:t>
            </a:r>
            <a:r>
              <a:rPr lang="en-GB" sz="1200" dirty="0">
                <a:effectLst/>
                <a:latin typeface="+mn-lt"/>
                <a:ea typeface="Times New Roman" panose="02020603050405020304" pitchFamily="18" charset="0"/>
                <a:cs typeface="Times New Roman" panose="02020603050405020304" pitchFamily="18" charset="0"/>
              </a:rPr>
              <a:t> – Article 28 (right to education) and Article 2 (right not to be discriminated against, including on the grounds of gender). She has campaigned effectively through writing a blog and featuring in a documentary prior to the attempt on her life and by setting up the Malala Fund, co-authoring a best-seller. ‘I am Malala’ and addressing parliaments since. </a:t>
            </a:r>
          </a:p>
          <a:p>
            <a:pPr marL="342900" lvl="0" indent="-342900">
              <a:buFont typeface="Calibri" panose="020F0502020204030204" pitchFamily="34" charset="0"/>
              <a:buChar char="-"/>
            </a:pPr>
            <a:r>
              <a:rPr lang="en-GB" sz="1200" b="1" dirty="0">
                <a:effectLst/>
                <a:latin typeface="+mn-lt"/>
                <a:ea typeface="Times New Roman" panose="02020603050405020304" pitchFamily="18" charset="0"/>
                <a:cs typeface="Times New Roman" panose="02020603050405020304" pitchFamily="18" charset="0"/>
              </a:rPr>
              <a:t>Marcus Rashford </a:t>
            </a:r>
            <a:r>
              <a:rPr lang="en-GB" sz="1200" dirty="0">
                <a:effectLst/>
                <a:latin typeface="+mn-lt"/>
                <a:ea typeface="Times New Roman" panose="02020603050405020304" pitchFamily="18" charset="0"/>
                <a:cs typeface="Times New Roman" panose="02020603050405020304" pitchFamily="18" charset="0"/>
              </a:rPr>
              <a:t>– Article 26 (the right to help from the government if you are poor or in need) and Article 3 (the best interests of the child shall be a primary consideration in all decision-making). He has campaigned effectively by lobbying the government for change.</a:t>
            </a:r>
          </a:p>
          <a:p>
            <a:pPr marL="342900" marR="0" lvl="0" indent="-3429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GB" sz="1200" b="1" kern="1200" dirty="0">
                <a:solidFill>
                  <a:schemeClr val="tx1"/>
                </a:solidFill>
                <a:effectLst/>
                <a:latin typeface="+mn-lt"/>
                <a:ea typeface="+mn-ea"/>
                <a:cs typeface="+mn-cs"/>
              </a:rPr>
              <a:t>Eltayeb Bashar </a:t>
            </a:r>
            <a:r>
              <a:rPr lang="en-GB" sz="1200" dirty="0">
                <a:effectLst/>
                <a:latin typeface="+mn-lt"/>
                <a:ea typeface="Times New Roman" panose="02020603050405020304" pitchFamily="18" charset="0"/>
                <a:cs typeface="Times New Roman" panose="02020603050405020304" pitchFamily="18" charset="0"/>
              </a:rPr>
              <a:t>– </a:t>
            </a:r>
            <a:r>
              <a:rPr lang="en-GB" sz="1200" b="1" kern="1200" dirty="0">
                <a:solidFill>
                  <a:schemeClr val="tx1"/>
                </a:solidFill>
                <a:effectLst/>
                <a:latin typeface="+mn-lt"/>
                <a:ea typeface="+mn-ea"/>
                <a:cs typeface="+mn-cs"/>
              </a:rPr>
              <a:t> </a:t>
            </a:r>
            <a:r>
              <a:rPr lang="en-GB" sz="1200" i="0" kern="1200" dirty="0">
                <a:solidFill>
                  <a:schemeClr val="tx1"/>
                </a:solidFill>
                <a:effectLst/>
                <a:latin typeface="+mn-lt"/>
                <a:ea typeface="+mn-ea"/>
                <a:cs typeface="+mn-cs"/>
              </a:rPr>
              <a:t>Article 2 (the right not to be discriminated against) and Article 12 (the right to give your opinion, and for adults to listen and take it seriously). He has influenced his community to acknowledge the importance of racial justice and inspired young activists across the world.</a:t>
            </a:r>
            <a:endParaRPr lang="en-GB" sz="1200" i="0" dirty="0">
              <a:effectLst/>
              <a:latin typeface="+mn-lt"/>
              <a:ea typeface="Times New Roman" panose="02020603050405020304" pitchFamily="18" charset="0"/>
              <a:cs typeface="Times New Roman" panose="02020603050405020304" pitchFamily="18" charset="0"/>
            </a:endParaRPr>
          </a:p>
          <a:p>
            <a:r>
              <a:rPr lang="en-GB" sz="1200" dirty="0">
                <a:effectLst/>
                <a:latin typeface="+mn-lt"/>
                <a:ea typeface="Times New Roman" panose="02020603050405020304" pitchFamily="18" charset="0"/>
                <a:cs typeface="Times New Roman" panose="02020603050405020304" pitchFamily="18" charset="0"/>
              </a:rPr>
              <a:t> </a:t>
            </a:r>
          </a:p>
          <a:p>
            <a:pPr marL="342900" lvl="0" indent="-342900">
              <a:buFont typeface="Calibri" panose="020F0502020204030204" pitchFamily="34" charset="0"/>
              <a:buChar char="-"/>
            </a:pPr>
            <a:r>
              <a:rPr lang="en-GB" sz="1200" dirty="0">
                <a:effectLst/>
                <a:latin typeface="+mn-lt"/>
                <a:ea typeface="Times New Roman" panose="02020603050405020304" pitchFamily="18" charset="0"/>
                <a:cs typeface="Times New Roman" panose="02020603050405020304" pitchFamily="18" charset="0"/>
              </a:rPr>
              <a:t>What skills and attributes might these, and other, young activists have in common?’</a:t>
            </a:r>
          </a:p>
          <a:p>
            <a:pPr marL="457200"/>
            <a:r>
              <a:rPr lang="en-GB" sz="1200" dirty="0">
                <a:effectLst/>
                <a:latin typeface="+mn-lt"/>
                <a:ea typeface="Times New Roman" panose="02020603050405020304" pitchFamily="18" charset="0"/>
                <a:cs typeface="Times New Roman" panose="02020603050405020304" pitchFamily="18" charset="0"/>
              </a:rPr>
              <a:t>(knowledge and understanding of their rights and the rights of others, persistence, resilience, self-belief, determination, confidence.)</a:t>
            </a:r>
          </a:p>
          <a:p>
            <a:pPr marL="457200"/>
            <a:endParaRPr lang="en-GB" sz="1200" dirty="0">
              <a:effectLst/>
              <a:latin typeface="+mn-lt"/>
              <a:ea typeface="Times New Roman" panose="02020603050405020304" pitchFamily="18" charset="0"/>
              <a:cs typeface="Times New Roman" panose="02020603050405020304" pitchFamily="18" charset="0"/>
            </a:endParaRPr>
          </a:p>
          <a:p>
            <a:pPr marL="457200"/>
            <a:r>
              <a:rPr lang="en-GB" sz="1200" kern="1200" dirty="0">
                <a:solidFill>
                  <a:schemeClr val="tx1"/>
                </a:solidFill>
                <a:effectLst/>
                <a:latin typeface="+mn-lt"/>
                <a:ea typeface="+mn-ea"/>
                <a:cs typeface="+mn-cs"/>
              </a:rPr>
              <a:t>As a </a:t>
            </a:r>
            <a:r>
              <a:rPr lang="en-GB" sz="1200" b="1" kern="1200" dirty="0">
                <a:solidFill>
                  <a:schemeClr val="tx1"/>
                </a:solidFill>
                <a:effectLst/>
                <a:latin typeface="+mn-lt"/>
                <a:ea typeface="+mn-ea"/>
                <a:cs typeface="+mn-cs"/>
              </a:rPr>
              <a:t>support activity</a:t>
            </a:r>
            <a:r>
              <a:rPr lang="en-GB" sz="1200" kern="1200" dirty="0">
                <a:solidFill>
                  <a:schemeClr val="tx1"/>
                </a:solidFill>
                <a:effectLst/>
                <a:latin typeface="+mn-lt"/>
                <a:ea typeface="+mn-ea"/>
                <a:cs typeface="+mn-cs"/>
              </a:rPr>
              <a:t>, consider asking </a:t>
            </a:r>
            <a:r>
              <a:rPr lang="en-GB" sz="1200" dirty="0">
                <a:effectLst/>
                <a:latin typeface="+mn-lt"/>
                <a:ea typeface="Times New Roman" panose="02020603050405020304" pitchFamily="18" charset="0"/>
              </a:rPr>
              <a:t>ask the pupils who these individuals are, if they know of any other young activists, or whether they can identify any issues young people have recently campaigned about.</a:t>
            </a:r>
          </a:p>
          <a:p>
            <a:pPr marL="457200"/>
            <a:endParaRPr lang="en-GB" sz="1200" dirty="0">
              <a:effectLst/>
              <a:latin typeface="+mn-lt"/>
              <a:ea typeface="Times New Roman" panose="02020603050405020304" pitchFamily="18" charset="0"/>
              <a:cs typeface="Times New Roman" panose="02020603050405020304" pitchFamily="18" charset="0"/>
            </a:endParaRPr>
          </a:p>
          <a:p>
            <a:pPr marL="457200"/>
            <a:r>
              <a:rPr lang="en-GB" sz="1200" kern="1200" dirty="0">
                <a:solidFill>
                  <a:schemeClr val="tx1"/>
                </a:solidFill>
                <a:effectLst/>
                <a:latin typeface="+mn-lt"/>
                <a:ea typeface="+mn-ea"/>
                <a:cs typeface="+mn-cs"/>
              </a:rPr>
              <a:t>As an </a:t>
            </a:r>
            <a:r>
              <a:rPr lang="en-GB" sz="1200" b="1" kern="1200" dirty="0">
                <a:solidFill>
                  <a:schemeClr val="tx1"/>
                </a:solidFill>
                <a:effectLst/>
                <a:latin typeface="+mn-lt"/>
                <a:ea typeface="+mn-ea"/>
                <a:cs typeface="+mn-cs"/>
              </a:rPr>
              <a:t>extension activity</a:t>
            </a:r>
            <a:r>
              <a:rPr lang="en-GB" sz="1200" kern="1200" dirty="0">
                <a:solidFill>
                  <a:schemeClr val="tx1"/>
                </a:solidFill>
                <a:effectLst/>
                <a:latin typeface="+mn-lt"/>
                <a:ea typeface="+mn-ea"/>
                <a:cs typeface="+mn-cs"/>
              </a:rPr>
              <a:t>, consider asking the pupils </a:t>
            </a:r>
            <a:r>
              <a:rPr lang="en-GB" sz="1200" dirty="0">
                <a:effectLst/>
                <a:latin typeface="+mn-lt"/>
                <a:ea typeface="Times New Roman" panose="02020603050405020304" pitchFamily="18" charset="0"/>
              </a:rPr>
              <a:t>to consider how these activists might continue ‘getting their voices heard’ for years to come. How could they ensure that they have a lasting impact on protecting these rights?</a:t>
            </a:r>
            <a:endParaRPr lang="en-GB" sz="1200" dirty="0">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23</a:t>
            </a:fld>
            <a:endParaRPr lang="en-GB" dirty="0"/>
          </a:p>
        </p:txBody>
      </p:sp>
    </p:spTree>
    <p:extLst>
      <p:ext uri="{BB962C8B-B14F-4D97-AF65-F5344CB8AC3E}">
        <p14:creationId xmlns:p14="http://schemas.microsoft.com/office/powerpoint/2010/main" val="1007379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effectLst/>
                <a:latin typeface="+mn-lt"/>
                <a:ea typeface="+mn-ea"/>
                <a:cs typeface="+mn-cs"/>
              </a:rPr>
              <a:t>Endpoint assessment - s</a:t>
            </a:r>
            <a:r>
              <a:rPr lang="en-GB" sz="1800" dirty="0">
                <a:effectLst/>
                <a:latin typeface="Calibri" panose="020F0502020204030204" pitchFamily="34" charset="0"/>
                <a:ea typeface="Times New Roman" panose="02020603050405020304" pitchFamily="18" charset="0"/>
              </a:rPr>
              <a:t>ummarise the ideas written on the original graffiti walls/on post-it notes on the graffiti walls and ask the class if they now have anything to add. Independently, ask pupils to write their own definition of what rights are and why they are important, based on their learning from this lesson. </a:t>
            </a:r>
            <a:endParaRPr lang="en-GB" sz="1200" i="0" dirty="0">
              <a:solidFill>
                <a:srgbClr val="62A9AA"/>
              </a:solidFill>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24</a:t>
            </a:fld>
            <a:endParaRPr lang="en-GB" dirty="0"/>
          </a:p>
        </p:txBody>
      </p:sp>
    </p:spTree>
    <p:extLst>
      <p:ext uri="{BB962C8B-B14F-4D97-AF65-F5344CB8AC3E}">
        <p14:creationId xmlns:p14="http://schemas.microsoft.com/office/powerpoint/2010/main" val="1748457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Times New Roman" panose="02020603050405020304" pitchFamily="18" charset="0"/>
                <a:cs typeface="Arial" panose="020B0604020202020204" pitchFamily="34" charset="0"/>
              </a:rPr>
              <a:t>Remind pupils who they can talk to in school, e.g. teacher or head of year, or the pastoral support team (you may wish to personalise this slide with names of contact staff) or outside of school, e.g. Childline and Relate. Some pupils may have heard of Relate as a relationship counselling service but point out to them that Relate also offer counselling for young people.</a:t>
            </a:r>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25</a:t>
            </a:fld>
            <a:endParaRPr lang="en-GB" dirty="0"/>
          </a:p>
        </p:txBody>
      </p:sp>
    </p:spTree>
    <p:extLst>
      <p:ext uri="{BB962C8B-B14F-4D97-AF65-F5344CB8AC3E}">
        <p14:creationId xmlns:p14="http://schemas.microsoft.com/office/powerpoint/2010/main" val="2507469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1" i="0" kern="1200" dirty="0">
                <a:solidFill>
                  <a:schemeClr val="tx1"/>
                </a:solidFill>
                <a:effectLst/>
                <a:latin typeface="+mn-lt"/>
                <a:ea typeface="+mn-ea"/>
                <a:cs typeface="+mn-cs"/>
              </a:rPr>
              <a:t>HOMEWORK OR EXTENSION TASK: </a:t>
            </a:r>
            <a:r>
              <a:rPr lang="en-GB" sz="1200" b="0" i="0" kern="1200" dirty="0">
                <a:solidFill>
                  <a:schemeClr val="tx1"/>
                </a:solidFill>
                <a:effectLst/>
                <a:latin typeface="+mn-lt"/>
                <a:ea typeface="+mn-ea"/>
                <a:cs typeface="+mn-cs"/>
              </a:rPr>
              <a:t>F</a:t>
            </a:r>
            <a:r>
              <a:rPr lang="en-GB" sz="1200" i="0" kern="1200" dirty="0">
                <a:solidFill>
                  <a:schemeClr val="tx1"/>
                </a:solidFill>
                <a:effectLst/>
                <a:latin typeface="+mn-lt"/>
                <a:ea typeface="+mn-ea"/>
                <a:cs typeface="+mn-cs"/>
              </a:rPr>
              <a:t>or homework or as an extension task, ask pupils to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write about an issue that they would like to campaign about and why. Ask them to note down w</a:t>
            </a:r>
            <a:r>
              <a:rPr lang="en-GB" sz="1800" dirty="0">
                <a:ea typeface="Times New Roman" panose="02020603050405020304" pitchFamily="18" charset="0"/>
                <a:cs typeface="Times New Roman" panose="02020603050405020304" pitchFamily="18" charset="0"/>
              </a:rPr>
              <a:t>hat ‘right’ under the UNCRC their chosen issue addresses.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As part of this task, ask them to research prominent activists who campaign for their chosen issue and consider what actions they could take themselves to campaign on this issue in the future.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Ø"/>
            </a:pPr>
            <a:endParaRPr lang="en-GB" sz="1200" i="0" kern="1200" dirty="0">
              <a:solidFill>
                <a:schemeClr val="tx1"/>
              </a:solidFill>
              <a:effectLst/>
              <a:latin typeface="+mn-lt"/>
              <a:ea typeface="+mn-ea"/>
              <a:cs typeface="+mn-cs"/>
            </a:endParaRPr>
          </a:p>
          <a:p>
            <a:pPr marL="0" indent="0">
              <a:buFont typeface="Wingdings" panose="05000000000000000000" pitchFamily="2" charset="2"/>
              <a:buNone/>
            </a:pPr>
            <a:r>
              <a:rPr lang="en-GB" sz="1800" b="1" baseline="0" dirty="0">
                <a:solidFill>
                  <a:srgbClr val="62A9AA"/>
                </a:solidFill>
              </a:rPr>
              <a:t>Extension task: </a:t>
            </a:r>
            <a:r>
              <a:rPr lang="en-GB" sz="1800" dirty="0">
                <a:effectLst/>
                <a:latin typeface="Calibri" panose="020F0502020204030204" pitchFamily="34" charset="0"/>
                <a:ea typeface="Times New Roman" panose="02020603050405020304" pitchFamily="18" charset="0"/>
              </a:rPr>
              <a:t>Ask pupils to consider how they might campaign for their chosen issue within their school community.</a:t>
            </a:r>
            <a:endParaRPr lang="en-GB" sz="1200" i="0" kern="1200" dirty="0">
              <a:solidFill>
                <a:schemeClr val="tx1"/>
              </a:solidFill>
              <a:effectLst/>
              <a:latin typeface="+mn-lt"/>
              <a:ea typeface="+mn-ea"/>
              <a:cs typeface="+mn-cs"/>
            </a:endParaRPr>
          </a:p>
          <a:p>
            <a:pPr marL="571500" indent="-571500">
              <a:buFont typeface="Wingdings" panose="05000000000000000000" pitchFamily="2" charset="2"/>
              <a:buChar char="Ø"/>
            </a:pPr>
            <a:endParaRPr lang="en-GB"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1" baseline="0" dirty="0">
                <a:solidFill>
                  <a:srgbClr val="62A9AA"/>
                </a:solidFill>
              </a:rPr>
              <a:t>Support task: </a:t>
            </a:r>
            <a:r>
              <a:rPr lang="en-GB" sz="1200" b="0" baseline="0" dirty="0">
                <a:solidFill>
                  <a:srgbClr val="62A9AA"/>
                </a:solidFill>
              </a:rPr>
              <a:t>Consider giving the pupils the name of a young person who is </a:t>
            </a:r>
            <a:r>
              <a:rPr lang="en-GB" sz="1200" dirty="0">
                <a:solidFill>
                  <a:srgbClr val="62A9AA"/>
                </a:solidFill>
              </a:rPr>
              <a:t>‘getting their voice heard’</a:t>
            </a:r>
            <a:r>
              <a:rPr lang="en-GB" sz="1200" b="0" baseline="0" dirty="0">
                <a:solidFill>
                  <a:srgbClr val="62A9AA"/>
                </a:solidFill>
              </a:rPr>
              <a:t>. Examples might include: </a:t>
            </a: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i="0" dirty="0">
                <a:solidFill>
                  <a:srgbClr val="202122"/>
                </a:solidFill>
                <a:effectLst/>
                <a:latin typeface="Arial" panose="020B0604020202020204" pitchFamily="34" charset="0"/>
              </a:rPr>
              <a:t>Amy and Ella Meek - Set up Kids Against Plastic in 2016 when aged just </a:t>
            </a:r>
            <a:r>
              <a:rPr lang="en-GB" b="1" i="0" dirty="0">
                <a:solidFill>
                  <a:srgbClr val="202122"/>
                </a:solidFill>
                <a:effectLst/>
                <a:latin typeface="Arial" panose="020B0604020202020204" pitchFamily="34" charset="0"/>
              </a:rPr>
              <a:t>11 and 13 </a:t>
            </a:r>
            <a:r>
              <a:rPr lang="en-GB" b="0" i="0" dirty="0">
                <a:solidFill>
                  <a:srgbClr val="202122"/>
                </a:solidFill>
                <a:effectLst/>
                <a:latin typeface="Arial" panose="020B0604020202020204" pitchFamily="34" charset="0"/>
              </a:rPr>
              <a:t>to campaign against the use of single use plastics (</a:t>
            </a:r>
            <a:r>
              <a:rPr lang="en-GB" b="1" i="0" dirty="0">
                <a:solidFill>
                  <a:srgbClr val="202122"/>
                </a:solidFill>
                <a:effectLst/>
                <a:latin typeface="Arial" panose="020B0604020202020204" pitchFamily="34" charset="0"/>
              </a:rPr>
              <a:t>Article 6: The right to life, </a:t>
            </a:r>
            <a:r>
              <a:rPr lang="en-GB" b="1" i="0" u="sng" dirty="0">
                <a:solidFill>
                  <a:srgbClr val="202122"/>
                </a:solidFill>
                <a:effectLst/>
                <a:latin typeface="Arial" panose="020B0604020202020204" pitchFamily="34" charset="0"/>
              </a:rPr>
              <a:t>survival</a:t>
            </a:r>
            <a:r>
              <a:rPr lang="en-GB" b="1" i="0" dirty="0">
                <a:solidFill>
                  <a:srgbClr val="202122"/>
                </a:solidFill>
                <a:effectLst/>
                <a:latin typeface="Arial" panose="020B0604020202020204" pitchFamily="34" charset="0"/>
              </a:rPr>
              <a:t> and </a:t>
            </a:r>
            <a:r>
              <a:rPr lang="en-GB" b="1" i="0" u="none" dirty="0">
                <a:solidFill>
                  <a:srgbClr val="202122"/>
                </a:solidFill>
                <a:effectLst/>
                <a:latin typeface="Arial" panose="020B0604020202020204" pitchFamily="34" charset="0"/>
              </a:rPr>
              <a:t>development</a:t>
            </a:r>
            <a:r>
              <a:rPr lang="en-GB" b="1" i="0" dirty="0">
                <a:solidFill>
                  <a:srgbClr val="202122"/>
                </a:solidFill>
                <a:effectLst/>
                <a:latin typeface="Arial" panose="020B0604020202020204" pitchFamily="34" charset="0"/>
              </a:rPr>
              <a:t> and Article 24: The right to healthcare as this includes the right to ‘a safe environment’)</a:t>
            </a:r>
            <a:r>
              <a:rPr lang="en-GB" b="0" i="0" dirty="0">
                <a:solidFill>
                  <a:srgbClr val="202122"/>
                </a:solidFill>
                <a:effectLst/>
                <a:latin typeface="Arial" panose="020B0604020202020204" pitchFamily="34" charset="0"/>
              </a:rPr>
              <a:t>.</a:t>
            </a: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i="0" dirty="0">
                <a:solidFill>
                  <a:srgbClr val="202122"/>
                </a:solidFill>
                <a:effectLst/>
                <a:latin typeface="Arial" panose="020B0604020202020204" pitchFamily="34" charset="0"/>
              </a:rPr>
              <a:t>Amika George - successfully campaigned for free sanitary products in secondary schools to end period poverty in 2017 when aged </a:t>
            </a:r>
            <a:r>
              <a:rPr lang="en-GB" b="1" i="0" dirty="0">
                <a:solidFill>
                  <a:srgbClr val="202122"/>
                </a:solidFill>
                <a:effectLst/>
                <a:latin typeface="Arial" panose="020B0604020202020204" pitchFamily="34" charset="0"/>
              </a:rPr>
              <a:t>17</a:t>
            </a:r>
            <a:r>
              <a:rPr lang="en-GB" b="0" i="0" dirty="0">
                <a:solidFill>
                  <a:srgbClr val="202122"/>
                </a:solidFill>
                <a:effectLst/>
                <a:latin typeface="Arial" panose="020B0604020202020204" pitchFamily="34" charset="0"/>
              </a:rPr>
              <a:t>. She been honoured on the Time Magazine’s ‘Most Influential Teens of 2018’ list. </a:t>
            </a:r>
            <a:r>
              <a:rPr lang="en-GB" b="1" i="0" dirty="0">
                <a:solidFill>
                  <a:srgbClr val="202122"/>
                </a:solidFill>
                <a:effectLst/>
                <a:latin typeface="Arial" panose="020B0604020202020204" pitchFamily="34" charset="0"/>
              </a:rPr>
              <a:t>(Article 24: The right to healthcare)</a:t>
            </a: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i="0" dirty="0">
                <a:solidFill>
                  <a:srgbClr val="FFFFFF"/>
                </a:solidFill>
                <a:effectLst/>
                <a:latin typeface="Roboto"/>
              </a:rPr>
              <a:t>Heba Ahmed a human rights and anti-racist activist who was responsible for 15,000 people attending the Black Lives Matter protest in Manchester in June 2020 </a:t>
            </a:r>
            <a:r>
              <a:rPr lang="en-GB" b="0" i="0" dirty="0">
                <a:solidFill>
                  <a:srgbClr val="202122"/>
                </a:solidFill>
                <a:effectLst/>
                <a:latin typeface="Arial" panose="020B0604020202020204" pitchFamily="34" charset="0"/>
              </a:rPr>
              <a:t>when aged </a:t>
            </a:r>
            <a:r>
              <a:rPr lang="en-GB" b="1" i="0" dirty="0">
                <a:solidFill>
                  <a:srgbClr val="202122"/>
                </a:solidFill>
                <a:effectLst/>
                <a:latin typeface="Arial" panose="020B0604020202020204" pitchFamily="34" charset="0"/>
              </a:rPr>
              <a:t>16</a:t>
            </a:r>
            <a:r>
              <a:rPr lang="en-GB" b="0" i="0" dirty="0">
                <a:solidFill>
                  <a:srgbClr val="202122"/>
                </a:solidFill>
                <a:effectLst/>
                <a:latin typeface="Arial" panose="020B0604020202020204" pitchFamily="34" charset="0"/>
              </a:rPr>
              <a:t>. </a:t>
            </a:r>
            <a:r>
              <a:rPr lang="en-GB" b="1" i="0" dirty="0">
                <a:solidFill>
                  <a:srgbClr val="202122"/>
                </a:solidFill>
                <a:effectLst/>
                <a:latin typeface="Arial" panose="020B0604020202020204" pitchFamily="34" charset="0"/>
              </a:rPr>
              <a:t>(Article 2: Protection from discrimination)</a:t>
            </a:r>
            <a:endParaRPr lang="en-GB" b="1" i="0" dirty="0">
              <a:solidFill>
                <a:srgbClr val="FFFFFF"/>
              </a:solidFill>
              <a:effectLst/>
              <a:latin typeface="Roboto"/>
            </a:endParaRP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i="0" dirty="0">
                <a:solidFill>
                  <a:srgbClr val="202122"/>
                </a:solidFill>
                <a:effectLst/>
                <a:latin typeface="Arial" panose="020B0604020202020204" pitchFamily="34" charset="0"/>
              </a:rPr>
              <a:t>Jamie Windust a non-binary writer, editor, model, and public speaker. They made headlines in 2018 (when aged </a:t>
            </a:r>
            <a:r>
              <a:rPr lang="en-GB" b="1" i="0" dirty="0">
                <a:solidFill>
                  <a:srgbClr val="202122"/>
                </a:solidFill>
                <a:effectLst/>
                <a:latin typeface="Arial" panose="020B0604020202020204" pitchFamily="34" charset="0"/>
              </a:rPr>
              <a:t>21</a:t>
            </a:r>
            <a:r>
              <a:rPr lang="en-GB" b="0" i="0" dirty="0">
                <a:solidFill>
                  <a:srgbClr val="202122"/>
                </a:solidFill>
                <a:effectLst/>
                <a:latin typeface="Arial" panose="020B0604020202020204" pitchFamily="34" charset="0"/>
              </a:rPr>
              <a:t>) for calling out the staff of </a:t>
            </a:r>
            <a:r>
              <a:rPr lang="en-GB" b="0" i="1" dirty="0">
                <a:solidFill>
                  <a:srgbClr val="202122"/>
                </a:solidFill>
                <a:effectLst/>
                <a:latin typeface="Arial" panose="020B0604020202020204" pitchFamily="34" charset="0"/>
              </a:rPr>
              <a:t>Fantastic Beasts: The Crimes of Grindelwald</a:t>
            </a:r>
            <a:r>
              <a:rPr lang="en-GB" b="0" i="0" dirty="0">
                <a:solidFill>
                  <a:srgbClr val="202122"/>
                </a:solidFill>
                <a:effectLst/>
                <a:latin typeface="Arial" panose="020B0604020202020204" pitchFamily="34" charset="0"/>
              </a:rPr>
              <a:t> for alleged misogyny, homophobia and transphobia, and in 2019 for petitioning the UK Parliament for gender-neutral passport options. </a:t>
            </a:r>
            <a:r>
              <a:rPr lang="en-GB" b="1" i="0" dirty="0">
                <a:solidFill>
                  <a:srgbClr val="202122"/>
                </a:solidFill>
                <a:effectLst/>
                <a:latin typeface="Arial" panose="020B0604020202020204" pitchFamily="34" charset="0"/>
              </a:rPr>
              <a:t>(Article 2: Protection from discrimination and Article 6: The right to life, survival and </a:t>
            </a:r>
            <a:r>
              <a:rPr lang="en-GB" b="1" i="0" u="sng" dirty="0">
                <a:solidFill>
                  <a:srgbClr val="202122"/>
                </a:solidFill>
                <a:effectLst/>
                <a:latin typeface="Arial" panose="020B0604020202020204" pitchFamily="34" charset="0"/>
              </a:rPr>
              <a:t>development</a:t>
            </a:r>
            <a:r>
              <a:rPr lang="en-GB" b="1" i="0" dirty="0">
                <a:solidFill>
                  <a:srgbClr val="202122"/>
                </a:solidFill>
                <a:effectLst/>
                <a:latin typeface="Arial" panose="020B0604020202020204" pitchFamily="34" charset="0"/>
              </a:rPr>
              <a:t>)</a:t>
            </a:r>
            <a:endParaRPr lang="en-GB" b="1" i="0" dirty="0">
              <a:solidFill>
                <a:srgbClr val="FFFFFF"/>
              </a:solidFill>
              <a:effectLst/>
              <a:latin typeface="Roboto"/>
            </a:endParaRP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i="0" dirty="0">
                <a:solidFill>
                  <a:srgbClr val="121212"/>
                </a:solidFill>
                <a:effectLst/>
                <a:latin typeface="GuardianTextEgyptian"/>
              </a:rPr>
              <a:t>Shiden Tekle- in 2018 aged </a:t>
            </a:r>
            <a:r>
              <a:rPr lang="en-GB" b="1" i="0" dirty="0">
                <a:solidFill>
                  <a:srgbClr val="121212"/>
                </a:solidFill>
                <a:effectLst/>
                <a:latin typeface="GuardianTextEgyptian"/>
              </a:rPr>
              <a:t>18</a:t>
            </a:r>
            <a:r>
              <a:rPr lang="en-GB" b="0" i="0" dirty="0">
                <a:solidFill>
                  <a:srgbClr val="121212"/>
                </a:solidFill>
                <a:effectLst/>
                <a:latin typeface="GuardianTextEgyptian"/>
              </a:rPr>
              <a:t> he and three friends  aged 17 recreated famous movie posters, including Titanic, Harry Potter and The Inbetweeners, with black people taking the leading roles, to put black faces in the big movies, and challenge people’s perceptions and assumptions. He set up ‘Legally Black’ whilst attending the Advocacy Academy – which trains young activists. </a:t>
            </a:r>
            <a:r>
              <a:rPr lang="en-GB" b="1" i="0" dirty="0">
                <a:solidFill>
                  <a:srgbClr val="121212"/>
                </a:solidFill>
                <a:effectLst/>
                <a:latin typeface="GuardianTextEgyptian"/>
              </a:rPr>
              <a:t>(</a:t>
            </a:r>
            <a:r>
              <a:rPr lang="en-GB" b="1" i="0" dirty="0">
                <a:solidFill>
                  <a:srgbClr val="202122"/>
                </a:solidFill>
                <a:effectLst/>
                <a:latin typeface="Arial" panose="020B0604020202020204" pitchFamily="34" charset="0"/>
              </a:rPr>
              <a:t>Article 2: Protection from discrimination)</a:t>
            </a:r>
            <a:endParaRPr lang="en-GB" b="1" i="0" dirty="0">
              <a:solidFill>
                <a:srgbClr val="FFFFFF"/>
              </a:solidFill>
              <a:effectLst/>
              <a:latin typeface="Roboto"/>
            </a:endParaRP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b="0" i="0" dirty="0">
              <a:solidFill>
                <a:srgbClr val="202122"/>
              </a:solidFill>
              <a:effectLst/>
              <a:latin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0" i="0" u="none" strike="noStrike" dirty="0">
                <a:solidFill>
                  <a:srgbClr val="202122"/>
                </a:solidFill>
                <a:effectLst/>
                <a:latin typeface="Arial" panose="020B0604020202020204" pitchFamily="34" charset="0"/>
                <a:ea typeface="+mn-ea"/>
              </a:rPr>
              <a:t>(All of the above would also encompass Article 3 – The child’s best interests and Article 12: Getting your voice heard).</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200" b="0" i="0" u="none" strike="noStrike" dirty="0">
              <a:solidFill>
                <a:srgbClr val="202122"/>
              </a:solidFill>
              <a:effectLst/>
              <a:latin typeface="Arial" panose="020B0604020202020204" pitchFamily="34" charset="0"/>
              <a:ea typeface="+mn-ea"/>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800" b="1" u="none" strike="noStrike" dirty="0">
                <a:effectLst/>
                <a:latin typeface="Calibri" panose="020F0502020204030204" pitchFamily="34" charset="0"/>
                <a:ea typeface="Calibri" panose="020F0502020204030204" pitchFamily="34" charset="0"/>
              </a:rPr>
              <a:t>At the end of the lesson explain to pupils that in lesson 2 they will be learning about how young people can ‘get their voices heard’ when parents separate, the different sources of support available to young people when parents separate and the topic of divorce more generally and that, if they wish to, pupils can let the teacher know/put a note in the ‘ask it basket’  if that is an issue for them.</a:t>
            </a:r>
            <a:endParaRPr lang="en-GB" sz="1800" u="none" strike="noStrike" dirty="0">
              <a:effectLst/>
              <a:latin typeface="Arial" panose="020B0604020202020204" pitchFamily="34" charset="0"/>
              <a:ea typeface="Arial" panose="020B0604020202020204" pitchFamily="34" charset="0"/>
            </a:endParaRP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GB" sz="1200" b="1" dirty="0">
              <a:solidFill>
                <a:schemeClr val="accent2">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effectLst/>
                <a:latin typeface="+mn-lt"/>
                <a:ea typeface="+mn-ea"/>
                <a:cs typeface="+mn-cs"/>
              </a:rPr>
              <a:t>.</a:t>
            </a:r>
            <a:endParaRPr lang="en-GB" sz="1200" i="1" kern="1200" dirty="0">
              <a:solidFill>
                <a:schemeClr val="tx1"/>
              </a:solidFill>
              <a:effectLst/>
              <a:latin typeface="+mn-lt"/>
              <a:ea typeface="+mn-ea"/>
              <a:cs typeface="+mn-cs"/>
            </a:endParaRPr>
          </a:p>
          <a:p>
            <a:pPr marL="571500" indent="-571500">
              <a:buFont typeface="Wingdings" panose="05000000000000000000" pitchFamily="2" charset="2"/>
              <a:buChar char="Ø"/>
            </a:pPr>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26</a:t>
            </a:fld>
            <a:endParaRPr lang="en-GB" dirty="0"/>
          </a:p>
        </p:txBody>
      </p:sp>
    </p:spTree>
    <p:extLst>
      <p:ext uri="{BB962C8B-B14F-4D97-AF65-F5344CB8AC3E}">
        <p14:creationId xmlns:p14="http://schemas.microsoft.com/office/powerpoint/2010/main" val="1098408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800"/>
              </a:spcAft>
            </a:pPr>
            <a:r>
              <a:rPr lang="en-GB" sz="1200" dirty="0"/>
              <a:t>For PSHE, this teaching is aimed to meet the requirements of </a:t>
            </a:r>
            <a:r>
              <a:rPr lang="en-GB" sz="1200" b="0" i="0" dirty="0">
                <a:solidFill>
                  <a:srgbClr val="000000"/>
                </a:solidFill>
                <a:effectLst/>
                <a:latin typeface="Calibri" panose="020F0502020204030204" pitchFamily="34" charset="0"/>
              </a:rPr>
              <a:t>The Programme of Study for PSHE Education 2020-2021 for upper Key Stage 3 and  Key Stage 4 which states that pupils should learn:  </a:t>
            </a:r>
          </a:p>
          <a:p>
            <a:pPr algn="l">
              <a:spcAft>
                <a:spcPts val="800"/>
              </a:spcAft>
            </a:pPr>
            <a:endParaRPr lang="en-GB" sz="1200" b="0" i="0" dirty="0">
              <a:solidFill>
                <a:srgbClr val="000000"/>
              </a:solidFill>
              <a:effectLst/>
              <a:latin typeface="Calibri" panose="020F0502020204030204" pitchFamily="34" charset="0"/>
            </a:endParaRPr>
          </a:p>
          <a:p>
            <a:pPr algn="l">
              <a:spcAft>
                <a:spcPts val="800"/>
              </a:spcAft>
            </a:pPr>
            <a:r>
              <a:rPr lang="en-GB" sz="1200" kern="1200" dirty="0">
                <a:solidFill>
                  <a:schemeClr val="tx1"/>
                </a:solidFill>
                <a:effectLst/>
                <a:latin typeface="+mn-lt"/>
                <a:ea typeface="+mn-ea"/>
                <a:cs typeface="+mn-cs"/>
              </a:rPr>
              <a:t>the effects of change, including loss, separation, divorce and bereavement; strategies for managing these and accessing support </a:t>
            </a:r>
            <a:r>
              <a:rPr lang="en-GB" sz="1200" b="0" i="0" dirty="0">
                <a:solidFill>
                  <a:srgbClr val="000000"/>
                </a:solidFill>
                <a:effectLst/>
                <a:latin typeface="Calibri" panose="020F0502020204030204" pitchFamily="34" charset="0"/>
              </a:rPr>
              <a:t>(KS3, R22/KS4, R13).  </a:t>
            </a:r>
          </a:p>
          <a:p>
            <a:pPr algn="l">
              <a:spcAft>
                <a:spcPts val="800"/>
              </a:spcAft>
            </a:pPr>
            <a:endParaRPr lang="en-GB" sz="1200" b="0" i="0" dirty="0">
              <a:solidFill>
                <a:srgbClr val="000000"/>
              </a:solidFill>
              <a:effectLst/>
              <a:latin typeface="Calibri" panose="020F0502020204030204" pitchFamily="34" charset="0"/>
            </a:endParaRPr>
          </a:p>
          <a:p>
            <a:pPr algn="l">
              <a:spcAft>
                <a:spcPts val="800"/>
              </a:spcAft>
            </a:pPr>
            <a:r>
              <a:rPr lang="en-GB" sz="1200" b="0" i="0" dirty="0">
                <a:solidFill>
                  <a:srgbClr val="000000"/>
                </a:solidFill>
                <a:effectLst/>
                <a:latin typeface="Calibri" panose="020F0502020204030204" pitchFamily="34" charset="0"/>
              </a:rPr>
              <a:t>In discussing young people’s Article 2 right not to be discriminated against, lesson 1 touches on </a:t>
            </a:r>
            <a:r>
              <a:rPr lang="en-GB" dirty="0"/>
              <a:t>the legal rights, responsibilities and protections provided by the Equality Act 2010 (</a:t>
            </a:r>
            <a:r>
              <a:rPr lang="en-GB" sz="1200" b="0" i="0" dirty="0">
                <a:solidFill>
                  <a:srgbClr val="000000"/>
                </a:solidFill>
                <a:effectLst/>
                <a:latin typeface="Calibri" panose="020F0502020204030204" pitchFamily="34" charset="0"/>
              </a:rPr>
              <a:t>Programme of Study for PSHE Education 2020-2021, KS4, R5</a:t>
            </a:r>
            <a:r>
              <a:rPr lang="en-GB" dirty="0"/>
              <a:t>).</a:t>
            </a:r>
            <a:endParaRPr lang="en-GB" sz="1200"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r>
              <a:rPr lang="en-US" sz="1200" kern="1200" dirty="0">
                <a:solidFill>
                  <a:schemeClr val="tx1"/>
                </a:solidFill>
                <a:effectLst/>
                <a:latin typeface="+mn-lt"/>
                <a:ea typeface="+mn-ea"/>
                <a:cs typeface="+mn-cs"/>
              </a:rPr>
              <a:t>This table refers to the DfE statutory guidance for RSE which was first published in 2019. These lessons also meet the following aspects of the </a:t>
            </a:r>
            <a:r>
              <a:rPr lang="en-US" sz="1200" b="1" u="sng" kern="1200" dirty="0">
                <a:solidFill>
                  <a:schemeClr val="tx1"/>
                </a:solidFill>
                <a:effectLst/>
                <a:latin typeface="+mn-lt"/>
                <a:ea typeface="+mn-ea"/>
                <a:cs typeface="+mn-cs"/>
                <a:hlinkClick r:id="rId3" tooltip="Original URL: https://assets.publishing.service.gov.uk/media/687a3d473f4bde279ef4528c/RSHE_statutory_guidance_-_July_2025_.pdf. Click or tap if you trust this link."/>
              </a:rPr>
              <a:t>new, revised guidance</a:t>
            </a:r>
            <a:r>
              <a:rPr lang="en-US" sz="1200" kern="1200" dirty="0">
                <a:solidFill>
                  <a:schemeClr val="tx1"/>
                </a:solidFill>
                <a:effectLst/>
                <a:latin typeface="+mn-lt"/>
                <a:ea typeface="+mn-ea"/>
                <a:cs typeface="+mn-cs"/>
              </a:rPr>
              <a:t>, published in 2025 for introduction by 1 September 2026:</a:t>
            </a:r>
            <a:r>
              <a:rPr lang="en-US" sz="1200" b="1"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Schools should cover the following content by the end of secondary:</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Families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 families and relationships change over time, including through birth, death, separation and new relationships.</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Respectful relationships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characteristics of positive relationships of all kinds, online and offline, including romantic relationships. For example, pupils should understand the role of consent, trust, mutual respect, honesty, kindness, loyalty, shared interests and outlooks, generosity, boundaries, tolerance, privacy, and the management of conflict, reconciliation and ending relationships.</a:t>
            </a: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3</a:t>
            </a:fld>
            <a:endParaRPr lang="en-GB" dirty="0"/>
          </a:p>
        </p:txBody>
      </p:sp>
    </p:spTree>
    <p:extLst>
      <p:ext uri="{BB962C8B-B14F-4D97-AF65-F5344CB8AC3E}">
        <p14:creationId xmlns:p14="http://schemas.microsoft.com/office/powerpoint/2010/main" val="4055630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800"/>
              </a:spcAft>
            </a:pPr>
            <a:r>
              <a:rPr lang="en-GB" sz="1200" dirty="0"/>
              <a:t>This slide relates to Citizenship and how the teaching meets the </a:t>
            </a:r>
            <a:r>
              <a:rPr lang="en-GB" sz="1200" b="1" u="sng" dirty="0">
                <a:solidFill>
                  <a:srgbClr val="62A9AA"/>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Citizenship Programme of Study</a:t>
            </a:r>
            <a:r>
              <a:rPr lang="en-GB" sz="1200" b="1" u="sng" dirty="0">
                <a:solidFill>
                  <a:srgbClr val="62A9AA"/>
                </a:solidFill>
                <a:effectLst/>
                <a:ea typeface="Times New Roman" panose="02020603050405020304" pitchFamily="18" charset="0"/>
                <a:cs typeface="Times New Roman" panose="02020603050405020304" pitchFamily="18" charset="0"/>
              </a:rPr>
              <a:t> </a:t>
            </a:r>
            <a:r>
              <a:rPr lang="en-GB" sz="1200" b="0" u="none" dirty="0">
                <a:solidFill>
                  <a:srgbClr val="62A9AA"/>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2013.</a:t>
            </a:r>
            <a:endParaRPr lang="en-GB" sz="1200" u="none" dirty="0"/>
          </a:p>
          <a:p>
            <a:pPr algn="l">
              <a:spcAft>
                <a:spcPts val="800"/>
              </a:spcAft>
            </a:pPr>
            <a:endParaRPr lang="en-GB" sz="1200" b="0" i="0" dirty="0">
              <a:solidFill>
                <a:srgbClr val="000000"/>
              </a:solidFill>
              <a:effectLst/>
              <a:latin typeface="Calibri" panose="020F0502020204030204" pitchFamily="34" charset="0"/>
            </a:endParaRPr>
          </a:p>
          <a:p>
            <a:pPr algn="l">
              <a:spcAft>
                <a:spcPts val="800"/>
              </a:spcAft>
            </a:pPr>
            <a:r>
              <a:rPr lang="en-GB" dirty="0"/>
              <a:t>The lessons meet the overarching requirement of the </a:t>
            </a:r>
            <a:r>
              <a:rPr lang="en-GB" sz="1200" b="1" u="sng" dirty="0">
                <a:solidFill>
                  <a:srgbClr val="62A9AA"/>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Citizenship Programme of Study</a:t>
            </a:r>
            <a:r>
              <a:rPr lang="en-GB" sz="1200" b="0" u="none" dirty="0">
                <a:solidFill>
                  <a:srgbClr val="62A9AA"/>
                </a:solidFill>
                <a:effectLst/>
                <a:ea typeface="Times New Roman" panose="02020603050405020304" pitchFamily="18" charset="0"/>
                <a:cs typeface="Times New Roman" panose="02020603050405020304" pitchFamily="18" charset="0"/>
              </a:rPr>
              <a:t> to ‘</a:t>
            </a:r>
            <a:r>
              <a:rPr lang="en-GB" dirty="0"/>
              <a:t>develop’ [KS3] and ‘deepen’ [KS4] ‘pupils’ understanding of… the rights and responsibilities of citizens’ (page 2). </a:t>
            </a:r>
          </a:p>
          <a:p>
            <a:pPr algn="l">
              <a:spcAft>
                <a:spcPts val="800"/>
              </a:spcAft>
            </a:pPr>
            <a:endParaRPr lang="en-GB" sz="1200" dirty="0"/>
          </a:p>
        </p:txBody>
      </p:sp>
      <p:sp>
        <p:nvSpPr>
          <p:cNvPr id="4" name="Slide Number Placeholder 3"/>
          <p:cNvSpPr>
            <a:spLocks noGrp="1"/>
          </p:cNvSpPr>
          <p:nvPr>
            <p:ph type="sldNum" sz="quarter" idx="5"/>
          </p:nvPr>
        </p:nvSpPr>
        <p:spPr/>
        <p:txBody>
          <a:bodyPr/>
          <a:lstStyle/>
          <a:p>
            <a:fld id="{CE4E5092-8265-4006-A364-23F104E02F61}" type="slidenum">
              <a:rPr lang="en-GB" smtClean="0"/>
              <a:t>4</a:t>
            </a:fld>
            <a:endParaRPr lang="en-GB" dirty="0"/>
          </a:p>
        </p:txBody>
      </p:sp>
    </p:spTree>
    <p:extLst>
      <p:ext uri="{BB962C8B-B14F-4D97-AF65-F5344CB8AC3E}">
        <p14:creationId xmlns:p14="http://schemas.microsoft.com/office/powerpoint/2010/main" val="2573286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800"/>
              </a:spcAft>
            </a:pPr>
            <a:r>
              <a:rPr lang="en-GB" sz="1200" dirty="0"/>
              <a:t>This slide relates to Citizenship and how the teaching meets the</a:t>
            </a:r>
            <a:r>
              <a:rPr lang="en-GB" sz="1200" b="1" dirty="0">
                <a:effectLst/>
                <a:ea typeface="Times New Roman" panose="02020603050405020304" pitchFamily="18" charset="0"/>
                <a:cs typeface="Times New Roman" panose="02020603050405020304" pitchFamily="18" charset="0"/>
              </a:rPr>
              <a:t> </a:t>
            </a:r>
            <a:r>
              <a:rPr lang="en-GB" sz="1200" b="1" u="sng" dirty="0">
                <a:solidFill>
                  <a:srgbClr val="62A9AA"/>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GCSE Citizenship</a:t>
            </a:r>
            <a:r>
              <a:rPr lang="en-GB" sz="1200" b="1" dirty="0">
                <a:solidFill>
                  <a:srgbClr val="62A9AA"/>
                </a:solidFill>
                <a:effectLst/>
                <a:ea typeface="Times New Roman" panose="02020603050405020304" pitchFamily="18" charset="0"/>
                <a:cs typeface="Times New Roman" panose="02020603050405020304" pitchFamily="18" charset="0"/>
              </a:rPr>
              <a:t> curriculum 2015 </a:t>
            </a:r>
            <a:endParaRPr lang="en-GB" sz="1200" dirty="0"/>
          </a:p>
        </p:txBody>
      </p:sp>
      <p:sp>
        <p:nvSpPr>
          <p:cNvPr id="4" name="Slide Number Placeholder 3"/>
          <p:cNvSpPr>
            <a:spLocks noGrp="1"/>
          </p:cNvSpPr>
          <p:nvPr>
            <p:ph type="sldNum" sz="quarter" idx="5"/>
          </p:nvPr>
        </p:nvSpPr>
        <p:spPr/>
        <p:txBody>
          <a:bodyPr/>
          <a:lstStyle/>
          <a:p>
            <a:fld id="{CE4E5092-8265-4006-A364-23F104E02F61}" type="slidenum">
              <a:rPr lang="en-GB" smtClean="0"/>
              <a:t>5</a:t>
            </a:fld>
            <a:endParaRPr lang="en-GB" dirty="0"/>
          </a:p>
        </p:txBody>
      </p:sp>
    </p:spTree>
    <p:extLst>
      <p:ext uri="{BB962C8B-B14F-4D97-AF65-F5344CB8AC3E}">
        <p14:creationId xmlns:p14="http://schemas.microsoft.com/office/powerpoint/2010/main" val="3684282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gives some details about UNCRC, some of which are reproduced in a more simplified version on the pupil facing slide, slide 15.</a:t>
            </a:r>
          </a:p>
          <a:p>
            <a:endParaRPr lang="en-GB" dirty="0"/>
          </a:p>
          <a:p>
            <a:r>
              <a:rPr lang="en-GB" dirty="0"/>
              <a:t>Slides 17 to 22 outline some of the key articles of the UNCRC and highlight the extent to which these commitments have been met. For further details see:  </a:t>
            </a:r>
          </a:p>
          <a:p>
            <a:r>
              <a:rPr lang="en-GB" dirty="0"/>
              <a:t>https://www.unicef.org/media/62371/file/Convention-rights-child-at-crossroads-2019.pdf</a:t>
            </a:r>
          </a:p>
        </p:txBody>
      </p:sp>
      <p:sp>
        <p:nvSpPr>
          <p:cNvPr id="4" name="Slide Number Placeholder 3"/>
          <p:cNvSpPr>
            <a:spLocks noGrp="1"/>
          </p:cNvSpPr>
          <p:nvPr>
            <p:ph type="sldNum" sz="quarter" idx="5"/>
          </p:nvPr>
        </p:nvSpPr>
        <p:spPr/>
        <p:txBody>
          <a:bodyPr/>
          <a:lstStyle/>
          <a:p>
            <a:fld id="{CE4E5092-8265-4006-A364-23F104E02F61}" type="slidenum">
              <a:rPr lang="en-GB" smtClean="0"/>
              <a:t>6</a:t>
            </a:fld>
            <a:endParaRPr lang="en-GB" dirty="0"/>
          </a:p>
        </p:txBody>
      </p:sp>
    </p:spTree>
    <p:extLst>
      <p:ext uri="{BB962C8B-B14F-4D97-AF65-F5344CB8AC3E}">
        <p14:creationId xmlns:p14="http://schemas.microsoft.com/office/powerpoint/2010/main" val="238739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gives some details about 4 young activists, some of which are reproduced in a more simplified version on the pupil facing slide, slide 23.</a:t>
            </a: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7</a:t>
            </a:fld>
            <a:endParaRPr lang="en-GB" dirty="0"/>
          </a:p>
        </p:txBody>
      </p:sp>
    </p:spTree>
    <p:extLst>
      <p:ext uri="{BB962C8B-B14F-4D97-AF65-F5344CB8AC3E}">
        <p14:creationId xmlns:p14="http://schemas.microsoft.com/office/powerpoint/2010/main" val="74911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8</a:t>
            </a:fld>
            <a:endParaRPr lang="en-GB" dirty="0"/>
          </a:p>
        </p:txBody>
      </p:sp>
    </p:spTree>
    <p:extLst>
      <p:ext uri="{BB962C8B-B14F-4D97-AF65-F5344CB8AC3E}">
        <p14:creationId xmlns:p14="http://schemas.microsoft.com/office/powerpoint/2010/main" val="3655300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t>Pupils will be discussing young people’s rights under the UNCRC. The subjects raised have the potential to be distressing for some e.g. Article 2, protection form discrimination. Teachers should refer to the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Handling complex issues safely in the PSHE Classroom</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t>guide (</a:t>
            </a:r>
            <a:r>
              <a:rPr lang="en-GB" sz="1200" b="0" i="0" u="sng" kern="1200" dirty="0">
                <a:solidFill>
                  <a:schemeClr val="tx1"/>
                </a:solidFill>
                <a:effectLst/>
                <a:latin typeface="+mn-lt"/>
                <a:ea typeface="+mn-ea"/>
                <a:cs typeface="+mn-cs"/>
                <a:hlinkClick r:id="rId4" tooltip="Original URL: https://20248256.fs1.hubspotusercontent-na1.net/hubfs/20248256/Guidance/Documents/Handling%20complex%20issues%20safely%20in%20the%20PSHE%20classroom.pdf?hsCtaTracking=c2552fae-621f-4b9e-bb0e-3f8d0a57a351%7C3661ba81-9241-436d-8299-e2c468e27f75. Click or tap if you trust this link."/>
              </a:rPr>
              <a:t>https://20248256.fs1.hubspotusercontent-na1.net/hubfs/20248256/Guidance/Documents/Handling%20complex%20issues%20safely%20in%20the%20PSHE%20classroom.pdf?hsCtaTracking=c2552fae-621f-4b9e-bb0e-3f8d0a57a351%7C3661ba81-9241-436d-8299-e2c468e27f75</a:t>
            </a:r>
            <a:r>
              <a:rPr lang="en-GB" sz="1800" dirty="0"/>
              <a:t>) before teaching. It is important that ground rules are established to minimise the potential for distress to any pupil. If a teacher already has established ‘class ground rules’ then these can be substituted. Pupils can also be asked to add to the ground rules as appropriate.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a:lnSpc>
                <a:spcPct val="115000"/>
              </a:lnSpc>
              <a:spcAft>
                <a:spcPts val="10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Teachers should also:</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buClr>
                <a:srgbClr val="62A9AA"/>
              </a:buClr>
              <a:buFont typeface="Wingdings" panose="05000000000000000000" pitchFamily="2"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have an ‘ask-it-basket’/ question box for pupils to ask questions confidentially </a:t>
            </a:r>
            <a:r>
              <a:rPr lang="en-GB" sz="1800" dirty="0"/>
              <a:t>and anonymously, if they wish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buClr>
                <a:srgbClr val="62A9AA"/>
              </a:buClr>
              <a:buFont typeface="Wingdings" panose="05000000000000000000" pitchFamily="2"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review and address any questions submitted in the anonymous ‘ask-it-basket’/ question box</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buClr>
                <a:srgbClr val="62A9AA"/>
              </a:buClr>
              <a:buFont typeface="Wingdings" panose="05000000000000000000" pitchFamily="2"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work within the school’s policies on safeguarding and confidentiality</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buClr>
                <a:srgbClr val="62A9AA"/>
              </a:buClr>
              <a:buFont typeface="Wingdings" panose="05000000000000000000" pitchFamily="2"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link PSHE and Citizenship education into the whole school approach to support pupil wellbeing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buClr>
                <a:srgbClr val="62A9AA"/>
              </a:buClr>
              <a:buFont typeface="Wingdings" panose="05000000000000000000" pitchFamily="2"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make pupils aware of sources of support, both inside and outside the school</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spcAft>
                <a:spcPts val="800"/>
              </a:spcAft>
              <a:buClr>
                <a:srgbClr val="62A9AA"/>
              </a:buClr>
              <a:buFont typeface="Wingdings" panose="05000000000000000000" pitchFamily="2"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explain to pupils that while confidentiality is important, if something is said or a behaviour causes concern, teachers may speak to another member of staff.</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a:lnSpc>
                <a:spcPct val="107000"/>
              </a:lnSpc>
              <a:spcAft>
                <a:spcPts val="800"/>
              </a:spcAft>
            </a:pPr>
            <a:endPar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9</a:t>
            </a:fld>
            <a:endParaRPr lang="en-GB" dirty="0"/>
          </a:p>
        </p:txBody>
      </p:sp>
    </p:spTree>
    <p:extLst>
      <p:ext uri="{BB962C8B-B14F-4D97-AF65-F5344CB8AC3E}">
        <p14:creationId xmlns:p14="http://schemas.microsoft.com/office/powerpoint/2010/main" val="2528181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8672B67-855F-4019-8DF2-051AA4914584}" type="datetimeFigureOut">
              <a:rPr lang="en-GB" smtClean="0"/>
              <a:t>12/09/2025</a:t>
            </a:fld>
            <a:endParaRPr lang="en-GB"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GB"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E92AB6BF-0C71-499E-884B-BF11537C049A}" type="slidenum">
              <a:rPr lang="en-GB" smtClean="0"/>
              <a:t>‹#›</a:t>
            </a:fld>
            <a:endParaRPr lang="en-GB" dirty="0"/>
          </a:p>
        </p:txBody>
      </p:sp>
    </p:spTree>
    <p:extLst>
      <p:ext uri="{BB962C8B-B14F-4D97-AF65-F5344CB8AC3E}">
        <p14:creationId xmlns:p14="http://schemas.microsoft.com/office/powerpoint/2010/main" val="255218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672B67-855F-4019-8DF2-051AA4914584}" type="datetimeFigureOut">
              <a:rPr lang="en-GB" smtClean="0"/>
              <a:t>12/09/2025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2052851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8672B67-855F-4019-8DF2-051AA4914584}" type="datetimeFigureOut">
              <a:rPr lang="en-GB" smtClean="0"/>
              <a:t>12/09/2025</a:t>
            </a:fld>
            <a:endParaRPr lang="en-GB" dirty="0"/>
          </a:p>
        </p:txBody>
      </p:sp>
      <p:sp>
        <p:nvSpPr>
          <p:cNvPr id="5" name="Footer Placeholder 4"/>
          <p:cNvSpPr>
            <a:spLocks noGrp="1"/>
          </p:cNvSpPr>
          <p:nvPr>
            <p:ph type="ftr" sz="quarter" idx="11"/>
          </p:nvPr>
        </p:nvSpPr>
        <p:spPr>
          <a:xfrm>
            <a:off x="774923" y="5951811"/>
            <a:ext cx="7896279" cy="365125"/>
          </a:xfrm>
        </p:spPr>
        <p:txBody>
          <a:bodyPr/>
          <a:lstStyle/>
          <a:p>
            <a:endParaRPr lang="en-GB"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E92AB6BF-0C71-499E-884B-BF11537C049A}" type="slidenum">
              <a:rPr lang="en-GB" smtClean="0"/>
              <a:t>‹#›</a:t>
            </a:fld>
            <a:endParaRPr lang="en-GB" dirty="0"/>
          </a:p>
        </p:txBody>
      </p:sp>
    </p:spTree>
    <p:extLst>
      <p:ext uri="{BB962C8B-B14F-4D97-AF65-F5344CB8AC3E}">
        <p14:creationId xmlns:p14="http://schemas.microsoft.com/office/powerpoint/2010/main" val="1004860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p:nvSpPr>
        <p:spPr>
          <a:xfrm>
            <a:off x="0" y="1776599"/>
            <a:ext cx="12192000" cy="3865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87096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672B67-855F-4019-8DF2-051AA4914584}" type="datetimeFigureOut">
              <a:rPr lang="en-GB" smtClean="0"/>
              <a:t>12/09/2025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10558300" y="5956137"/>
            <a:ext cx="1052508" cy="365125"/>
          </a:xfrm>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4082863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8672B67-855F-4019-8DF2-051AA4914584}" type="datetimeFigureOut">
              <a:rPr lang="en-GB" smtClean="0"/>
              <a:t>12/09/2025</a:t>
            </a:fld>
            <a:endParaRPr lang="en-GB"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92AB6BF-0C71-499E-884B-BF11537C049A}" type="slidenum">
              <a:rPr lang="en-GB" smtClean="0"/>
              <a:t>‹#›</a:t>
            </a:fld>
            <a:endParaRPr lang="en-GB" dirty="0"/>
          </a:p>
        </p:txBody>
      </p:sp>
    </p:spTree>
    <p:extLst>
      <p:ext uri="{BB962C8B-B14F-4D97-AF65-F5344CB8AC3E}">
        <p14:creationId xmlns:p14="http://schemas.microsoft.com/office/powerpoint/2010/main" val="2005424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672B67-855F-4019-8DF2-051AA4914584}" type="datetimeFigureOut">
              <a:rPr lang="en-GB" smtClean="0"/>
              <a:t>12/09/2025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1174110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672B67-855F-4019-8DF2-051AA4914584}" type="datetimeFigureOut">
              <a:rPr lang="en-GB" smtClean="0"/>
              <a:t>12/09/2025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4025411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28672B67-855F-4019-8DF2-051AA4914584}" type="datetimeFigureOut">
              <a:rPr lang="en-GB" smtClean="0"/>
              <a:t>12/09/2025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299370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72B67-855F-4019-8DF2-051AA4914584}" type="datetimeFigureOut">
              <a:rPr lang="en-GB" smtClean="0"/>
              <a:t>12/09/2025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1154000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8672B67-855F-4019-8DF2-051AA4914584}" type="datetimeFigureOut">
              <a:rPr lang="en-GB" smtClean="0"/>
              <a:t>12/09/2025</a:t>
            </a:fld>
            <a:endParaRPr lang="en-GB"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E92AB6BF-0C71-499E-884B-BF11537C049A}" type="slidenum">
              <a:rPr lang="en-GB" smtClean="0"/>
              <a:t>‹#›</a:t>
            </a:fld>
            <a:endParaRPr lang="en-GB" dirty="0"/>
          </a:p>
        </p:txBody>
      </p:sp>
    </p:spTree>
    <p:extLst>
      <p:ext uri="{BB962C8B-B14F-4D97-AF65-F5344CB8AC3E}">
        <p14:creationId xmlns:p14="http://schemas.microsoft.com/office/powerpoint/2010/main" val="3588595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672B67-855F-4019-8DF2-051AA4914584}" type="datetimeFigureOut">
              <a:rPr lang="en-GB" smtClean="0"/>
              <a:t>12/09/2025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1283336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8672B67-855F-4019-8DF2-051AA4914584}" type="datetimeFigureOut">
              <a:rPr lang="en-GB" smtClean="0"/>
              <a:t>12/09/2025</a:t>
            </a:fld>
            <a:endParaRPr lang="en-GB"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GB"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E92AB6BF-0C71-499E-884B-BF11537C049A}" type="slidenum">
              <a:rPr lang="en-GB" smtClean="0"/>
              <a:t>‹#›</a:t>
            </a:fld>
            <a:endParaRPr lang="en-GB"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7332562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7.png"/><Relationship Id="rId7" Type="http://schemas.openxmlformats.org/officeDocument/2006/relationships/image" Target="../media/image12.sv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9.jpeg"/><Relationship Id="rId10" Type="http://schemas.openxmlformats.org/officeDocument/2006/relationships/image" Target="../media/image30.jpeg"/><Relationship Id="rId4" Type="http://schemas.openxmlformats.org/officeDocument/2006/relationships/image" Target="../media/image28.png"/><Relationship Id="rId9" Type="http://schemas.openxmlformats.org/officeDocument/2006/relationships/image" Target="../media/image20.sv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relate.org.uk/"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childline.org.uk/"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0.svg"/></Relationships>
</file>

<file path=ppt/slides/_rels/slide3.xml.rels><?xml version="1.0" encoding="UTF-8" standalone="yes"?>
<Relationships xmlns="http://schemas.openxmlformats.org/package/2006/relationships"><Relationship Id="rId3" Type="http://schemas.openxmlformats.org/officeDocument/2006/relationships/hyperlink" Target="https://fs.hubspotusercontent00.net/hubfs/20248256/Programme%20of%20Study/PSHE%20Association%20Programme%20of%20Study%20for%20PSHE%20Education%20(Key%20stages%201%E2%80%935)%2c%20Jan%202020.pdf?hsCtaTracking=d718fa8f-77a8-445b-a64e-bb10ca9a52d8%7C90ef65f6-90ab-4e84-af7b-92884c142b27"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assets.publishing.service.gov.uk/government/uploads/system/uploads/attachment_data/file/908013/Relationships_Education__Relationships_and_Sex_Education__RSE__and_Health_Education.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08347/SECONDARY_national_curriculum_-_Citizenship.pdf"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438602/GCSE_subject_content_for_citizenship_studies.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847BCA-7B3C-4EFB-96AA-B3759143A559}"/>
              </a:ext>
            </a:extLst>
          </p:cNvPr>
          <p:cNvSpPr/>
          <p:nvPr/>
        </p:nvSpPr>
        <p:spPr>
          <a:xfrm>
            <a:off x="0" y="5289991"/>
            <a:ext cx="12191999" cy="1568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419A4C6C-0451-4BE1-880A-25DCD26A258F}"/>
              </a:ext>
            </a:extLst>
          </p:cNvPr>
          <p:cNvSpPr/>
          <p:nvPr/>
        </p:nvSpPr>
        <p:spPr>
          <a:xfrm>
            <a:off x="344485" y="109911"/>
            <a:ext cx="11847515" cy="1479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pic>
        <p:nvPicPr>
          <p:cNvPr id="4" name="Picture 3">
            <a:extLst>
              <a:ext uri="{FF2B5EF4-FFF2-40B4-BE49-F238E27FC236}">
                <a16:creationId xmlns:a16="http://schemas.microsoft.com/office/drawing/2014/main" id="{73FD4CFE-0087-4EE6-B1F3-BD0F4FD89A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49766" y="196305"/>
            <a:ext cx="2577939" cy="10446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NYAS Are Looking For Independent Visitors For Young People In Care | Halton  and St Helens Voluntary and Community Action">
            <a:extLst>
              <a:ext uri="{FF2B5EF4-FFF2-40B4-BE49-F238E27FC236}">
                <a16:creationId xmlns:a16="http://schemas.microsoft.com/office/drawing/2014/main" id="{1133A670-C9D1-4803-9940-D11B144F44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4763" y="210507"/>
            <a:ext cx="1521094" cy="1044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FCEC00DA-72D6-4797-89AD-6369B4B0FE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213212" y="196305"/>
            <a:ext cx="1761750" cy="1044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1E9D96A-B2F5-47DA-80A5-4CA0AF24A761}"/>
              </a:ext>
            </a:extLst>
          </p:cNvPr>
          <p:cNvSpPr txBox="1"/>
          <p:nvPr/>
        </p:nvSpPr>
        <p:spPr>
          <a:xfrm>
            <a:off x="0" y="1666079"/>
            <a:ext cx="11847515" cy="2800767"/>
          </a:xfrm>
          <a:prstGeom prst="rect">
            <a:avLst/>
          </a:prstGeom>
          <a:noFill/>
        </p:spPr>
        <p:txBody>
          <a:bodyPr wrap="square">
            <a:spAutoFit/>
          </a:bodyPr>
          <a:lstStyle/>
          <a:p>
            <a:pPr algn="ctr"/>
            <a:endParaRPr lang="en-GB" sz="4400" i="1" dirty="0">
              <a:solidFill>
                <a:schemeClr val="bg1"/>
              </a:solidFill>
            </a:endParaRPr>
          </a:p>
          <a:p>
            <a:pPr algn="ctr"/>
            <a:r>
              <a:rPr lang="en-GB" sz="4400" i="1" dirty="0">
                <a:solidFill>
                  <a:schemeClr val="bg1"/>
                </a:solidFill>
              </a:rPr>
              <a:t>The Rights Idea? </a:t>
            </a:r>
            <a:r>
              <a:rPr lang="en-GB" sz="4400" dirty="0">
                <a:solidFill>
                  <a:schemeClr val="bg1"/>
                </a:solidFill>
              </a:rPr>
              <a:t>Lesson 1: </a:t>
            </a:r>
          </a:p>
          <a:p>
            <a:pPr algn="ctr"/>
            <a:r>
              <a:rPr lang="en-GB" sz="4400" dirty="0">
                <a:solidFill>
                  <a:schemeClr val="bg1"/>
                </a:solidFill>
              </a:rPr>
              <a:t>Young people’s rights under the United Nations Convention on the Rights of the Child</a:t>
            </a:r>
          </a:p>
        </p:txBody>
      </p:sp>
      <p:pic>
        <p:nvPicPr>
          <p:cNvPr id="10" name="Picture 2">
            <a:extLst>
              <a:ext uri="{FF2B5EF4-FFF2-40B4-BE49-F238E27FC236}">
                <a16:creationId xmlns:a16="http://schemas.microsoft.com/office/drawing/2014/main" id="{1148EC91-A1B4-442E-BA76-5545D7A9EA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344485" y="5466879"/>
            <a:ext cx="602176" cy="118002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25AEC5D-AC47-47A4-AEA5-1B5F1262D37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389650" y="5497995"/>
            <a:ext cx="1591061" cy="1152000"/>
          </a:xfrm>
          <a:prstGeom prst="rect">
            <a:avLst/>
          </a:prstGeom>
        </p:spPr>
      </p:pic>
      <p:pic>
        <p:nvPicPr>
          <p:cNvPr id="8" name="Picture 7">
            <a:extLst>
              <a:ext uri="{FF2B5EF4-FFF2-40B4-BE49-F238E27FC236}">
                <a16:creationId xmlns:a16="http://schemas.microsoft.com/office/drawing/2014/main" id="{97F54967-72B6-D20F-0AD8-A406AFA0520D}"/>
              </a:ext>
            </a:extLst>
          </p:cNvPr>
          <p:cNvPicPr>
            <a:picLocks noChangeAspect="1"/>
          </p:cNvPicPr>
          <p:nvPr/>
        </p:nvPicPr>
        <p:blipFill>
          <a:blip r:embed="rId8"/>
          <a:stretch>
            <a:fillRect/>
          </a:stretch>
        </p:blipFill>
        <p:spPr>
          <a:xfrm>
            <a:off x="9042317" y="210507"/>
            <a:ext cx="2694666" cy="1042506"/>
          </a:xfrm>
          <a:prstGeom prst="rect">
            <a:avLst/>
          </a:prstGeom>
        </p:spPr>
      </p:pic>
    </p:spTree>
    <p:extLst>
      <p:ext uri="{BB962C8B-B14F-4D97-AF65-F5344CB8AC3E}">
        <p14:creationId xmlns:p14="http://schemas.microsoft.com/office/powerpoint/2010/main" val="1082384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t>The Rights Idea – LESSON 1</a:t>
            </a:r>
            <a:endParaRPr lang="en-GB" sz="3200" dirty="0"/>
          </a:p>
        </p:txBody>
      </p:sp>
      <p:sp>
        <p:nvSpPr>
          <p:cNvPr id="3" name="Content Placeholder 2"/>
          <p:cNvSpPr>
            <a:spLocks noGrp="1"/>
          </p:cNvSpPr>
          <p:nvPr>
            <p:ph idx="1"/>
          </p:nvPr>
        </p:nvSpPr>
        <p:spPr>
          <a:xfrm>
            <a:off x="457248" y="2275836"/>
            <a:ext cx="5263068" cy="3880008"/>
          </a:xfrm>
          <a:ln w="38100">
            <a:solidFill>
              <a:schemeClr val="accent1">
                <a:lumMod val="75000"/>
                <a:lumOff val="25000"/>
              </a:schemeClr>
            </a:solidFill>
          </a:ln>
        </p:spPr>
        <p:txBody>
          <a:bodyPr>
            <a:noAutofit/>
          </a:bodyPr>
          <a:lstStyle/>
          <a:p>
            <a:pPr marL="0" indent="0">
              <a:buNone/>
            </a:pPr>
            <a:r>
              <a:rPr lang="en-GB" sz="2200" b="1" u="sng" dirty="0"/>
              <a:t>Learning Objectives:</a:t>
            </a:r>
            <a:endParaRPr lang="en-GB" sz="2200" i="1" dirty="0"/>
          </a:p>
          <a:p>
            <a:pPr>
              <a:buClr>
                <a:srgbClr val="62A9AA"/>
              </a:buClr>
            </a:pPr>
            <a:r>
              <a:rPr lang="en-GB" sz="2200" dirty="0"/>
              <a:t>To learn about the key rights that children and young people have under the </a:t>
            </a:r>
            <a:r>
              <a:rPr lang="en-GB" sz="2200" dirty="0">
                <a:solidFill>
                  <a:schemeClr val="tx1"/>
                </a:solidFill>
              </a:rPr>
              <a:t>United</a:t>
            </a:r>
            <a:r>
              <a:rPr lang="en-GB" sz="2200" dirty="0"/>
              <a:t> Nations Convention on the Rights of the Child (‘The UNCRC’) and how some of these rights are protected in the UK e.g. under the Equalities Act 2010</a:t>
            </a:r>
          </a:p>
          <a:p>
            <a:pPr>
              <a:buClr>
                <a:srgbClr val="62A9AA"/>
              </a:buClr>
            </a:pPr>
            <a:r>
              <a:rPr lang="en-GB" sz="2200" dirty="0"/>
              <a:t>To learn about different ways that young people are acting to solve problems and contribute to society</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2073" t="5160" r="12818" b="57800"/>
          <a:stretch/>
        </p:blipFill>
        <p:spPr>
          <a:xfrm>
            <a:off x="6186794" y="2275836"/>
            <a:ext cx="5142155" cy="1414812"/>
          </a:xfrm>
          <a:prstGeom prst="rect">
            <a:avLst/>
          </a:prstGeom>
          <a:ln w="38100">
            <a:solidFill>
              <a:srgbClr val="969FA7"/>
            </a:solidFill>
          </a:ln>
        </p:spPr>
      </p:pic>
      <p:pic>
        <p:nvPicPr>
          <p:cNvPr id="6" name="Picture 5">
            <a:extLst>
              <a:ext uri="{FF2B5EF4-FFF2-40B4-BE49-F238E27FC236}">
                <a16:creationId xmlns:a16="http://schemas.microsoft.com/office/drawing/2014/main" id="{8BA4462F-A9C9-4914-A6B4-BCD6D25D56AE}"/>
              </a:ext>
            </a:extLst>
          </p:cNvPr>
          <p:cNvPicPr>
            <a:picLocks noChangeAspect="1"/>
          </p:cNvPicPr>
          <p:nvPr/>
        </p:nvPicPr>
        <p:blipFill rotWithShape="1">
          <a:blip r:embed="rId4">
            <a:extLst>
              <a:ext uri="{28A0092B-C50C-407E-A947-70E740481C1C}">
                <a14:useLocalDpi xmlns:a14="http://schemas.microsoft.com/office/drawing/2010/main" val="0"/>
              </a:ext>
            </a:extLst>
          </a:blip>
          <a:srcRect l="12265" t="12425" r="55401" b="52606"/>
          <a:stretch/>
        </p:blipFill>
        <p:spPr>
          <a:xfrm>
            <a:off x="7269432" y="3986061"/>
            <a:ext cx="2846118" cy="1731451"/>
          </a:xfrm>
          <a:prstGeom prst="rect">
            <a:avLst/>
          </a:prstGeom>
          <a:ln w="38100">
            <a:solidFill>
              <a:srgbClr val="969FA7"/>
            </a:solidFill>
          </a:ln>
        </p:spPr>
      </p:pic>
    </p:spTree>
    <p:extLst>
      <p:ext uri="{BB962C8B-B14F-4D97-AF65-F5344CB8AC3E}">
        <p14:creationId xmlns:p14="http://schemas.microsoft.com/office/powerpoint/2010/main" val="3921484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t>The Rights Idea – LESSON 1</a:t>
            </a:r>
            <a:endParaRPr lang="en-GB" sz="3200" dirty="0"/>
          </a:p>
        </p:txBody>
      </p:sp>
      <p:sp>
        <p:nvSpPr>
          <p:cNvPr id="3" name="Content Placeholder 2"/>
          <p:cNvSpPr>
            <a:spLocks noGrp="1"/>
          </p:cNvSpPr>
          <p:nvPr>
            <p:ph idx="1"/>
          </p:nvPr>
        </p:nvSpPr>
        <p:spPr>
          <a:xfrm>
            <a:off x="457248" y="2275836"/>
            <a:ext cx="5263068" cy="3880008"/>
          </a:xfrm>
          <a:ln w="38100">
            <a:solidFill>
              <a:schemeClr val="accent1">
                <a:lumMod val="75000"/>
                <a:lumOff val="25000"/>
              </a:schemeClr>
            </a:solidFill>
          </a:ln>
        </p:spPr>
        <p:txBody>
          <a:bodyPr>
            <a:noAutofit/>
          </a:bodyPr>
          <a:lstStyle/>
          <a:p>
            <a:pPr marL="0" indent="0">
              <a:buNone/>
            </a:pPr>
            <a:r>
              <a:rPr lang="en-GB" sz="2400" b="1" u="sng" dirty="0"/>
              <a:t>Learning Outcomes</a:t>
            </a:r>
          </a:p>
          <a:p>
            <a:pPr marL="0" indent="0">
              <a:spcBef>
                <a:spcPts val="0"/>
              </a:spcBef>
              <a:buNone/>
            </a:pPr>
            <a:r>
              <a:rPr lang="en-GB" sz="2400" b="1" dirty="0"/>
              <a:t>Pupils will be able to:</a:t>
            </a:r>
          </a:p>
          <a:p>
            <a:pPr>
              <a:spcBef>
                <a:spcPts val="0"/>
              </a:spcBef>
              <a:buClr>
                <a:srgbClr val="62A9AA"/>
              </a:buClr>
            </a:pPr>
            <a:r>
              <a:rPr lang="en-GB" sz="2400" dirty="0"/>
              <a:t>Explain the 4 guiding principles of the UNCRC </a:t>
            </a:r>
          </a:p>
          <a:p>
            <a:pPr>
              <a:spcBef>
                <a:spcPts val="0"/>
              </a:spcBef>
              <a:buClr>
                <a:srgbClr val="62A9AA"/>
              </a:buClr>
            </a:pPr>
            <a:r>
              <a:rPr lang="en-GB" sz="2400" dirty="0"/>
              <a:t>Explain some of the key Articles of the UNCRC and the UK legislation protecting some of these rights </a:t>
            </a:r>
          </a:p>
          <a:p>
            <a:pPr>
              <a:spcBef>
                <a:spcPts val="0"/>
              </a:spcBef>
              <a:buClr>
                <a:srgbClr val="62A9AA"/>
              </a:buClr>
            </a:pPr>
            <a:r>
              <a:rPr lang="en-GB" sz="2400" dirty="0">
                <a:effectLst/>
                <a:ea typeface="Calibri" panose="020F0502020204030204" pitchFamily="34" charset="0"/>
              </a:rPr>
              <a:t>Analyse how young activists are able to ‘get their voices heard’</a:t>
            </a:r>
            <a:endParaRPr lang="en-GB" sz="24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2073" t="5160" r="12818" b="57800"/>
          <a:stretch/>
        </p:blipFill>
        <p:spPr>
          <a:xfrm>
            <a:off x="6186794" y="2275836"/>
            <a:ext cx="5142155" cy="1414812"/>
          </a:xfrm>
          <a:prstGeom prst="rect">
            <a:avLst/>
          </a:prstGeom>
          <a:ln w="38100">
            <a:solidFill>
              <a:srgbClr val="969FA7"/>
            </a:solidFill>
          </a:ln>
        </p:spPr>
      </p:pic>
      <p:pic>
        <p:nvPicPr>
          <p:cNvPr id="6" name="Picture 5">
            <a:extLst>
              <a:ext uri="{FF2B5EF4-FFF2-40B4-BE49-F238E27FC236}">
                <a16:creationId xmlns:a16="http://schemas.microsoft.com/office/drawing/2014/main" id="{8BA4462F-A9C9-4914-A6B4-BCD6D25D56AE}"/>
              </a:ext>
            </a:extLst>
          </p:cNvPr>
          <p:cNvPicPr>
            <a:picLocks noChangeAspect="1"/>
          </p:cNvPicPr>
          <p:nvPr/>
        </p:nvPicPr>
        <p:blipFill rotWithShape="1">
          <a:blip r:embed="rId4">
            <a:extLst>
              <a:ext uri="{28A0092B-C50C-407E-A947-70E740481C1C}">
                <a14:useLocalDpi xmlns:a14="http://schemas.microsoft.com/office/drawing/2010/main" val="0"/>
              </a:ext>
            </a:extLst>
          </a:blip>
          <a:srcRect l="12265" t="12425" r="55401" b="52606"/>
          <a:stretch/>
        </p:blipFill>
        <p:spPr>
          <a:xfrm>
            <a:off x="7269432" y="3986061"/>
            <a:ext cx="2846118" cy="1731451"/>
          </a:xfrm>
          <a:prstGeom prst="rect">
            <a:avLst/>
          </a:prstGeom>
          <a:ln w="38100">
            <a:solidFill>
              <a:srgbClr val="969FA7"/>
            </a:solidFill>
          </a:ln>
        </p:spPr>
      </p:pic>
    </p:spTree>
    <p:extLst>
      <p:ext uri="{BB962C8B-B14F-4D97-AF65-F5344CB8AC3E}">
        <p14:creationId xmlns:p14="http://schemas.microsoft.com/office/powerpoint/2010/main" val="3195107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87" y="115411"/>
            <a:ext cx="10515600" cy="1445375"/>
          </a:xfrm>
        </p:spPr>
        <p:txBody>
          <a:bodyPr>
            <a:normAutofit/>
          </a:bodyPr>
          <a:lstStyle/>
          <a:p>
            <a:r>
              <a:rPr lang="en-GB" sz="3200" b="1" dirty="0"/>
              <a:t>	 BASELINE ACTIVITY –WHAT ARE RIGHTS?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p:blipFill>
        <p:spPr>
          <a:xfrm>
            <a:off x="5479735" y="3014973"/>
            <a:ext cx="6269353" cy="1799604"/>
          </a:xfrm>
          <a:prstGeom prst="rect">
            <a:avLst/>
          </a:prstGeom>
        </p:spPr>
      </p:pic>
      <p:sp>
        <p:nvSpPr>
          <p:cNvPr id="7" name="Cloud Callout 3">
            <a:extLst>
              <a:ext uri="{FF2B5EF4-FFF2-40B4-BE49-F238E27FC236}">
                <a16:creationId xmlns:a16="http://schemas.microsoft.com/office/drawing/2014/main" id="{3F17924C-FE0B-46F2-9CC4-E6618583842F}"/>
              </a:ext>
            </a:extLst>
          </p:cNvPr>
          <p:cNvSpPr/>
          <p:nvPr/>
        </p:nvSpPr>
        <p:spPr>
          <a:xfrm>
            <a:off x="436178" y="2276475"/>
            <a:ext cx="4741929" cy="2865912"/>
          </a:xfrm>
          <a:prstGeom prst="cloudCallout">
            <a:avLst>
              <a:gd name="adj1" fmla="val 49484"/>
              <a:gd name="adj2" fmla="val 60240"/>
            </a:avLst>
          </a:prstGeom>
          <a:solidFill>
            <a:schemeClr val="bg1"/>
          </a:solidFill>
          <a:ln w="38100">
            <a:solidFill>
              <a:srgbClr val="62A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361950"/>
            <a:endParaRPr lang="en-GB" sz="2000" b="1" i="1" dirty="0">
              <a:solidFill>
                <a:srgbClr val="62A9AA"/>
              </a:solidFill>
              <a:effectLst/>
              <a:ea typeface="Times New Roman" panose="02020603050405020304" pitchFamily="18" charset="0"/>
              <a:cs typeface="Arial" panose="020B0604020202020204" pitchFamily="34" charset="0"/>
            </a:endParaRPr>
          </a:p>
          <a:p>
            <a:pPr lvl="0" indent="361950"/>
            <a:endParaRPr lang="en-GB" sz="2200" i="1" dirty="0">
              <a:solidFill>
                <a:srgbClr val="62A9AA"/>
              </a:solidFill>
              <a:effectLst/>
              <a:ea typeface="Times New Roman" panose="02020603050405020304" pitchFamily="18" charset="0"/>
              <a:cs typeface="Arial" panose="020B0604020202020204" pitchFamily="34" charset="0"/>
            </a:endParaRPr>
          </a:p>
          <a:p>
            <a:pPr lvl="0" indent="361950"/>
            <a:r>
              <a:rPr lang="en-GB" sz="2200" i="1" dirty="0">
                <a:solidFill>
                  <a:srgbClr val="62A9AA"/>
                </a:solidFill>
                <a:effectLst/>
                <a:ea typeface="Times New Roman" panose="02020603050405020304" pitchFamily="18" charset="0"/>
                <a:cs typeface="Arial" panose="020B0604020202020204" pitchFamily="34" charset="0"/>
              </a:rPr>
              <a:t>What are rights?</a:t>
            </a:r>
            <a:endParaRPr lang="en-GB" sz="2200" i="1" dirty="0">
              <a:solidFill>
                <a:srgbClr val="62A9AA"/>
              </a:solidFill>
              <a:effectLst/>
              <a:ea typeface="Times New Roman" panose="02020603050405020304" pitchFamily="18" charset="0"/>
              <a:cs typeface="Times New Roman" panose="02020603050405020304" pitchFamily="18" charset="0"/>
            </a:endParaRPr>
          </a:p>
          <a:p>
            <a:pPr marL="361950" lvl="0"/>
            <a:r>
              <a:rPr lang="en-GB" sz="2200" i="1" dirty="0">
                <a:solidFill>
                  <a:srgbClr val="62A9AA"/>
                </a:solidFill>
                <a:effectLst/>
                <a:ea typeface="Times New Roman" panose="02020603050405020304" pitchFamily="18" charset="0"/>
                <a:cs typeface="Arial" panose="020B0604020202020204" pitchFamily="34" charset="0"/>
              </a:rPr>
              <a:t>What key words might be associated with ‘rights’?</a:t>
            </a:r>
            <a:endParaRPr lang="en-GB" sz="2200" i="1" dirty="0">
              <a:solidFill>
                <a:srgbClr val="62A9AA"/>
              </a:solidFill>
              <a:effectLst/>
              <a:ea typeface="Times New Roman" panose="02020603050405020304" pitchFamily="18" charset="0"/>
              <a:cs typeface="Times New Roman" panose="02020603050405020304" pitchFamily="18" charset="0"/>
            </a:endParaRPr>
          </a:p>
          <a:p>
            <a:pPr marL="361950" lvl="0"/>
            <a:r>
              <a:rPr lang="en-GB" sz="2200" i="1" dirty="0">
                <a:solidFill>
                  <a:srgbClr val="62A9AA"/>
                </a:solidFill>
                <a:effectLst/>
                <a:ea typeface="Times New Roman" panose="02020603050405020304" pitchFamily="18" charset="0"/>
                <a:cs typeface="Arial" panose="020B0604020202020204" pitchFamily="34" charset="0"/>
              </a:rPr>
              <a:t>Why do rights need to be protected?</a:t>
            </a:r>
            <a:endParaRPr lang="en-GB" sz="2200" i="1" dirty="0">
              <a:solidFill>
                <a:srgbClr val="62A9AA"/>
              </a:solidFill>
              <a:effectLst/>
              <a:ea typeface="Times New Roman" panose="02020603050405020304" pitchFamily="18" charset="0"/>
              <a:cs typeface="Times New Roman" panose="02020603050405020304" pitchFamily="18" charset="0"/>
            </a:endParaRPr>
          </a:p>
          <a:p>
            <a:pPr lvl="0" algn="ctr">
              <a:spcBef>
                <a:spcPct val="20000"/>
              </a:spcBef>
              <a:spcAft>
                <a:spcPts val="600"/>
              </a:spcAft>
              <a:buClr>
                <a:srgbClr val="903163"/>
              </a:buClr>
              <a:buSzPct val="92000"/>
            </a:pPr>
            <a:endParaRPr lang="en-GB" sz="2400" i="1" dirty="0">
              <a:solidFill>
                <a:srgbClr val="62A9AA"/>
              </a:solidFill>
            </a:endParaRPr>
          </a:p>
        </p:txBody>
      </p:sp>
    </p:spTree>
    <p:extLst>
      <p:ext uri="{BB962C8B-B14F-4D97-AF65-F5344CB8AC3E}">
        <p14:creationId xmlns:p14="http://schemas.microsoft.com/office/powerpoint/2010/main" val="3437534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87" y="115411"/>
            <a:ext cx="10515600" cy="1445375"/>
          </a:xfrm>
        </p:spPr>
        <p:txBody>
          <a:bodyPr>
            <a:normAutofit/>
          </a:bodyPr>
          <a:lstStyle/>
          <a:p>
            <a:r>
              <a:rPr lang="en-GB" sz="3200" b="1" dirty="0"/>
              <a:t>	 INTRODUCTION - The UNITED NATIONS</a:t>
            </a:r>
          </a:p>
        </p:txBody>
      </p:sp>
      <p:sp>
        <p:nvSpPr>
          <p:cNvPr id="7" name="Cloud Callout 3">
            <a:extLst>
              <a:ext uri="{FF2B5EF4-FFF2-40B4-BE49-F238E27FC236}">
                <a16:creationId xmlns:a16="http://schemas.microsoft.com/office/drawing/2014/main" id="{3F17924C-FE0B-46F2-9CC4-E6618583842F}"/>
              </a:ext>
            </a:extLst>
          </p:cNvPr>
          <p:cNvSpPr/>
          <p:nvPr/>
        </p:nvSpPr>
        <p:spPr>
          <a:xfrm>
            <a:off x="436178" y="2276475"/>
            <a:ext cx="4741929" cy="2865912"/>
          </a:xfrm>
          <a:prstGeom prst="cloudCallout">
            <a:avLst>
              <a:gd name="adj1" fmla="val 49484"/>
              <a:gd name="adj2" fmla="val 60240"/>
            </a:avLst>
          </a:prstGeom>
          <a:solidFill>
            <a:schemeClr val="bg1"/>
          </a:solidFill>
          <a:ln w="38100">
            <a:solidFill>
              <a:srgbClr val="62A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spcAft>
                <a:spcPts val="600"/>
              </a:spcAft>
              <a:buClr>
                <a:srgbClr val="903163"/>
              </a:buClr>
              <a:buSzPct val="92000"/>
            </a:pPr>
            <a:r>
              <a:rPr lang="en-GB" sz="2400" i="1" dirty="0">
                <a:solidFill>
                  <a:srgbClr val="62A9AA"/>
                </a:solidFill>
              </a:rPr>
              <a:t>What is the United Nations?</a:t>
            </a:r>
          </a:p>
          <a:p>
            <a:pPr lvl="0" algn="ctr">
              <a:spcBef>
                <a:spcPct val="20000"/>
              </a:spcBef>
              <a:spcAft>
                <a:spcPts val="600"/>
              </a:spcAft>
              <a:buClr>
                <a:srgbClr val="903163"/>
              </a:buClr>
              <a:buSzPct val="92000"/>
            </a:pPr>
            <a:r>
              <a:rPr lang="en-GB" sz="2400" i="1" dirty="0">
                <a:solidFill>
                  <a:srgbClr val="62A9AA"/>
                </a:solidFill>
              </a:rPr>
              <a:t>What is a Convention?</a:t>
            </a:r>
          </a:p>
        </p:txBody>
      </p:sp>
      <p:pic>
        <p:nvPicPr>
          <p:cNvPr id="3" name="Picture 2">
            <a:extLst>
              <a:ext uri="{FF2B5EF4-FFF2-40B4-BE49-F238E27FC236}">
                <a16:creationId xmlns:a16="http://schemas.microsoft.com/office/drawing/2014/main" id="{9013C8D6-A488-496D-9EEC-B419BEB18AF8}"/>
              </a:ext>
            </a:extLst>
          </p:cNvPr>
          <p:cNvPicPr>
            <a:picLocks noChangeAspect="1"/>
          </p:cNvPicPr>
          <p:nvPr/>
        </p:nvPicPr>
        <p:blipFill>
          <a:blip r:embed="rId3"/>
          <a:stretch>
            <a:fillRect/>
          </a:stretch>
        </p:blipFill>
        <p:spPr>
          <a:xfrm>
            <a:off x="6096000" y="2276475"/>
            <a:ext cx="5185587" cy="3111352"/>
          </a:xfrm>
          <a:prstGeom prst="rect">
            <a:avLst/>
          </a:prstGeom>
          <a:ln w="38100">
            <a:solidFill>
              <a:srgbClr val="969FA7"/>
            </a:solidFill>
          </a:ln>
        </p:spPr>
      </p:pic>
    </p:spTree>
    <p:extLst>
      <p:ext uri="{BB962C8B-B14F-4D97-AF65-F5344CB8AC3E}">
        <p14:creationId xmlns:p14="http://schemas.microsoft.com/office/powerpoint/2010/main" val="764383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INTRODUCTION TO THE UNCRC</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ln w="38100">
            <a:solidFill>
              <a:srgbClr val="62A9AA"/>
            </a:solidFill>
          </a:ln>
        </p:spPr>
        <p:txBody>
          <a:bodyPr>
            <a:normAutofit lnSpcReduction="10000"/>
          </a:bodyPr>
          <a:lstStyle/>
          <a:p>
            <a:pPr marL="0" indent="0">
              <a:buNone/>
            </a:pPr>
            <a:r>
              <a:rPr lang="en-GB" sz="2400" b="1" dirty="0">
                <a:solidFill>
                  <a:srgbClr val="62A9AA"/>
                </a:solidFill>
              </a:rPr>
              <a:t>The Convention:</a:t>
            </a:r>
          </a:p>
          <a:p>
            <a:pPr>
              <a:spcBef>
                <a:spcPts val="0"/>
              </a:spcBef>
              <a:spcAft>
                <a:spcPts val="0"/>
              </a:spcAft>
              <a:buClr>
                <a:srgbClr val="62A9AA"/>
              </a:buClr>
              <a:buFont typeface="Wingdings" panose="05000000000000000000" pitchFamily="2" charset="2"/>
              <a:buChar char="§"/>
            </a:pPr>
            <a:r>
              <a:rPr lang="en-GB" sz="2200" b="0" i="0" dirty="0">
                <a:solidFill>
                  <a:srgbClr val="333333"/>
                </a:solidFill>
                <a:effectLst/>
              </a:rPr>
              <a:t>Is the global “gold standard” for children’s rights and sets out the fundamental rights of all children </a:t>
            </a:r>
            <a:endParaRPr lang="en-GB" sz="2200" dirty="0"/>
          </a:p>
          <a:p>
            <a:pPr>
              <a:spcBef>
                <a:spcPts val="0"/>
              </a:spcBef>
              <a:spcAft>
                <a:spcPts val="0"/>
              </a:spcAft>
              <a:buClr>
                <a:srgbClr val="62A9AA"/>
              </a:buClr>
              <a:buFont typeface="Wingdings" panose="05000000000000000000" pitchFamily="2" charset="2"/>
              <a:buChar char="§"/>
            </a:pPr>
            <a:r>
              <a:rPr lang="en-GB" sz="2200" dirty="0"/>
              <a:t>Was signed in 1989 and officially accepted (‘ratified’) by the UK in 1991</a:t>
            </a:r>
          </a:p>
          <a:p>
            <a:pPr>
              <a:spcBef>
                <a:spcPts val="0"/>
              </a:spcBef>
              <a:spcAft>
                <a:spcPts val="0"/>
              </a:spcAft>
              <a:buClr>
                <a:srgbClr val="62A9AA"/>
              </a:buClr>
              <a:buFont typeface="Wingdings" panose="05000000000000000000" pitchFamily="2" charset="2"/>
              <a:buChar char="§"/>
            </a:pPr>
            <a:r>
              <a:rPr lang="en-GB" sz="2200" b="0" i="0" dirty="0">
                <a:solidFill>
                  <a:srgbClr val="333333"/>
                </a:solidFill>
                <a:effectLst/>
              </a:rPr>
              <a:t> Is the </a:t>
            </a:r>
            <a:r>
              <a:rPr lang="en-GB" sz="2200" dirty="0">
                <a:solidFill>
                  <a:schemeClr val="tx1"/>
                </a:solidFill>
              </a:rPr>
              <a:t>most widely and rapidly ratified human rights treaty ever. </a:t>
            </a:r>
            <a:r>
              <a:rPr lang="en-GB" sz="2200" dirty="0"/>
              <a:t>Ratified by 196 countries- USA has signed but not ratified</a:t>
            </a:r>
          </a:p>
          <a:p>
            <a:pPr>
              <a:spcBef>
                <a:spcPts val="0"/>
              </a:spcBef>
              <a:spcAft>
                <a:spcPts val="0"/>
              </a:spcAft>
              <a:buClr>
                <a:srgbClr val="62A9AA"/>
              </a:buClr>
              <a:buFont typeface="Wingdings" panose="05000000000000000000" pitchFamily="2" charset="2"/>
              <a:buChar char="§"/>
            </a:pPr>
            <a:r>
              <a:rPr lang="en-GB" sz="2200" dirty="0"/>
              <a:t>Has 54 Articles covering protection of rights with 4 guiding principles:</a:t>
            </a:r>
          </a:p>
          <a:p>
            <a:pPr lvl="1">
              <a:spcBef>
                <a:spcPts val="0"/>
              </a:spcBef>
              <a:spcAft>
                <a:spcPts val="0"/>
              </a:spcAft>
              <a:buClr>
                <a:srgbClr val="62A9AA"/>
              </a:buClr>
              <a:buFont typeface="Wingdings" panose="05000000000000000000" pitchFamily="2" charset="2"/>
              <a:buChar char="§"/>
            </a:pPr>
            <a:r>
              <a:rPr lang="en-GB" sz="2200" dirty="0"/>
              <a:t>non-discrimination </a:t>
            </a:r>
          </a:p>
          <a:p>
            <a:pPr lvl="1">
              <a:spcBef>
                <a:spcPts val="0"/>
              </a:spcBef>
              <a:spcAft>
                <a:spcPts val="0"/>
              </a:spcAft>
              <a:buClr>
                <a:srgbClr val="62A9AA"/>
              </a:buClr>
              <a:buFont typeface="Wingdings" panose="05000000000000000000" pitchFamily="2" charset="2"/>
              <a:buChar char="§"/>
            </a:pPr>
            <a:r>
              <a:rPr lang="en-GB" sz="2200" dirty="0"/>
              <a:t>the best interests of the child </a:t>
            </a:r>
          </a:p>
          <a:p>
            <a:pPr lvl="1">
              <a:spcBef>
                <a:spcPts val="0"/>
              </a:spcBef>
              <a:spcAft>
                <a:spcPts val="0"/>
              </a:spcAft>
              <a:buClr>
                <a:srgbClr val="62A9AA"/>
              </a:buClr>
              <a:buFont typeface="Wingdings" panose="05000000000000000000" pitchFamily="2" charset="2"/>
              <a:buChar char="§"/>
            </a:pPr>
            <a:r>
              <a:rPr lang="en-GB" sz="2200" dirty="0"/>
              <a:t>the right to life, survival and development; and </a:t>
            </a:r>
          </a:p>
          <a:p>
            <a:pPr lvl="1">
              <a:spcBef>
                <a:spcPts val="0"/>
              </a:spcBef>
              <a:spcAft>
                <a:spcPts val="0"/>
              </a:spcAft>
              <a:buClr>
                <a:srgbClr val="62A9AA"/>
              </a:buClr>
              <a:buFont typeface="Wingdings" panose="05000000000000000000" pitchFamily="2" charset="2"/>
              <a:buChar char="§"/>
            </a:pPr>
            <a:r>
              <a:rPr lang="en-GB" sz="2200" dirty="0"/>
              <a:t>the right of children to express their views freely and to be heard</a:t>
            </a:r>
          </a:p>
        </p:txBody>
      </p:sp>
    </p:spTree>
    <p:extLst>
      <p:ext uri="{BB962C8B-B14F-4D97-AF65-F5344CB8AC3E}">
        <p14:creationId xmlns:p14="http://schemas.microsoft.com/office/powerpoint/2010/main" val="2548803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4" y="636757"/>
            <a:ext cx="11306174" cy="1171406"/>
          </a:xfrm>
        </p:spPr>
        <p:txBody>
          <a:bodyPr anchor="ctr">
            <a:noAutofit/>
          </a:bodyPr>
          <a:lstStyle/>
          <a:p>
            <a:r>
              <a:rPr lang="en-GB" sz="3200" b="1" dirty="0"/>
              <a:t>Guess the rights under the uncrc</a:t>
            </a:r>
          </a:p>
        </p:txBody>
      </p:sp>
      <p:sp>
        <p:nvSpPr>
          <p:cNvPr id="3" name="Rectangle 2">
            <a:extLst>
              <a:ext uri="{FF2B5EF4-FFF2-40B4-BE49-F238E27FC236}">
                <a16:creationId xmlns:a16="http://schemas.microsoft.com/office/drawing/2014/main" id="{EDBFEE98-8B8B-4E8C-9725-EFD8E1D83A13}"/>
              </a:ext>
            </a:extLst>
          </p:cNvPr>
          <p:cNvSpPr/>
          <p:nvPr/>
        </p:nvSpPr>
        <p:spPr>
          <a:xfrm>
            <a:off x="3048000" y="2690336"/>
            <a:ext cx="6096000" cy="1477328"/>
          </a:xfrm>
          <a:prstGeom prst="rect">
            <a:avLst/>
          </a:prstGeom>
        </p:spPr>
        <p:txBody>
          <a:bodyPr>
            <a:spAutoFit/>
          </a:bodyPr>
          <a:lstStyle/>
          <a:p>
            <a:r>
              <a:rPr lang="en-GB" dirty="0">
                <a:solidFill>
                  <a:srgbClr val="FFFFFF"/>
                </a:solidFill>
              </a:rPr>
              <a:t>1. Relationship built mostly on FRIENDSHIP</a:t>
            </a:r>
            <a:br>
              <a:rPr lang="en-GB" dirty="0">
                <a:solidFill>
                  <a:srgbClr val="FFFFFF"/>
                </a:solidFill>
              </a:rPr>
            </a:br>
            <a:r>
              <a:rPr lang="en-GB" dirty="0">
                <a:solidFill>
                  <a:srgbClr val="FFFFFF"/>
                </a:solidFill>
              </a:rPr>
              <a:t>2. BOTH PARTNERS SHOULD EXPECT IT TO BE PERFECT – IF IT’S NOT MOVE ON</a:t>
            </a:r>
            <a:br>
              <a:rPr lang="en-GB" dirty="0">
                <a:solidFill>
                  <a:srgbClr val="FFFFFF"/>
                </a:solidFill>
              </a:rPr>
            </a:br>
            <a:r>
              <a:rPr lang="en-GB" dirty="0">
                <a:solidFill>
                  <a:srgbClr val="FFFFFF"/>
                </a:solidFill>
              </a:rPr>
              <a:t>3. CONFLICT DEALT WITH AT AN EARLY STAGE</a:t>
            </a:r>
            <a:br>
              <a:rPr lang="en-GB" dirty="0">
                <a:solidFill>
                  <a:srgbClr val="FFFFFF"/>
                </a:solidFill>
              </a:rPr>
            </a:br>
            <a:r>
              <a:rPr lang="en-GB" dirty="0">
                <a:solidFill>
                  <a:srgbClr val="FFFFFF"/>
                </a:solidFill>
              </a:rPr>
              <a:t>4. </a:t>
            </a:r>
            <a:endParaRPr lang="en-GB" dirty="0"/>
          </a:p>
        </p:txBody>
      </p:sp>
      <p:pic>
        <p:nvPicPr>
          <p:cNvPr id="4" name="Picture 3">
            <a:extLst>
              <a:ext uri="{FF2B5EF4-FFF2-40B4-BE49-F238E27FC236}">
                <a16:creationId xmlns:a16="http://schemas.microsoft.com/office/drawing/2014/main" id="{6FEBFBBD-6AA0-478B-8437-B11AD6149AFF}"/>
              </a:ext>
            </a:extLst>
          </p:cNvPr>
          <p:cNvPicPr>
            <a:picLocks noChangeAspect="1"/>
          </p:cNvPicPr>
          <p:nvPr/>
        </p:nvPicPr>
        <p:blipFill>
          <a:blip r:embed="rId3"/>
          <a:stretch>
            <a:fillRect/>
          </a:stretch>
        </p:blipFill>
        <p:spPr>
          <a:xfrm>
            <a:off x="5698156" y="2480788"/>
            <a:ext cx="6006163" cy="1896423"/>
          </a:xfrm>
          <a:prstGeom prst="rect">
            <a:avLst/>
          </a:prstGeom>
        </p:spPr>
      </p:pic>
      <p:sp>
        <p:nvSpPr>
          <p:cNvPr id="9" name="Rectangle 8">
            <a:extLst>
              <a:ext uri="{FF2B5EF4-FFF2-40B4-BE49-F238E27FC236}">
                <a16:creationId xmlns:a16="http://schemas.microsoft.com/office/drawing/2014/main" id="{9DE816FF-AC90-4790-8395-913ABE30CA25}"/>
              </a:ext>
            </a:extLst>
          </p:cNvPr>
          <p:cNvSpPr/>
          <p:nvPr/>
        </p:nvSpPr>
        <p:spPr>
          <a:xfrm>
            <a:off x="4981075" y="2298484"/>
            <a:ext cx="6768014" cy="3713720"/>
          </a:xfrm>
          <a:prstGeom prst="rect">
            <a:avLst/>
          </a:prstGeom>
          <a:solidFill>
            <a:schemeClr val="bg1"/>
          </a:solidFill>
          <a:ln w="38100">
            <a:solidFill>
              <a:srgbClr val="62A9AA"/>
            </a:solidFill>
          </a:ln>
        </p:spPr>
        <p:txBody>
          <a:bodyPr wrap="square" lIns="36000" rIns="36000" anchor="ctr">
            <a:noAutofit/>
          </a:bodyPr>
          <a:lstStyle/>
          <a:p>
            <a:pPr marL="180975"/>
            <a:endParaRPr lang="en-GB" sz="2400" dirty="0"/>
          </a:p>
          <a:p>
            <a:pPr marL="180975"/>
            <a:endParaRPr lang="en-GB" sz="2400" dirty="0"/>
          </a:p>
          <a:p>
            <a:pPr marL="180975"/>
            <a:r>
              <a:rPr lang="en-GB" sz="2400" dirty="0"/>
              <a:t>Article 24: The right to good healthcare</a:t>
            </a:r>
          </a:p>
          <a:p>
            <a:pPr marL="180975"/>
            <a:r>
              <a:rPr lang="en-GB" sz="2400" dirty="0"/>
              <a:t>Article 31: The right to relax and play</a:t>
            </a:r>
          </a:p>
          <a:p>
            <a:pPr marL="180975"/>
            <a:r>
              <a:rPr lang="en-GB" sz="2400" dirty="0"/>
              <a:t>Article 16: The right to privacy </a:t>
            </a:r>
          </a:p>
          <a:p>
            <a:pPr marL="180975"/>
            <a:r>
              <a:rPr lang="en-GB" sz="2400" dirty="0"/>
              <a:t>Article 28: The right to an education </a:t>
            </a:r>
          </a:p>
          <a:p>
            <a:pPr marL="180975"/>
            <a:r>
              <a:rPr lang="en-GB" sz="2400" dirty="0"/>
              <a:t>Article 2: The right not to be discriminated against</a:t>
            </a:r>
          </a:p>
          <a:p>
            <a:pPr marL="180975"/>
            <a:r>
              <a:rPr lang="en-GB" sz="2400" dirty="0"/>
              <a:t>Article12: The right to give your opinion, and for adults to listen and take it seriously</a:t>
            </a:r>
          </a:p>
          <a:p>
            <a:pPr marL="180975"/>
            <a:endParaRPr lang="en-GB" sz="2300" dirty="0"/>
          </a:p>
          <a:p>
            <a:endParaRPr lang="en-GB" sz="2300" dirty="0"/>
          </a:p>
          <a:p>
            <a:endParaRPr lang="en-GB" sz="2300" dirty="0"/>
          </a:p>
          <a:p>
            <a:endParaRPr lang="en-GB" sz="2300" dirty="0"/>
          </a:p>
        </p:txBody>
      </p:sp>
      <p:sp>
        <p:nvSpPr>
          <p:cNvPr id="12" name="Rectangle 11">
            <a:extLst>
              <a:ext uri="{FF2B5EF4-FFF2-40B4-BE49-F238E27FC236}">
                <a16:creationId xmlns:a16="http://schemas.microsoft.com/office/drawing/2014/main" id="{18C619C6-E1D4-41E7-A293-8E27D6C70B4A}"/>
              </a:ext>
            </a:extLst>
          </p:cNvPr>
          <p:cNvSpPr/>
          <p:nvPr/>
        </p:nvSpPr>
        <p:spPr>
          <a:xfrm>
            <a:off x="524654" y="2298484"/>
            <a:ext cx="4203758" cy="3713720"/>
          </a:xfrm>
          <a:prstGeom prst="rect">
            <a:avLst/>
          </a:prstGeom>
          <a:solidFill>
            <a:schemeClr val="bg1"/>
          </a:solidFill>
          <a:ln w="38100">
            <a:solidFill>
              <a:srgbClr val="62A9AA"/>
            </a:solidFill>
          </a:ln>
        </p:spPr>
        <p:txBody>
          <a:bodyPr wrap="square" lIns="36000" rIns="36000" anchor="ctr">
            <a:noAutofit/>
          </a:bodyPr>
          <a:lstStyle/>
          <a:p>
            <a:pPr marL="342900" indent="-342900">
              <a:buFont typeface="Arial" panose="020B0604020202020204" pitchFamily="34" charset="0"/>
              <a:buChar char="•"/>
            </a:pPr>
            <a:r>
              <a:rPr lang="en-GB" sz="2400" b="1" dirty="0">
                <a:solidFill>
                  <a:srgbClr val="62A9AA"/>
                </a:solidFill>
              </a:rPr>
              <a:t>Article 24</a:t>
            </a:r>
          </a:p>
          <a:p>
            <a:pPr marL="342900" indent="-342900">
              <a:buFont typeface="Arial" panose="020B0604020202020204" pitchFamily="34" charset="0"/>
              <a:buChar char="•"/>
            </a:pPr>
            <a:r>
              <a:rPr lang="en-GB" sz="2400" b="1" dirty="0">
                <a:solidFill>
                  <a:srgbClr val="62A9AA"/>
                </a:solidFill>
              </a:rPr>
              <a:t>Article 31</a:t>
            </a:r>
          </a:p>
          <a:p>
            <a:pPr marL="342900" indent="-342900">
              <a:buFont typeface="Arial" panose="020B0604020202020204" pitchFamily="34" charset="0"/>
              <a:buChar char="•"/>
            </a:pPr>
            <a:r>
              <a:rPr lang="en-GB" sz="2400" b="1" dirty="0">
                <a:solidFill>
                  <a:srgbClr val="62A9AA"/>
                </a:solidFill>
              </a:rPr>
              <a:t>Article 16</a:t>
            </a:r>
          </a:p>
          <a:p>
            <a:pPr marL="342900" indent="-342900">
              <a:buFont typeface="Arial" panose="020B0604020202020204" pitchFamily="34" charset="0"/>
              <a:buChar char="•"/>
            </a:pPr>
            <a:r>
              <a:rPr lang="en-GB" sz="2400" b="1" dirty="0">
                <a:solidFill>
                  <a:srgbClr val="62A9AA"/>
                </a:solidFill>
              </a:rPr>
              <a:t>Article 28</a:t>
            </a:r>
          </a:p>
          <a:p>
            <a:pPr marL="342900" indent="-342900">
              <a:buFont typeface="Arial" panose="020B0604020202020204" pitchFamily="34" charset="0"/>
              <a:buChar char="•"/>
            </a:pPr>
            <a:r>
              <a:rPr lang="en-GB" sz="2400" b="1" dirty="0">
                <a:solidFill>
                  <a:srgbClr val="62A9AA"/>
                </a:solidFill>
              </a:rPr>
              <a:t>Article  2</a:t>
            </a:r>
          </a:p>
          <a:p>
            <a:pPr marL="342900" indent="-342900">
              <a:buFont typeface="Arial" panose="020B0604020202020204" pitchFamily="34" charset="0"/>
              <a:buChar char="•"/>
            </a:pPr>
            <a:r>
              <a:rPr lang="en-GB" sz="2400" b="1" dirty="0">
                <a:solidFill>
                  <a:srgbClr val="62A9AA"/>
                </a:solidFill>
              </a:rPr>
              <a:t>Article 12</a:t>
            </a:r>
          </a:p>
          <a:p>
            <a:endParaRPr lang="en-GB" sz="2300" dirty="0"/>
          </a:p>
          <a:p>
            <a:endParaRPr lang="en-GB" sz="2300" dirty="0"/>
          </a:p>
          <a:p>
            <a:pPr marL="514350" indent="-514350">
              <a:buAutoNum type="arabicPeriod"/>
            </a:pPr>
            <a:endParaRPr lang="en-GB" sz="2400" dirty="0"/>
          </a:p>
        </p:txBody>
      </p:sp>
    </p:spTree>
    <p:extLst>
      <p:ext uri="{BB962C8B-B14F-4D97-AF65-F5344CB8AC3E}">
        <p14:creationId xmlns:p14="http://schemas.microsoft.com/office/powerpoint/2010/main" val="370846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B0478625-6430-4E3F-A001-E64BC1626947}"/>
              </a:ext>
            </a:extLst>
          </p:cNvPr>
          <p:cNvGraphicFramePr>
            <a:graphicFrameLocks noGrp="1"/>
          </p:cNvGraphicFramePr>
          <p:nvPr>
            <p:ph idx="1"/>
            <p:extLst>
              <p:ext uri="{D42A27DB-BD31-4B8C-83A1-F6EECF244321}">
                <p14:modId xmlns:p14="http://schemas.microsoft.com/office/powerpoint/2010/main" val="2786594573"/>
              </p:ext>
            </p:extLst>
          </p:nvPr>
        </p:nvGraphicFramePr>
        <p:xfrm>
          <a:off x="581025" y="2181225"/>
          <a:ext cx="11029950" cy="3657600"/>
        </p:xfrm>
        <a:graphic>
          <a:graphicData uri="http://schemas.openxmlformats.org/drawingml/2006/table">
            <a:tbl>
              <a:tblPr firstRow="1" bandRow="1">
                <a:tableStyleId>{5C22544A-7EE6-4342-B048-85BDC9FD1C3A}</a:tableStyleId>
              </a:tblPr>
              <a:tblGrid>
                <a:gridCol w="5514975">
                  <a:extLst>
                    <a:ext uri="{9D8B030D-6E8A-4147-A177-3AD203B41FA5}">
                      <a16:colId xmlns:a16="http://schemas.microsoft.com/office/drawing/2014/main" val="644572218"/>
                    </a:ext>
                  </a:extLst>
                </a:gridCol>
                <a:gridCol w="5514975">
                  <a:extLst>
                    <a:ext uri="{9D8B030D-6E8A-4147-A177-3AD203B41FA5}">
                      <a16:colId xmlns:a16="http://schemas.microsoft.com/office/drawing/2014/main" val="673759226"/>
                    </a:ext>
                  </a:extLst>
                </a:gridCol>
              </a:tblGrid>
              <a:tr h="370840">
                <a:tc>
                  <a:txBody>
                    <a:bodyPr/>
                    <a:lstStyle/>
                    <a:p>
                      <a:r>
                        <a:rPr lang="en-GB" sz="2400" dirty="0"/>
                        <a:t>Right</a:t>
                      </a:r>
                    </a:p>
                  </a:txBody>
                  <a:tcPr/>
                </a:tc>
                <a:tc>
                  <a:txBody>
                    <a:bodyPr/>
                    <a:lstStyle/>
                    <a:p>
                      <a:r>
                        <a:rPr lang="en-GB" sz="2400" dirty="0"/>
                        <a:t>Right</a:t>
                      </a:r>
                    </a:p>
                  </a:txBody>
                  <a:tcPr/>
                </a:tc>
                <a:extLst>
                  <a:ext uri="{0D108BD9-81ED-4DB2-BD59-A6C34878D82A}">
                    <a16:rowId xmlns:a16="http://schemas.microsoft.com/office/drawing/2014/main" val="3689658049"/>
                  </a:ext>
                </a:extLst>
              </a:tr>
              <a:tr h="370840">
                <a:tc>
                  <a:txBody>
                    <a:bodyPr/>
                    <a:lstStyle/>
                    <a:p>
                      <a:pPr marL="0" indent="0">
                        <a:buNone/>
                      </a:pPr>
                      <a:r>
                        <a:rPr lang="en-GB" sz="2400" dirty="0"/>
                        <a:t>1. Right to good healthcare and a clean and safe environment (Article 24)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dirty="0"/>
                        <a:t>11. Right to give your opinion, and for adults to listen and take it seriously (Article 12)</a:t>
                      </a:r>
                    </a:p>
                  </a:txBody>
                  <a:tcPr/>
                </a:tc>
                <a:extLst>
                  <a:ext uri="{0D108BD9-81ED-4DB2-BD59-A6C34878D82A}">
                    <a16:rowId xmlns:a16="http://schemas.microsoft.com/office/drawing/2014/main" val="347972183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dirty="0"/>
                        <a:t>3. Right not to be discriminated against (Article 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dirty="0"/>
                        <a:t>6. The child’s best interests shall be a primary consideration in all decision-making (Article 3)</a:t>
                      </a:r>
                    </a:p>
                  </a:txBody>
                  <a:tcPr/>
                </a:tc>
                <a:extLst>
                  <a:ext uri="{0D108BD9-81ED-4DB2-BD59-A6C34878D82A}">
                    <a16:rowId xmlns:a16="http://schemas.microsoft.com/office/drawing/2014/main" val="190391624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dirty="0"/>
                        <a:t>7. Right to life (Article 6)</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dirty="0"/>
                        <a:t>12. Right to an education (Article 28)</a:t>
                      </a:r>
                    </a:p>
                  </a:txBody>
                  <a:tcPr/>
                </a:tc>
                <a:extLst>
                  <a:ext uri="{0D108BD9-81ED-4DB2-BD59-A6C34878D82A}">
                    <a16:rowId xmlns:a16="http://schemas.microsoft.com/office/drawing/2014/main" val="3962634675"/>
                  </a:ext>
                </a:extLst>
              </a:tr>
            </a:tbl>
          </a:graphicData>
        </a:graphic>
      </p:graphicFrame>
      <p:sp>
        <p:nvSpPr>
          <p:cNvPr id="2" name="TextBox 1"/>
          <p:cNvSpPr txBox="1"/>
          <p:nvPr/>
        </p:nvSpPr>
        <p:spPr>
          <a:xfrm>
            <a:off x="429522" y="597370"/>
            <a:ext cx="10671294" cy="1200329"/>
          </a:xfrm>
          <a:prstGeom prst="rect">
            <a:avLst/>
          </a:prstGeom>
          <a:noFill/>
          <a:ln>
            <a:noFill/>
          </a:ln>
        </p:spPr>
        <p:txBody>
          <a:bodyPr wrap="square" rtlCol="0">
            <a:spAutoFit/>
          </a:bodyPr>
          <a:lstStyle/>
          <a:p>
            <a:pPr marL="342900" indent="-342900">
              <a:buAutoNum type="arabicPeriod"/>
            </a:pPr>
            <a:r>
              <a:rPr lang="en-GB" sz="2400" dirty="0">
                <a:solidFill>
                  <a:schemeClr val="bg1"/>
                </a:solidFill>
              </a:rPr>
              <a:t>Read the selection of rights under the UNCRC below</a:t>
            </a:r>
          </a:p>
          <a:p>
            <a:pPr marL="342900" indent="-342900">
              <a:buAutoNum type="arabicPeriod"/>
            </a:pPr>
            <a:r>
              <a:rPr lang="en-GB" sz="2400" dirty="0">
                <a:solidFill>
                  <a:schemeClr val="bg1"/>
                </a:solidFill>
              </a:rPr>
              <a:t>On your tables, rank the rights in what you think are the order of importance</a:t>
            </a:r>
          </a:p>
          <a:p>
            <a:pPr marL="342900" indent="-342900">
              <a:buAutoNum type="arabicPeriod"/>
            </a:pPr>
            <a:r>
              <a:rPr lang="en-GB" sz="2400" dirty="0">
                <a:solidFill>
                  <a:schemeClr val="bg1"/>
                </a:solidFill>
              </a:rPr>
              <a:t>Feedback why you chose the rights that you listed as ‘the top three’</a:t>
            </a:r>
          </a:p>
        </p:txBody>
      </p:sp>
      <p:sp>
        <p:nvSpPr>
          <p:cNvPr id="5" name="TextBox 4"/>
          <p:cNvSpPr txBox="1"/>
          <p:nvPr/>
        </p:nvSpPr>
        <p:spPr>
          <a:xfrm>
            <a:off x="429522" y="-103825"/>
            <a:ext cx="7130358" cy="646331"/>
          </a:xfrm>
          <a:prstGeom prst="rect">
            <a:avLst/>
          </a:prstGeom>
          <a:noFill/>
          <a:ln>
            <a:noFill/>
          </a:ln>
        </p:spPr>
        <p:txBody>
          <a:bodyPr wrap="square" rtlCol="0">
            <a:spAutoFit/>
          </a:bodyPr>
          <a:lstStyle/>
          <a:p>
            <a:r>
              <a:rPr lang="en-GB" sz="3600" dirty="0">
                <a:solidFill>
                  <a:srgbClr val="62A9AA"/>
                </a:solidFill>
              </a:rPr>
              <a:t>Task</a:t>
            </a:r>
          </a:p>
        </p:txBody>
      </p:sp>
      <p:pic>
        <p:nvPicPr>
          <p:cNvPr id="3" name="Graphic 2">
            <a:extLst>
              <a:ext uri="{FF2B5EF4-FFF2-40B4-BE49-F238E27FC236}">
                <a16:creationId xmlns:a16="http://schemas.microsoft.com/office/drawing/2014/main" id="{4C905476-BF59-4D02-BA3B-437E53CB8E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5400000">
            <a:off x="11112579" y="6095727"/>
            <a:ext cx="413658" cy="413658"/>
          </a:xfrm>
          <a:prstGeom prst="rect">
            <a:avLst/>
          </a:prstGeom>
        </p:spPr>
      </p:pic>
      <p:pic>
        <p:nvPicPr>
          <p:cNvPr id="10" name="Graphic 9">
            <a:extLst>
              <a:ext uri="{FF2B5EF4-FFF2-40B4-BE49-F238E27FC236}">
                <a16:creationId xmlns:a16="http://schemas.microsoft.com/office/drawing/2014/main" id="{DD7570DF-9398-4D46-80B5-430EDDD50C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0698921" y="6095727"/>
            <a:ext cx="413658" cy="413658"/>
          </a:xfrm>
          <a:prstGeom prst="rect">
            <a:avLst/>
          </a:prstGeom>
        </p:spPr>
      </p:pic>
    </p:spTree>
    <p:extLst>
      <p:ext uri="{BB962C8B-B14F-4D97-AF65-F5344CB8AC3E}">
        <p14:creationId xmlns:p14="http://schemas.microsoft.com/office/powerpoint/2010/main" val="1634811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t>PROTECTION AGAINST DISCRIMINATION</a:t>
            </a:r>
            <a:endParaRPr lang="en-GB" sz="3200" dirty="0"/>
          </a:p>
        </p:txBody>
      </p:sp>
      <p:sp>
        <p:nvSpPr>
          <p:cNvPr id="3" name="Content Placeholder 2"/>
          <p:cNvSpPr>
            <a:spLocks noGrp="1"/>
          </p:cNvSpPr>
          <p:nvPr>
            <p:ph idx="1"/>
          </p:nvPr>
        </p:nvSpPr>
        <p:spPr>
          <a:xfrm>
            <a:off x="457248" y="2275836"/>
            <a:ext cx="5143501" cy="3441676"/>
          </a:xfrm>
          <a:ln w="38100">
            <a:solidFill>
              <a:schemeClr val="accent1">
                <a:lumMod val="75000"/>
                <a:lumOff val="25000"/>
              </a:schemeClr>
            </a:solidFill>
          </a:ln>
        </p:spPr>
        <p:txBody>
          <a:bodyPr>
            <a:noAutofit/>
          </a:bodyPr>
          <a:lstStyle/>
          <a:p>
            <a:pPr marL="0" indent="0">
              <a:buNone/>
            </a:pPr>
            <a:r>
              <a:rPr lang="en-GB" sz="2400" b="1" dirty="0">
                <a:solidFill>
                  <a:srgbClr val="62A9AA"/>
                </a:solidFill>
              </a:rPr>
              <a:t>ARTICLE 2</a:t>
            </a:r>
          </a:p>
          <a:p>
            <a:pPr marL="0" indent="0">
              <a:buNone/>
            </a:pPr>
            <a:r>
              <a:rPr lang="en-GB" sz="2400" dirty="0"/>
              <a:t>All children have the right to protection against discrimination. This means that nobody can treat others badly because of their colour, gender or religion, if they speak another language, have a disability, or are rich or poor.</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696853" y="2275836"/>
            <a:ext cx="4560000" cy="3420000"/>
          </a:xfrm>
          <a:prstGeom prst="rect">
            <a:avLst/>
          </a:prstGeom>
          <a:ln w="38100">
            <a:solidFill>
              <a:srgbClr val="969FA7"/>
            </a:solidFill>
          </a:ln>
        </p:spPr>
      </p:pic>
    </p:spTree>
    <p:extLst>
      <p:ext uri="{BB962C8B-B14F-4D97-AF65-F5344CB8AC3E}">
        <p14:creationId xmlns:p14="http://schemas.microsoft.com/office/powerpoint/2010/main" val="965495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t>The Child’s best interests </a:t>
            </a:r>
            <a:endParaRPr lang="en-GB" sz="3200" dirty="0"/>
          </a:p>
        </p:txBody>
      </p:sp>
      <p:sp>
        <p:nvSpPr>
          <p:cNvPr id="3" name="Content Placeholder 2"/>
          <p:cNvSpPr>
            <a:spLocks noGrp="1"/>
          </p:cNvSpPr>
          <p:nvPr>
            <p:ph idx="1"/>
          </p:nvPr>
        </p:nvSpPr>
        <p:spPr>
          <a:xfrm>
            <a:off x="457248" y="2275836"/>
            <a:ext cx="5143501" cy="3441676"/>
          </a:xfrm>
          <a:ln w="38100">
            <a:solidFill>
              <a:schemeClr val="accent1">
                <a:lumMod val="75000"/>
                <a:lumOff val="25000"/>
              </a:schemeClr>
            </a:solidFill>
          </a:ln>
        </p:spPr>
        <p:txBody>
          <a:bodyPr>
            <a:noAutofit/>
          </a:bodyPr>
          <a:lstStyle/>
          <a:p>
            <a:pPr marL="0" indent="0">
              <a:buNone/>
            </a:pPr>
            <a:r>
              <a:rPr lang="en-GB" sz="2400" b="1" dirty="0">
                <a:solidFill>
                  <a:srgbClr val="62A9AA"/>
                </a:solidFill>
              </a:rPr>
              <a:t>ARTICLE 3</a:t>
            </a:r>
          </a:p>
          <a:p>
            <a:pPr marL="0" indent="0">
              <a:buNone/>
            </a:pPr>
            <a:r>
              <a:rPr lang="en-GB" sz="2400" b="0" i="0" dirty="0">
                <a:solidFill>
                  <a:srgbClr val="333333"/>
                </a:solidFill>
                <a:effectLst/>
              </a:rPr>
              <a:t>When adults make decisions, they should think about how their decisions will affect children. All  adults should do what is best for children.</a:t>
            </a:r>
            <a:endParaRPr lang="en-GB" sz="24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234954" y="2275836"/>
            <a:ext cx="3420000" cy="3420000"/>
          </a:xfrm>
          <a:prstGeom prst="rect">
            <a:avLst/>
          </a:prstGeom>
          <a:solidFill>
            <a:srgbClr val="62A9AA"/>
          </a:solidFill>
          <a:ln w="38100">
            <a:solidFill>
              <a:srgbClr val="969FA7"/>
            </a:solidFill>
          </a:ln>
        </p:spPr>
      </p:pic>
    </p:spTree>
    <p:extLst>
      <p:ext uri="{BB962C8B-B14F-4D97-AF65-F5344CB8AC3E}">
        <p14:creationId xmlns:p14="http://schemas.microsoft.com/office/powerpoint/2010/main" val="349783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t>The Right TO LIFE, SURVIVAL AND DEVELOPMENT</a:t>
            </a:r>
            <a:endParaRPr lang="en-GB" sz="3200" dirty="0"/>
          </a:p>
        </p:txBody>
      </p:sp>
      <p:sp>
        <p:nvSpPr>
          <p:cNvPr id="3" name="Content Placeholder 2"/>
          <p:cNvSpPr>
            <a:spLocks noGrp="1"/>
          </p:cNvSpPr>
          <p:nvPr>
            <p:ph idx="1"/>
          </p:nvPr>
        </p:nvSpPr>
        <p:spPr>
          <a:xfrm>
            <a:off x="457248" y="2275836"/>
            <a:ext cx="5143501" cy="3441676"/>
          </a:xfrm>
          <a:ln w="38100">
            <a:solidFill>
              <a:schemeClr val="accent1">
                <a:lumMod val="75000"/>
                <a:lumOff val="25000"/>
              </a:schemeClr>
            </a:solidFill>
          </a:ln>
        </p:spPr>
        <p:txBody>
          <a:bodyPr>
            <a:noAutofit/>
          </a:bodyPr>
          <a:lstStyle/>
          <a:p>
            <a:pPr marL="0" indent="0">
              <a:buNone/>
            </a:pPr>
            <a:r>
              <a:rPr lang="en-GB" sz="2400" b="1" dirty="0">
                <a:solidFill>
                  <a:srgbClr val="62A9AA"/>
                </a:solidFill>
              </a:rPr>
              <a:t>ARTICLE 6</a:t>
            </a:r>
          </a:p>
          <a:p>
            <a:pPr marL="0" indent="0">
              <a:buNone/>
            </a:pPr>
            <a:r>
              <a:rPr lang="en-GB" sz="2400" dirty="0"/>
              <a:t>All children have the right to life, survival and development.</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341728" y="2275835"/>
            <a:ext cx="3446362" cy="3446362"/>
          </a:xfrm>
          <a:prstGeom prst="rect">
            <a:avLst/>
          </a:prstGeom>
          <a:solidFill>
            <a:srgbClr val="62A9AA"/>
          </a:solidFill>
          <a:ln w="38100">
            <a:solidFill>
              <a:srgbClr val="969FA7"/>
            </a:solidFill>
          </a:ln>
        </p:spPr>
      </p:pic>
    </p:spTree>
    <p:extLst>
      <p:ext uri="{BB962C8B-B14F-4D97-AF65-F5344CB8AC3E}">
        <p14:creationId xmlns:p14="http://schemas.microsoft.com/office/powerpoint/2010/main" val="312065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PREPARING TO TEACH</a:t>
            </a:r>
          </a:p>
        </p:txBody>
      </p:sp>
      <p:sp>
        <p:nvSpPr>
          <p:cNvPr id="3" name="TextBox 2"/>
          <p:cNvSpPr txBox="1"/>
          <p:nvPr/>
        </p:nvSpPr>
        <p:spPr>
          <a:xfrm>
            <a:off x="874643" y="2297927"/>
            <a:ext cx="3395207" cy="1486894"/>
          </a:xfrm>
          <a:prstGeom prst="rect">
            <a:avLst/>
          </a:prstGeom>
          <a:noFill/>
        </p:spPr>
        <p:txBody>
          <a:bodyPr wrap="square" rtlCol="0">
            <a:spAutoFit/>
          </a:bodyPr>
          <a:lstStyle/>
          <a:p>
            <a:endParaRPr lang="en-GB" dirty="0"/>
          </a:p>
        </p:txBody>
      </p:sp>
      <p:sp>
        <p:nvSpPr>
          <p:cNvPr id="5" name="TextBox 4"/>
          <p:cNvSpPr txBox="1"/>
          <p:nvPr/>
        </p:nvSpPr>
        <p:spPr>
          <a:xfrm>
            <a:off x="1052883" y="2100392"/>
            <a:ext cx="4320000" cy="4247317"/>
          </a:xfrm>
          <a:prstGeom prst="rect">
            <a:avLst/>
          </a:prstGeom>
          <a:noFill/>
          <a:ln w="38100">
            <a:solidFill>
              <a:srgbClr val="62A9AA"/>
            </a:solidFill>
          </a:ln>
        </p:spPr>
        <p:txBody>
          <a:bodyPr wrap="square" lIns="91440" tIns="45720" rIns="91440" bIns="45720" rtlCol="0" anchor="t">
            <a:spAutoFit/>
          </a:bodyPr>
          <a:lstStyle/>
          <a:p>
            <a:r>
              <a:rPr lang="en-GB" b="1" dirty="0">
                <a:solidFill>
                  <a:srgbClr val="62A9AA"/>
                </a:solidFill>
              </a:rPr>
              <a:t>Preparing to teach and using these slides:</a:t>
            </a:r>
          </a:p>
          <a:p>
            <a:pPr>
              <a:buClr>
                <a:srgbClr val="62A9AA"/>
              </a:buClr>
              <a:buFont typeface="Wingdings" panose="05000000000000000000" pitchFamily="2" charset="2"/>
              <a:buChar char="§"/>
            </a:pPr>
            <a:r>
              <a:rPr lang="en-GB" dirty="0"/>
              <a:t>The slides headed ‘teacher slides’ assist the teacher in setting up and running the lesson </a:t>
            </a:r>
          </a:p>
          <a:p>
            <a:pPr>
              <a:buClr>
                <a:srgbClr val="62A9AA"/>
              </a:buClr>
              <a:buFont typeface="Wingdings" panose="05000000000000000000" pitchFamily="2" charset="2"/>
              <a:buChar char="§"/>
            </a:pPr>
            <a:r>
              <a:rPr lang="en-GB" dirty="0"/>
              <a:t>Slide 9 onwards are for the pupil facing lesson </a:t>
            </a:r>
          </a:p>
          <a:p>
            <a:pPr>
              <a:buClr>
                <a:srgbClr val="62A9AA"/>
              </a:buClr>
              <a:buFont typeface="Wingdings" panose="05000000000000000000" pitchFamily="2" charset="2"/>
              <a:buChar char="§"/>
            </a:pPr>
            <a:r>
              <a:rPr lang="en-GB" dirty="0"/>
              <a:t>Please read the Lesson Plan 1 Teacher Guidance for ‘</a:t>
            </a:r>
            <a:r>
              <a:rPr lang="en-GB" i="1" dirty="0"/>
              <a:t>The Rights Idea?</a:t>
            </a:r>
            <a:r>
              <a:rPr lang="en-GB" dirty="0"/>
              <a:t>’ before teaching </a:t>
            </a:r>
          </a:p>
          <a:p>
            <a:pPr>
              <a:buClr>
                <a:srgbClr val="62A9AA"/>
              </a:buClr>
              <a:buFont typeface="Wingdings" panose="05000000000000000000" pitchFamily="2" charset="2"/>
              <a:buChar char="§"/>
            </a:pPr>
            <a:r>
              <a:rPr lang="en-GB" dirty="0"/>
              <a:t>Have slides in presenter mode – notes are available under each slide to aid teaching</a:t>
            </a:r>
          </a:p>
          <a:p>
            <a:pPr>
              <a:buFont typeface="Wingdings" panose="05000000000000000000" pitchFamily="2" charset="2"/>
              <a:buChar char="§"/>
            </a:pPr>
            <a:r>
              <a:rPr lang="en-GB" dirty="0"/>
              <a:t>Support:         </a:t>
            </a:r>
          </a:p>
          <a:p>
            <a:r>
              <a:rPr lang="en-GB" dirty="0"/>
              <a:t>and extension:</a:t>
            </a:r>
          </a:p>
          <a:p>
            <a:r>
              <a:rPr lang="en-GB" dirty="0"/>
              <a:t>activities are suggested where appropriate (icons on bottom right corner of slides)</a:t>
            </a:r>
          </a:p>
        </p:txBody>
      </p:sp>
      <p:sp>
        <p:nvSpPr>
          <p:cNvPr id="6" name="TextBox 5"/>
          <p:cNvSpPr txBox="1"/>
          <p:nvPr/>
        </p:nvSpPr>
        <p:spPr>
          <a:xfrm>
            <a:off x="6198781" y="2126512"/>
            <a:ext cx="4322572" cy="2308324"/>
          </a:xfrm>
          <a:prstGeom prst="rect">
            <a:avLst/>
          </a:prstGeom>
          <a:noFill/>
          <a:ln w="38100">
            <a:solidFill>
              <a:srgbClr val="969FA7"/>
            </a:solidFill>
          </a:ln>
        </p:spPr>
        <p:txBody>
          <a:bodyPr wrap="square" lIns="91440" tIns="45720" rIns="91440" bIns="45720" rtlCol="0" anchor="t">
            <a:spAutoFit/>
          </a:bodyPr>
          <a:lstStyle/>
          <a:p>
            <a:r>
              <a:rPr lang="en-GB" b="1" dirty="0">
                <a:solidFill>
                  <a:srgbClr val="62A9AA"/>
                </a:solidFill>
              </a:rPr>
              <a:t>Resources:</a:t>
            </a:r>
          </a:p>
          <a:p>
            <a:pPr>
              <a:buClr>
                <a:srgbClr val="62A9AA"/>
              </a:buClr>
              <a:buFont typeface="Wingdings" panose="05000000000000000000" pitchFamily="2" charset="2"/>
              <a:buChar char="§"/>
            </a:pPr>
            <a:r>
              <a:rPr lang="en-GB" dirty="0"/>
              <a:t> Post-it notes</a:t>
            </a:r>
          </a:p>
          <a:p>
            <a:pPr>
              <a:buClr>
                <a:srgbClr val="62A9AA"/>
              </a:buClr>
              <a:buFont typeface="Wingdings" panose="05000000000000000000" pitchFamily="2" charset="2"/>
              <a:buChar char="§"/>
            </a:pPr>
            <a:r>
              <a:rPr lang="en-GB" dirty="0"/>
              <a:t> An ‘ask-it-basket’/ question box for pupils to ask questions confidentially and anonymously, if they wish </a:t>
            </a:r>
          </a:p>
          <a:p>
            <a:pPr>
              <a:buClr>
                <a:srgbClr val="62A9AA"/>
              </a:buClr>
              <a:buFont typeface="Wingdings" panose="05000000000000000000" pitchFamily="2" charset="2"/>
              <a:buChar char="§"/>
            </a:pPr>
            <a:r>
              <a:rPr lang="en-GB" dirty="0"/>
              <a:t> Save for the above, no additional teaching resources are needed to teach this lesson </a:t>
            </a:r>
          </a:p>
          <a:p>
            <a:pPr>
              <a:buFont typeface="Wingdings" panose="05000000000000000000" pitchFamily="2" charset="2"/>
              <a:buChar char="§"/>
            </a:pPr>
            <a:endParaRPr lang="en-GB" dirty="0"/>
          </a:p>
        </p:txBody>
      </p:sp>
      <p:sp>
        <p:nvSpPr>
          <p:cNvPr id="8" name="TextBox 7"/>
          <p:cNvSpPr txBox="1"/>
          <p:nvPr/>
        </p:nvSpPr>
        <p:spPr>
          <a:xfrm>
            <a:off x="6201353" y="4593382"/>
            <a:ext cx="4320000" cy="1477328"/>
          </a:xfrm>
          <a:prstGeom prst="rect">
            <a:avLst/>
          </a:prstGeom>
          <a:noFill/>
          <a:ln w="38100">
            <a:solidFill>
              <a:srgbClr val="969FA7"/>
            </a:solidFill>
          </a:ln>
        </p:spPr>
        <p:txBody>
          <a:bodyPr wrap="square" lIns="91440" tIns="45720" rIns="91440" bIns="45720" rtlCol="0" anchor="t">
            <a:spAutoFit/>
          </a:bodyPr>
          <a:lstStyle/>
          <a:p>
            <a:r>
              <a:rPr lang="en-GB" b="1" dirty="0">
                <a:solidFill>
                  <a:srgbClr val="62A9AA"/>
                </a:solidFill>
              </a:rPr>
              <a:t>Timing:</a:t>
            </a:r>
          </a:p>
          <a:p>
            <a:pPr marL="174625" indent="-174625">
              <a:buFont typeface="Wingdings" panose="05000000000000000000" pitchFamily="2" charset="2"/>
              <a:buChar char="§"/>
            </a:pPr>
            <a:r>
              <a:rPr lang="en-GB" dirty="0"/>
              <a:t>The lesson is designed to be taught </a:t>
            </a:r>
          </a:p>
          <a:p>
            <a:r>
              <a:rPr lang="en-GB" dirty="0"/>
              <a:t>over 55 minutes</a:t>
            </a:r>
          </a:p>
          <a:p>
            <a:endParaRPr lang="en-GB" dirty="0"/>
          </a:p>
          <a:p>
            <a:endParaRPr lang="en-GB" dirty="0"/>
          </a:p>
        </p:txBody>
      </p:sp>
      <p:pic>
        <p:nvPicPr>
          <p:cNvPr id="7" name="Graphic 6" descr="Hourglass 30%">
            <a:extLst>
              <a:ext uri="{FF2B5EF4-FFF2-40B4-BE49-F238E27FC236}">
                <a16:creationId xmlns:a16="http://schemas.microsoft.com/office/drawing/2014/main" id="{96BF11D3-5437-486C-B693-D93FE0E19C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06407" y="4886073"/>
            <a:ext cx="614946" cy="614946"/>
          </a:xfrm>
          <a:prstGeom prst="rect">
            <a:avLst/>
          </a:prstGeom>
        </p:spPr>
      </p:pic>
      <p:pic>
        <p:nvPicPr>
          <p:cNvPr id="12" name="Graphic 11" descr="Clipboard Checked">
            <a:extLst>
              <a:ext uri="{FF2B5EF4-FFF2-40B4-BE49-F238E27FC236}">
                <a16:creationId xmlns:a16="http://schemas.microsoft.com/office/drawing/2014/main" id="{80CA8C00-6620-4AAD-8852-F614646A59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27771" y="2100392"/>
            <a:ext cx="644506" cy="644506"/>
          </a:xfrm>
          <a:prstGeom prst="rect">
            <a:avLst/>
          </a:prstGeom>
        </p:spPr>
      </p:pic>
      <p:pic>
        <p:nvPicPr>
          <p:cNvPr id="16" name="Graphic 15">
            <a:extLst>
              <a:ext uri="{FF2B5EF4-FFF2-40B4-BE49-F238E27FC236}">
                <a16:creationId xmlns:a16="http://schemas.microsoft.com/office/drawing/2014/main" id="{CD181D46-BFC3-4E44-8577-CD9D2E401D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2019346" y="5160534"/>
            <a:ext cx="360000" cy="360000"/>
          </a:xfrm>
          <a:prstGeom prst="rect">
            <a:avLst/>
          </a:prstGeom>
        </p:spPr>
      </p:pic>
      <p:pic>
        <p:nvPicPr>
          <p:cNvPr id="4" name="Picture 3">
            <a:extLst>
              <a:ext uri="{FF2B5EF4-FFF2-40B4-BE49-F238E27FC236}">
                <a16:creationId xmlns:a16="http://schemas.microsoft.com/office/drawing/2014/main" id="{44DA73B1-97C3-412E-9237-CC574402D9A2}"/>
              </a:ext>
            </a:extLst>
          </p:cNvPr>
          <p:cNvPicPr>
            <a:picLocks noChangeAspect="1"/>
          </p:cNvPicPr>
          <p:nvPr/>
        </p:nvPicPr>
        <p:blipFill>
          <a:blip r:embed="rId9"/>
          <a:stretch>
            <a:fillRect/>
          </a:stretch>
        </p:blipFill>
        <p:spPr>
          <a:xfrm>
            <a:off x="2557586" y="5340534"/>
            <a:ext cx="360000" cy="360000"/>
          </a:xfrm>
          <a:prstGeom prst="rect">
            <a:avLst/>
          </a:prstGeom>
        </p:spPr>
      </p:pic>
    </p:spTree>
    <p:extLst>
      <p:ext uri="{BB962C8B-B14F-4D97-AF65-F5344CB8AC3E}">
        <p14:creationId xmlns:p14="http://schemas.microsoft.com/office/powerpoint/2010/main" val="3411758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t>The Right TO HEALTHCARE</a:t>
            </a:r>
            <a:endParaRPr lang="en-GB" sz="3200" dirty="0"/>
          </a:p>
        </p:txBody>
      </p:sp>
      <p:sp>
        <p:nvSpPr>
          <p:cNvPr id="3" name="Content Placeholder 2"/>
          <p:cNvSpPr>
            <a:spLocks noGrp="1"/>
          </p:cNvSpPr>
          <p:nvPr>
            <p:ph idx="1"/>
          </p:nvPr>
        </p:nvSpPr>
        <p:spPr>
          <a:xfrm>
            <a:off x="457248" y="2275836"/>
            <a:ext cx="5143501" cy="3441676"/>
          </a:xfrm>
          <a:ln w="38100">
            <a:solidFill>
              <a:schemeClr val="accent1">
                <a:lumMod val="75000"/>
                <a:lumOff val="25000"/>
              </a:schemeClr>
            </a:solidFill>
          </a:ln>
        </p:spPr>
        <p:txBody>
          <a:bodyPr>
            <a:noAutofit/>
          </a:bodyPr>
          <a:lstStyle/>
          <a:p>
            <a:pPr marL="0" indent="0">
              <a:buNone/>
            </a:pPr>
            <a:r>
              <a:rPr lang="en-GB" sz="2400" b="1" dirty="0">
                <a:solidFill>
                  <a:srgbClr val="62A9AA"/>
                </a:solidFill>
              </a:rPr>
              <a:t>ARTICLE 24</a:t>
            </a:r>
          </a:p>
          <a:p>
            <a:pPr marL="0" indent="0">
              <a:buNone/>
            </a:pPr>
            <a:r>
              <a:rPr lang="en-GB" sz="2400" dirty="0"/>
              <a:t>All children have the right to the best health care possible, safe water to drink, nutritious food, a clean and safe environment, and information to help them stay well.</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210425" y="2275835"/>
            <a:ext cx="3708969" cy="3446362"/>
          </a:xfrm>
          <a:prstGeom prst="rect">
            <a:avLst/>
          </a:prstGeom>
          <a:ln w="38100">
            <a:solidFill>
              <a:srgbClr val="969FA7"/>
            </a:solidFill>
          </a:ln>
        </p:spPr>
      </p:pic>
    </p:spTree>
    <p:extLst>
      <p:ext uri="{BB962C8B-B14F-4D97-AF65-F5344CB8AC3E}">
        <p14:creationId xmlns:p14="http://schemas.microsoft.com/office/powerpoint/2010/main" val="3631346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t>The Right TO EDUCATION</a:t>
            </a:r>
            <a:endParaRPr lang="en-GB" sz="3200" dirty="0"/>
          </a:p>
        </p:txBody>
      </p:sp>
      <p:sp>
        <p:nvSpPr>
          <p:cNvPr id="3" name="Content Placeholder 2"/>
          <p:cNvSpPr>
            <a:spLocks noGrp="1"/>
          </p:cNvSpPr>
          <p:nvPr>
            <p:ph idx="1"/>
          </p:nvPr>
        </p:nvSpPr>
        <p:spPr>
          <a:xfrm>
            <a:off x="457248" y="2275836"/>
            <a:ext cx="5143501" cy="3441676"/>
          </a:xfrm>
          <a:ln w="38100">
            <a:solidFill>
              <a:schemeClr val="accent1">
                <a:lumMod val="75000"/>
                <a:lumOff val="25000"/>
              </a:schemeClr>
            </a:solidFill>
          </a:ln>
        </p:spPr>
        <p:txBody>
          <a:bodyPr>
            <a:noAutofit/>
          </a:bodyPr>
          <a:lstStyle/>
          <a:p>
            <a:pPr marL="0" indent="0">
              <a:buNone/>
            </a:pPr>
            <a:r>
              <a:rPr lang="en-GB" sz="2400" b="1" dirty="0">
                <a:solidFill>
                  <a:srgbClr val="62A9AA"/>
                </a:solidFill>
              </a:rPr>
              <a:t>ARTICLE 28</a:t>
            </a:r>
          </a:p>
          <a:p>
            <a:pPr marL="0" indent="0">
              <a:buNone/>
            </a:pPr>
            <a:r>
              <a:rPr lang="en-GB" sz="2400" dirty="0"/>
              <a:t>All children have the right to a good quality education. They should be encouraged to go to school to the highest level they can.</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591253" y="2275836"/>
            <a:ext cx="4771201" cy="3420000"/>
          </a:xfrm>
          <a:prstGeom prst="rect">
            <a:avLst/>
          </a:prstGeom>
          <a:ln w="38100">
            <a:solidFill>
              <a:srgbClr val="969FA7"/>
            </a:solidFill>
          </a:ln>
        </p:spPr>
      </p:pic>
    </p:spTree>
    <p:extLst>
      <p:ext uri="{BB962C8B-B14F-4D97-AF65-F5344CB8AC3E}">
        <p14:creationId xmlns:p14="http://schemas.microsoft.com/office/powerpoint/2010/main" val="1103974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dirty="0"/>
              <a:t>The right for your views to be respected </a:t>
            </a:r>
          </a:p>
        </p:txBody>
      </p:sp>
      <p:sp>
        <p:nvSpPr>
          <p:cNvPr id="3" name="Content Placeholder 2"/>
          <p:cNvSpPr>
            <a:spLocks noGrp="1"/>
          </p:cNvSpPr>
          <p:nvPr>
            <p:ph idx="1"/>
          </p:nvPr>
        </p:nvSpPr>
        <p:spPr>
          <a:xfrm>
            <a:off x="457248" y="2275836"/>
            <a:ext cx="5143501" cy="3441676"/>
          </a:xfrm>
          <a:ln w="38100">
            <a:solidFill>
              <a:schemeClr val="accent1">
                <a:lumMod val="75000"/>
                <a:lumOff val="25000"/>
              </a:schemeClr>
            </a:solidFill>
          </a:ln>
        </p:spPr>
        <p:txBody>
          <a:bodyPr>
            <a:noAutofit/>
          </a:bodyPr>
          <a:lstStyle/>
          <a:p>
            <a:pPr marL="0" indent="0">
              <a:buNone/>
            </a:pPr>
            <a:r>
              <a:rPr lang="en-GB" sz="2400" b="1" dirty="0">
                <a:solidFill>
                  <a:srgbClr val="62A9AA"/>
                </a:solidFill>
              </a:rPr>
              <a:t>ARTICLE 12</a:t>
            </a:r>
          </a:p>
          <a:p>
            <a:pPr marL="0" indent="0">
              <a:buNone/>
            </a:pPr>
            <a:r>
              <a:rPr lang="en-GB" sz="2400" dirty="0"/>
              <a:t>All children have the right to give your opinion and for adults to listen, and take it seriously. </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856982" y="2275836"/>
            <a:ext cx="2341341" cy="3420000"/>
          </a:xfrm>
          <a:prstGeom prst="rect">
            <a:avLst/>
          </a:prstGeom>
          <a:ln w="38100">
            <a:solidFill>
              <a:srgbClr val="969FA7"/>
            </a:solidFill>
          </a:ln>
        </p:spPr>
      </p:pic>
      <p:sp>
        <p:nvSpPr>
          <p:cNvPr id="2" name="TextBox 1">
            <a:extLst>
              <a:ext uri="{FF2B5EF4-FFF2-40B4-BE49-F238E27FC236}">
                <a16:creationId xmlns:a16="http://schemas.microsoft.com/office/drawing/2014/main" id="{255F0DFD-EBE9-640B-66CA-E4915F97E9CB}"/>
              </a:ext>
            </a:extLst>
          </p:cNvPr>
          <p:cNvSpPr txBox="1"/>
          <p:nvPr/>
        </p:nvSpPr>
        <p:spPr>
          <a:xfrm>
            <a:off x="457248" y="5874603"/>
            <a:ext cx="11292840" cy="830997"/>
          </a:xfrm>
          <a:prstGeom prst="rect">
            <a:avLst/>
          </a:prstGeom>
          <a:noFill/>
          <a:ln w="28575">
            <a:solidFill>
              <a:srgbClr val="62A9AA"/>
            </a:solidFill>
          </a:ln>
        </p:spPr>
        <p:txBody>
          <a:bodyPr wrap="square" rtlCol="0">
            <a:spAutoFit/>
          </a:bodyPr>
          <a:lstStyle/>
          <a:p>
            <a:r>
              <a:rPr lang="en-GB" sz="2400" dirty="0"/>
              <a:t>Look back at the original rankings which you gave to the different rights.  ‘Would you change the order of these now? Why, or why not?’</a:t>
            </a:r>
          </a:p>
        </p:txBody>
      </p:sp>
    </p:spTree>
    <p:extLst>
      <p:ext uri="{BB962C8B-B14F-4D97-AF65-F5344CB8AC3E}">
        <p14:creationId xmlns:p14="http://schemas.microsoft.com/office/powerpoint/2010/main" val="534651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8B65A83-FB00-4BB1-8A4D-29540F48B918}"/>
              </a:ext>
            </a:extLst>
          </p:cNvPr>
          <p:cNvSpPr>
            <a:spLocks noGrp="1"/>
          </p:cNvSpPr>
          <p:nvPr>
            <p:ph type="title"/>
          </p:nvPr>
        </p:nvSpPr>
        <p:spPr>
          <a:xfrm>
            <a:off x="434714" y="598516"/>
            <a:ext cx="11295815" cy="1174722"/>
          </a:xfrm>
        </p:spPr>
        <p:txBody>
          <a:bodyPr anchor="ctr">
            <a:noAutofit/>
          </a:bodyPr>
          <a:lstStyle/>
          <a:p>
            <a:r>
              <a:rPr lang="en-GB" sz="3600" b="1" dirty="0"/>
              <a:t>Getting your voice heard</a:t>
            </a:r>
          </a:p>
        </p:txBody>
      </p:sp>
      <p:sp>
        <p:nvSpPr>
          <p:cNvPr id="6" name="TextBox 5">
            <a:extLst>
              <a:ext uri="{FF2B5EF4-FFF2-40B4-BE49-F238E27FC236}">
                <a16:creationId xmlns:a16="http://schemas.microsoft.com/office/drawing/2014/main" id="{80E96DA1-9C61-43E3-833F-F989E4C43860}"/>
              </a:ext>
            </a:extLst>
          </p:cNvPr>
          <p:cNvSpPr txBox="1"/>
          <p:nvPr/>
        </p:nvSpPr>
        <p:spPr>
          <a:xfrm>
            <a:off x="5638800" y="3620654"/>
            <a:ext cx="914400" cy="914400"/>
          </a:xfrm>
          <a:prstGeom prst="rect">
            <a:avLst/>
          </a:prstGeom>
          <a:noFill/>
        </p:spPr>
        <p:txBody>
          <a:bodyPr wrap="square" rtlCol="0">
            <a:spAutoFit/>
          </a:bodyPr>
          <a:lstStyle/>
          <a:p>
            <a:endParaRPr lang="en-GB" dirty="0"/>
          </a:p>
        </p:txBody>
      </p:sp>
      <p:pic>
        <p:nvPicPr>
          <p:cNvPr id="2" name="Picture 1">
            <a:extLst>
              <a:ext uri="{FF2B5EF4-FFF2-40B4-BE49-F238E27FC236}">
                <a16:creationId xmlns:a16="http://schemas.microsoft.com/office/drawing/2014/main" id="{03414644-172E-4698-BEC8-EC750170A2DD}"/>
              </a:ext>
            </a:extLst>
          </p:cNvPr>
          <p:cNvPicPr>
            <a:picLocks noChangeAspect="1"/>
          </p:cNvPicPr>
          <p:nvPr/>
        </p:nvPicPr>
        <p:blipFill>
          <a:blip r:embed="rId3"/>
          <a:stretch>
            <a:fillRect/>
          </a:stretch>
        </p:blipFill>
        <p:spPr>
          <a:xfrm>
            <a:off x="663835" y="2015035"/>
            <a:ext cx="1884397" cy="2232000"/>
          </a:xfrm>
          <a:prstGeom prst="rect">
            <a:avLst/>
          </a:prstGeom>
          <a:ln w="38100">
            <a:solidFill>
              <a:srgbClr val="969FA7"/>
            </a:solidFill>
          </a:ln>
        </p:spPr>
      </p:pic>
      <p:pic>
        <p:nvPicPr>
          <p:cNvPr id="10" name="Picture 9">
            <a:extLst>
              <a:ext uri="{FF2B5EF4-FFF2-40B4-BE49-F238E27FC236}">
                <a16:creationId xmlns:a16="http://schemas.microsoft.com/office/drawing/2014/main" id="{7CD184E8-9173-4159-B43F-5BFEFE3A66AC}"/>
              </a:ext>
            </a:extLst>
          </p:cNvPr>
          <p:cNvPicPr>
            <a:picLocks noChangeAspect="1"/>
          </p:cNvPicPr>
          <p:nvPr/>
        </p:nvPicPr>
        <p:blipFill rotWithShape="1">
          <a:blip r:embed="rId4">
            <a:extLst>
              <a:ext uri="{28A0092B-C50C-407E-A947-70E740481C1C}">
                <a14:useLocalDpi xmlns:a14="http://schemas.microsoft.com/office/drawing/2010/main" val="0"/>
              </a:ext>
            </a:extLst>
          </a:blip>
          <a:srcRect l="8204" r="26435"/>
          <a:stretch/>
        </p:blipFill>
        <p:spPr>
          <a:xfrm>
            <a:off x="3470978" y="2009358"/>
            <a:ext cx="2189630" cy="2232000"/>
          </a:xfrm>
          <a:prstGeom prst="rect">
            <a:avLst/>
          </a:prstGeom>
          <a:ln w="38100">
            <a:solidFill>
              <a:srgbClr val="969FA7"/>
            </a:solidFill>
          </a:ln>
        </p:spPr>
      </p:pic>
      <p:pic>
        <p:nvPicPr>
          <p:cNvPr id="8" name="Picture 7">
            <a:extLst>
              <a:ext uri="{FF2B5EF4-FFF2-40B4-BE49-F238E27FC236}">
                <a16:creationId xmlns:a16="http://schemas.microsoft.com/office/drawing/2014/main" id="{186422AB-4026-4FC9-88BE-30402649435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553200" y="2009358"/>
            <a:ext cx="1752306" cy="2232000"/>
          </a:xfrm>
          <a:prstGeom prst="rect">
            <a:avLst/>
          </a:prstGeom>
          <a:ln w="38100">
            <a:solidFill>
              <a:srgbClr val="969FA7"/>
            </a:solidFill>
          </a:ln>
        </p:spPr>
      </p:pic>
      <p:pic>
        <p:nvPicPr>
          <p:cNvPr id="9" name="Graphic 8">
            <a:extLst>
              <a:ext uri="{FF2B5EF4-FFF2-40B4-BE49-F238E27FC236}">
                <a16:creationId xmlns:a16="http://schemas.microsoft.com/office/drawing/2014/main" id="{AB9B45B9-C040-49B5-83B4-EC1F8C9D43B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1371018" y="6448608"/>
            <a:ext cx="413658" cy="413658"/>
          </a:xfrm>
          <a:prstGeom prst="rect">
            <a:avLst/>
          </a:prstGeom>
        </p:spPr>
      </p:pic>
      <p:pic>
        <p:nvPicPr>
          <p:cNvPr id="12" name="Graphic 11">
            <a:extLst>
              <a:ext uri="{FF2B5EF4-FFF2-40B4-BE49-F238E27FC236}">
                <a16:creationId xmlns:a16="http://schemas.microsoft.com/office/drawing/2014/main" id="{72851C67-5C2B-46E9-9517-7DE47BF099C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5400000">
            <a:off x="11757374" y="6444342"/>
            <a:ext cx="413658" cy="413658"/>
          </a:xfrm>
          <a:prstGeom prst="rect">
            <a:avLst/>
          </a:prstGeom>
        </p:spPr>
      </p:pic>
      <p:pic>
        <p:nvPicPr>
          <p:cNvPr id="4" name="Picture 3">
            <a:extLst>
              <a:ext uri="{FF2B5EF4-FFF2-40B4-BE49-F238E27FC236}">
                <a16:creationId xmlns:a16="http://schemas.microsoft.com/office/drawing/2014/main" id="{485DC461-FFF6-B086-E93C-5511F93563F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9268043" y="2009358"/>
            <a:ext cx="2232000" cy="2232000"/>
          </a:xfrm>
          <a:prstGeom prst="rect">
            <a:avLst/>
          </a:prstGeom>
          <a:ln w="38100">
            <a:solidFill>
              <a:srgbClr val="969FA7"/>
            </a:solidFill>
          </a:ln>
        </p:spPr>
      </p:pic>
      <p:sp>
        <p:nvSpPr>
          <p:cNvPr id="18" name="TextBox 17">
            <a:extLst>
              <a:ext uri="{FF2B5EF4-FFF2-40B4-BE49-F238E27FC236}">
                <a16:creationId xmlns:a16="http://schemas.microsoft.com/office/drawing/2014/main" id="{22168BA1-9DB3-A681-46CE-089F87186D6C}"/>
              </a:ext>
            </a:extLst>
          </p:cNvPr>
          <p:cNvSpPr txBox="1"/>
          <p:nvPr/>
        </p:nvSpPr>
        <p:spPr>
          <a:xfrm>
            <a:off x="434714" y="4488832"/>
            <a:ext cx="2338390" cy="1815882"/>
          </a:xfrm>
          <a:prstGeom prst="rect">
            <a:avLst/>
          </a:prstGeom>
          <a:noFill/>
        </p:spPr>
        <p:txBody>
          <a:bodyPr wrap="square" rtlCol="0">
            <a:spAutoFit/>
          </a:bodyPr>
          <a:lstStyle/>
          <a:p>
            <a:r>
              <a:rPr lang="en-GB" sz="1600" dirty="0">
                <a:solidFill>
                  <a:srgbClr val="212529"/>
                </a:solidFill>
                <a:latin typeface="Arial" panose="020B0604020202020204" pitchFamily="34" charset="0"/>
                <a:cs typeface="Arial" panose="020B0604020202020204" pitchFamily="34" charset="0"/>
              </a:rPr>
              <a:t>Greta Thunberg - </a:t>
            </a:r>
            <a:r>
              <a:rPr lang="en-GB" sz="1600" dirty="0">
                <a:latin typeface="Arial" panose="020B0604020202020204" pitchFamily="34" charset="0"/>
                <a:ea typeface="Times New Roman" panose="02020603050405020304" pitchFamily="18" charset="0"/>
                <a:cs typeface="Arial" panose="020B0604020202020204" pitchFamily="34" charset="0"/>
              </a:rPr>
              <a:t>a climate change activist. </a:t>
            </a:r>
            <a:r>
              <a:rPr lang="en-GB" sz="1600" dirty="0">
                <a:solidFill>
                  <a:srgbClr val="212529"/>
                </a:solidFill>
                <a:latin typeface="Arial" panose="020B0604020202020204" pitchFamily="34" charset="0"/>
                <a:cs typeface="Arial" panose="020B0604020202020204" pitchFamily="34" charset="0"/>
              </a:rPr>
              <a:t>She spoke at the UN Climate Action Summit and was nominated for the Nobel peace prize in 2019. </a:t>
            </a:r>
          </a:p>
        </p:txBody>
      </p:sp>
      <p:sp>
        <p:nvSpPr>
          <p:cNvPr id="19" name="TextBox 18">
            <a:extLst>
              <a:ext uri="{FF2B5EF4-FFF2-40B4-BE49-F238E27FC236}">
                <a16:creationId xmlns:a16="http://schemas.microsoft.com/office/drawing/2014/main" id="{7ED57618-CBCB-0287-4ABB-D3F5E61E656B}"/>
              </a:ext>
            </a:extLst>
          </p:cNvPr>
          <p:cNvSpPr txBox="1"/>
          <p:nvPr/>
        </p:nvSpPr>
        <p:spPr>
          <a:xfrm>
            <a:off x="3419963" y="4488832"/>
            <a:ext cx="2338390" cy="2308324"/>
          </a:xfrm>
          <a:prstGeom prst="rect">
            <a:avLst/>
          </a:prstGeom>
          <a:noFill/>
        </p:spPr>
        <p:txBody>
          <a:bodyPr wrap="square" rtlCol="0">
            <a:spAutoFit/>
          </a:bodyPr>
          <a:lstStyle/>
          <a:p>
            <a:r>
              <a:rPr lang="en-GB" sz="1600" dirty="0">
                <a:solidFill>
                  <a:srgbClr val="212529"/>
                </a:solidFill>
                <a:latin typeface="Arial" panose="020B0604020202020204" pitchFamily="34" charset="0"/>
                <a:cs typeface="Arial" panose="020B0604020202020204" pitchFamily="34" charset="0"/>
              </a:rPr>
              <a:t>Malala Yousafzai - an activist for female education. In 2012 she survived an assassination attempt. In 2014, she became the youngest person ever to win a Nobel Peace Prize (aged 17).</a:t>
            </a:r>
          </a:p>
        </p:txBody>
      </p:sp>
      <p:sp>
        <p:nvSpPr>
          <p:cNvPr id="22" name="TextBox 21">
            <a:extLst>
              <a:ext uri="{FF2B5EF4-FFF2-40B4-BE49-F238E27FC236}">
                <a16:creationId xmlns:a16="http://schemas.microsoft.com/office/drawing/2014/main" id="{FA51BF53-D3BA-F0F3-A751-756B33806E09}"/>
              </a:ext>
            </a:extLst>
          </p:cNvPr>
          <p:cNvSpPr txBox="1"/>
          <p:nvPr/>
        </p:nvSpPr>
        <p:spPr>
          <a:xfrm>
            <a:off x="6382632" y="4488832"/>
            <a:ext cx="2338390" cy="2062103"/>
          </a:xfrm>
          <a:prstGeom prst="rect">
            <a:avLst/>
          </a:prstGeom>
          <a:noFill/>
        </p:spPr>
        <p:txBody>
          <a:bodyPr wrap="square" rtlCol="0">
            <a:spAutoFit/>
          </a:bodyPr>
          <a:lstStyle/>
          <a:p>
            <a:pPr lvl="0" defTabSz="914400">
              <a:defRPr/>
            </a:pPr>
            <a:r>
              <a:rPr lang="en-GB" sz="1600" dirty="0">
                <a:latin typeface="Arial" panose="020B0604020202020204" pitchFamily="34" charset="0"/>
                <a:cs typeface="Arial" panose="020B0604020202020204" pitchFamily="34" charset="0"/>
              </a:rPr>
              <a:t>Marcus Rashford – plays football for England and anti-poverty campaigner. He set up the Child Food Poverty Task Force. He was awarded an MBE in 2020.</a:t>
            </a:r>
          </a:p>
        </p:txBody>
      </p:sp>
      <p:sp>
        <p:nvSpPr>
          <p:cNvPr id="23" name="TextBox 22">
            <a:extLst>
              <a:ext uri="{FF2B5EF4-FFF2-40B4-BE49-F238E27FC236}">
                <a16:creationId xmlns:a16="http://schemas.microsoft.com/office/drawing/2014/main" id="{B8067435-C9FB-5FCD-4C75-E3F2FEC64DDE}"/>
              </a:ext>
            </a:extLst>
          </p:cNvPr>
          <p:cNvSpPr txBox="1"/>
          <p:nvPr/>
        </p:nvSpPr>
        <p:spPr>
          <a:xfrm>
            <a:off x="9208363" y="4365721"/>
            <a:ext cx="2338390" cy="2308324"/>
          </a:xfrm>
          <a:prstGeom prst="rect">
            <a:avLst/>
          </a:prstGeom>
          <a:noFill/>
        </p:spPr>
        <p:txBody>
          <a:bodyPr wrap="square" rtlCol="0">
            <a:spAutoFit/>
          </a:bodyPr>
          <a:lstStyle/>
          <a:p>
            <a:pPr lvl="0" defTabSz="914400">
              <a:defRPr/>
            </a:pPr>
            <a:r>
              <a:rPr lang="en-GB" sz="1600" dirty="0">
                <a:latin typeface="Arial" panose="020B0604020202020204" pitchFamily="34" charset="0"/>
                <a:ea typeface="Times New Roman" panose="02020603050405020304" pitchFamily="18" charset="0"/>
                <a:cs typeface="Arial" panose="020B0604020202020204" pitchFamily="34" charset="0"/>
              </a:rPr>
              <a:t>Eltayeb Bashar a </a:t>
            </a:r>
            <a:r>
              <a:rPr lang="en-GB" sz="1600" dirty="0">
                <a:latin typeface="Arial" panose="020B0604020202020204" pitchFamily="34" charset="0"/>
                <a:cs typeface="Arial" panose="020B0604020202020204" pitchFamily="34" charset="0"/>
              </a:rPr>
              <a:t>racial justice campaigner. H</a:t>
            </a:r>
            <a:r>
              <a:rPr lang="en-GB" sz="1600" dirty="0">
                <a:latin typeface="Arial" panose="020B0604020202020204" pitchFamily="34" charset="0"/>
                <a:ea typeface="Times New Roman" panose="02020603050405020304" pitchFamily="18" charset="0"/>
                <a:cs typeface="Arial" panose="020B0604020202020204" pitchFamily="34" charset="0"/>
              </a:rPr>
              <a:t>e won the Young Activist of the Year award 2025.</a:t>
            </a:r>
            <a:r>
              <a:rPr lang="en-GB" sz="1600" dirty="0">
                <a:latin typeface="Arial" panose="020B0604020202020204" pitchFamily="34" charset="0"/>
                <a:cs typeface="Arial" panose="020B0604020202020204" pitchFamily="34" charset="0"/>
              </a:rPr>
              <a:t> He founded a charity that helps empower young human rights leaders across 18 countries.</a:t>
            </a:r>
          </a:p>
        </p:txBody>
      </p:sp>
    </p:spTree>
    <p:extLst>
      <p:ext uri="{BB962C8B-B14F-4D97-AF65-F5344CB8AC3E}">
        <p14:creationId xmlns:p14="http://schemas.microsoft.com/office/powerpoint/2010/main" val="1807249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87" y="115411"/>
            <a:ext cx="10515600" cy="1445375"/>
          </a:xfrm>
        </p:spPr>
        <p:txBody>
          <a:bodyPr>
            <a:normAutofit/>
          </a:bodyPr>
          <a:lstStyle/>
          <a:p>
            <a:r>
              <a:rPr lang="en-GB" sz="3200" b="1" dirty="0"/>
              <a:t>	 END POINT ASSESSMENT ACTIVITY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p:blipFill>
        <p:spPr>
          <a:xfrm>
            <a:off x="5479735" y="3014973"/>
            <a:ext cx="6269353" cy="1799604"/>
          </a:xfrm>
          <a:prstGeom prst="rect">
            <a:avLst/>
          </a:prstGeom>
        </p:spPr>
      </p:pic>
      <p:sp>
        <p:nvSpPr>
          <p:cNvPr id="7" name="Cloud Callout 3">
            <a:extLst>
              <a:ext uri="{FF2B5EF4-FFF2-40B4-BE49-F238E27FC236}">
                <a16:creationId xmlns:a16="http://schemas.microsoft.com/office/drawing/2014/main" id="{3F17924C-FE0B-46F2-9CC4-E6618583842F}"/>
              </a:ext>
            </a:extLst>
          </p:cNvPr>
          <p:cNvSpPr/>
          <p:nvPr/>
        </p:nvSpPr>
        <p:spPr>
          <a:xfrm>
            <a:off x="436178" y="2276475"/>
            <a:ext cx="4832508" cy="3188154"/>
          </a:xfrm>
          <a:prstGeom prst="cloudCallout">
            <a:avLst>
              <a:gd name="adj1" fmla="val 49484"/>
              <a:gd name="adj2" fmla="val 60240"/>
            </a:avLst>
          </a:prstGeom>
          <a:solidFill>
            <a:schemeClr val="bg1"/>
          </a:solidFill>
          <a:ln w="38100">
            <a:solidFill>
              <a:srgbClr val="62A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spcAft>
                <a:spcPts val="600"/>
              </a:spcAft>
              <a:buClr>
                <a:srgbClr val="903163"/>
              </a:buClr>
              <a:buSzPct val="92000"/>
            </a:pPr>
            <a:r>
              <a:rPr lang="en-GB" sz="2100" i="1" dirty="0">
                <a:solidFill>
                  <a:srgbClr val="62A9AA"/>
                </a:solidFill>
              </a:rPr>
              <a:t>Do you want to change or add anything to the ideas on the graffiti wall? W</a:t>
            </a:r>
            <a:r>
              <a:rPr lang="en-GB" sz="2100" i="1" dirty="0">
                <a:solidFill>
                  <a:srgbClr val="62A9AA"/>
                </a:solidFill>
                <a:effectLst/>
                <a:ea typeface="Times New Roman" panose="02020603050405020304" pitchFamily="18" charset="0"/>
              </a:rPr>
              <a:t>rite your own definition of what rights are and why they are important, based on your learning this lesson. </a:t>
            </a:r>
            <a:endParaRPr lang="en-GB" sz="2100" i="1" dirty="0">
              <a:solidFill>
                <a:srgbClr val="62A9AA"/>
              </a:solidFill>
            </a:endParaRPr>
          </a:p>
        </p:txBody>
      </p:sp>
    </p:spTree>
    <p:extLst>
      <p:ext uri="{BB962C8B-B14F-4D97-AF65-F5344CB8AC3E}">
        <p14:creationId xmlns:p14="http://schemas.microsoft.com/office/powerpoint/2010/main" val="3503515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r>
              <a:rPr lang="en-GB" sz="3200" b="1" dirty="0"/>
              <a:t>Further help and support</a:t>
            </a:r>
          </a:p>
        </p:txBody>
      </p:sp>
      <p:sp>
        <p:nvSpPr>
          <p:cNvPr id="5" name="TextBox 4"/>
          <p:cNvSpPr txBox="1"/>
          <p:nvPr/>
        </p:nvSpPr>
        <p:spPr>
          <a:xfrm>
            <a:off x="477126" y="2481435"/>
            <a:ext cx="11189010" cy="4031873"/>
          </a:xfrm>
          <a:prstGeom prst="rect">
            <a:avLst/>
          </a:prstGeom>
          <a:noFill/>
          <a:ln w="38100">
            <a:solidFill>
              <a:srgbClr val="62A9AA"/>
            </a:solidFill>
          </a:ln>
        </p:spPr>
        <p:txBody>
          <a:bodyPr wrap="square" rtlCol="0">
            <a:spAutoFit/>
          </a:bodyPr>
          <a:lstStyle/>
          <a:p>
            <a:r>
              <a:rPr lang="en-GB" sz="2800" b="1" dirty="0">
                <a:solidFill>
                  <a:srgbClr val="62A9AA"/>
                </a:solidFill>
              </a:rPr>
              <a:t>For further help and support in school contact: </a:t>
            </a:r>
          </a:p>
          <a:p>
            <a:pPr marL="571500" indent="-571500">
              <a:buFont typeface="Wingdings" panose="05000000000000000000" pitchFamily="2" charset="2"/>
              <a:buChar char="§"/>
            </a:pPr>
            <a:r>
              <a:rPr lang="en-GB" sz="2400" dirty="0"/>
              <a:t>Your form teacher/ PSHE teacher</a:t>
            </a:r>
          </a:p>
          <a:p>
            <a:pPr marL="571500" indent="-571500">
              <a:buFont typeface="Wingdings" panose="05000000000000000000" pitchFamily="2" charset="2"/>
              <a:buChar char="§"/>
            </a:pPr>
            <a:r>
              <a:rPr lang="en-GB" sz="2400" dirty="0"/>
              <a:t>Your Head of Year</a:t>
            </a:r>
          </a:p>
          <a:p>
            <a:pPr marL="571500" indent="-571500">
              <a:buFont typeface="Wingdings" panose="05000000000000000000" pitchFamily="2" charset="2"/>
              <a:buChar char="§"/>
            </a:pPr>
            <a:r>
              <a:rPr lang="en-GB" sz="2400" dirty="0"/>
              <a:t>The pastoral support team</a:t>
            </a:r>
          </a:p>
          <a:p>
            <a:pPr marL="457200" indent="-457200">
              <a:buFont typeface="Wingdings" panose="05000000000000000000" pitchFamily="2" charset="2"/>
              <a:buChar char="§"/>
            </a:pPr>
            <a:endParaRPr lang="en-GB" sz="2800" dirty="0">
              <a:solidFill>
                <a:srgbClr val="62A9AA"/>
              </a:solidFill>
            </a:endParaRPr>
          </a:p>
          <a:p>
            <a:pPr marL="457200" indent="-457200">
              <a:buFont typeface="Wingdings" panose="05000000000000000000" pitchFamily="2" charset="2"/>
              <a:buChar char="§"/>
            </a:pPr>
            <a:r>
              <a:rPr lang="en-GB" sz="2800" b="1" dirty="0">
                <a:solidFill>
                  <a:srgbClr val="62A9AA"/>
                </a:solidFill>
              </a:rPr>
              <a:t>For further help and support outside of school: </a:t>
            </a:r>
          </a:p>
          <a:p>
            <a:pPr marL="457200" indent="-457200">
              <a:buFont typeface="Wingdings" panose="05000000000000000000" pitchFamily="2" charset="2"/>
              <a:buChar char="§"/>
            </a:pPr>
            <a:r>
              <a:rPr lang="en-GB" sz="2600" b="1" dirty="0">
                <a:solidFill>
                  <a:srgbClr val="62A9AA"/>
                </a:solidFill>
              </a:rPr>
              <a:t>ChildLine: </a:t>
            </a:r>
            <a:r>
              <a:rPr lang="en-GB" sz="2600" dirty="0">
                <a:hlinkClick r:id="rId3">
                  <a:extLst>
                    <a:ext uri="{A12FA001-AC4F-418D-AE19-62706E023703}">
                      <ahyp:hlinkClr xmlns:ahyp="http://schemas.microsoft.com/office/drawing/2018/hyperlinkcolor" val="tx"/>
                    </a:ext>
                  </a:extLst>
                </a:hlinkClick>
              </a:rPr>
              <a:t>https://</a:t>
            </a:r>
            <a:r>
              <a:rPr lang="en-GB" sz="2600" b="0" i="0" u="none" strike="noStrike" dirty="0">
                <a:effectLst/>
                <a:hlinkClick r:id="rId4">
                  <a:extLst>
                    <a:ext uri="{A12FA001-AC4F-418D-AE19-62706E023703}">
                      <ahyp:hlinkClr xmlns:ahyp="http://schemas.microsoft.com/office/drawing/2018/hyperlinkcolor" val="tx"/>
                    </a:ext>
                  </a:extLst>
                </a:hlinkClick>
              </a:rPr>
              <a:t>www.childline.org.uk</a:t>
            </a:r>
          </a:p>
          <a:p>
            <a:pPr marL="457200" indent="-457200" algn="l">
              <a:buFont typeface="Wingdings" panose="05000000000000000000" pitchFamily="2" charset="2"/>
              <a:buChar char="§"/>
            </a:pPr>
            <a:r>
              <a:rPr lang="en-GB" sz="2600" b="1" dirty="0">
                <a:solidFill>
                  <a:srgbClr val="62A9AA"/>
                </a:solidFill>
              </a:rPr>
              <a:t>Relate</a:t>
            </a:r>
            <a:r>
              <a:rPr lang="en-GB" sz="2600" dirty="0">
                <a:solidFill>
                  <a:srgbClr val="62A9AA"/>
                </a:solidFill>
              </a:rPr>
              <a:t>: </a:t>
            </a:r>
            <a:r>
              <a:rPr lang="en-GB" sz="2600" dirty="0">
                <a:hlinkClick r:id="rId3">
                  <a:extLst>
                    <a:ext uri="{A12FA001-AC4F-418D-AE19-62706E023703}">
                      <ahyp:hlinkClr xmlns:ahyp="http://schemas.microsoft.com/office/drawing/2018/hyperlinkcolor" val="tx"/>
                    </a:ext>
                  </a:extLst>
                </a:hlinkClick>
              </a:rPr>
              <a:t>https://www.relate.org.uk</a:t>
            </a:r>
            <a:endParaRPr lang="en-GB" sz="2600" dirty="0"/>
          </a:p>
          <a:p>
            <a:br>
              <a:rPr lang="en-GB" sz="2400" b="0" i="0" dirty="0">
                <a:solidFill>
                  <a:srgbClr val="4D5156"/>
                </a:solidFill>
                <a:effectLst/>
                <a:latin typeface="arial" panose="020B0604020202020204" pitchFamily="34" charset="0"/>
              </a:rPr>
            </a:br>
            <a:r>
              <a:rPr lang="en-GB" sz="2400" dirty="0">
                <a:solidFill>
                  <a:srgbClr val="62A9AA"/>
                </a:solidFill>
              </a:rPr>
              <a:t> </a:t>
            </a:r>
            <a:r>
              <a:rPr lang="en-GB" sz="2400" dirty="0">
                <a:solidFill>
                  <a:schemeClr val="accent2">
                    <a:lumMod val="75000"/>
                  </a:schemeClr>
                </a:solidFill>
              </a:rPr>
              <a:t> </a:t>
            </a:r>
          </a:p>
        </p:txBody>
      </p:sp>
    </p:spTree>
    <p:extLst>
      <p:ext uri="{BB962C8B-B14F-4D97-AF65-F5344CB8AC3E}">
        <p14:creationId xmlns:p14="http://schemas.microsoft.com/office/powerpoint/2010/main" val="2169924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r>
              <a:rPr lang="en-GB" sz="3200" b="1" dirty="0"/>
              <a:t>HOMEWORK or extension TASK</a:t>
            </a:r>
          </a:p>
        </p:txBody>
      </p:sp>
      <p:sp>
        <p:nvSpPr>
          <p:cNvPr id="5" name="TextBox 4"/>
          <p:cNvSpPr txBox="1"/>
          <p:nvPr/>
        </p:nvSpPr>
        <p:spPr>
          <a:xfrm>
            <a:off x="477126" y="2481435"/>
            <a:ext cx="11189010" cy="3970318"/>
          </a:xfrm>
          <a:prstGeom prst="rect">
            <a:avLst/>
          </a:prstGeom>
          <a:noFill/>
          <a:ln w="38100">
            <a:solidFill>
              <a:srgbClr val="62A9AA"/>
            </a:solidFill>
          </a:ln>
        </p:spPr>
        <p:txBody>
          <a:bodyPr wrap="square" rtlCol="0">
            <a:spAutoFit/>
          </a:bodyPr>
          <a:lstStyle/>
          <a:p>
            <a:r>
              <a:rPr lang="en-GB" sz="2800" b="1" dirty="0">
                <a:solidFill>
                  <a:srgbClr val="62A9AA"/>
                </a:solidFill>
              </a:rPr>
              <a:t>Before your next PSHE lesson</a:t>
            </a:r>
            <a:r>
              <a:rPr lang="en-GB" sz="2800" dirty="0">
                <a:solidFill>
                  <a:srgbClr val="62A9AA"/>
                </a:solidFill>
              </a:rPr>
              <a:t>: </a:t>
            </a:r>
          </a:p>
          <a:p>
            <a:pPr marL="571500" lvl="0" indent="-571500" defTabSz="914400">
              <a:buClr>
                <a:srgbClr val="62A9AA"/>
              </a:buClr>
              <a:buFont typeface="Wingdings" panose="05000000000000000000" pitchFamily="2" charset="2"/>
              <a:buChar char="§"/>
              <a:defRPr/>
            </a:pPr>
            <a:r>
              <a:rPr lang="en-GB" sz="2800" dirty="0">
                <a:ea typeface="Times New Roman" panose="02020603050405020304" pitchFamily="18" charset="0"/>
                <a:cs typeface="Times New Roman" panose="02020603050405020304" pitchFamily="18" charset="0"/>
              </a:rPr>
              <a:t>Write about an issue that you would like to campaign about and why you think it is important. </a:t>
            </a:r>
          </a:p>
          <a:p>
            <a:pPr marL="571500" lvl="0" indent="-571500" defTabSz="914400">
              <a:buClr>
                <a:srgbClr val="62A9AA"/>
              </a:buClr>
              <a:buFont typeface="Wingdings" panose="05000000000000000000" pitchFamily="2" charset="2"/>
              <a:buChar char="§"/>
              <a:defRPr/>
            </a:pPr>
            <a:r>
              <a:rPr lang="en-GB" sz="2800" dirty="0">
                <a:ea typeface="Times New Roman" panose="02020603050405020304" pitchFamily="18" charset="0"/>
                <a:cs typeface="Times New Roman" panose="02020603050405020304" pitchFamily="18" charset="0"/>
              </a:rPr>
              <a:t>What ‘right’ under the UNCRC does your chosen issue address?</a:t>
            </a:r>
          </a:p>
          <a:p>
            <a:pPr marL="571500" lvl="0" indent="-571500" defTabSz="914400">
              <a:buClr>
                <a:srgbClr val="62A9AA"/>
              </a:buClr>
              <a:buFont typeface="Wingdings" panose="05000000000000000000" pitchFamily="2" charset="2"/>
              <a:buChar char="§"/>
              <a:defRPr/>
            </a:pPr>
            <a:r>
              <a:rPr lang="en-GB" sz="2800" dirty="0">
                <a:ea typeface="Times New Roman" panose="02020603050405020304" pitchFamily="18" charset="0"/>
                <a:cs typeface="Times New Roman" panose="02020603050405020304" pitchFamily="18" charset="0"/>
              </a:rPr>
              <a:t>As part of this task, research prominent activists who campaign for your chosen issue and consider what actions you could take yourself to campaign on this issue in the future.</a:t>
            </a:r>
          </a:p>
          <a:p>
            <a:pPr marL="571500" indent="-571500">
              <a:buFont typeface="Wingdings" panose="05000000000000000000" pitchFamily="2" charset="2"/>
              <a:buChar char="Ø"/>
            </a:pPr>
            <a:endParaRPr lang="en-GB" sz="2800" dirty="0">
              <a:solidFill>
                <a:schemeClr val="accent2">
                  <a:lumMod val="75000"/>
                </a:schemeClr>
              </a:solidFill>
            </a:endParaRPr>
          </a:p>
          <a:p>
            <a:r>
              <a:rPr lang="en-GB" sz="2800" dirty="0">
                <a:solidFill>
                  <a:schemeClr val="accent2">
                    <a:lumMod val="75000"/>
                  </a:schemeClr>
                </a:solidFill>
              </a:rPr>
              <a:t> </a:t>
            </a:r>
          </a:p>
        </p:txBody>
      </p:sp>
      <p:pic>
        <p:nvPicPr>
          <p:cNvPr id="7" name="Graphic 6">
            <a:extLst>
              <a:ext uri="{FF2B5EF4-FFF2-40B4-BE49-F238E27FC236}">
                <a16:creationId xmlns:a16="http://schemas.microsoft.com/office/drawing/2014/main" id="{188D01BD-5A55-498A-849D-43BB23F36F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5400000">
            <a:off x="11270136" y="6019405"/>
            <a:ext cx="396000" cy="396000"/>
          </a:xfrm>
          <a:prstGeom prst="rect">
            <a:avLst/>
          </a:prstGeom>
        </p:spPr>
      </p:pic>
      <p:pic>
        <p:nvPicPr>
          <p:cNvPr id="4" name="Picture 3">
            <a:extLst>
              <a:ext uri="{FF2B5EF4-FFF2-40B4-BE49-F238E27FC236}">
                <a16:creationId xmlns:a16="http://schemas.microsoft.com/office/drawing/2014/main" id="{C9D9FB2B-515A-4DFE-813D-B4A4BAD1E8E6}"/>
              </a:ext>
            </a:extLst>
          </p:cNvPr>
          <p:cNvPicPr>
            <a:picLocks noChangeAspect="1"/>
          </p:cNvPicPr>
          <p:nvPr/>
        </p:nvPicPr>
        <p:blipFill>
          <a:blip r:embed="rId5"/>
          <a:stretch>
            <a:fillRect/>
          </a:stretch>
        </p:blipFill>
        <p:spPr>
          <a:xfrm>
            <a:off x="10855572" y="6010123"/>
            <a:ext cx="414564" cy="414564"/>
          </a:xfrm>
          <a:prstGeom prst="rect">
            <a:avLst/>
          </a:prstGeom>
        </p:spPr>
      </p:pic>
    </p:spTree>
    <p:extLst>
      <p:ext uri="{BB962C8B-B14F-4D97-AF65-F5344CB8AC3E}">
        <p14:creationId xmlns:p14="http://schemas.microsoft.com/office/powerpoint/2010/main" val="2981389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PREPARING TO TEACH: PSHE</a:t>
            </a:r>
          </a:p>
        </p:txBody>
      </p:sp>
      <p:sp>
        <p:nvSpPr>
          <p:cNvPr id="3" name="TextBox 2"/>
          <p:cNvSpPr txBox="1"/>
          <p:nvPr/>
        </p:nvSpPr>
        <p:spPr>
          <a:xfrm>
            <a:off x="874643" y="2297927"/>
            <a:ext cx="3395207" cy="1486894"/>
          </a:xfrm>
          <a:prstGeom prst="rect">
            <a:avLst/>
          </a:prstGeom>
          <a:noFill/>
        </p:spPr>
        <p:txBody>
          <a:bodyPr wrap="square" rtlCol="0">
            <a:spAutoFit/>
          </a:bodyPr>
          <a:lstStyle/>
          <a:p>
            <a:endParaRPr lang="en-GB" dirty="0"/>
          </a:p>
        </p:txBody>
      </p:sp>
      <p:sp>
        <p:nvSpPr>
          <p:cNvPr id="5" name="TextBox 4"/>
          <p:cNvSpPr txBox="1"/>
          <p:nvPr/>
        </p:nvSpPr>
        <p:spPr>
          <a:xfrm>
            <a:off x="1052883" y="2100392"/>
            <a:ext cx="4320000" cy="4524315"/>
          </a:xfrm>
          <a:prstGeom prst="rect">
            <a:avLst/>
          </a:prstGeom>
          <a:noFill/>
          <a:ln w="38100">
            <a:solidFill>
              <a:srgbClr val="969FA7"/>
            </a:solidFill>
          </a:ln>
        </p:spPr>
        <p:txBody>
          <a:bodyPr wrap="square" lIns="91440" tIns="45720" rIns="91440" bIns="45720" rtlCol="0" anchor="t">
            <a:spAutoFit/>
          </a:bodyPr>
          <a:lstStyle/>
          <a:p>
            <a:r>
              <a:rPr lang="en-GB" b="1" dirty="0">
                <a:solidFill>
                  <a:srgbClr val="62A9AA"/>
                </a:solidFill>
              </a:rPr>
              <a:t>This 2-part lesson plan for upper Key Stage 3 and Key Stage 4 PSHE aims</a:t>
            </a:r>
            <a:r>
              <a:rPr lang="en-GB" dirty="0">
                <a:solidFill>
                  <a:srgbClr val="62A9AA"/>
                </a:solidFill>
              </a:rPr>
              <a:t>: </a:t>
            </a:r>
          </a:p>
          <a:p>
            <a:pPr marL="176213" indent="-176213">
              <a:buClr>
                <a:srgbClr val="62A9AA"/>
              </a:buClr>
              <a:buFont typeface="Wingdings" panose="05000000000000000000" pitchFamily="2" charset="2"/>
              <a:buChar char="§"/>
            </a:pPr>
            <a:r>
              <a:rPr lang="en-GB" dirty="0"/>
              <a:t>in lesson 1, to outline key rights under the United Nations Convention on the Rights of the Child (UNCRC) to equip pupils to be clear on their </a:t>
            </a:r>
            <a:r>
              <a:rPr lang="en-GB" b="1" u="sng" dirty="0">
                <a:solidFill>
                  <a:srgbClr val="62A9AA"/>
                </a:solidFill>
              </a:rPr>
              <a:t>rights</a:t>
            </a:r>
            <a:r>
              <a:rPr lang="en-GB" dirty="0"/>
              <a:t> </a:t>
            </a:r>
            <a:r>
              <a:rPr lang="en-GB" dirty="0">
                <a:solidFill>
                  <a:srgbClr val="62A9AA"/>
                </a:solidFill>
              </a:rPr>
              <a:t>(</a:t>
            </a:r>
            <a:r>
              <a:rPr lang="en-GB" b="1" dirty="0">
                <a:solidFill>
                  <a:srgbClr val="62A9AA"/>
                </a:solidFill>
              </a:rPr>
              <a:t>KS4, R5</a:t>
            </a:r>
            <a:r>
              <a:rPr lang="en-GB" dirty="0">
                <a:solidFill>
                  <a:srgbClr val="62A9AA"/>
                </a:solidFill>
              </a:rPr>
              <a:t>)</a:t>
            </a:r>
          </a:p>
          <a:p>
            <a:pPr marL="176213" indent="-176213">
              <a:buClr>
                <a:srgbClr val="62A9AA"/>
              </a:buClr>
              <a:buFont typeface="Wingdings" panose="05000000000000000000" pitchFamily="2" charset="2"/>
              <a:buChar char="§"/>
            </a:pPr>
            <a:r>
              <a:rPr lang="en-GB" dirty="0"/>
              <a:t>in lesson 2, to discuss children’s Article 12 right to express their views on arrangements to be made if their parents separate to help pupils learn about ‘the effects of change, </a:t>
            </a:r>
            <a:r>
              <a:rPr lang="en-GB" b="1" dirty="0">
                <a:solidFill>
                  <a:srgbClr val="62A9AA"/>
                </a:solidFill>
              </a:rPr>
              <a:t>including loss, separation, divorce and bereavement; strategies for managing these and accessing support</a:t>
            </a:r>
            <a:r>
              <a:rPr lang="en-GB" sz="1800" b="1" i="0" u="sng" dirty="0">
                <a:solidFill>
                  <a:srgbClr val="62A9AA"/>
                </a:solidFill>
                <a:effectLst/>
              </a:rPr>
              <a:t>.</a:t>
            </a:r>
            <a:r>
              <a:rPr lang="en-GB" sz="1800" b="1" i="0" dirty="0">
                <a:solidFill>
                  <a:srgbClr val="62A9AA"/>
                </a:solidFill>
                <a:effectLst/>
              </a:rPr>
              <a:t>’</a:t>
            </a:r>
            <a:r>
              <a:rPr lang="en-GB" sz="1800" b="1" i="0" u="sng" dirty="0">
                <a:solidFill>
                  <a:srgbClr val="62A9AA"/>
                </a:solidFill>
                <a:effectLst/>
              </a:rPr>
              <a:t> </a:t>
            </a:r>
            <a:r>
              <a:rPr lang="en-GB" sz="1800" b="0" i="0" dirty="0">
                <a:solidFill>
                  <a:srgbClr val="62A9AA"/>
                </a:solidFill>
                <a:effectLst/>
              </a:rPr>
              <a:t>(</a:t>
            </a:r>
            <a:r>
              <a:rPr lang="en-GB" b="1" u="sng" dirty="0">
                <a:solidFill>
                  <a:srgbClr val="62A9AA"/>
                </a:solidFill>
                <a:hlinkClick r:id="rId3">
                  <a:extLst>
                    <a:ext uri="{A12FA001-AC4F-418D-AE19-62706E023703}">
                      <ahyp:hlinkClr xmlns:ahyp="http://schemas.microsoft.com/office/drawing/2018/hyperlinkcolor" val="tx"/>
                    </a:ext>
                  </a:extLst>
                </a:hlinkClick>
              </a:rPr>
              <a:t>Programme of Study 2020</a:t>
            </a:r>
            <a:r>
              <a:rPr lang="en-GB" b="1" dirty="0">
                <a:solidFill>
                  <a:srgbClr val="62A9AA"/>
                </a:solidFill>
              </a:rPr>
              <a:t> </a:t>
            </a:r>
            <a:r>
              <a:rPr lang="en-GB" b="1" dirty="0">
                <a:solidFill>
                  <a:srgbClr val="62A9AA"/>
                </a:solidFill>
                <a:ea typeface="Calibri" panose="020F0502020204030204" pitchFamily="34" charset="0"/>
                <a:cs typeface="Times New Roman" panose="02020603050405020304" pitchFamily="18" charset="0"/>
              </a:rPr>
              <a:t>KS3, R22/ KS4, </a:t>
            </a:r>
            <a:r>
              <a:rPr lang="en-GB" sz="1800" b="1" i="0" dirty="0">
                <a:solidFill>
                  <a:srgbClr val="62A9AA"/>
                </a:solidFill>
                <a:effectLst/>
              </a:rPr>
              <a:t>R13</a:t>
            </a:r>
            <a:r>
              <a:rPr lang="en-GB" sz="1800" b="0" i="0" dirty="0">
                <a:solidFill>
                  <a:srgbClr val="62A9AA"/>
                </a:solidFill>
                <a:effectLst/>
              </a:rPr>
              <a:t>)</a:t>
            </a:r>
            <a:endParaRPr lang="en-GB" dirty="0"/>
          </a:p>
        </p:txBody>
      </p:sp>
      <p:sp>
        <p:nvSpPr>
          <p:cNvPr id="6" name="TextBox 5"/>
          <p:cNvSpPr txBox="1"/>
          <p:nvPr/>
        </p:nvSpPr>
        <p:spPr>
          <a:xfrm>
            <a:off x="6201353" y="2100392"/>
            <a:ext cx="4320000" cy="4524315"/>
          </a:xfrm>
          <a:prstGeom prst="rect">
            <a:avLst/>
          </a:prstGeom>
          <a:noFill/>
          <a:ln w="38100">
            <a:solidFill>
              <a:srgbClr val="969FA7"/>
            </a:solidFill>
          </a:ln>
        </p:spPr>
        <p:txBody>
          <a:bodyPr wrap="square" rtlCol="0">
            <a:spAutoFit/>
          </a:bodyPr>
          <a:lstStyle/>
          <a:p>
            <a:r>
              <a:rPr lang="en-GB" b="1" dirty="0">
                <a:solidFill>
                  <a:srgbClr val="62A9AA"/>
                </a:solidFill>
                <a:hlinkClick r:id="rId4">
                  <a:extLst>
                    <a:ext uri="{A12FA001-AC4F-418D-AE19-62706E023703}">
                      <ahyp:hlinkClr xmlns:ahyp="http://schemas.microsoft.com/office/drawing/2018/hyperlinkcolor" val="tx"/>
                    </a:ext>
                  </a:extLst>
                </a:hlinkClick>
              </a:rPr>
              <a:t>DfE Guidance on RSE</a:t>
            </a:r>
            <a:r>
              <a:rPr lang="en-GB" b="1" dirty="0">
                <a:solidFill>
                  <a:srgbClr val="62A9AA"/>
                </a:solidFill>
              </a:rPr>
              <a:t> states that RSE teaching should:</a:t>
            </a:r>
          </a:p>
          <a:p>
            <a:pPr marL="285750" indent="-285750">
              <a:buClr>
                <a:srgbClr val="62A9AA"/>
              </a:buClr>
              <a:buFont typeface="Wingdings" panose="05000000000000000000" pitchFamily="2" charset="2"/>
              <a:buChar char="§"/>
            </a:pPr>
            <a:r>
              <a:rPr lang="en-GB" dirty="0"/>
              <a:t>equip pupils to be clear on their </a:t>
            </a:r>
            <a:r>
              <a:rPr lang="en-GB" b="1" u="sng" dirty="0">
                <a:solidFill>
                  <a:srgbClr val="62A9AA"/>
                </a:solidFill>
              </a:rPr>
              <a:t>rights</a:t>
            </a:r>
            <a:r>
              <a:rPr lang="en-GB" dirty="0"/>
              <a:t> and responsibilities as citizens </a:t>
            </a:r>
            <a:r>
              <a:rPr lang="en-GB" dirty="0">
                <a:solidFill>
                  <a:srgbClr val="62A9AA"/>
                </a:solidFill>
              </a:rPr>
              <a:t>(</a:t>
            </a:r>
            <a:r>
              <a:rPr lang="en-GB" b="1" dirty="0">
                <a:solidFill>
                  <a:srgbClr val="62A9AA"/>
                </a:solidFill>
              </a:rPr>
              <a:t>para 76</a:t>
            </a:r>
            <a:r>
              <a:rPr lang="en-GB" dirty="0">
                <a:solidFill>
                  <a:srgbClr val="62A9AA"/>
                </a:solidFill>
              </a:rPr>
              <a:t>)</a:t>
            </a:r>
          </a:p>
          <a:p>
            <a:pPr marL="285750" indent="-285750">
              <a:buClr>
                <a:srgbClr val="62A9AA"/>
              </a:buClr>
              <a:buFont typeface="Wingdings" panose="05000000000000000000" pitchFamily="2" charset="2"/>
              <a:buChar char="§"/>
            </a:pPr>
            <a:r>
              <a:rPr lang="en-GB" dirty="0"/>
              <a:t>be based on knowledge of pupils and their circumstances… [with] </a:t>
            </a:r>
            <a:r>
              <a:rPr lang="en-GB" b="1" u="sng" dirty="0">
                <a:solidFill>
                  <a:srgbClr val="62A9AA"/>
                </a:solidFill>
              </a:rPr>
              <a:t>no stigmatisation </a:t>
            </a:r>
            <a:r>
              <a:rPr lang="en-GB" dirty="0"/>
              <a:t>of children based on their home circumstances </a:t>
            </a:r>
            <a:r>
              <a:rPr lang="en-GB" dirty="0">
                <a:solidFill>
                  <a:srgbClr val="62A9AA"/>
                </a:solidFill>
              </a:rPr>
              <a:t>(</a:t>
            </a:r>
            <a:r>
              <a:rPr lang="en-GB" b="1" dirty="0">
                <a:solidFill>
                  <a:srgbClr val="62A9AA"/>
                </a:solidFill>
              </a:rPr>
              <a:t>para 59</a:t>
            </a:r>
            <a:r>
              <a:rPr lang="en-GB" dirty="0">
                <a:solidFill>
                  <a:srgbClr val="62A9AA"/>
                </a:solidFill>
              </a:rPr>
              <a:t>) </a:t>
            </a:r>
          </a:p>
          <a:p>
            <a:pPr>
              <a:buClr>
                <a:srgbClr val="62A9AA"/>
              </a:buClr>
            </a:pPr>
            <a:r>
              <a:rPr lang="en-GB" dirty="0"/>
              <a:t>and that </a:t>
            </a:r>
          </a:p>
          <a:p>
            <a:pPr marL="285750" indent="-285750">
              <a:buClr>
                <a:srgbClr val="62A9AA"/>
              </a:buClr>
              <a:buFont typeface="Wingdings" panose="05000000000000000000" pitchFamily="2" charset="2"/>
              <a:buChar char="§"/>
            </a:pPr>
            <a:r>
              <a:rPr lang="en-GB" dirty="0"/>
              <a:t>Teachers should be aware of common ‘adverse childhood experiences’ (such as </a:t>
            </a:r>
            <a:r>
              <a:rPr lang="en-GB" b="1" u="sng" dirty="0">
                <a:solidFill>
                  <a:srgbClr val="62A9AA"/>
                </a:solidFill>
              </a:rPr>
              <a:t>family breakdown</a:t>
            </a:r>
            <a:r>
              <a:rPr lang="en-GB" dirty="0"/>
              <a:t>…) and when and how these may be affecting any of their pupils and so may be influencing how they experience these subjects </a:t>
            </a:r>
            <a:r>
              <a:rPr lang="en-GB" dirty="0">
                <a:solidFill>
                  <a:srgbClr val="62A9AA"/>
                </a:solidFill>
              </a:rPr>
              <a:t>(</a:t>
            </a:r>
            <a:r>
              <a:rPr lang="en-GB" b="1" dirty="0">
                <a:solidFill>
                  <a:srgbClr val="62A9AA"/>
                </a:solidFill>
              </a:rPr>
              <a:t>para 102</a:t>
            </a:r>
            <a:r>
              <a:rPr lang="en-GB" dirty="0">
                <a:solidFill>
                  <a:srgbClr val="62A9AA"/>
                </a:solidFill>
              </a:rPr>
              <a:t>)</a:t>
            </a:r>
          </a:p>
        </p:txBody>
      </p:sp>
    </p:spTree>
    <p:extLst>
      <p:ext uri="{BB962C8B-B14F-4D97-AF65-F5344CB8AC3E}">
        <p14:creationId xmlns:p14="http://schemas.microsoft.com/office/powerpoint/2010/main" val="2752895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PREP. TO TEACH: CITIZENSHIP</a:t>
            </a:r>
          </a:p>
        </p:txBody>
      </p:sp>
      <p:sp>
        <p:nvSpPr>
          <p:cNvPr id="3" name="TextBox 2"/>
          <p:cNvSpPr txBox="1"/>
          <p:nvPr/>
        </p:nvSpPr>
        <p:spPr>
          <a:xfrm>
            <a:off x="874643" y="2297927"/>
            <a:ext cx="3395207" cy="1486894"/>
          </a:xfrm>
          <a:prstGeom prst="rect">
            <a:avLst/>
          </a:prstGeom>
          <a:noFill/>
        </p:spPr>
        <p:txBody>
          <a:bodyPr wrap="square" rtlCol="0">
            <a:spAutoFit/>
          </a:bodyPr>
          <a:lstStyle/>
          <a:p>
            <a:endParaRPr lang="en-GB" dirty="0"/>
          </a:p>
        </p:txBody>
      </p:sp>
      <p:sp>
        <p:nvSpPr>
          <p:cNvPr id="5" name="TextBox 4"/>
          <p:cNvSpPr txBox="1"/>
          <p:nvPr/>
        </p:nvSpPr>
        <p:spPr>
          <a:xfrm>
            <a:off x="1052883" y="2100392"/>
            <a:ext cx="4320000" cy="4524315"/>
          </a:xfrm>
          <a:prstGeom prst="rect">
            <a:avLst/>
          </a:prstGeom>
          <a:noFill/>
          <a:ln w="38100">
            <a:solidFill>
              <a:srgbClr val="969FA7"/>
            </a:solidFill>
          </a:ln>
        </p:spPr>
        <p:txBody>
          <a:bodyPr wrap="square" lIns="91440" tIns="45720" rIns="91440" bIns="45720" rtlCol="0" anchor="t">
            <a:spAutoFit/>
          </a:bodyPr>
          <a:lstStyle/>
          <a:p>
            <a:r>
              <a:rPr lang="en-GB" b="1" dirty="0">
                <a:solidFill>
                  <a:srgbClr val="62A9AA"/>
                </a:solidFill>
              </a:rPr>
              <a:t>This 2-part plan for upper KS3 and KS4 Citizenship</a:t>
            </a:r>
            <a:r>
              <a:rPr lang="en-GB" sz="1800" b="1" dirty="0">
                <a:solidFill>
                  <a:srgbClr val="62A9AA"/>
                </a:solidFill>
                <a:effectLst/>
                <a:ea typeface="Times New Roman" panose="02020603050405020304" pitchFamily="18" charset="0"/>
              </a:rPr>
              <a:t> meets the overarching aims of the</a:t>
            </a:r>
            <a:r>
              <a:rPr lang="en-GB" sz="1800" dirty="0">
                <a:effectLst/>
                <a:ea typeface="Times New Roman" panose="02020603050405020304" pitchFamily="18" charset="0"/>
              </a:rPr>
              <a:t> </a:t>
            </a:r>
            <a:r>
              <a:rPr lang="en-GB" sz="1800" b="1" u="sng" dirty="0">
                <a:solidFill>
                  <a:srgbClr val="62A9AA"/>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Citizenship Programme of Study</a:t>
            </a:r>
            <a:r>
              <a:rPr lang="en-GB" dirty="0">
                <a:solidFill>
                  <a:srgbClr val="62A9AA"/>
                </a:solidFill>
              </a:rPr>
              <a:t>: </a:t>
            </a:r>
          </a:p>
          <a:p>
            <a:endParaRPr lang="en-GB" dirty="0"/>
          </a:p>
          <a:p>
            <a:r>
              <a:rPr lang="en-GB" sz="1800" b="0" u="none" dirty="0">
                <a:effectLst/>
                <a:ea typeface="Times New Roman" panose="02020603050405020304" pitchFamily="18" charset="0"/>
                <a:cs typeface="Times New Roman" panose="02020603050405020304" pitchFamily="18" charset="0"/>
              </a:rPr>
              <a:t> … to ‘</a:t>
            </a:r>
            <a:r>
              <a:rPr lang="en-GB" dirty="0"/>
              <a:t>develop’ </a:t>
            </a:r>
            <a:r>
              <a:rPr lang="en-GB" dirty="0">
                <a:solidFill>
                  <a:srgbClr val="62A9AA"/>
                </a:solidFill>
              </a:rPr>
              <a:t>(</a:t>
            </a:r>
            <a:r>
              <a:rPr lang="en-GB" b="1" dirty="0">
                <a:solidFill>
                  <a:srgbClr val="62A9AA"/>
                </a:solidFill>
              </a:rPr>
              <a:t>KS3</a:t>
            </a:r>
            <a:r>
              <a:rPr lang="en-GB" dirty="0">
                <a:solidFill>
                  <a:srgbClr val="62A9AA"/>
                </a:solidFill>
              </a:rPr>
              <a:t>) </a:t>
            </a:r>
            <a:r>
              <a:rPr lang="en-GB" dirty="0"/>
              <a:t>and ‘deepen’ </a:t>
            </a:r>
            <a:r>
              <a:rPr lang="en-GB" dirty="0">
                <a:solidFill>
                  <a:srgbClr val="62A9AA"/>
                </a:solidFill>
              </a:rPr>
              <a:t>(</a:t>
            </a:r>
            <a:r>
              <a:rPr lang="en-GB" b="1" dirty="0">
                <a:solidFill>
                  <a:srgbClr val="62A9AA"/>
                </a:solidFill>
              </a:rPr>
              <a:t>KS4</a:t>
            </a:r>
            <a:r>
              <a:rPr lang="en-GB" dirty="0">
                <a:solidFill>
                  <a:srgbClr val="62A9AA"/>
                </a:solidFill>
              </a:rPr>
              <a:t>) </a:t>
            </a:r>
            <a:r>
              <a:rPr lang="en-GB" dirty="0"/>
              <a:t>‘pupils’ understanding of… the rights and responsibilities of citizens’ (page 2)</a:t>
            </a:r>
          </a:p>
          <a:p>
            <a:endParaRPr lang="en-GB" dirty="0"/>
          </a:p>
          <a:p>
            <a:r>
              <a:rPr lang="en-GB" dirty="0"/>
              <a:t>In lesson 1, by considering how some young activists are ‘getting their voices heard’ pupils will learn how to:</a:t>
            </a:r>
          </a:p>
          <a:p>
            <a:pPr marL="285750" indent="-285750">
              <a:buClr>
                <a:srgbClr val="62A9AA"/>
              </a:buClr>
              <a:buFont typeface="Wingdings" panose="05000000000000000000" pitchFamily="2" charset="2"/>
              <a:buChar char="§"/>
            </a:pPr>
            <a:r>
              <a:rPr lang="en-GB" dirty="0"/>
              <a:t> ‘evaluate different ways that citizens can act together to solve problems and contribute to society.’ </a:t>
            </a:r>
            <a:r>
              <a:rPr lang="en-GB" dirty="0">
                <a:solidFill>
                  <a:srgbClr val="62A9AA"/>
                </a:solidFill>
              </a:rPr>
              <a:t>(</a:t>
            </a:r>
            <a:r>
              <a:rPr lang="en-GB" b="1" dirty="0">
                <a:solidFill>
                  <a:srgbClr val="62A9AA"/>
                </a:solidFill>
              </a:rPr>
              <a:t>KS4</a:t>
            </a:r>
            <a:r>
              <a:rPr lang="en-GB" dirty="0">
                <a:solidFill>
                  <a:srgbClr val="62A9AA"/>
                </a:solidFill>
              </a:rPr>
              <a:t>)</a:t>
            </a:r>
          </a:p>
          <a:p>
            <a:endParaRPr lang="en-GB" dirty="0"/>
          </a:p>
        </p:txBody>
      </p:sp>
      <p:sp>
        <p:nvSpPr>
          <p:cNvPr id="6" name="TextBox 5"/>
          <p:cNvSpPr txBox="1"/>
          <p:nvPr/>
        </p:nvSpPr>
        <p:spPr>
          <a:xfrm>
            <a:off x="6201353" y="2100392"/>
            <a:ext cx="4320000" cy="4524315"/>
          </a:xfrm>
          <a:prstGeom prst="rect">
            <a:avLst/>
          </a:prstGeom>
          <a:noFill/>
          <a:ln w="38100">
            <a:solidFill>
              <a:srgbClr val="969FA7"/>
            </a:solidFill>
          </a:ln>
        </p:spPr>
        <p:txBody>
          <a:bodyPr wrap="square" rtlCol="0">
            <a:spAutoFit/>
          </a:bodyPr>
          <a:lstStyle/>
          <a:p>
            <a:pPr lvl="0"/>
            <a:r>
              <a:rPr lang="en-GB" dirty="0"/>
              <a:t>In lessons 1 and 2, by outlining some of key rights under the UNCRC it covers:</a:t>
            </a:r>
          </a:p>
          <a:p>
            <a:pPr marL="374650" lvl="1" indent="-285750">
              <a:buClr>
                <a:srgbClr val="62A9AA"/>
              </a:buClr>
              <a:buFont typeface="Wingdings" panose="05000000000000000000" pitchFamily="2" charset="2"/>
              <a:buChar char="§"/>
            </a:pPr>
            <a:r>
              <a:rPr lang="en-GB" dirty="0">
                <a:ea typeface="Calibri" panose="020F0502020204030204" pitchFamily="34" charset="0"/>
                <a:cs typeface="Gill Sans MT" panose="020B0502020104020203" pitchFamily="34" charset="0"/>
              </a:rPr>
              <a:t>local, </a:t>
            </a:r>
            <a:r>
              <a:rPr lang="en-GB" dirty="0">
                <a:effectLst/>
                <a:ea typeface="Calibri" panose="020F0502020204030204" pitchFamily="34" charset="0"/>
                <a:cs typeface="Gill Sans MT" panose="020B0502020104020203" pitchFamily="34" charset="0"/>
              </a:rPr>
              <a:t>regional and international governance and the UK’s relations with… the United Nations and wider world</a:t>
            </a:r>
          </a:p>
          <a:p>
            <a:pPr marL="374650" lvl="1" indent="-285750">
              <a:buClr>
                <a:srgbClr val="62A9AA"/>
              </a:buClr>
              <a:buFont typeface="Wingdings" panose="05000000000000000000" pitchFamily="2" charset="2"/>
              <a:buChar char="§"/>
            </a:pPr>
            <a:r>
              <a:rPr lang="en-GB" dirty="0">
                <a:ea typeface="Calibri" panose="020F0502020204030204" pitchFamily="34" charset="0"/>
                <a:cs typeface="Gill Sans MT" panose="020B0502020104020203" pitchFamily="34" charset="0"/>
              </a:rPr>
              <a:t>h</a:t>
            </a:r>
            <a:r>
              <a:rPr lang="en-GB" sz="1800" dirty="0">
                <a:effectLst/>
                <a:ea typeface="Calibri" panose="020F0502020204030204" pitchFamily="34" charset="0"/>
                <a:cs typeface="Gill Sans MT" panose="020B0502020104020203" pitchFamily="34" charset="0"/>
              </a:rPr>
              <a:t>uman rights and international law </a:t>
            </a:r>
            <a:r>
              <a:rPr lang="en-GB" sz="1800" dirty="0">
                <a:solidFill>
                  <a:srgbClr val="62A9AA"/>
                </a:solidFill>
                <a:effectLst/>
                <a:ea typeface="Calibri" panose="020F0502020204030204" pitchFamily="34" charset="0"/>
                <a:cs typeface="Gill Sans MT" panose="020B0502020104020203" pitchFamily="34" charset="0"/>
              </a:rPr>
              <a:t>(</a:t>
            </a:r>
            <a:r>
              <a:rPr lang="en-GB" sz="1800" b="1" dirty="0">
                <a:solidFill>
                  <a:srgbClr val="62A9AA"/>
                </a:solidFill>
                <a:effectLst/>
                <a:ea typeface="Calibri" panose="020F0502020204030204" pitchFamily="34" charset="0"/>
                <a:cs typeface="Gill Sans MT" panose="020B0502020104020203" pitchFamily="34" charset="0"/>
              </a:rPr>
              <a:t>KS4</a:t>
            </a:r>
            <a:r>
              <a:rPr lang="en-GB" sz="1800" dirty="0">
                <a:solidFill>
                  <a:srgbClr val="62A9AA"/>
                </a:solidFill>
                <a:effectLst/>
                <a:ea typeface="Calibri" panose="020F0502020204030204" pitchFamily="34" charset="0"/>
                <a:cs typeface="Gill Sans MT" panose="020B0502020104020203" pitchFamily="34" charset="0"/>
              </a:rPr>
              <a:t>)</a:t>
            </a:r>
          </a:p>
          <a:p>
            <a:pPr marL="0" lvl="1">
              <a:buClr>
                <a:srgbClr val="62A9AA"/>
              </a:buClr>
            </a:pPr>
            <a:endParaRPr lang="en-GB" dirty="0"/>
          </a:p>
          <a:p>
            <a:pPr marL="0" lvl="1">
              <a:buClr>
                <a:srgbClr val="62A9AA"/>
              </a:buClr>
            </a:pPr>
            <a:r>
              <a:rPr lang="en-GB" dirty="0"/>
              <a:t>In lesson 2, by outlining the law relating to relationships and relationship breakdown it covers:</a:t>
            </a:r>
            <a:endParaRPr lang="en-GB" dirty="0">
              <a:effectLst/>
              <a:ea typeface="Calibri" panose="020F0502020204030204" pitchFamily="34" charset="0"/>
              <a:cs typeface="Gill Sans MT" panose="020B0502020104020203" pitchFamily="34" charset="0"/>
            </a:endParaRPr>
          </a:p>
          <a:p>
            <a:pPr marL="649287" lvl="1" indent="-285750">
              <a:buClr>
                <a:srgbClr val="62A9AA"/>
              </a:buClr>
              <a:buFont typeface="Wingdings" panose="05000000000000000000" pitchFamily="2" charset="2"/>
              <a:buChar char="§"/>
            </a:pPr>
            <a:r>
              <a:rPr lang="en-GB" dirty="0">
                <a:ea typeface="Times New Roman" panose="02020603050405020304" pitchFamily="18" charset="0"/>
                <a:cs typeface="Times New Roman" panose="02020603050405020304" pitchFamily="18" charset="0"/>
              </a:rPr>
              <a:t>r</a:t>
            </a:r>
            <a:r>
              <a:rPr lang="en-GB" sz="1800" dirty="0">
                <a:effectLst/>
                <a:ea typeface="Times New Roman" panose="02020603050405020304" pitchFamily="18" charset="0"/>
                <a:cs typeface="Times New Roman" panose="02020603050405020304" pitchFamily="18" charset="0"/>
              </a:rPr>
              <a:t>ules, laws and the justice system… courts and tribunals </a:t>
            </a:r>
            <a:r>
              <a:rPr lang="en-GB" sz="1800" dirty="0">
                <a:solidFill>
                  <a:srgbClr val="62A9AA"/>
                </a:solidFill>
                <a:effectLst/>
                <a:ea typeface="Calibri" panose="020F0502020204030204" pitchFamily="34" charset="0"/>
                <a:cs typeface="Gill Sans MT" panose="020B0502020104020203" pitchFamily="34" charset="0"/>
              </a:rPr>
              <a:t>(</a:t>
            </a:r>
            <a:r>
              <a:rPr lang="en-GB" sz="1800" b="1" dirty="0">
                <a:solidFill>
                  <a:srgbClr val="62A9AA"/>
                </a:solidFill>
                <a:effectLst/>
                <a:ea typeface="Calibri" panose="020F0502020204030204" pitchFamily="34" charset="0"/>
                <a:cs typeface="Gill Sans MT" panose="020B0502020104020203" pitchFamily="34" charset="0"/>
              </a:rPr>
              <a:t>KS3</a:t>
            </a:r>
            <a:r>
              <a:rPr lang="en-GB" sz="1800" dirty="0">
                <a:solidFill>
                  <a:srgbClr val="62A9AA"/>
                </a:solidFill>
                <a:effectLst/>
                <a:ea typeface="Calibri" panose="020F0502020204030204" pitchFamily="34" charset="0"/>
                <a:cs typeface="Gill Sans MT" panose="020B0502020104020203" pitchFamily="34" charset="0"/>
              </a:rPr>
              <a:t>)</a:t>
            </a:r>
            <a:endParaRPr lang="en-GB" sz="1800" dirty="0">
              <a:solidFill>
                <a:srgbClr val="62A9AA"/>
              </a:solidFill>
              <a:effectLst/>
              <a:ea typeface="Times New Roman" panose="02020603050405020304" pitchFamily="18" charset="0"/>
              <a:cs typeface="Times New Roman" panose="02020603050405020304" pitchFamily="18" charset="0"/>
            </a:endParaRPr>
          </a:p>
          <a:p>
            <a:pPr marL="649287" lvl="1" indent="-285750">
              <a:buClr>
                <a:srgbClr val="62A9AA"/>
              </a:buClr>
              <a:buFont typeface="Wingdings" panose="05000000000000000000" pitchFamily="2" charset="2"/>
              <a:buChar char="§"/>
            </a:pPr>
            <a:r>
              <a:rPr lang="en-GB" dirty="0"/>
              <a:t>the legal system in the UK, (and) different sources of law </a:t>
            </a:r>
            <a:r>
              <a:rPr lang="en-GB" sz="1800" dirty="0">
                <a:solidFill>
                  <a:srgbClr val="62A9AA"/>
                </a:solidFill>
                <a:effectLst/>
                <a:ea typeface="Calibri" panose="020F0502020204030204" pitchFamily="34" charset="0"/>
                <a:cs typeface="Gill Sans MT" panose="020B0502020104020203" pitchFamily="34" charset="0"/>
              </a:rPr>
              <a:t>(</a:t>
            </a:r>
            <a:r>
              <a:rPr lang="en-GB" sz="1800" b="1" dirty="0">
                <a:solidFill>
                  <a:srgbClr val="62A9AA"/>
                </a:solidFill>
                <a:effectLst/>
                <a:ea typeface="Calibri" panose="020F0502020204030204" pitchFamily="34" charset="0"/>
                <a:cs typeface="Gill Sans MT" panose="020B0502020104020203" pitchFamily="34" charset="0"/>
              </a:rPr>
              <a:t>KS4</a:t>
            </a:r>
            <a:r>
              <a:rPr lang="en-GB" sz="1800" dirty="0">
                <a:solidFill>
                  <a:srgbClr val="62A9AA"/>
                </a:solidFill>
                <a:effectLst/>
                <a:ea typeface="Calibri" panose="020F0502020204030204" pitchFamily="34" charset="0"/>
                <a:cs typeface="Gill Sans MT" panose="020B0502020104020203" pitchFamily="34" charset="0"/>
              </a:rPr>
              <a:t>)</a:t>
            </a:r>
            <a:endParaRPr lang="en-GB" dirty="0"/>
          </a:p>
        </p:txBody>
      </p:sp>
    </p:spTree>
    <p:extLst>
      <p:ext uri="{BB962C8B-B14F-4D97-AF65-F5344CB8AC3E}">
        <p14:creationId xmlns:p14="http://schemas.microsoft.com/office/powerpoint/2010/main" val="1346052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PREP. TO TEACH: CITIZENSHIP</a:t>
            </a:r>
          </a:p>
        </p:txBody>
      </p:sp>
      <p:sp>
        <p:nvSpPr>
          <p:cNvPr id="3" name="TextBox 2"/>
          <p:cNvSpPr txBox="1"/>
          <p:nvPr/>
        </p:nvSpPr>
        <p:spPr>
          <a:xfrm>
            <a:off x="874643" y="2297927"/>
            <a:ext cx="3395207" cy="1486894"/>
          </a:xfrm>
          <a:prstGeom prst="rect">
            <a:avLst/>
          </a:prstGeom>
          <a:noFill/>
        </p:spPr>
        <p:txBody>
          <a:bodyPr wrap="square" rtlCol="0">
            <a:spAutoFit/>
          </a:bodyPr>
          <a:lstStyle/>
          <a:p>
            <a:endParaRPr lang="en-GB" dirty="0"/>
          </a:p>
        </p:txBody>
      </p:sp>
      <p:sp>
        <p:nvSpPr>
          <p:cNvPr id="5" name="TextBox 4"/>
          <p:cNvSpPr txBox="1"/>
          <p:nvPr/>
        </p:nvSpPr>
        <p:spPr>
          <a:xfrm>
            <a:off x="1052883" y="2100392"/>
            <a:ext cx="4320000" cy="4247317"/>
          </a:xfrm>
          <a:prstGeom prst="rect">
            <a:avLst/>
          </a:prstGeom>
          <a:noFill/>
          <a:ln w="38100">
            <a:solidFill>
              <a:srgbClr val="969FA7"/>
            </a:solidFill>
          </a:ln>
        </p:spPr>
        <p:txBody>
          <a:bodyPr wrap="square" lIns="91440" tIns="45720" rIns="91440" bIns="45720" rtlCol="0" anchor="t">
            <a:spAutoFit/>
          </a:bodyPr>
          <a:lstStyle/>
          <a:p>
            <a:r>
              <a:rPr lang="en-GB" sz="1800" b="1" dirty="0">
                <a:solidFill>
                  <a:srgbClr val="62A9AA"/>
                </a:solidFill>
                <a:effectLst/>
                <a:ea typeface="Times New Roman" panose="02020603050405020304" pitchFamily="18" charset="0"/>
                <a:cs typeface="Times New Roman" panose="02020603050405020304" pitchFamily="18" charset="0"/>
              </a:rPr>
              <a:t>The</a:t>
            </a:r>
            <a:r>
              <a:rPr lang="en-GB" sz="1800" b="1" dirty="0">
                <a:effectLst/>
                <a:ea typeface="Times New Roman" panose="02020603050405020304" pitchFamily="18" charset="0"/>
                <a:cs typeface="Times New Roman" panose="02020603050405020304" pitchFamily="18" charset="0"/>
              </a:rPr>
              <a:t> </a:t>
            </a:r>
            <a:r>
              <a:rPr lang="en-GB" sz="1800" b="1" u="sng" dirty="0">
                <a:solidFill>
                  <a:srgbClr val="62A9AA"/>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GCSE Citizenship</a:t>
            </a:r>
            <a:r>
              <a:rPr lang="en-GB" sz="1800" b="1" dirty="0">
                <a:solidFill>
                  <a:srgbClr val="62A9AA"/>
                </a:solidFill>
                <a:effectLst/>
                <a:ea typeface="Times New Roman" panose="02020603050405020304" pitchFamily="18" charset="0"/>
                <a:cs typeface="Times New Roman" panose="02020603050405020304" pitchFamily="18" charset="0"/>
              </a:rPr>
              <a:t> curriculum 2015 is met as follows:</a:t>
            </a:r>
          </a:p>
          <a:p>
            <a:r>
              <a:rPr lang="en-GB" sz="1800" dirty="0">
                <a:effectLst/>
                <a:ea typeface="Times New Roman" panose="02020603050405020304" pitchFamily="18" charset="0"/>
                <a:cs typeface="Times New Roman" panose="02020603050405020304" pitchFamily="18" charset="0"/>
              </a:rPr>
              <a:t>In lessons 1 and 2</a:t>
            </a:r>
            <a:r>
              <a:rPr lang="en-GB" dirty="0"/>
              <a:t>, by outlining some of key rights under the UNCRC it covers:</a:t>
            </a:r>
          </a:p>
          <a:p>
            <a:r>
              <a:rPr lang="en-GB" sz="1800" b="1" dirty="0">
                <a:solidFill>
                  <a:srgbClr val="62A9AA"/>
                </a:solidFill>
                <a:effectLst/>
                <a:ea typeface="Times New Roman" panose="02020603050405020304" pitchFamily="18" charset="0"/>
                <a:cs typeface="Times New Roman" panose="02020603050405020304" pitchFamily="18" charset="0"/>
              </a:rPr>
              <a:t>Right and responsibilities</a:t>
            </a:r>
            <a:endParaRPr lang="en-GB" sz="1800" dirty="0">
              <a:solidFill>
                <a:srgbClr val="62A9AA"/>
              </a:solidFill>
              <a:effectLst/>
              <a:ea typeface="Times New Roman" panose="02020603050405020304" pitchFamily="18" charset="0"/>
              <a:cs typeface="Times New Roman" panose="02020603050405020304" pitchFamily="18" charset="0"/>
            </a:endParaRPr>
          </a:p>
          <a:p>
            <a:pPr marL="285750" lvl="0" indent="-285750">
              <a:buClr>
                <a:srgbClr val="62A9AA"/>
              </a:buClr>
              <a:buFont typeface="Wingdings" panose="05000000000000000000" pitchFamily="2" charset="2"/>
              <a:buChar char="§"/>
            </a:pPr>
            <a:r>
              <a:rPr lang="en-GB" sz="1800" dirty="0">
                <a:effectLst/>
                <a:ea typeface="Times New Roman" panose="02020603050405020304" pitchFamily="18" charset="0"/>
                <a:cs typeface="Times New Roman" panose="02020603050405020304" pitchFamily="18" charset="0"/>
              </a:rPr>
              <a:t> the role of the … </a:t>
            </a:r>
            <a:r>
              <a:rPr lang="en-GB" dirty="0"/>
              <a:t>UNCRC</a:t>
            </a:r>
            <a:endParaRPr lang="en-GB" sz="1800" dirty="0">
              <a:effectLst/>
              <a:ea typeface="Times New Roman" panose="02020603050405020304" pitchFamily="18" charset="0"/>
              <a:cs typeface="Times New Roman" panose="02020603050405020304" pitchFamily="18" charset="0"/>
            </a:endParaRPr>
          </a:p>
          <a:p>
            <a:pPr lvl="0">
              <a:buClr>
                <a:srgbClr val="62A9AA"/>
              </a:buClr>
            </a:pPr>
            <a:r>
              <a:rPr lang="en-GB" sz="1800" b="1" dirty="0">
                <a:solidFill>
                  <a:srgbClr val="62A9AA"/>
                </a:solidFill>
                <a:effectLst/>
                <a:ea typeface="Times New Roman" panose="02020603050405020304" pitchFamily="18" charset="0"/>
                <a:cs typeface="Times New Roman" panose="02020603050405020304" pitchFamily="18" charset="0"/>
              </a:rPr>
              <a:t>The UK and its relations with the wider world </a:t>
            </a:r>
            <a:endParaRPr lang="en-GB" sz="1800" dirty="0">
              <a:solidFill>
                <a:srgbClr val="62A9AA"/>
              </a:solidFill>
              <a:effectLst/>
              <a:ea typeface="Times New Roman" panose="02020603050405020304" pitchFamily="18" charset="0"/>
              <a:cs typeface="Times New Roman" panose="02020603050405020304" pitchFamily="18" charset="0"/>
            </a:endParaRPr>
          </a:p>
          <a:p>
            <a:pPr marL="285750" lvl="0" indent="-285750">
              <a:buClr>
                <a:srgbClr val="62A9AA"/>
              </a:buClr>
              <a:buFont typeface="Wingdings" panose="05000000000000000000" pitchFamily="2" charset="2"/>
              <a:buChar char="§"/>
            </a:pPr>
            <a:r>
              <a:rPr lang="en-GB" sz="1800" dirty="0">
                <a:effectLst/>
                <a:ea typeface="Times New Roman" panose="02020603050405020304" pitchFamily="18" charset="0"/>
                <a:cs typeface="Times New Roman" panose="02020603050405020304" pitchFamily="18" charset="0"/>
              </a:rPr>
              <a:t>the UK’s role and relations with the rest of… the wider world, including the UN</a:t>
            </a:r>
          </a:p>
          <a:p>
            <a:pPr marL="285750" indent="-285750">
              <a:buClr>
                <a:srgbClr val="62A9AA"/>
              </a:buClr>
              <a:buFont typeface="Wingdings" panose="05000000000000000000" pitchFamily="2" charset="2"/>
              <a:buChar char="§"/>
            </a:pPr>
            <a:r>
              <a:rPr lang="en-GB" dirty="0"/>
              <a:t>In lesson 2, by outlining the law on relationship breakdown it covers:</a:t>
            </a:r>
            <a:endParaRPr lang="en-GB" dirty="0">
              <a:effectLst/>
              <a:ea typeface="Calibri" panose="020F0502020204030204" pitchFamily="34" charset="0"/>
              <a:cs typeface="Gill Sans MT" panose="020B0502020104020203" pitchFamily="34" charset="0"/>
            </a:endParaRPr>
          </a:p>
          <a:p>
            <a:pPr>
              <a:buClr>
                <a:srgbClr val="62A9AA"/>
              </a:buClr>
            </a:pPr>
            <a:r>
              <a:rPr lang="en-GB" sz="1800" b="1" dirty="0">
                <a:solidFill>
                  <a:srgbClr val="62A9AA"/>
                </a:solidFill>
                <a:effectLst/>
                <a:ea typeface="Times New Roman" panose="02020603050405020304" pitchFamily="18" charset="0"/>
                <a:cs typeface="Times New Roman" panose="02020603050405020304" pitchFamily="18" charset="0"/>
              </a:rPr>
              <a:t>The legal system (England and Wales)</a:t>
            </a:r>
          </a:p>
          <a:p>
            <a:pPr marL="285750" lvl="0" indent="-285750">
              <a:buClr>
                <a:srgbClr val="62A9AA"/>
              </a:buClr>
              <a:buFont typeface="Wingdings" panose="05000000000000000000" pitchFamily="2" charset="2"/>
              <a:buChar char="§"/>
            </a:pPr>
            <a:r>
              <a:rPr lang="en-GB" sz="1800" dirty="0">
                <a:effectLst/>
                <a:ea typeface="Times New Roman" panose="02020603050405020304" pitchFamily="18" charset="0"/>
                <a:cs typeface="Times New Roman" panose="02020603050405020304" pitchFamily="18" charset="0"/>
              </a:rPr>
              <a:t>The operation of the justice system… and… civil dispute resolution</a:t>
            </a:r>
          </a:p>
        </p:txBody>
      </p:sp>
      <p:sp>
        <p:nvSpPr>
          <p:cNvPr id="6" name="TextBox 5"/>
          <p:cNvSpPr txBox="1"/>
          <p:nvPr/>
        </p:nvSpPr>
        <p:spPr>
          <a:xfrm>
            <a:off x="6201353" y="2100392"/>
            <a:ext cx="4320000" cy="4247317"/>
          </a:xfrm>
          <a:prstGeom prst="rect">
            <a:avLst/>
          </a:prstGeom>
          <a:noFill/>
          <a:ln w="38100">
            <a:solidFill>
              <a:srgbClr val="969FA7"/>
            </a:solidFill>
          </a:ln>
        </p:spPr>
        <p:txBody>
          <a:bodyPr wrap="square" rtlCol="0">
            <a:spAutoFit/>
          </a:bodyPr>
          <a:lstStyle/>
          <a:p>
            <a:pPr lvl="0"/>
            <a:r>
              <a:rPr lang="en-GB" sz="1800" b="1" dirty="0">
                <a:solidFill>
                  <a:srgbClr val="62A9AA"/>
                </a:solidFill>
                <a:effectLst/>
                <a:ea typeface="Times New Roman" panose="02020603050405020304" pitchFamily="18" charset="0"/>
                <a:cs typeface="Times New Roman" panose="02020603050405020304" pitchFamily="18" charset="0"/>
              </a:rPr>
              <a:t>Citizenship skills </a:t>
            </a:r>
            <a:r>
              <a:rPr lang="en-GB" sz="1800" b="1" dirty="0">
                <a:effectLst/>
                <a:ea typeface="Times New Roman" panose="02020603050405020304" pitchFamily="18" charset="0"/>
                <a:cs typeface="Times New Roman" panose="02020603050405020304" pitchFamily="18" charset="0"/>
              </a:rPr>
              <a:t>–</a:t>
            </a:r>
            <a:r>
              <a:rPr lang="en-GB" sz="1800" i="1" dirty="0">
                <a:effectLst/>
                <a:ea typeface="Times New Roman" panose="02020603050405020304" pitchFamily="18" charset="0"/>
                <a:cs typeface="Times New Roman" panose="02020603050405020304" pitchFamily="18" charset="0"/>
              </a:rPr>
              <a:t> </a:t>
            </a:r>
            <a:r>
              <a:rPr lang="en-GB" sz="1800" dirty="0">
                <a:effectLst/>
                <a:ea typeface="Times New Roman" panose="02020603050405020304" pitchFamily="18" charset="0"/>
                <a:cs typeface="Times New Roman" panose="02020603050405020304" pitchFamily="18" charset="0"/>
              </a:rPr>
              <a:t>By considering the UNCRC in both lessons and young activists in lesson 1, pupils demonstrate an ability to</a:t>
            </a:r>
            <a:r>
              <a:rPr lang="en-GB" sz="1800" i="1" dirty="0">
                <a:effectLst/>
                <a:ea typeface="Times New Roman" panose="02020603050405020304" pitchFamily="18" charset="0"/>
                <a:cs typeface="Times New Roman" panose="02020603050405020304" pitchFamily="18" charset="0"/>
              </a:rPr>
              <a:t>:</a:t>
            </a:r>
            <a:endParaRPr lang="en-GB" sz="1800" dirty="0">
              <a:effectLst/>
              <a:ea typeface="Times New Roman" panose="02020603050405020304" pitchFamily="18" charset="0"/>
              <a:cs typeface="Times New Roman" panose="02020603050405020304" pitchFamily="18" charset="0"/>
            </a:endParaRPr>
          </a:p>
          <a:p>
            <a:pPr marL="342900" lvl="0" indent="-342900">
              <a:buClr>
                <a:srgbClr val="62A9AA"/>
              </a:buClr>
              <a:buFont typeface="Wingdings" panose="05000000000000000000" pitchFamily="2" charset="2"/>
              <a:buChar char="§"/>
            </a:pPr>
            <a:r>
              <a:rPr lang="en-GB" sz="1800" dirty="0">
                <a:effectLst/>
                <a:ea typeface="Times New Roman" panose="02020603050405020304" pitchFamily="18" charset="0"/>
                <a:cs typeface="Times New Roman" panose="02020603050405020304" pitchFamily="18" charset="0"/>
              </a:rPr>
              <a:t>understand the range of methods and approaches that can be used by governments, organisations, groups and individuals to address citizenship issues in society, including practical citizenship actions</a:t>
            </a:r>
          </a:p>
          <a:p>
            <a:pPr marL="342900" lvl="0" indent="-342900">
              <a:buClr>
                <a:srgbClr val="62A9AA"/>
              </a:buClr>
              <a:buFont typeface="Wingdings" panose="05000000000000000000" pitchFamily="2" charset="2"/>
              <a:buChar char="§"/>
            </a:pPr>
            <a:r>
              <a:rPr lang="en-GB" dirty="0">
                <a:ea typeface="Times New Roman" panose="02020603050405020304" pitchFamily="18" charset="0"/>
                <a:cs typeface="Times New Roman" panose="02020603050405020304" pitchFamily="18" charset="0"/>
              </a:rPr>
              <a:t>c</a:t>
            </a:r>
            <a:r>
              <a:rPr lang="en-GB" sz="1800" dirty="0">
                <a:effectLst/>
                <a:ea typeface="Times New Roman" panose="02020603050405020304" pitchFamily="18" charset="0"/>
              </a:rPr>
              <a:t>ritically evaluate the effectiveness of citizenship actions to assess progress towards the intended aims and impact for the individuals, groups and communities affected</a:t>
            </a:r>
          </a:p>
          <a:p>
            <a:pPr marL="342900" lvl="0" indent="-342900">
              <a:buClr>
                <a:srgbClr val="62A9AA"/>
              </a:buClr>
              <a:buFont typeface="Wingdings" panose="05000000000000000000" pitchFamily="2" charset="2"/>
              <a:buChar char="§"/>
            </a:pPr>
            <a:endParaRPr lang="en-GB" dirty="0"/>
          </a:p>
        </p:txBody>
      </p:sp>
    </p:spTree>
    <p:extLst>
      <p:ext uri="{BB962C8B-B14F-4D97-AF65-F5344CB8AC3E}">
        <p14:creationId xmlns:p14="http://schemas.microsoft.com/office/powerpoint/2010/main" val="363314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ABOUT the uncrc </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ln w="38100">
            <a:solidFill>
              <a:srgbClr val="62A9AA"/>
            </a:solidFill>
          </a:ln>
        </p:spPr>
        <p:txBody>
          <a:bodyPr>
            <a:normAutofit fontScale="85000" lnSpcReduction="10000"/>
          </a:bodyPr>
          <a:lstStyle/>
          <a:p>
            <a:pPr marL="305435" indent="-305435">
              <a:buFont typeface="Arial" panose="020B0604020202020204" pitchFamily="34" charset="0"/>
              <a:buChar char="•"/>
            </a:pPr>
            <a:r>
              <a:rPr lang="en-GB" sz="1900" b="1" dirty="0">
                <a:solidFill>
                  <a:srgbClr val="62A9AA"/>
                </a:solidFill>
              </a:rPr>
              <a:t>The United Nations Convention on the Rights of the Child 1989 (UNCRC) </a:t>
            </a:r>
            <a:r>
              <a:rPr lang="en-GB" sz="1900" dirty="0">
                <a:solidFill>
                  <a:schemeClr val="tx1"/>
                </a:solidFill>
              </a:rPr>
              <a:t>is the </a:t>
            </a:r>
            <a:r>
              <a:rPr lang="en-GB" sz="1900" b="0" i="0" dirty="0">
                <a:solidFill>
                  <a:srgbClr val="333333"/>
                </a:solidFill>
                <a:effectLst/>
              </a:rPr>
              <a:t>global “gold standard” for children’s rights and sets out the fundamental rights of all children. It is the </a:t>
            </a:r>
            <a:r>
              <a:rPr lang="en-GB" sz="1900" dirty="0">
                <a:solidFill>
                  <a:schemeClr val="tx1"/>
                </a:solidFill>
              </a:rPr>
              <a:t>most widely and rapidly ratified human rights treaty in history. It sets out the civil, political, economic and cultural rights of every child. Governments agree to safeguard the rights and ensure that adults </a:t>
            </a:r>
            <a:r>
              <a:rPr lang="en-GB" sz="1900" u="sng" dirty="0">
                <a:solidFill>
                  <a:schemeClr val="tx1"/>
                </a:solidFill>
              </a:rPr>
              <a:t>and children </a:t>
            </a:r>
            <a:r>
              <a:rPr lang="en-GB" sz="1900" dirty="0">
                <a:solidFill>
                  <a:schemeClr val="tx1"/>
                </a:solidFill>
              </a:rPr>
              <a:t>know about them. </a:t>
            </a:r>
            <a:endParaRPr lang="en-US" sz="1900" dirty="0"/>
          </a:p>
          <a:p>
            <a:pPr marL="305435" indent="-305435">
              <a:buFont typeface="Arial" panose="020B0604020202020204" pitchFamily="34" charset="0"/>
              <a:buChar char="•"/>
            </a:pPr>
            <a:r>
              <a:rPr lang="en-GB" sz="1900" dirty="0">
                <a:solidFill>
                  <a:schemeClr val="tx1"/>
                </a:solidFill>
              </a:rPr>
              <a:t>It has been signed by 196 countries of which all but the USA have ratified it. (It was ratified in the UK in 1991.)</a:t>
            </a:r>
          </a:p>
          <a:p>
            <a:pPr marL="305435" indent="-305435">
              <a:buFont typeface="Arial" panose="020B0604020202020204" pitchFamily="34" charset="0"/>
              <a:buChar char="•"/>
            </a:pPr>
            <a:r>
              <a:rPr lang="en-GB" sz="1900" dirty="0">
                <a:solidFill>
                  <a:schemeClr val="tx1"/>
                </a:solidFill>
              </a:rPr>
              <a:t>It has 4 guiding principles (non-discrimination;  the best interests of the child; the right to life, survival and development; and the right of children to express their views freely and to be heard) which apply to </a:t>
            </a:r>
            <a:r>
              <a:rPr lang="en-GB" sz="1900" u="sng" dirty="0">
                <a:solidFill>
                  <a:schemeClr val="tx1"/>
                </a:solidFill>
              </a:rPr>
              <a:t>all under 18s</a:t>
            </a:r>
            <a:r>
              <a:rPr lang="en-GB" sz="1900" dirty="0">
                <a:solidFill>
                  <a:schemeClr val="tx1"/>
                </a:solidFill>
              </a:rPr>
              <a:t>.</a:t>
            </a:r>
          </a:p>
          <a:p>
            <a:pPr marL="305435" indent="-305435">
              <a:buFont typeface="Arial" panose="020B0604020202020204" pitchFamily="34" charset="0"/>
              <a:buChar char="•"/>
            </a:pPr>
            <a:r>
              <a:rPr lang="en-GB" sz="1900" dirty="0">
                <a:solidFill>
                  <a:schemeClr val="tx1"/>
                </a:solidFill>
              </a:rPr>
              <a:t>It consists of 54 Articles which include protecting children’s rights to life; healthcare; education; protection from discrimination,  harm or exploitation (including violence, abuse, neglect,  kidnapping, child labour and child soldiers) and to live with their family (where possible).</a:t>
            </a:r>
          </a:p>
          <a:p>
            <a:pPr marL="305435" indent="-305435">
              <a:buFont typeface="Wingdings" panose="05000000000000000000" pitchFamily="2" charset="2"/>
              <a:buChar char="§"/>
            </a:pPr>
            <a:r>
              <a:rPr lang="en-GB" sz="1900" dirty="0">
                <a:solidFill>
                  <a:schemeClr val="tx1"/>
                </a:solidFill>
              </a:rPr>
              <a:t>Article 12 gives children the right to have their voices heard and their opinions listened to and taken seriously by adults. This includes the right to information, consultation and representation (if needed) when their parents separate. However, despite research that indicates that children cope better when they are consulted about arrangements for them when their parents separate, they are seldom consulted.  </a:t>
            </a:r>
            <a:endParaRPr lang="en-GB" dirty="0">
              <a:solidFill>
                <a:schemeClr val="tx1"/>
              </a:solidFill>
            </a:endParaRPr>
          </a:p>
        </p:txBody>
      </p:sp>
    </p:spTree>
    <p:extLst>
      <p:ext uri="{BB962C8B-B14F-4D97-AF65-F5344CB8AC3E}">
        <p14:creationId xmlns:p14="http://schemas.microsoft.com/office/powerpoint/2010/main" val="661798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ABOUT the young activists </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xfrm>
            <a:off x="168812" y="1983545"/>
            <a:ext cx="11873133" cy="4698609"/>
          </a:xfrm>
          <a:ln w="38100">
            <a:solidFill>
              <a:srgbClr val="62A9AA"/>
            </a:solidFill>
          </a:ln>
        </p:spPr>
        <p:txBody>
          <a:bodyPr>
            <a:noAutofit/>
          </a:bodyPr>
          <a:lstStyle/>
          <a:p>
            <a:pPr>
              <a:buClr>
                <a:srgbClr val="62A9AA"/>
              </a:buClr>
            </a:pPr>
            <a:r>
              <a:rPr lang="en-GB" sz="1600" b="1" i="0" dirty="0">
                <a:solidFill>
                  <a:srgbClr val="62A9AA"/>
                </a:solidFill>
                <a:effectLst/>
                <a:cs typeface="Arial" panose="020B0604020202020204" pitchFamily="34" charset="0"/>
              </a:rPr>
              <a:t>Greta Thunberg</a:t>
            </a:r>
            <a:r>
              <a:rPr lang="en-GB" sz="1600" b="0" i="0" dirty="0">
                <a:solidFill>
                  <a:srgbClr val="212529"/>
                </a:solidFill>
                <a:effectLst/>
                <a:cs typeface="Arial" panose="020B0604020202020204" pitchFamily="34" charset="0"/>
              </a:rPr>
              <a:t>: </a:t>
            </a:r>
            <a:r>
              <a:rPr lang="en-GB" sz="1600" b="0" i="0" dirty="0">
                <a:solidFill>
                  <a:schemeClr val="tx1"/>
                </a:solidFill>
                <a:effectLst/>
                <a:cs typeface="Arial" panose="020B0604020202020204" pitchFamily="34" charset="0"/>
              </a:rPr>
              <a:t>Born 03.01.03 in Stockholm, Sweden. </a:t>
            </a:r>
            <a:r>
              <a:rPr lang="en-GB" sz="1600" dirty="0">
                <a:solidFill>
                  <a:schemeClr val="tx1"/>
                </a:solidFill>
                <a:effectLst/>
                <a:ea typeface="Times New Roman" panose="02020603050405020304" pitchFamily="18" charset="0"/>
                <a:cs typeface="Arial" panose="020B0604020202020204" pitchFamily="34" charset="0"/>
              </a:rPr>
              <a:t>She is a climate change activist. </a:t>
            </a:r>
            <a:r>
              <a:rPr lang="en-GB" sz="1600" b="0" i="0" dirty="0">
                <a:solidFill>
                  <a:schemeClr val="tx1"/>
                </a:solidFill>
                <a:effectLst/>
                <a:cs typeface="Arial" panose="020B0604020202020204" pitchFamily="34" charset="0"/>
              </a:rPr>
              <a:t>She spoke at the UN Climate Action Summit while still staying carbon neutral by traveling in a solar-powered yacht. She has also been very vocal about her Asperger’s syndrome and OCD </a:t>
            </a:r>
            <a:r>
              <a:rPr lang="en-GB" sz="1600" dirty="0">
                <a:solidFill>
                  <a:schemeClr val="tx1"/>
                </a:solidFill>
                <a:effectLst/>
                <a:ea typeface="Times New Roman" panose="02020603050405020304" pitchFamily="18" charset="0"/>
                <a:cs typeface="Arial" panose="020B0604020202020204" pitchFamily="34" charset="0"/>
              </a:rPr>
              <a:t>helping to </a:t>
            </a:r>
            <a:r>
              <a:rPr lang="en-GB" sz="1600" b="0" i="0" dirty="0">
                <a:solidFill>
                  <a:schemeClr val="tx1"/>
                </a:solidFill>
                <a:effectLst/>
                <a:cs typeface="Arial" panose="020B0604020202020204" pitchFamily="34" charset="0"/>
              </a:rPr>
              <a:t>normalise </a:t>
            </a:r>
            <a:r>
              <a:rPr lang="en-GB" sz="1600" dirty="0">
                <a:solidFill>
                  <a:schemeClr val="tx1"/>
                </a:solidFill>
                <a:cs typeface="Arial" panose="020B0604020202020204" pitchFamily="34" charset="0"/>
              </a:rPr>
              <a:t>neurodiversity and mental health conditions</a:t>
            </a:r>
            <a:r>
              <a:rPr lang="en-GB" sz="1600" b="0" i="0" dirty="0">
                <a:solidFill>
                  <a:schemeClr val="tx1"/>
                </a:solidFill>
                <a:effectLst/>
                <a:cs typeface="Arial" panose="020B0604020202020204" pitchFamily="34" charset="0"/>
              </a:rPr>
              <a:t>. Thunberg was the youngest ‘Time Person of The Year’ and was nominated for the Nobel peace prize in 2019.</a:t>
            </a:r>
          </a:p>
          <a:p>
            <a:pPr>
              <a:buClr>
                <a:srgbClr val="62A9AA"/>
              </a:buClr>
            </a:pPr>
            <a:r>
              <a:rPr lang="en-GB" sz="1600" b="1" i="0" dirty="0">
                <a:solidFill>
                  <a:srgbClr val="62A9AA"/>
                </a:solidFill>
                <a:effectLst/>
                <a:cs typeface="Arial" panose="020B0604020202020204" pitchFamily="34" charset="0"/>
              </a:rPr>
              <a:t>Malala Yousafzai</a:t>
            </a:r>
            <a:r>
              <a:rPr lang="en-GB" sz="1600" i="0" dirty="0">
                <a:solidFill>
                  <a:schemeClr val="tx1"/>
                </a:solidFill>
                <a:effectLst/>
                <a:cs typeface="Arial" panose="020B0604020202020204" pitchFamily="34" charset="0"/>
              </a:rPr>
              <a:t>: B</a:t>
            </a:r>
            <a:r>
              <a:rPr lang="en-GB" sz="1600" b="0" i="0" dirty="0">
                <a:solidFill>
                  <a:schemeClr val="tx1"/>
                </a:solidFill>
                <a:effectLst/>
                <a:cs typeface="Arial" panose="020B0604020202020204" pitchFamily="34" charset="0"/>
              </a:rPr>
              <a:t>orn 12.07.97. She is an activist for female education. Growing up in Pakistan, she campaigned for education for girls. On 9 October 2012, Malala and two other girls were shot on a bus by a Taliban gunman as retaliation for her activism. </a:t>
            </a:r>
            <a:r>
              <a:rPr lang="en-GB" sz="1600" dirty="0">
                <a:solidFill>
                  <a:schemeClr val="tx1"/>
                </a:solidFill>
                <a:effectLst/>
                <a:ea typeface="Times New Roman" panose="02020603050405020304" pitchFamily="18" charset="0"/>
                <a:cs typeface="Arial" panose="020B0604020202020204" pitchFamily="34" charset="0"/>
              </a:rPr>
              <a:t>She was treated in Birmingham and fully recovered. She lives in England, founded the Malala Fund and </a:t>
            </a:r>
            <a:r>
              <a:rPr lang="en-GB" sz="1600" b="0" i="0" dirty="0">
                <a:solidFill>
                  <a:schemeClr val="tx1"/>
                </a:solidFill>
                <a:effectLst/>
                <a:cs typeface="Arial" panose="020B0604020202020204" pitchFamily="34" charset="0"/>
              </a:rPr>
              <a:t>wrote, “I am Malala”, which became an international best-seller. In 2014, she became the youngest person ever to win a Nobel Peace Prize (aged 17).</a:t>
            </a:r>
          </a:p>
          <a:p>
            <a:pPr>
              <a:buClr>
                <a:srgbClr val="62A9AA"/>
              </a:buClr>
            </a:pPr>
            <a:r>
              <a:rPr lang="en-GB" sz="1600" b="1" baseline="0" dirty="0">
                <a:solidFill>
                  <a:srgbClr val="62A9AA"/>
                </a:solidFill>
                <a:cs typeface="Arial" panose="020B0604020202020204" pitchFamily="34" charset="0"/>
              </a:rPr>
              <a:t>Marcus Rashford</a:t>
            </a:r>
            <a:r>
              <a:rPr lang="en-GB" sz="1600" baseline="0" dirty="0">
                <a:solidFill>
                  <a:schemeClr val="tx1"/>
                </a:solidFill>
                <a:cs typeface="Arial" panose="020B0604020202020204" pitchFamily="34" charset="0"/>
              </a:rPr>
              <a:t>: </a:t>
            </a:r>
            <a:r>
              <a:rPr lang="en-GB" sz="1600" dirty="0">
                <a:solidFill>
                  <a:schemeClr val="tx1"/>
                </a:solidFill>
                <a:cs typeface="Arial" panose="020B0604020202020204" pitchFamily="34" charset="0"/>
              </a:rPr>
              <a:t>B</a:t>
            </a:r>
            <a:r>
              <a:rPr lang="en-GB" sz="1600" b="0" baseline="0" dirty="0">
                <a:solidFill>
                  <a:schemeClr val="tx1"/>
                </a:solidFill>
                <a:cs typeface="Arial" panose="020B0604020202020204" pitchFamily="34" charset="0"/>
              </a:rPr>
              <a:t>orn 31.10.97. He is a prominent, male British activist and England Football player. Campaigned successfully for the extension of free school meals over the summer holidays and has set up the</a:t>
            </a:r>
            <a:r>
              <a:rPr lang="en-GB" sz="1600" b="0" baseline="0" dirty="0">
                <a:solidFill>
                  <a:srgbClr val="62A9AA"/>
                </a:solidFill>
                <a:cs typeface="Arial" panose="020B0604020202020204" pitchFamily="34" charset="0"/>
              </a:rPr>
              <a:t> </a:t>
            </a:r>
            <a:r>
              <a:rPr lang="en-GB" sz="1600" b="0" i="0" dirty="0">
                <a:solidFill>
                  <a:srgbClr val="202122"/>
                </a:solidFill>
                <a:effectLst/>
                <a:cs typeface="Arial" panose="020B0604020202020204" pitchFamily="34" charset="0"/>
              </a:rPr>
              <a:t>Child Food Poverty Task Force. On 8 November 2020, it was announced that, because of Rashford's campaign, the government would be providing funding of almost £400m over the next 12 months to support the cost of food and household bills to poor families.  He was awarded an MBE in 2020.</a:t>
            </a:r>
          </a:p>
          <a:p>
            <a:pPr>
              <a:buClr>
                <a:srgbClr val="62A9AA"/>
              </a:buClr>
            </a:pPr>
            <a:r>
              <a:rPr lang="en-GB" sz="1600" b="1" dirty="0">
                <a:solidFill>
                  <a:srgbClr val="62A9AA"/>
                </a:solidFill>
                <a:ea typeface="Times New Roman" panose="02020603050405020304" pitchFamily="18" charset="0"/>
                <a:cs typeface="Arial" panose="020B0604020202020204" pitchFamily="34" charset="0"/>
              </a:rPr>
              <a:t>Eltayeb Bashar: </a:t>
            </a:r>
            <a:r>
              <a:rPr lang="en-GB" sz="1600" dirty="0">
                <a:solidFill>
                  <a:schemeClr val="tx1"/>
                </a:solidFill>
              </a:rPr>
              <a:t>A racial justice campaigner.  At just 19, alongside his sister Khadija, Eltayeb co-led one of the city’s largest campaigns for racial justice leading to initiatives like Worcester’s first Black History Month and Windrush Day. He won the Young Activist of the Year award 2025, and is also a member of the European Youth Parliament. He founded a charity that helps empower young human rights leaders across 18 countries.</a:t>
            </a:r>
            <a:endParaRPr lang="en-GB" sz="1600" b="0" dirty="0">
              <a:solidFill>
                <a:schemeClr val="tx1"/>
              </a:solidFill>
              <a:effectLst/>
            </a:endParaRPr>
          </a:p>
        </p:txBody>
      </p:sp>
    </p:spTree>
    <p:extLst>
      <p:ext uri="{BB962C8B-B14F-4D97-AF65-F5344CB8AC3E}">
        <p14:creationId xmlns:p14="http://schemas.microsoft.com/office/powerpoint/2010/main" val="3746187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LESSON OUTLINE AND TIMINGS </a:t>
            </a:r>
          </a:p>
        </p:txBody>
      </p:sp>
      <p:graphicFrame>
        <p:nvGraphicFramePr>
          <p:cNvPr id="3" name="Table 4">
            <a:extLst>
              <a:ext uri="{FF2B5EF4-FFF2-40B4-BE49-F238E27FC236}">
                <a16:creationId xmlns:a16="http://schemas.microsoft.com/office/drawing/2014/main" id="{8E9DC36D-A248-4E4C-A1B1-400C3012DBAB}"/>
              </a:ext>
            </a:extLst>
          </p:cNvPr>
          <p:cNvGraphicFramePr>
            <a:graphicFrameLocks noGrp="1"/>
          </p:cNvGraphicFramePr>
          <p:nvPr>
            <p:extLst>
              <p:ext uri="{D42A27DB-BD31-4B8C-83A1-F6EECF244321}">
                <p14:modId xmlns:p14="http://schemas.microsoft.com/office/powerpoint/2010/main" val="2132569770"/>
              </p:ext>
            </p:extLst>
          </p:nvPr>
        </p:nvGraphicFramePr>
        <p:xfrm>
          <a:off x="581025" y="2181226"/>
          <a:ext cx="11029950" cy="4520363"/>
        </p:xfrm>
        <a:graphic>
          <a:graphicData uri="http://schemas.openxmlformats.org/drawingml/2006/table">
            <a:tbl>
              <a:tblPr firstRow="1" bandRow="1">
                <a:tableStyleId>{5C22544A-7EE6-4342-B048-85BDC9FD1C3A}</a:tableStyleId>
              </a:tblPr>
              <a:tblGrid>
                <a:gridCol w="2247402">
                  <a:extLst>
                    <a:ext uri="{9D8B030D-6E8A-4147-A177-3AD203B41FA5}">
                      <a16:colId xmlns:a16="http://schemas.microsoft.com/office/drawing/2014/main" val="1814823420"/>
                    </a:ext>
                  </a:extLst>
                </a:gridCol>
                <a:gridCol w="7333507">
                  <a:extLst>
                    <a:ext uri="{9D8B030D-6E8A-4147-A177-3AD203B41FA5}">
                      <a16:colId xmlns:a16="http://schemas.microsoft.com/office/drawing/2014/main" val="1085586564"/>
                    </a:ext>
                  </a:extLst>
                </a:gridCol>
                <a:gridCol w="1449041">
                  <a:extLst>
                    <a:ext uri="{9D8B030D-6E8A-4147-A177-3AD203B41FA5}">
                      <a16:colId xmlns:a16="http://schemas.microsoft.com/office/drawing/2014/main" val="3383875792"/>
                    </a:ext>
                  </a:extLst>
                </a:gridCol>
              </a:tblGrid>
              <a:tr h="418050">
                <a:tc>
                  <a:txBody>
                    <a:bodyPr/>
                    <a:lstStyle/>
                    <a:p>
                      <a:r>
                        <a:rPr lang="en-GB" dirty="0"/>
                        <a:t>Activity</a:t>
                      </a:r>
                    </a:p>
                  </a:txBody>
                  <a:tcPr/>
                </a:tc>
                <a:tc>
                  <a:txBody>
                    <a:bodyPr/>
                    <a:lstStyle/>
                    <a:p>
                      <a:r>
                        <a:rPr lang="en-GB" dirty="0"/>
                        <a:t>Description </a:t>
                      </a:r>
                    </a:p>
                  </a:txBody>
                  <a:tcPr/>
                </a:tc>
                <a:tc>
                  <a:txBody>
                    <a:bodyPr/>
                    <a:lstStyle/>
                    <a:p>
                      <a:r>
                        <a:rPr lang="en-GB" dirty="0"/>
                        <a:t>Timing  </a:t>
                      </a:r>
                    </a:p>
                  </a:txBody>
                  <a:tcPr/>
                </a:tc>
                <a:extLst>
                  <a:ext uri="{0D108BD9-81ED-4DB2-BD59-A6C34878D82A}">
                    <a16:rowId xmlns:a16="http://schemas.microsoft.com/office/drawing/2014/main" val="318897726"/>
                  </a:ext>
                </a:extLst>
              </a:tr>
              <a:tr h="61206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Baseline activity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Learning objectives and outcomes;  then </a:t>
                      </a:r>
                      <a:r>
                        <a:rPr lang="en-GB" sz="1800" i="0" dirty="0">
                          <a:solidFill>
                            <a:schemeClr val="tx1"/>
                          </a:solidFill>
                        </a:rPr>
                        <a:t>pupils will suggest key words associated with ‘rights’</a:t>
                      </a:r>
                      <a:endParaRPr lang="en-GB" dirty="0"/>
                    </a:p>
                  </a:txBody>
                  <a:tcPr/>
                </a:tc>
                <a:tc>
                  <a:txBody>
                    <a:bodyPr/>
                    <a:lstStyle/>
                    <a:p>
                      <a:r>
                        <a:rPr lang="en-GB" dirty="0"/>
                        <a:t>5 minutes</a:t>
                      </a:r>
                    </a:p>
                  </a:txBody>
                  <a:tcPr/>
                </a:tc>
                <a:extLst>
                  <a:ext uri="{0D108BD9-81ED-4DB2-BD59-A6C34878D82A}">
                    <a16:rowId xmlns:a16="http://schemas.microsoft.com/office/drawing/2014/main" val="65902199"/>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Introduction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Introduction to the United Nations and the UNCRC</a:t>
                      </a:r>
                    </a:p>
                  </a:txBody>
                  <a:tcPr/>
                </a:tc>
                <a:tc>
                  <a:txBody>
                    <a:bodyPr/>
                    <a:lstStyle/>
                    <a:p>
                      <a:r>
                        <a:rPr lang="en-GB" dirty="0"/>
                        <a:t>5 minutes</a:t>
                      </a:r>
                    </a:p>
                  </a:txBody>
                  <a:tcPr/>
                </a:tc>
                <a:extLst>
                  <a:ext uri="{0D108BD9-81ED-4DB2-BD59-A6C34878D82A}">
                    <a16:rowId xmlns:a16="http://schemas.microsoft.com/office/drawing/2014/main" val="3390599317"/>
                  </a:ext>
                </a:extLst>
              </a:tr>
              <a:tr h="418050">
                <a:tc>
                  <a:txBody>
                    <a:bodyPr/>
                    <a:lstStyle/>
                    <a:p>
                      <a:r>
                        <a:rPr lang="en-GB" dirty="0"/>
                        <a:t>Pictionary game </a:t>
                      </a:r>
                    </a:p>
                  </a:txBody>
                  <a:tcPr/>
                </a:tc>
                <a:tc>
                  <a:txBody>
                    <a:bodyPr/>
                    <a:lstStyle/>
                    <a:p>
                      <a:r>
                        <a:rPr lang="en-GB" dirty="0"/>
                        <a:t>Pupils will play a drawing game to guess rights</a:t>
                      </a:r>
                    </a:p>
                  </a:txBody>
                  <a:tcPr/>
                </a:tc>
                <a:tc>
                  <a:txBody>
                    <a:bodyPr/>
                    <a:lstStyle/>
                    <a:p>
                      <a:r>
                        <a:rPr lang="en-GB" dirty="0"/>
                        <a:t>5</a:t>
                      </a:r>
                      <a:r>
                        <a:rPr lang="en-GB" baseline="0" dirty="0"/>
                        <a:t> minutes</a:t>
                      </a:r>
                      <a:endParaRPr lang="en-GB" dirty="0"/>
                    </a:p>
                  </a:txBody>
                  <a:tcPr/>
                </a:tc>
                <a:extLst>
                  <a:ext uri="{0D108BD9-81ED-4DB2-BD59-A6C34878D82A}">
                    <a16:rowId xmlns:a16="http://schemas.microsoft.com/office/drawing/2014/main" val="2788934503"/>
                  </a:ext>
                </a:extLst>
              </a:tr>
              <a:tr h="392423">
                <a:tc>
                  <a:txBody>
                    <a:bodyPr/>
                    <a:lstStyle/>
                    <a:p>
                      <a:r>
                        <a:rPr lang="en-GB" sz="1800" kern="1200" dirty="0">
                          <a:solidFill>
                            <a:schemeClr val="dk1"/>
                          </a:solidFill>
                          <a:effectLst/>
                          <a:latin typeface="+mn-lt"/>
                          <a:ea typeface="+mn-ea"/>
                          <a:cs typeface="+mn-cs"/>
                        </a:rPr>
                        <a:t>Ranking rights </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Pupils will then be shown 6 rights and, on their tables, will rank them</a:t>
                      </a:r>
                      <a:endParaRPr lang="en-GB" dirty="0"/>
                    </a:p>
                  </a:txBody>
                  <a:tcPr/>
                </a:tc>
                <a:tc>
                  <a:txBody>
                    <a:bodyPr/>
                    <a:lstStyle/>
                    <a:p>
                      <a:r>
                        <a:rPr lang="en-GB" dirty="0"/>
                        <a:t>10 minutes</a:t>
                      </a:r>
                    </a:p>
                  </a:txBody>
                  <a:tcPr/>
                </a:tc>
                <a:extLst>
                  <a:ext uri="{0D108BD9-81ED-4DB2-BD59-A6C34878D82A}">
                    <a16:rowId xmlns:a16="http://schemas.microsoft.com/office/drawing/2014/main" val="896574756"/>
                  </a:ext>
                </a:extLst>
              </a:tr>
              <a:tr h="612069">
                <a:tc>
                  <a:txBody>
                    <a:bodyPr/>
                    <a:lstStyle/>
                    <a:p>
                      <a:r>
                        <a:rPr lang="en-GB" dirty="0"/>
                        <a:t>Key rights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Pupils will learn about some of the key rights under the UNCRC and</a:t>
                      </a:r>
                      <a:r>
                        <a:rPr lang="en-GB" baseline="0" dirty="0"/>
                        <a:t> the extent to which these rights are being upheld globally </a:t>
                      </a:r>
                      <a:endParaRPr lang="en-GB" dirty="0"/>
                    </a:p>
                  </a:txBody>
                  <a:tcPr/>
                </a:tc>
                <a:tc>
                  <a:txBody>
                    <a:bodyPr/>
                    <a:lstStyle/>
                    <a:p>
                      <a:r>
                        <a:rPr lang="en-GB" dirty="0"/>
                        <a:t>10 minutes</a:t>
                      </a:r>
                    </a:p>
                  </a:txBody>
                  <a:tcPr/>
                </a:tc>
                <a:extLst>
                  <a:ext uri="{0D108BD9-81ED-4DB2-BD59-A6C34878D82A}">
                    <a16:rowId xmlns:a16="http://schemas.microsoft.com/office/drawing/2014/main" val="3662406365"/>
                  </a:ext>
                </a:extLst>
              </a:tr>
              <a:tr h="612069">
                <a:tc>
                  <a:txBody>
                    <a:bodyPr/>
                    <a:lstStyle/>
                    <a:p>
                      <a:r>
                        <a:rPr lang="en-GB" dirty="0"/>
                        <a:t>Getting your voice heard </a:t>
                      </a:r>
                    </a:p>
                  </a:txBody>
                  <a:tcPr/>
                </a:tc>
                <a:tc>
                  <a:txBody>
                    <a:bodyPr/>
                    <a:lstStyle/>
                    <a:p>
                      <a:r>
                        <a:rPr lang="en-GB" dirty="0"/>
                        <a:t>Pupils will consider Article 12 and three </a:t>
                      </a:r>
                      <a:r>
                        <a:rPr lang="en-GB" baseline="0" dirty="0"/>
                        <a:t>young people who are making their voices heard</a:t>
                      </a:r>
                      <a:endParaRPr lang="en-GB" dirty="0"/>
                    </a:p>
                  </a:txBody>
                  <a:tcPr/>
                </a:tc>
                <a:tc>
                  <a:txBody>
                    <a:bodyPr/>
                    <a:lstStyle/>
                    <a:p>
                      <a:r>
                        <a:rPr lang="en-GB" dirty="0"/>
                        <a:t>10 minutes</a:t>
                      </a:r>
                    </a:p>
                  </a:txBody>
                  <a:tcPr/>
                </a:tc>
                <a:extLst>
                  <a:ext uri="{0D108BD9-81ED-4DB2-BD59-A6C34878D82A}">
                    <a16:rowId xmlns:a16="http://schemas.microsoft.com/office/drawing/2014/main" val="3131935317"/>
                  </a:ext>
                </a:extLst>
              </a:tr>
              <a:tr h="349754">
                <a:tc>
                  <a:txBody>
                    <a:bodyPr/>
                    <a:lstStyle/>
                    <a:p>
                      <a:r>
                        <a:rPr lang="en-GB" dirty="0"/>
                        <a:t>Endpoint assessment</a:t>
                      </a:r>
                    </a:p>
                  </a:txBody>
                  <a:tcPr/>
                </a:tc>
                <a:tc>
                  <a:txBody>
                    <a:bodyPr/>
                    <a:lstStyle/>
                    <a:p>
                      <a:r>
                        <a:rPr lang="en-GB" dirty="0"/>
                        <a:t>Pupils will revisit and revise the baseline answers</a:t>
                      </a:r>
                      <a:r>
                        <a:rPr lang="en-GB" baseline="0" dirty="0"/>
                        <a:t> as appropriate</a:t>
                      </a:r>
                      <a:endParaRPr lang="en-GB" dirty="0"/>
                    </a:p>
                  </a:txBody>
                  <a:tcPr/>
                </a:tc>
                <a:tc>
                  <a:txBody>
                    <a:bodyPr/>
                    <a:lstStyle/>
                    <a:p>
                      <a:r>
                        <a:rPr lang="en-GB" dirty="0"/>
                        <a:t>5 minutes</a:t>
                      </a:r>
                    </a:p>
                  </a:txBody>
                  <a:tcPr/>
                </a:tc>
                <a:extLst>
                  <a:ext uri="{0D108BD9-81ED-4DB2-BD59-A6C34878D82A}">
                    <a16:rowId xmlns:a16="http://schemas.microsoft.com/office/drawing/2014/main" val="2816443397"/>
                  </a:ext>
                </a:extLst>
              </a:tr>
              <a:tr h="349754">
                <a:tc>
                  <a:txBody>
                    <a:bodyPr/>
                    <a:lstStyle/>
                    <a:p>
                      <a:r>
                        <a:rPr lang="en-GB" dirty="0"/>
                        <a:t>Homework/extension</a:t>
                      </a:r>
                    </a:p>
                  </a:txBody>
                  <a:tcPr/>
                </a:tc>
                <a:tc>
                  <a:txBody>
                    <a:bodyPr/>
                    <a:lstStyle/>
                    <a:p>
                      <a:r>
                        <a:rPr lang="en-GB" dirty="0"/>
                        <a:t>Pupils will be reminded about sources of support before the lesson is wrapped up and homework (or extension) task set</a:t>
                      </a:r>
                    </a:p>
                  </a:txBody>
                  <a:tcPr/>
                </a:tc>
                <a:tc>
                  <a:txBody>
                    <a:bodyPr/>
                    <a:lstStyle/>
                    <a:p>
                      <a:r>
                        <a:rPr lang="en-GB" dirty="0"/>
                        <a:t>5 minutes</a:t>
                      </a:r>
                    </a:p>
                  </a:txBody>
                  <a:tcPr/>
                </a:tc>
                <a:extLst>
                  <a:ext uri="{0D108BD9-81ED-4DB2-BD59-A6C34878D82A}">
                    <a16:rowId xmlns:a16="http://schemas.microsoft.com/office/drawing/2014/main" val="4188916118"/>
                  </a:ext>
                </a:extLst>
              </a:tr>
            </a:tbl>
          </a:graphicData>
        </a:graphic>
      </p:graphicFrame>
      <p:sp>
        <p:nvSpPr>
          <p:cNvPr id="12" name="Content Placeholder 3">
            <a:extLst>
              <a:ext uri="{FF2B5EF4-FFF2-40B4-BE49-F238E27FC236}">
                <a16:creationId xmlns:a16="http://schemas.microsoft.com/office/drawing/2014/main" id="{67E09950-C655-4A6F-B139-E92D94A8D0AB}"/>
              </a:ext>
            </a:extLst>
          </p:cNvPr>
          <p:cNvSpPr>
            <a:spLocks noGrp="1"/>
          </p:cNvSpPr>
          <p:nvPr>
            <p:ph idx="1"/>
          </p:nvPr>
        </p:nvSpPr>
        <p:spPr>
          <a:xfrm>
            <a:off x="580858" y="2181226"/>
            <a:ext cx="11029950" cy="4493700"/>
          </a:xfrm>
          <a:ln w="38100">
            <a:solidFill>
              <a:srgbClr val="62A9AA"/>
            </a:solidFill>
          </a:ln>
        </p:spPr>
        <p:txBody>
          <a:bodyPr>
            <a:normAutofit/>
          </a:bodyPr>
          <a:lstStyle/>
          <a:p>
            <a:pPr marL="0" indent="0">
              <a:buNone/>
            </a:pPr>
            <a:r>
              <a:rPr lang="en-GB" dirty="0"/>
              <a:t>            </a:t>
            </a:r>
          </a:p>
        </p:txBody>
      </p:sp>
    </p:spTree>
    <p:extLst>
      <p:ext uri="{BB962C8B-B14F-4D97-AF65-F5344CB8AC3E}">
        <p14:creationId xmlns:p14="http://schemas.microsoft.com/office/powerpoint/2010/main" val="2105738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r>
              <a:rPr lang="en-GB" sz="3200" b="1" dirty="0"/>
              <a:t>GROUND RULES</a:t>
            </a:r>
          </a:p>
        </p:txBody>
      </p:sp>
      <p:sp>
        <p:nvSpPr>
          <p:cNvPr id="5" name="TextBox 4"/>
          <p:cNvSpPr txBox="1"/>
          <p:nvPr/>
        </p:nvSpPr>
        <p:spPr>
          <a:xfrm>
            <a:off x="477126" y="2481435"/>
            <a:ext cx="11189010" cy="4401205"/>
          </a:xfrm>
          <a:prstGeom prst="rect">
            <a:avLst/>
          </a:prstGeom>
          <a:noFill/>
          <a:ln w="38100">
            <a:solidFill>
              <a:srgbClr val="62A9AA"/>
            </a:solidFill>
          </a:ln>
        </p:spPr>
        <p:txBody>
          <a:bodyPr wrap="square" rtlCol="0">
            <a:spAutoFit/>
          </a:bodyPr>
          <a:lstStyle/>
          <a:p>
            <a:r>
              <a:rPr lang="en-GB" sz="2800" dirty="0">
                <a:solidFill>
                  <a:srgbClr val="62A9AA"/>
                </a:solidFill>
              </a:rPr>
              <a:t>We will:</a:t>
            </a:r>
          </a:p>
          <a:p>
            <a:pPr marL="457200" indent="-457200">
              <a:buClr>
                <a:srgbClr val="62A9AA"/>
              </a:buClr>
              <a:buFont typeface="Wingdings" panose="05000000000000000000" pitchFamily="2" charset="2"/>
              <a:buChar char="§"/>
            </a:pPr>
            <a:r>
              <a:rPr lang="en-GB" sz="2800" dirty="0"/>
              <a:t>not disclose personal information about ourselves or others</a:t>
            </a:r>
          </a:p>
          <a:p>
            <a:pPr marL="457200" indent="-457200">
              <a:buClr>
                <a:srgbClr val="62A9AA"/>
              </a:buClr>
              <a:buFont typeface="Wingdings" panose="05000000000000000000" pitchFamily="2" charset="2"/>
              <a:buChar char="§"/>
            </a:pPr>
            <a:r>
              <a:rPr lang="en-GB" sz="2800" dirty="0"/>
              <a:t>keep anything that others say confidential</a:t>
            </a:r>
          </a:p>
          <a:p>
            <a:pPr marL="457200" indent="-457200">
              <a:buClr>
                <a:srgbClr val="62A9AA"/>
              </a:buClr>
              <a:buFont typeface="Wingdings" panose="05000000000000000000" pitchFamily="2" charset="2"/>
              <a:buChar char="§"/>
            </a:pPr>
            <a:r>
              <a:rPr lang="en-GB" sz="2800" dirty="0"/>
              <a:t>not judge others </a:t>
            </a:r>
          </a:p>
          <a:p>
            <a:pPr marL="457200" indent="-457200">
              <a:buClr>
                <a:srgbClr val="62A9AA"/>
              </a:buClr>
              <a:buFont typeface="Wingdings" panose="05000000000000000000" pitchFamily="2" charset="2"/>
              <a:buChar char="§"/>
            </a:pPr>
            <a:r>
              <a:rPr lang="en-GB" sz="2800" dirty="0"/>
              <a:t>not put anyone on the spot and we have the right to pass </a:t>
            </a:r>
          </a:p>
          <a:p>
            <a:pPr marL="457200" indent="-457200">
              <a:buClr>
                <a:srgbClr val="62A9AA"/>
              </a:buClr>
              <a:buFont typeface="Wingdings" panose="05000000000000000000" pitchFamily="2" charset="2"/>
              <a:buChar char="§"/>
            </a:pPr>
            <a:r>
              <a:rPr lang="en-GB" sz="2800" dirty="0"/>
              <a:t>comment on what is said, not who has said it</a:t>
            </a:r>
          </a:p>
          <a:p>
            <a:pPr marL="457200" indent="-457200">
              <a:buClr>
                <a:srgbClr val="62A9AA"/>
              </a:buClr>
              <a:buFont typeface="Wingdings" panose="05000000000000000000" pitchFamily="2" charset="2"/>
              <a:buChar char="§"/>
            </a:pPr>
            <a:r>
              <a:rPr lang="en-GB" sz="2800" dirty="0"/>
              <a:t>not ask personal questions or try to embarrass someone </a:t>
            </a:r>
          </a:p>
          <a:p>
            <a:pPr marL="457200" indent="-457200">
              <a:buClr>
                <a:srgbClr val="62A9AA"/>
              </a:buClr>
              <a:buFont typeface="Wingdings" panose="05000000000000000000" pitchFamily="2" charset="2"/>
              <a:buChar char="§"/>
            </a:pPr>
            <a:r>
              <a:rPr lang="en-GB" sz="2800" dirty="0"/>
              <a:t>speak to a trusted adult in school/encourage friends to speak to a trusted adult in school if additional support </a:t>
            </a:r>
            <a:r>
              <a:rPr lang="en-GB" sz="2800"/>
              <a:t>is needed</a:t>
            </a:r>
            <a:endParaRPr lang="en-GB" sz="2800" dirty="0"/>
          </a:p>
          <a:p>
            <a:pPr marL="457200" indent="-457200">
              <a:buClr>
                <a:srgbClr val="62A9AA"/>
              </a:buClr>
              <a:buFont typeface="Wingdings" panose="05000000000000000000" pitchFamily="2" charset="2"/>
              <a:buChar char="§"/>
            </a:pPr>
            <a:endParaRPr lang="en-GB" sz="2800" dirty="0">
              <a:solidFill>
                <a:schemeClr val="accent2">
                  <a:lumMod val="75000"/>
                </a:schemeClr>
              </a:solidFill>
            </a:endParaRPr>
          </a:p>
        </p:txBody>
      </p:sp>
    </p:spTree>
    <p:extLst>
      <p:ext uri="{BB962C8B-B14F-4D97-AF65-F5344CB8AC3E}">
        <p14:creationId xmlns:p14="http://schemas.microsoft.com/office/powerpoint/2010/main" val="2546334300"/>
      </p:ext>
    </p:extLst>
  </p:cSld>
  <p:clrMapOvr>
    <a:masterClrMapping/>
  </p:clrMapOvr>
</p:sld>
</file>

<file path=ppt/theme/theme1.xml><?xml version="1.0" encoding="utf-8"?>
<a:theme xmlns:a="http://schemas.openxmlformats.org/drawingml/2006/main" name="Dividend">
  <a:themeElements>
    <a:clrScheme name="Custom 10">
      <a:dk1>
        <a:sysClr val="windowText" lastClr="000000"/>
      </a:dk1>
      <a:lt1>
        <a:sysClr val="window" lastClr="FFFFFF"/>
      </a:lt1>
      <a:dk2>
        <a:srgbClr val="3D3D3D"/>
      </a:dk2>
      <a:lt2>
        <a:srgbClr val="EBEBEB"/>
      </a:lt2>
      <a:accent1>
        <a:srgbClr val="62A9AA"/>
      </a:accent1>
      <a:accent2>
        <a:srgbClr val="B7E5CB"/>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A6AC3509ED1445BEF6D14C29980157" ma:contentTypeVersion="14" ma:contentTypeDescription="Create a new document." ma:contentTypeScope="" ma:versionID="87b73da297257b27bf60cbaaebae6898">
  <xsd:schema xmlns:xsd="http://www.w3.org/2001/XMLSchema" xmlns:xs="http://www.w3.org/2001/XMLSchema" xmlns:p="http://schemas.microsoft.com/office/2006/metadata/properties" xmlns:ns3="47ef9c76-42fa-466d-bd08-2c85fc23d3ff" xmlns:ns4="186299ea-9b13-4901-ae48-eae1dbaae8ec" targetNamespace="http://schemas.microsoft.com/office/2006/metadata/properties" ma:root="true" ma:fieldsID="ec02cc8d83c3b2e3a6428af97e6897d5" ns3:_="" ns4:_="">
    <xsd:import namespace="47ef9c76-42fa-466d-bd08-2c85fc23d3ff"/>
    <xsd:import namespace="186299ea-9b13-4901-ae48-eae1dbaae8ec"/>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element ref="ns3:_activity" minOccurs="0"/>
                <xsd:element ref="ns4:SharedWithUsers" minOccurs="0"/>
                <xsd:element ref="ns4:SharedWithDetails" minOccurs="0"/>
                <xsd:element ref="ns4:SharingHintHash" minOccurs="0"/>
                <xsd:element ref="ns3:MediaServiceDateTaken" minOccurs="0"/>
                <xsd:element ref="ns3:MediaServiceSystem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ef9c76-42fa-466d-bd08-2c85fc23d3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_activity" ma:index="12"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86299ea-9b13-4901-ae48-eae1dbaae8e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47ef9c76-42fa-466d-bd08-2c85fc23d3ff" xsi:nil="true"/>
  </documentManagement>
</p:properties>
</file>

<file path=customXml/itemProps1.xml><?xml version="1.0" encoding="utf-8"?>
<ds:datastoreItem xmlns:ds="http://schemas.openxmlformats.org/officeDocument/2006/customXml" ds:itemID="{A9832E0D-B0CD-444C-A90B-0CCB8F6EA1E7}">
  <ds:schemaRefs>
    <ds:schemaRef ds:uri="http://schemas.microsoft.com/sharepoint/v3/contenttype/forms"/>
  </ds:schemaRefs>
</ds:datastoreItem>
</file>

<file path=customXml/itemProps2.xml><?xml version="1.0" encoding="utf-8"?>
<ds:datastoreItem xmlns:ds="http://schemas.openxmlformats.org/officeDocument/2006/customXml" ds:itemID="{79527767-C388-42B4-B8D7-59CE278F2B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ef9c76-42fa-466d-bd08-2c85fc23d3ff"/>
    <ds:schemaRef ds:uri="186299ea-9b13-4901-ae48-eae1dbaae8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B83808-F2F9-4527-B182-B57C11DC29C0}">
  <ds:schemaRefs>
    <ds:schemaRef ds:uri="http://purl.org/dc/dcmitype/"/>
    <ds:schemaRef ds:uri="http://www.w3.org/XML/1998/namespace"/>
    <ds:schemaRef ds:uri="http://purl.org/dc/elements/1.1/"/>
    <ds:schemaRef ds:uri="47ef9c76-42fa-466d-bd08-2c85fc23d3ff"/>
    <ds:schemaRef ds:uri="http://schemas.microsoft.com/office/2006/metadata/properties"/>
    <ds:schemaRef ds:uri="http://purl.org/dc/terms/"/>
    <ds:schemaRef ds:uri="186299ea-9b13-4901-ae48-eae1dbaae8ec"/>
    <ds:schemaRef ds:uri="http://schemas.microsoft.com/office/2006/documentManagement/typ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4869</TotalTime>
  <Words>7142</Words>
  <Application>Microsoft Office PowerPoint</Application>
  <PresentationFormat>Widescreen</PresentationFormat>
  <Paragraphs>418</Paragraphs>
  <Slides>26</Slides>
  <Notes>26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Arial</vt:lpstr>
      <vt:lpstr>Arial</vt:lpstr>
      <vt:lpstr>Calibri</vt:lpstr>
      <vt:lpstr>GDS Transport</vt:lpstr>
      <vt:lpstr>Gill Sans MT</vt:lpstr>
      <vt:lpstr>GuardianTextEgyptian</vt:lpstr>
      <vt:lpstr>Open Sans</vt:lpstr>
      <vt:lpstr>Roboto</vt:lpstr>
      <vt:lpstr>Times New Roman</vt:lpstr>
      <vt:lpstr>Wingdings</vt:lpstr>
      <vt:lpstr>Wingdings 2</vt:lpstr>
      <vt:lpstr>Dividend</vt:lpstr>
      <vt:lpstr>PowerPoint Presentation</vt:lpstr>
      <vt:lpstr>TEACHER SLIDE – PREPARING TO TEACH</vt:lpstr>
      <vt:lpstr>TEACHER SLIDE – PREPARING TO TEACH: PSHE</vt:lpstr>
      <vt:lpstr>TEACHER SLIDE – PREP. TO TEACH: CITIZENSHIP</vt:lpstr>
      <vt:lpstr>TEACHER SLIDE – PREP. TO TEACH: CITIZENSHIP</vt:lpstr>
      <vt:lpstr>TEACHER SLIDE – ABOUT the uncrc </vt:lpstr>
      <vt:lpstr>TEACHER SLIDE – ABOUT the young activists </vt:lpstr>
      <vt:lpstr>TEACHER SLIDE – LESSON OUTLINE AND TIMINGS </vt:lpstr>
      <vt:lpstr>GROUND RULES</vt:lpstr>
      <vt:lpstr>The Rights Idea – LESSON 1</vt:lpstr>
      <vt:lpstr>The Rights Idea – LESSON 1</vt:lpstr>
      <vt:lpstr>  BASELINE ACTIVITY –WHAT ARE RIGHTS?</vt:lpstr>
      <vt:lpstr>  INTRODUCTION - The UNITED NATIONS</vt:lpstr>
      <vt:lpstr>INTRODUCTION TO THE UNCRC</vt:lpstr>
      <vt:lpstr>Guess the rights under the uncrc</vt:lpstr>
      <vt:lpstr>PowerPoint Presentation</vt:lpstr>
      <vt:lpstr>PROTECTION AGAINST DISCRIMINATION</vt:lpstr>
      <vt:lpstr>The Child’s best interests </vt:lpstr>
      <vt:lpstr>The Right TO LIFE, SURVIVAL AND DEVELOPMENT</vt:lpstr>
      <vt:lpstr>The Right TO HEALTHCARE</vt:lpstr>
      <vt:lpstr>The Right TO EDUCATION</vt:lpstr>
      <vt:lpstr>The right for your views to be respected </vt:lpstr>
      <vt:lpstr>Getting your voice heard</vt:lpstr>
      <vt:lpstr>  END POINT ASSESSMENT ACTIVITY </vt:lpstr>
      <vt:lpstr>Further help and support</vt:lpstr>
      <vt:lpstr>HOMEWORK or extension 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Ewing</dc:creator>
  <cp:lastModifiedBy>Jan Ewing</cp:lastModifiedBy>
  <cp:revision>11</cp:revision>
  <dcterms:created xsi:type="dcterms:W3CDTF">2020-10-12T16:16:16Z</dcterms:created>
  <dcterms:modified xsi:type="dcterms:W3CDTF">2025-09-12T09:03:54Z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0x0101002AA6AC3509ED1445BEF6D14C29980157</vt:lpwstr>
  </property>
</Properties>
</file>