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1"/>
  </p:notesMasterIdLst>
  <p:sldIdLst>
    <p:sldId id="338" r:id="rId5"/>
    <p:sldId id="302" r:id="rId6"/>
    <p:sldId id="322" r:id="rId7"/>
    <p:sldId id="310" r:id="rId8"/>
    <p:sldId id="330" r:id="rId9"/>
    <p:sldId id="331" r:id="rId10"/>
    <p:sldId id="311" r:id="rId11"/>
    <p:sldId id="327" r:id="rId12"/>
    <p:sldId id="300" r:id="rId13"/>
    <p:sldId id="319" r:id="rId14"/>
    <p:sldId id="279" r:id="rId15"/>
    <p:sldId id="280" r:id="rId16"/>
    <p:sldId id="276" r:id="rId17"/>
    <p:sldId id="291" r:id="rId18"/>
    <p:sldId id="315" r:id="rId19"/>
    <p:sldId id="309" r:id="rId20"/>
    <p:sldId id="283" r:id="rId21"/>
    <p:sldId id="335" r:id="rId22"/>
    <p:sldId id="340" r:id="rId23"/>
    <p:sldId id="336" r:id="rId24"/>
    <p:sldId id="261" r:id="rId25"/>
    <p:sldId id="284" r:id="rId26"/>
    <p:sldId id="305" r:id="rId27"/>
    <p:sldId id="317" r:id="rId28"/>
    <p:sldId id="318" r:id="rId29"/>
    <p:sldId id="32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FA7"/>
    <a:srgbClr val="62A9AA"/>
    <a:srgbClr val="D3E2E2"/>
    <a:srgbClr val="ABD1D1"/>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1E314-80F4-4DA0-8819-60905AEEE0E2}" v="3" dt="2025-09-12T09:04:45.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10" autoAdjust="0"/>
  </p:normalViewPr>
  <p:slideViewPr>
    <p:cSldViewPr snapToGrid="0">
      <p:cViewPr varScale="1">
        <p:scale>
          <a:sx n="71" d="100"/>
          <a:sy n="71" d="100"/>
        </p:scale>
        <p:origin x="2076" y="66"/>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9049b56-9544-4993-a2a1-26ac9ad684fb" providerId="ADAL" clId="{0A60FCC2-AA69-48E6-8924-8B0014E1D996}"/>
    <pc:docChg chg="modSld">
      <pc:chgData name="Jan Ewing" userId="69049b56-9544-4993-a2a1-26ac9ad684fb" providerId="ADAL" clId="{0A60FCC2-AA69-48E6-8924-8B0014E1D996}" dt="2025-09-12T09:04:58.272" v="15" actId="20577"/>
      <pc:docMkLst>
        <pc:docMk/>
      </pc:docMkLst>
      <pc:sldChg chg="modSp mod modNotesTx">
        <pc:chgData name="Jan Ewing" userId="69049b56-9544-4993-a2a1-26ac9ad684fb" providerId="ADAL" clId="{0A60FCC2-AA69-48E6-8924-8B0014E1D996}" dt="2025-09-12T09:04:58.272" v="15" actId="20577"/>
        <pc:sldMkLst>
          <pc:docMk/>
          <pc:sldMk cId="2546334300" sldId="319"/>
        </pc:sldMkLst>
        <pc:spChg chg="mod">
          <ac:chgData name="Jan Ewing" userId="69049b56-9544-4993-a2a1-26ac9ad684fb" providerId="ADAL" clId="{0A60FCC2-AA69-48E6-8924-8B0014E1D996}" dt="2025-09-12T09:04:58.272" v="15" actId="20577"/>
          <ac:spMkLst>
            <pc:docMk/>
            <pc:sldMk cId="2546334300" sldId="319"/>
            <ac:spMk id="5" creationId="{00000000-0000-0000-0000-000000000000}"/>
          </ac:spMkLst>
        </pc:spChg>
      </pc:sldChg>
      <pc:sldChg chg="modNotesTx">
        <pc:chgData name="Jan Ewing" userId="69049b56-9544-4993-a2a1-26ac9ad684fb" providerId="ADAL" clId="{0A60FCC2-AA69-48E6-8924-8B0014E1D996}" dt="2025-09-12T08:38:30.875" v="7" actId="20577"/>
        <pc:sldMkLst>
          <pc:docMk/>
          <pc:sldMk cId="2752895039" sldId="322"/>
        </pc:sldMkLst>
      </pc:sldChg>
      <pc:sldChg chg="modSp mod">
        <pc:chgData name="Jan Ewing" userId="69049b56-9544-4993-a2a1-26ac9ad684fb" providerId="ADAL" clId="{0A60FCC2-AA69-48E6-8924-8B0014E1D996}" dt="2025-09-11T17:27:42.039" v="4" actId="1076"/>
        <pc:sldMkLst>
          <pc:docMk/>
          <pc:sldMk cId="1082384063" sldId="338"/>
        </pc:sldMkLst>
        <pc:picChg chg="mod">
          <ac:chgData name="Jan Ewing" userId="69049b56-9544-4993-a2a1-26ac9ad684fb" providerId="ADAL" clId="{0A60FCC2-AA69-48E6-8924-8B0014E1D996}" dt="2025-09-11T17:27:42.039" v="4" actId="1076"/>
          <ac:picMkLst>
            <pc:docMk/>
            <pc:sldMk cId="1082384063" sldId="338"/>
            <ac:picMk id="2" creationId="{B25AEC5D-AC47-47A4-AEA5-1B5F1262D3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12/09/2025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ur03.safelinks.protection.outlook.com/?url=https%3A%2F%2F20248256.fs1.hubspotusercontent-na1.net%2Fhubfs%2F20248256%2FGuidance%2FDocuments%2FHandling%2520complex%2520issues%2520safely%2520in%2520the%2520PSHE%2520classroom.pdf%3FhsCtaTracking%3Dc2552fae-621f-4b9e-bb0e-3f8d0a57a351%257C3661ba81-9241-436d-8299-e2c468e27f75&amp;data=05%7C02%7Cje277%40universityofcambridgecloud.onmicrosoft.com%7Cb28f6ac2533d4d60039808ddde5d39a3%7C49a50445bdfa4b79ade3547b4f3986e9%7C1%7C0%7C638911214648880419%7CUnknown%7CTWFpbGZsb3d8eyJFbXB0eU1hcGkiOnRydWUsIlYiOiIwLjAuMDAwMCIsIlAiOiJXaW4zMiIsIkFOIjoiTWFpbCIsIldUIjoyfQ%3D%3D%7C0%7C%7C%7C&amp;sdata=3celmhDzDsIeJruU%2BqOxzU4P8fpGvrKH6t2C1yUbLEQ%3D&amp;reserved=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bVh6lVdLav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03.safelinks.protection.outlook.com/?url=https%3A%2F%2Fassets.publishing.service.gov.uk%2Fmedia%2F687a3d473f4bde279ef4528c%2FRSHE_statutory_guidance_-_July_2025_.pdf&amp;data=05%7C02%7Cje277%40universityofcambridgecloud.onmicrosoft.com%7Cb28f6ac2533d4d60039808ddde5d39a3%7C49a50445bdfa4b79ade3547b4f3986e9%7C1%7C0%7C638911214648862077%7CUnknown%7CTWFpbGZsb3d8eyJFbXB0eU1hcGkiOnRydWUsIlYiOiIwLjAuMDAwMCIsIlAiOiJXaW4zMiIsIkFOIjoiTWFpbCIsIldUIjoyfQ%3D%3D%7C0%7C%7C%7C&amp;sdata=hj4EhYr4wO32QMvxjMUd5TDUvZbbbCyApRzkkAFBI1Q%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second of two lessons, </a:t>
            </a:r>
            <a:r>
              <a:rPr lang="en-GB" i="1" dirty="0"/>
              <a:t>‘The Rights Idea?’ </a:t>
            </a:r>
            <a:r>
              <a:rPr lang="en-GB" dirty="0"/>
              <a:t>Lesson 1 introduced young people's rights under the UNCRC generally, including their right to have their voices heard under Article 12. In lesson 2 young people’s 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t>Pupils will be discussing young people’s rights on parental separation which has the potential to be distressing for some. Teachers should refer to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Handling complex issues safely in the PSHE Classroom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t>guide (</a:t>
            </a:r>
            <a:r>
              <a:rPr lang="en-GB" sz="1200" b="0" i="0" u="sng" kern="1200" dirty="0">
                <a:solidFill>
                  <a:schemeClr val="tx1"/>
                </a:solidFill>
                <a:effectLst/>
                <a:latin typeface="+mn-lt"/>
                <a:ea typeface="+mn-ea"/>
                <a:cs typeface="+mn-cs"/>
                <a:hlinkClick r:id="rId4" tooltip="Original URL: https://20248256.fs1.hubspotusercontent-na1.net/hubfs/20248256/Guidance/Documents/Handling%20complex%20issues%20safely%20in%20the%20PSHE%20classroom.pdf?hsCtaTracking=c2552fae-621f-4b9e-bb0e-3f8d0a57a351%7C3661ba81-9241-436d-8299-e2c468e27f75. Click or tap if you trust this link."/>
              </a:rPr>
              <a:t>https://20248256.fs1.hubspotusercontent-na1.net/hubfs/20248256/Guidance/Documents/Handling%20complex%20issues%20safely%20in%20the%20PSHE%20classroom.pdf?hsCtaTracking=c2552fae-621f-4b9e-bb0e-3f8d0a57a351%7C3661ba81-9241-436d-8299-e2c468e27f75</a:t>
            </a:r>
            <a:r>
              <a:rPr lang="en-GB" sz="1800" dirty="0"/>
              <a:t>) before teaching. It is important that ground rules are established to minimise the potential for distress to any pupil. If a teacher already has established ‘class ground rules’ then these can be substituted. Pupils can also be asked to add to the ground rules as appropriate. </a:t>
            </a:r>
            <a:endPar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nSpc>
                <a:spcPct val="115000"/>
              </a:lnSpc>
              <a:spcAft>
                <a:spcPts val="1000"/>
              </a:spcAft>
              <a:buFont typeface="Wingdings" panose="05000000000000000000" pitchFamily="2" charset="2"/>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Teachers should also:</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Wingdings" panose="05000000000000000000" pitchFamily="2"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have an ‘ask-it-basket’/ question box for pupils to ask questions confidentially </a:t>
            </a:r>
            <a:r>
              <a:rPr lang="en-GB" sz="1800" dirty="0"/>
              <a:t>and anonymously, if they wish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review and address any questions submitted in the anonymous ‘ask-it-basket’/ question box</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work within the school’s policies on safeguarding and confidentiality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link PSHE and Citizenship education into the whole school approach to support pupil wellbeing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make pupils aware of sources of support, both inside and outside the school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Learning Objectives:</a:t>
            </a:r>
            <a:endParaRPr lang="en-GB" sz="1200" i="1" dirty="0"/>
          </a:p>
          <a:p>
            <a:pPr marL="0" indent="0">
              <a:buNone/>
            </a:pPr>
            <a:r>
              <a:rPr lang="en-GB" sz="1200" dirty="0"/>
              <a:t>Run through the learning objective: To learn about children and young people’s rights to information, consultation and (if needed) representation if parents separate, under Article 12 of the </a:t>
            </a:r>
            <a:r>
              <a:rPr lang="en-GB" sz="1200" dirty="0">
                <a:solidFill>
                  <a:schemeClr val="tx1"/>
                </a:solidFill>
              </a:rPr>
              <a:t>United</a:t>
            </a:r>
            <a:r>
              <a:rPr lang="en-GB" sz="1200" dirty="0"/>
              <a:t> Nations Convention on the Rights of the Child (‘The UNCRC’) (including sources of support and how to access them).</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learn about the legal system in England and Wales relating to relationship breakdown</a:t>
            </a: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a:solidFill>
                  <a:schemeClr val="tx1"/>
                </a:solidFill>
                <a:effectLst/>
                <a:latin typeface="+mn-lt"/>
                <a:ea typeface="+mn-ea"/>
                <a:cs typeface="+mn-cs"/>
              </a:rPr>
              <a:t>Introduce the topic and run through the learning outcomes:</a:t>
            </a:r>
            <a:endParaRPr lang="en-GB" sz="1200" i="1" kern="1200" dirty="0">
              <a:solidFill>
                <a:schemeClr val="tx1"/>
              </a:solidFill>
              <a:effectLst/>
              <a:latin typeface="+mn-lt"/>
              <a:ea typeface="+mn-ea"/>
              <a:cs typeface="+mn-cs"/>
            </a:endParaRPr>
          </a:p>
          <a:p>
            <a:pPr marL="0" indent="0">
              <a:spcBef>
                <a:spcPts val="0"/>
              </a:spcBef>
              <a:buNone/>
            </a:pPr>
            <a:r>
              <a:rPr lang="en-GB" sz="1200" b="1" i="0" u="none" strike="noStrike" kern="1200" dirty="0">
                <a:solidFill>
                  <a:schemeClr val="tx1"/>
                </a:solidFill>
                <a:effectLst/>
                <a:latin typeface="+mn-lt"/>
                <a:ea typeface="+mn-ea"/>
                <a:cs typeface="+mn-cs"/>
              </a:rPr>
              <a:t> </a:t>
            </a:r>
            <a:r>
              <a:rPr lang="en-GB" sz="1200" b="1" dirty="0"/>
              <a:t>Pupils will be able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Explain young people’s rights under Article 12, UNCRC, and how they can be consulted if parents separate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Explain the changes to the law relating to divorce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Describe how young people may feel when parents separate, how someone can support a friend whose parents are separating </a:t>
            </a:r>
            <a:r>
              <a:rPr lang="en-GB" sz="1200" dirty="0"/>
              <a:t>(</a:t>
            </a:r>
            <a:r>
              <a:rPr lang="en-GB" sz="1200" b="1" dirty="0"/>
              <a:t>see PSHE programme of study </a:t>
            </a:r>
            <a:r>
              <a:rPr lang="en-GB" b="1" dirty="0">
                <a:solidFill>
                  <a:srgbClr val="62A9AA"/>
                </a:solidFill>
                <a:ea typeface="Calibri" panose="020F0502020204030204" pitchFamily="34" charset="0"/>
                <a:cs typeface="Times New Roman" panose="02020603050405020304" pitchFamily="18" charset="0"/>
              </a:rPr>
              <a:t>KS3, R22/ KS4, </a:t>
            </a:r>
            <a:r>
              <a:rPr lang="en-GB" sz="1200" b="1" i="0" dirty="0">
                <a:solidFill>
                  <a:srgbClr val="62A9AA"/>
                </a:solidFill>
                <a:effectLst/>
              </a:rPr>
              <a:t>R13)</a:t>
            </a:r>
            <a:endParaRPr lang="en-GB" sz="1200" kern="1200" dirty="0">
              <a:solidFill>
                <a:schemeClr val="tx1"/>
              </a:solidFill>
              <a:effectLst/>
              <a:latin typeface="+mn-lt"/>
              <a:ea typeface="+mn-ea"/>
              <a:cs typeface="+mn-cs"/>
            </a:endParaRPr>
          </a:p>
          <a:p>
            <a:pPr marL="0" indent="0">
              <a:spcBef>
                <a:spcPts val="0"/>
              </a:spcBef>
              <a:buNone/>
            </a:pPr>
            <a:endParaRPr lang="en-GB" sz="1200" b="1"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90216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i="0" kern="1200" dirty="0">
                <a:solidFill>
                  <a:schemeClr val="tx1"/>
                </a:solidFill>
                <a:effectLst/>
                <a:latin typeface="+mn-lt"/>
                <a:ea typeface="+mn-ea"/>
                <a:cs typeface="+mn-cs"/>
              </a:rPr>
              <a:t>HOMEWORK TASK from lesson 1: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you may have asked pupils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write about an issue that they would like to campaign about and why. As part of this, they were to be asked to research prominent activists who campaign for their chosen issue and consider what actions they could take themselves to campaign on this issue in the future.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dirty="0">
                <a:solidFill>
                  <a:srgbClr val="62A9AA"/>
                </a:solidFill>
              </a:rPr>
              <a:t>(As a reminder, </a:t>
            </a:r>
            <a:r>
              <a:rPr lang="en-GB" sz="1800" b="0" dirty="0">
                <a:solidFill>
                  <a:srgbClr val="62A9AA"/>
                </a:solidFill>
              </a:rPr>
              <a:t>as an </a:t>
            </a:r>
            <a:r>
              <a:rPr lang="en-GB" sz="1800" b="1" dirty="0">
                <a:solidFill>
                  <a:srgbClr val="62A9AA"/>
                </a:solidFill>
              </a:rPr>
              <a:t>extension activity </a:t>
            </a:r>
            <a:r>
              <a:rPr lang="en-GB" sz="1800" b="0" dirty="0">
                <a:solidFill>
                  <a:srgbClr val="62A9AA"/>
                </a:solidFill>
              </a:rPr>
              <a:t>you may have asked the pupils</a:t>
            </a:r>
            <a:r>
              <a:rPr lang="en-GB" sz="1800" b="1" baseline="0" dirty="0">
                <a:solidFill>
                  <a:srgbClr val="62A9AA"/>
                </a:solidFill>
              </a:rPr>
              <a:t> </a:t>
            </a:r>
            <a:r>
              <a:rPr lang="en-GB" sz="1800" b="0" baseline="0" dirty="0">
                <a:solidFill>
                  <a:srgbClr val="62A9AA"/>
                </a:solidFill>
              </a:rPr>
              <a:t>to</a:t>
            </a:r>
            <a:r>
              <a:rPr lang="en-GB" sz="1800" dirty="0">
                <a:effectLst/>
                <a:latin typeface="Calibri" panose="020F0502020204030204" pitchFamily="34" charset="0"/>
                <a:ea typeface="Times New Roman" panose="02020603050405020304" pitchFamily="18" charset="0"/>
              </a:rPr>
              <a:t> consider how they might campaign for their chosen issue within their school community. </a:t>
            </a:r>
            <a:r>
              <a:rPr lang="en-GB" sz="1200" b="0" dirty="0">
                <a:solidFill>
                  <a:srgbClr val="62A9AA"/>
                </a:solidFill>
              </a:rPr>
              <a:t>As a </a:t>
            </a:r>
            <a:r>
              <a:rPr lang="en-GB" sz="1200" b="1" dirty="0">
                <a:solidFill>
                  <a:srgbClr val="62A9AA"/>
                </a:solidFill>
              </a:rPr>
              <a:t>s</a:t>
            </a:r>
            <a:r>
              <a:rPr lang="en-GB" sz="1200" b="1" baseline="0" dirty="0">
                <a:solidFill>
                  <a:srgbClr val="62A9AA"/>
                </a:solidFill>
              </a:rPr>
              <a:t>upport </a:t>
            </a:r>
            <a:r>
              <a:rPr lang="en-GB" sz="1200" b="1" dirty="0">
                <a:solidFill>
                  <a:srgbClr val="62A9AA"/>
                </a:solidFill>
              </a:rPr>
              <a:t>activity </a:t>
            </a:r>
            <a:r>
              <a:rPr lang="en-GB" sz="1200" b="0" dirty="0">
                <a:solidFill>
                  <a:srgbClr val="62A9AA"/>
                </a:solidFill>
              </a:rPr>
              <a:t>you may have </a:t>
            </a:r>
            <a:r>
              <a:rPr lang="en-GB" sz="1200" b="0" baseline="0" dirty="0">
                <a:solidFill>
                  <a:srgbClr val="62A9AA"/>
                </a:solidFill>
              </a:rPr>
              <a:t>given the pupils the name of a young person who is </a:t>
            </a:r>
            <a:r>
              <a:rPr lang="en-GB" sz="1200" dirty="0">
                <a:solidFill>
                  <a:srgbClr val="62A9AA"/>
                </a:solidFill>
              </a:rPr>
              <a:t>‘getting their voice heard’).</a:t>
            </a: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rgbClr val="62A9AA"/>
                </a:solidFill>
              </a:rPr>
              <a:t>Examples  suggested for the </a:t>
            </a:r>
            <a:r>
              <a:rPr lang="en-GB" sz="1200" b="1" baseline="0" dirty="0">
                <a:solidFill>
                  <a:srgbClr val="62A9AA"/>
                </a:solidFill>
              </a:rPr>
              <a:t>support activity </a:t>
            </a:r>
            <a:r>
              <a:rPr lang="en-GB" sz="1200" b="0" baseline="0" dirty="0">
                <a:solidFill>
                  <a:srgbClr val="62A9AA"/>
                </a:solidFill>
              </a:rPr>
              <a:t>were: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Amy and Ella Meek - Set up Kids Against Plastic in 2016 when aged just </a:t>
            </a:r>
            <a:r>
              <a:rPr lang="en-GB" b="1" i="0" dirty="0">
                <a:solidFill>
                  <a:srgbClr val="202122"/>
                </a:solidFill>
                <a:effectLst/>
                <a:latin typeface="Arial" panose="020B0604020202020204" pitchFamily="34" charset="0"/>
              </a:rPr>
              <a:t>11 and 13 </a:t>
            </a:r>
            <a:r>
              <a:rPr lang="en-GB" b="0" i="0" dirty="0">
                <a:solidFill>
                  <a:srgbClr val="202122"/>
                </a:solidFill>
                <a:effectLst/>
                <a:latin typeface="Arial" panose="020B0604020202020204" pitchFamily="34" charset="0"/>
              </a:rPr>
              <a:t>to campaign against the use of single use plastics (</a:t>
            </a:r>
            <a:r>
              <a:rPr lang="en-GB" b="1" i="0" dirty="0">
                <a:solidFill>
                  <a:srgbClr val="202122"/>
                </a:solidFill>
                <a:effectLst/>
                <a:latin typeface="Arial" panose="020B0604020202020204" pitchFamily="34" charset="0"/>
              </a:rPr>
              <a:t>Article 6: The right to life, </a:t>
            </a:r>
            <a:r>
              <a:rPr lang="en-GB" b="1" i="0" u="sng" dirty="0">
                <a:solidFill>
                  <a:srgbClr val="202122"/>
                </a:solidFill>
                <a:effectLst/>
                <a:latin typeface="Arial" panose="020B0604020202020204" pitchFamily="34" charset="0"/>
              </a:rPr>
              <a:t>survival</a:t>
            </a:r>
            <a:r>
              <a:rPr lang="en-GB" b="1" i="0" dirty="0">
                <a:solidFill>
                  <a:srgbClr val="202122"/>
                </a:solidFill>
                <a:effectLst/>
                <a:latin typeface="Arial" panose="020B0604020202020204" pitchFamily="34" charset="0"/>
              </a:rPr>
              <a:t> and </a:t>
            </a:r>
            <a:r>
              <a:rPr lang="en-GB" b="1" i="0" u="none"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 and Article 24: The right to healthcare as this includes the right to ‘a safe environment’)</a:t>
            </a:r>
            <a:r>
              <a:rPr lang="en-GB" b="0" i="0" dirty="0">
                <a:solidFill>
                  <a:srgbClr val="202122"/>
                </a:solidFill>
                <a:effectLst/>
                <a:latin typeface="Arial" panose="020B0604020202020204" pitchFamily="34" charset="0"/>
              </a:rPr>
              <a:t>.</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Amika George - successfully campaigned for free sanitary products in secondary schools to end period poverty in 2017 when aged </a:t>
            </a:r>
            <a:r>
              <a:rPr lang="en-GB" b="1" i="0" dirty="0">
                <a:solidFill>
                  <a:srgbClr val="202122"/>
                </a:solidFill>
                <a:effectLst/>
                <a:latin typeface="Arial" panose="020B0604020202020204" pitchFamily="34" charset="0"/>
              </a:rPr>
              <a:t>17</a:t>
            </a:r>
            <a:r>
              <a:rPr lang="en-GB" b="0" i="0" dirty="0">
                <a:solidFill>
                  <a:srgbClr val="202122"/>
                </a:solidFill>
                <a:effectLst/>
                <a:latin typeface="Arial" panose="020B0604020202020204" pitchFamily="34" charset="0"/>
              </a:rPr>
              <a:t>. She been honoured on the Time Magazine’s ‘Most Influential Teens of 2018’ list. </a:t>
            </a:r>
            <a:r>
              <a:rPr lang="en-GB" b="1" i="0" dirty="0">
                <a:solidFill>
                  <a:srgbClr val="202122"/>
                </a:solidFill>
                <a:effectLst/>
                <a:latin typeface="Arial" panose="020B0604020202020204" pitchFamily="34" charset="0"/>
              </a:rPr>
              <a:t>(Article 24: The right to healthcare)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FFFFFF"/>
                </a:solidFill>
                <a:effectLst/>
                <a:latin typeface="Roboto"/>
              </a:rPr>
              <a:t>Heba Ahmed a human rights and anti-racist activist who was responsible for 15,000 people attending the Black Lives Matter protest in Manchester in June 2020 </a:t>
            </a:r>
            <a:r>
              <a:rPr lang="en-GB" b="0" i="0" dirty="0">
                <a:solidFill>
                  <a:srgbClr val="202122"/>
                </a:solidFill>
                <a:effectLst/>
                <a:latin typeface="Arial" panose="020B0604020202020204" pitchFamily="34" charset="0"/>
              </a:rPr>
              <a:t>when aged </a:t>
            </a:r>
            <a:r>
              <a:rPr lang="en-GB" b="1" i="0" dirty="0">
                <a:solidFill>
                  <a:srgbClr val="202122"/>
                </a:solidFill>
                <a:effectLst/>
                <a:latin typeface="Arial" panose="020B0604020202020204" pitchFamily="34" charset="0"/>
              </a:rPr>
              <a:t>16</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Jamie Windust a non-binary writer, editor, model, and public speaker. They made headlines in 2018 (when aged </a:t>
            </a:r>
            <a:r>
              <a:rPr lang="en-GB" b="1" i="0" dirty="0">
                <a:solidFill>
                  <a:srgbClr val="202122"/>
                </a:solidFill>
                <a:effectLst/>
                <a:latin typeface="Arial" panose="020B0604020202020204" pitchFamily="34" charset="0"/>
              </a:rPr>
              <a:t>21</a:t>
            </a:r>
            <a:r>
              <a:rPr lang="en-GB" b="0" i="0" dirty="0">
                <a:solidFill>
                  <a:srgbClr val="202122"/>
                </a:solidFill>
                <a:effectLst/>
                <a:latin typeface="Arial" panose="020B0604020202020204" pitchFamily="34" charset="0"/>
              </a:rPr>
              <a:t>) for calling out the staff of </a:t>
            </a:r>
            <a:r>
              <a:rPr lang="en-GB" b="0" i="1" dirty="0">
                <a:solidFill>
                  <a:srgbClr val="202122"/>
                </a:solidFill>
                <a:effectLst/>
                <a:latin typeface="Arial" panose="020B0604020202020204" pitchFamily="34" charset="0"/>
              </a:rPr>
              <a:t>Fantastic Beasts: The Crimes of Grindelwald</a:t>
            </a:r>
            <a:r>
              <a:rPr lang="en-GB" b="0" i="0" dirty="0">
                <a:solidFill>
                  <a:srgbClr val="202122"/>
                </a:solidFill>
                <a:effectLst/>
                <a:latin typeface="Arial" panose="020B0604020202020204" pitchFamily="34" charset="0"/>
              </a:rPr>
              <a:t> for alleged misogyny, homophobia and transphobia, and in 2019 for petitioning the UK Parliament for gender-neutral passport options. </a:t>
            </a:r>
            <a:r>
              <a:rPr lang="en-GB" b="1" i="0" dirty="0">
                <a:solidFill>
                  <a:srgbClr val="202122"/>
                </a:solidFill>
                <a:effectLst/>
                <a:latin typeface="Arial" panose="020B0604020202020204" pitchFamily="34" charset="0"/>
              </a:rPr>
              <a:t>(Article 2: Protection from discrimination and Article 6: The right to life, survival and </a:t>
            </a:r>
            <a:r>
              <a:rPr lang="en-GB" b="1" i="0" u="sng"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121212"/>
                </a:solidFill>
                <a:effectLst/>
                <a:latin typeface="GuardianTextEgyptian"/>
              </a:rPr>
              <a:t>Shiden Tekle- in 2018 aged </a:t>
            </a:r>
            <a:r>
              <a:rPr lang="en-GB" b="1" i="0" dirty="0">
                <a:solidFill>
                  <a:srgbClr val="121212"/>
                </a:solidFill>
                <a:effectLst/>
                <a:latin typeface="GuardianTextEgyptian"/>
              </a:rPr>
              <a:t>18</a:t>
            </a:r>
            <a:r>
              <a:rPr lang="en-GB" b="0" i="0" dirty="0">
                <a:solidFill>
                  <a:srgbClr val="121212"/>
                </a:solidFill>
                <a:effectLst/>
                <a:latin typeface="GuardianTextEgyptian"/>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b="1" i="0" dirty="0">
                <a:solidFill>
                  <a:srgbClr val="121212"/>
                </a:solidFill>
                <a:effectLst/>
                <a:latin typeface="GuardianTextEgyptian"/>
              </a:rPr>
              <a:t>(</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b="0" i="0" dirty="0">
              <a:solidFill>
                <a:srgbClr val="202122"/>
              </a:solidFill>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dirty="0">
                <a:solidFill>
                  <a:srgbClr val="202122"/>
                </a:solidFill>
                <a:effectLst/>
                <a:latin typeface="Arial" panose="020B0604020202020204" pitchFamily="34" charset="0"/>
                <a:ea typeface="+mn-ea"/>
              </a:rPr>
              <a:t>(All of the above would also encompass Article 3 – The child’s best interests and Article 12: Getting your voice heard).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solidFill>
                  <a:srgbClr val="62A9AA"/>
                </a:solidFill>
              </a:rPr>
              <a:t>Depending on the task set, </a:t>
            </a:r>
            <a:r>
              <a:rPr lang="en-GB" sz="1200" b="1" i="0" kern="1200" dirty="0">
                <a:solidFill>
                  <a:schemeClr val="tx1"/>
                </a:solidFill>
                <a:effectLst/>
                <a:latin typeface="+mn-lt"/>
                <a:ea typeface="+mn-ea"/>
                <a:cs typeface="+mn-cs"/>
              </a:rPr>
              <a:t>ASK</a:t>
            </a:r>
            <a:r>
              <a:rPr lang="en-GB" sz="1200" i="0" kern="1200" dirty="0">
                <a:solidFill>
                  <a:schemeClr val="tx1"/>
                </a:solidFill>
                <a:effectLst/>
                <a:latin typeface="+mn-lt"/>
                <a:ea typeface="+mn-ea"/>
                <a:cs typeface="+mn-cs"/>
              </a:rPr>
              <a:t> one or two pupils to feedback on the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issue that they would like to campaign about/prominent activists who campaign for their chosen issue etc.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u="none" strike="noStrike" dirty="0">
                <a:solidFill>
                  <a:srgbClr val="0070C0"/>
                </a:solidFill>
                <a:effectLst/>
                <a:latin typeface="Calibri" panose="020F0502020204030204" pitchFamily="34" charset="0"/>
                <a:ea typeface="Calibri" panose="020F0502020204030204" pitchFamily="34" charset="0"/>
              </a:rPr>
              <a:t>N.B. Teachers have some flexibility so that if you have chosen not to set the homework/extension task you will have some additional time to cover the key activities in greater detail.</a:t>
            </a:r>
            <a:endParaRPr lang="en-GB" sz="18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800" b="0" i="0" dirty="0">
                <a:solidFill>
                  <a:srgbClr val="000000"/>
                </a:solidFill>
                <a:effectLst/>
                <a:latin typeface="Calibri" panose="020F0502020204030204" pitchFamily="34" charset="0"/>
              </a:rPr>
              <a:t>In lesson two of </a:t>
            </a:r>
            <a:r>
              <a:rPr lang="en-GB" sz="1800" b="0" i="1" dirty="0">
                <a:solidFill>
                  <a:srgbClr val="000000"/>
                </a:solidFill>
                <a:effectLst/>
                <a:latin typeface="Calibri" panose="020F0502020204030204" pitchFamily="34" charset="0"/>
              </a:rPr>
              <a:t>The Rights Idea? </a:t>
            </a:r>
            <a:r>
              <a:rPr lang="en-GB" sz="1800" b="0" i="0" dirty="0">
                <a:solidFill>
                  <a:srgbClr val="000000"/>
                </a:solidFill>
                <a:effectLst/>
                <a:latin typeface="Calibri" panose="020F0502020204030204" pitchFamily="34" charset="0"/>
              </a:rPr>
              <a:t>pupils will explore the sources of support available to them when their parents separate and how to access this support. This will be discussed as part of young people’s Article 12 right to give their opinion and for adults to listen and take it seriously. To set this up and to recap, ask pupils to use the suggested words to (verbally) fill in the gaps on Article 12 above. </a:t>
            </a: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0" i="0" dirty="0">
                <a:solidFill>
                  <a:srgbClr val="000000"/>
                </a:solidFill>
                <a:effectLst/>
                <a:latin typeface="Calibri" panose="020F0502020204030204" pitchFamily="34" charset="0"/>
              </a:rPr>
              <a:t>In slideshow mode, the gap-fill appears without the suggested words, with the suggested words appearing on a click to give you the option of doing the exercise as the extension task. </a:t>
            </a: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1" i="0" dirty="0">
                <a:solidFill>
                  <a:srgbClr val="000000"/>
                </a:solidFill>
                <a:effectLst/>
                <a:latin typeface="Calibri" panose="020F0502020204030204" pitchFamily="34" charset="0"/>
              </a:rPr>
              <a:t>As a support activity </a:t>
            </a:r>
            <a:r>
              <a:rPr lang="en-GB" sz="1800" b="0" i="0" dirty="0">
                <a:solidFill>
                  <a:srgbClr val="000000"/>
                </a:solidFill>
                <a:effectLst/>
                <a:latin typeface="Calibri" panose="020F0502020204030204" pitchFamily="34" charset="0"/>
              </a:rPr>
              <a:t>consider giving pupils only the three words needed to fill the gaps.</a:t>
            </a:r>
          </a:p>
          <a:p>
            <a:pPr algn="l">
              <a:spcAft>
                <a:spcPts val="800"/>
              </a:spcAft>
            </a:pPr>
            <a:r>
              <a:rPr lang="en-GB" b="1" dirty="0"/>
              <a:t>As an extension activity </a:t>
            </a:r>
            <a:r>
              <a:rPr lang="en-GB" dirty="0"/>
              <a:t>consider asking pupils to complete the gap-fill without any suggested words. </a:t>
            </a:r>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Give pupils a few minutes to </a:t>
            </a:r>
            <a:r>
              <a:rPr lang="en-GB" sz="1800" dirty="0">
                <a:effectLst/>
                <a:latin typeface="Arial" panose="020B0604020202020204" pitchFamily="34" charset="0"/>
                <a:ea typeface="Times New Roman" panose="02020603050405020304" pitchFamily="18" charset="0"/>
                <a:cs typeface="Arial" panose="020B0604020202020204" pitchFamily="34" charset="0"/>
              </a:rPr>
              <a:t>read the scenario and then ask them (without conferring) to each to draw a mind map </a:t>
            </a:r>
            <a:r>
              <a:rPr lang="en-US" sz="1800" dirty="0">
                <a:effectLst/>
                <a:latin typeface="Arial" panose="020B0604020202020204" pitchFamily="34" charset="0"/>
                <a:ea typeface="Times New Roman" panose="02020603050405020304" pitchFamily="18" charset="0"/>
                <a:cs typeface="Arial" panose="020B0604020202020204" pitchFamily="34" charset="0"/>
              </a:rPr>
              <a:t>with the word ‘Tom’ in the middle. Around the outside, ask them to write down:</a:t>
            </a:r>
          </a:p>
          <a:p>
            <a:pPr>
              <a:lnSpc>
                <a:spcPct val="115000"/>
              </a:lnSpc>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how you think Tom may be </a:t>
            </a:r>
            <a:r>
              <a:rPr lang="en-GB" sz="1800" dirty="0">
                <a:effectLst/>
                <a:latin typeface="Arial" panose="020B0604020202020204" pitchFamily="34" charset="0"/>
                <a:ea typeface="Calibri" panose="020F0502020204030204" pitchFamily="34" charset="0"/>
                <a:cs typeface="Arial" panose="020B0604020202020204" pitchFamily="34" charset="0"/>
              </a:rPr>
              <a:t>feeling. (S</a:t>
            </a:r>
            <a:r>
              <a:rPr lang="en-US" sz="1800" dirty="0">
                <a:effectLst/>
                <a:latin typeface="Arial" panose="020B0604020202020204" pitchFamily="34" charset="0"/>
                <a:ea typeface="Calibri" panose="020F0502020204030204" pitchFamily="34" charset="0"/>
                <a:cs typeface="Arial" panose="020B0604020202020204" pitchFamily="34" charset="0"/>
              </a:rPr>
              <a:t>ad, hurt, angry, worried and/ or confused)</a:t>
            </a:r>
          </a:p>
          <a:p>
            <a:pPr marL="342900" lvl="0" indent="-342900">
              <a:buFont typeface="+mj-lt"/>
              <a:buAutoNum type="alphaLcParen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questions you think Tom may have at this time. (Is this because of something I have done? Is there any chance of you staying together? Where am I going to live? Who am I going to live with? How often will I see my other parent? Will I have to change schools? Will I be able to keep up my friendships/hobbies/time with wider family? How will things get sorted out? Will I be asked what I want? If so, by whom? Will I have to go to court?) </a:t>
            </a:r>
          </a:p>
          <a:p>
            <a:pPr marL="342900" lvl="0" indent="-342900">
              <a:buFont typeface="+mj-lt"/>
              <a:buAutoNum type="alphaLcParen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1800" dirty="0">
                <a:effectLst/>
                <a:latin typeface="Arial" panose="020B0604020202020204" pitchFamily="34" charset="0"/>
                <a:ea typeface="Calibri" panose="020F0502020204030204" pitchFamily="34" charset="0"/>
                <a:cs typeface="Times New Roman" panose="02020603050405020304" pitchFamily="18" charset="0"/>
              </a:rPr>
              <a:t>the support you think Tom may need and any examples you know of support that may be available to him. </a:t>
            </a:r>
            <a:r>
              <a:rPr lang="en-GB" sz="1800" dirty="0">
                <a:effectLst/>
                <a:latin typeface="Arial" panose="020B0604020202020204" pitchFamily="34" charset="0"/>
                <a:ea typeface="Calibri" panose="020F0502020204030204" pitchFamily="34" charset="0"/>
                <a:cs typeface="Times New Roman" panose="02020603050405020304" pitchFamily="18" charset="0"/>
              </a:rPr>
              <a:t>( Support needed may include - good friends around him; peer support from others who've been through this; good pastoral support at school; good information online to get some of his questions answered; someone to speak to about how he's feeling; someone to speak to about what he would like to happen around arrangements for his care. Sources of support may include- pastoral support at school; friends or wider family; ChildLine or other counselling service). </a:t>
            </a:r>
          </a:p>
          <a:p>
            <a:pPr marL="0" lvl="0" indent="0">
              <a:buFont typeface="+mj-l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mj-lt"/>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Note: </a:t>
            </a:r>
            <a:r>
              <a:rPr lang="en-GB" sz="1800" dirty="0">
                <a:effectLst/>
                <a:latin typeface="Calibri" panose="020F0502020204030204" pitchFamily="34" charset="0"/>
                <a:ea typeface="Times New Roman" panose="02020603050405020304" pitchFamily="18" charset="0"/>
              </a:rPr>
              <a:t>Do not give any further hints or tips, even if pupils ask questions. They should not share their ideas with classmates during the activity. This will give you the opportunity to see what pupils’ own beliefs and ideas are before the lesson begins.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mj-lt"/>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Ci</a:t>
            </a:r>
            <a:r>
              <a:rPr lang="en-GB" sz="1800" b="1" dirty="0">
                <a:effectLst/>
                <a:latin typeface="Calibri" panose="020F0502020204030204" pitchFamily="34" charset="0"/>
                <a:ea typeface="Times New Roman" panose="02020603050405020304" pitchFamily="18" charset="0"/>
                <a:cs typeface="Arial" panose="020B0604020202020204" pitchFamily="34" charset="0"/>
              </a:rPr>
              <a:t>rculate the room </a:t>
            </a:r>
            <a:r>
              <a:rPr lang="en-GB" sz="1800" dirty="0">
                <a:effectLst/>
                <a:latin typeface="Calibri" panose="020F0502020204030204" pitchFamily="34" charset="0"/>
                <a:ea typeface="Times New Roman" panose="02020603050405020304" pitchFamily="18" charset="0"/>
                <a:cs typeface="Arial" panose="020B0604020202020204" pitchFamily="34" charset="0"/>
              </a:rPr>
              <a:t>as pupils complete their mind maps in order to gauge what pupils know/think/feel/believe in relation to the topic. After pupils have had 3-4 minutes or so to complete their mind maps, ask for all class feedback (using the suggested answers above to guide you). </a:t>
            </a:r>
            <a:r>
              <a:rPr lang="en-GB" sz="1800" b="1" dirty="0">
                <a:effectLst/>
                <a:latin typeface="Calibri" panose="020F0502020204030204" pitchFamily="34" charset="0"/>
                <a:cs typeface="Arial" panose="020B0604020202020204" pitchFamily="34" charset="0"/>
              </a:rPr>
              <a:t>Ask</a:t>
            </a:r>
            <a:r>
              <a:rPr lang="en-GB" sz="1800" dirty="0">
                <a:effectLst/>
                <a:latin typeface="Calibri" panose="020F0502020204030204" pitchFamily="34" charset="0"/>
                <a:cs typeface="Arial" panose="020B0604020202020204" pitchFamily="34" charset="0"/>
              </a:rPr>
              <a:t> pupils </a:t>
            </a:r>
            <a:r>
              <a:rPr lang="en-GB" sz="1800" dirty="0">
                <a:effectLst/>
                <a:latin typeface="Calibri" panose="020F0502020204030204" pitchFamily="34" charset="0"/>
                <a:ea typeface="Times New Roman" panose="02020603050405020304" pitchFamily="18" charset="0"/>
                <a:cs typeface="Arial" panose="020B0604020202020204" pitchFamily="34" charset="0"/>
              </a:rPr>
              <a:t>not to add anything else to their mind maps during class feedback and to put these to one side as they will return to them (and these 3 questions) at the end of the lesson. </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320153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000000"/>
                </a:solidFill>
                <a:effectLst/>
                <a:latin typeface="+mn-lt"/>
                <a:ea typeface="Calibri" panose="020F0502020204030204" pitchFamily="34" charset="0"/>
              </a:rPr>
              <a:t>Show the class the ‘The Rights Idea?’ video asking pupils, as they watch, to make a note of and then feedback the three things that it indicates young people are entitled to under the UNCRC when their parents separate.</a:t>
            </a:r>
          </a:p>
          <a:p>
            <a:endParaRPr lang="en-GB" sz="1200" i="0" dirty="0">
              <a:solidFill>
                <a:srgbClr val="00000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ea typeface="Times New Roman" panose="02020603050405020304" pitchFamily="18" charset="0"/>
                <a:cs typeface="Times New Roman" panose="02020603050405020304" pitchFamily="18" charset="0"/>
              </a:rPr>
              <a:t>Press control, click on </a:t>
            </a:r>
            <a:r>
              <a:rPr lang="en-GB" sz="1200" i="1"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a:t>
            </a:r>
            <a:r>
              <a:rPr lang="en-GB" sz="1200" i="0" dirty="0">
                <a:effectLst/>
                <a:latin typeface="+mn-lt"/>
                <a:ea typeface="Times New Roman" panose="02020603050405020304" pitchFamily="18" charset="0"/>
                <a:cs typeface="Times New Roman" panose="02020603050405020304" pitchFamily="18" charset="0"/>
              </a:rPr>
              <a:t>link on the slide to play the video. </a:t>
            </a:r>
          </a:p>
          <a:p>
            <a:endParaRPr lang="en-GB" sz="1200" i="0" dirty="0">
              <a:effectLst/>
              <a:latin typeface="+mn-lt"/>
              <a:ea typeface="Times New Roman" panose="02020603050405020304" pitchFamily="18" charset="0"/>
              <a:cs typeface="Times New Roman" panose="02020603050405020304" pitchFamily="18" charset="0"/>
            </a:endParaRPr>
          </a:p>
          <a:p>
            <a:r>
              <a:rPr lang="en-GB" sz="1200" i="0" dirty="0">
                <a:solidFill>
                  <a:srgbClr val="000000"/>
                </a:solidFill>
                <a:effectLst/>
                <a:latin typeface="+mn-lt"/>
                <a:ea typeface="Calibri" panose="020F0502020204030204" pitchFamily="34" charset="0"/>
              </a:rPr>
              <a:t>Take feedback from the class - pupils should identify that young people are entitled to: </a:t>
            </a:r>
            <a:r>
              <a:rPr lang="en-GB" sz="1200" b="1" i="0" dirty="0">
                <a:solidFill>
                  <a:srgbClr val="000000"/>
                </a:solidFill>
                <a:effectLst/>
                <a:latin typeface="+mn-lt"/>
                <a:ea typeface="Calibri" panose="020F0502020204030204" pitchFamily="34" charset="0"/>
              </a:rPr>
              <a:t>Information, consultation and (if needed representation). </a:t>
            </a:r>
            <a:r>
              <a:rPr lang="en-GB" sz="1200" i="0" dirty="0">
                <a:solidFill>
                  <a:srgbClr val="000000"/>
                </a:solidFill>
                <a:effectLst/>
                <a:latin typeface="+mn-lt"/>
                <a:ea typeface="Calibri" panose="020F0502020204030204" pitchFamily="34" charset="0"/>
              </a:rPr>
              <a:t>Emphasise that these are all voluntary- young people have the right to have their voices heard and to be consulted but equally they have the right not to be consulted if they do not wish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Support activity: Consider suggesting that pupils pull out 1-2 points from the video only.</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Extension activity: Consider asking pupils to pull out the different ways that Chloe said that Tom could make his voice heard – </a:t>
            </a:r>
            <a:r>
              <a:rPr lang="en-GB" sz="1200" b="0" i="0" kern="1200" dirty="0">
                <a:solidFill>
                  <a:schemeClr val="tx1"/>
                </a:solidFill>
                <a:effectLst/>
                <a:latin typeface="+mn-lt"/>
                <a:ea typeface="+mn-ea"/>
                <a:cs typeface="+mn-cs"/>
              </a:rPr>
              <a:t>(through meeting with the mediator if his parents went to mediation; speaking to the Family Court Adviser (FCA) or sometimes the judge if his parents went to court and by having a lawyer represent him in court if needed). </a:t>
            </a: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19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lumMod val="75000"/>
                  </a:schemeClr>
                </a:solidFill>
              </a:rPr>
              <a:t>Quick fire quiz: To consolidate learning from the video, take 3 minutes to ask the class to answer the 5 questions. To ensure that all participate, </a:t>
            </a:r>
            <a:r>
              <a:rPr lang="en-GB" sz="1800" dirty="0">
                <a:effectLst/>
                <a:latin typeface="Calibri" panose="020F0502020204030204" pitchFamily="34" charset="0"/>
                <a:ea typeface="Times New Roman" panose="02020603050405020304" pitchFamily="18" charset="0"/>
                <a:cs typeface="Calibri" panose="020F0502020204030204" pitchFamily="34" charset="0"/>
              </a:rPr>
              <a:t>either provide a handout for pupils to complete/refer back to if they find they need the information in future (a handout is at the end of the Teacher Guidance) or ask pupils to write down their answers before asking individual pupils to give their answer to a question.</a:t>
            </a:r>
          </a:p>
          <a:p>
            <a:endParaRPr lang="en-GB" dirty="0"/>
          </a:p>
          <a:p>
            <a:r>
              <a:rPr lang="en-GB" dirty="0"/>
              <a:t>In slideshow mode, each question in the left-hand box is followed by an answer in the right-hand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i="0" kern="1200" dirty="0">
              <a:solidFill>
                <a:schemeClr val="tx1"/>
              </a:solidFill>
              <a:effectLst/>
              <a:latin typeface="+mn-lt"/>
              <a:ea typeface="+mn-ea"/>
              <a:cs typeface="+mn-cs"/>
            </a:endParaRPr>
          </a:p>
          <a:p>
            <a:pPr lvl="0"/>
            <a:r>
              <a:rPr lang="en-GB" sz="1000" i="0" kern="1200" dirty="0">
                <a:solidFill>
                  <a:schemeClr val="tx1"/>
                </a:solidFill>
                <a:effectLst/>
                <a:latin typeface="+mn-lt"/>
                <a:ea typeface="+mn-ea"/>
                <a:cs typeface="+mn-cs"/>
              </a:rPr>
              <a:t>When parents separate, as the pupils have just learned, young people are entitled to information. Some of the information they are likely to want will be on the ‘sources of support’ available to them (which follow on slide 23) and details about the process itself- what will happen?  How will decisions be made?</a:t>
            </a:r>
          </a:p>
          <a:p>
            <a:pPr lvl="0"/>
            <a:endParaRPr lang="en-GB" sz="1000" i="0" kern="1200" dirty="0">
              <a:solidFill>
                <a:schemeClr val="tx1"/>
              </a:solidFill>
              <a:effectLst/>
              <a:latin typeface="+mn-lt"/>
              <a:ea typeface="+mn-ea"/>
              <a:cs typeface="+mn-cs"/>
            </a:endParaRPr>
          </a:p>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The information here gives a brief overview of the process  - the encouragement that parents get to settle child arrangements without going to court – either directly or in mediation and the voice that children get in the decision-making. It is important for peoples to understand that a child's involvement is voluntary  - they did not have to express a view if they do not want to.</a:t>
            </a:r>
            <a:endParaRPr lang="en-GB" sz="1200" dirty="0">
              <a:effectLst/>
              <a:latin typeface="Arial" panose="020B0604020202020204" pitchFamily="34" charset="0"/>
              <a:cs typeface="Arial" panose="020B0604020202020204" pitchFamily="34" charset="0"/>
            </a:endParaRPr>
          </a:p>
          <a:p>
            <a:pPr>
              <a:lnSpc>
                <a:spcPct val="115000"/>
              </a:lnSpc>
              <a:spcAft>
                <a:spcPts val="1000"/>
              </a:spcAft>
            </a:pPr>
            <a:endParaRPr lang="en-GB" dirty="0"/>
          </a:p>
          <a:p>
            <a:pPr>
              <a:lnSpc>
                <a:spcPct val="115000"/>
              </a:lnSpc>
              <a:spcAft>
                <a:spcPts val="1000"/>
              </a:spcAft>
            </a:pPr>
            <a:r>
              <a:rPr lang="en-GB" dirty="0"/>
              <a:t>(The teacher facing slides, at slide 8 gives fuller details).</a:t>
            </a:r>
          </a:p>
          <a:p>
            <a:pPr algn="l">
              <a:buFont typeface="Arial" panose="020B0604020202020204" pitchFamily="34" charset="0"/>
              <a:buNone/>
            </a:pPr>
            <a:endParaRPr lang="en-GB" sz="1200" b="0" i="0" dirty="0">
              <a:solidFill>
                <a:srgbClr val="323132"/>
              </a:solidFill>
              <a:effectLst/>
              <a:latin typeface="Open San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167901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2471-9F32-6260-170F-624EF930C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88628-6CCF-8267-1393-D0319F3E2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46D55-EA91-CE9D-3DEA-FF80D66EE3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NB - For glossary of terms, see the Teacher Guidance. </a:t>
            </a:r>
          </a:p>
          <a:p>
            <a:pPr algn="l">
              <a:buFont typeface="Arial" panose="020B0604020202020204" pitchFamily="34" charset="0"/>
              <a:buNone/>
            </a:pPr>
            <a:endParaRPr lang="en-GB" b="0" i="0" dirty="0">
              <a:solidFill>
                <a:srgbClr val="323132"/>
              </a:solidFill>
              <a:effectLst/>
              <a:latin typeface="Open Sans"/>
            </a:endParaRPr>
          </a:p>
          <a:p>
            <a:pPr algn="l">
              <a:buFont typeface="Arial" panose="020B0604020202020204" pitchFamily="34" charset="0"/>
              <a:buNone/>
            </a:pPr>
            <a:r>
              <a:rPr lang="en-GB" sz="1200" kern="1200" dirty="0">
                <a:solidFill>
                  <a:schemeClr val="tx1"/>
                </a:solidFill>
                <a:effectLst/>
                <a:latin typeface="+mn-lt"/>
                <a:ea typeface="+mn-ea"/>
                <a:cs typeface="+mn-cs"/>
              </a:rPr>
              <a:t>In 2021, approximately 58% of the population lived in a couple, the majority were married but almost a quarter (24.3%) were cohabiting (ONS, 2023). </a:t>
            </a:r>
            <a:r>
              <a:rPr lang="en-GB" b="0" i="0" dirty="0">
                <a:solidFill>
                  <a:srgbClr val="323132"/>
                </a:solidFill>
                <a:effectLst/>
                <a:latin typeface="Open Sans"/>
              </a:rPr>
              <a:t>Whilst rates of cohabitation are increasing, most parents who separate will have been married. Here, therefore, we look briefly at the process of divorce, which changed substantially in April 2022. </a:t>
            </a:r>
          </a:p>
          <a:p>
            <a:pPr algn="l">
              <a:buFont typeface="Arial" panose="020B0604020202020204" pitchFamily="34" charset="0"/>
              <a:buNone/>
            </a:pPr>
            <a:endParaRPr lang="en-GB"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Calibri" panose="020F0502020204030204" pitchFamily="34" charset="0"/>
                <a:ea typeface="Calibri" panose="020F0502020204030204" pitchFamily="34" charset="0"/>
              </a:rPr>
              <a:t>Explain to pupils that different religions have different views on divorce, and those views will be respected, but this is not the focus of the lesson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ACT Citizenship Principles, Principle 1).</a:t>
            </a:r>
            <a:endParaRPr lang="en-GB" b="0" i="0" dirty="0">
              <a:solidFill>
                <a:srgbClr val="323132"/>
              </a:solidFill>
              <a:effectLst/>
              <a:latin typeface="Open Sans"/>
            </a:endParaRPr>
          </a:p>
          <a:p>
            <a:pPr algn="l">
              <a:buFont typeface="Arial" panose="020B0604020202020204" pitchFamily="34" charset="0"/>
              <a:buNone/>
            </a:pPr>
            <a:endParaRPr lang="en-GB" b="0" i="0" dirty="0">
              <a:solidFill>
                <a:srgbClr val="323132"/>
              </a:solidFill>
              <a:effectLst/>
              <a:latin typeface="Open Sans"/>
            </a:endParaRPr>
          </a:p>
          <a:p>
            <a:pPr algn="l">
              <a:buFont typeface="Arial" panose="020B0604020202020204" pitchFamily="34" charset="0"/>
              <a:buNone/>
            </a:pPr>
            <a:r>
              <a:rPr lang="en-GB" b="0" i="0" dirty="0">
                <a:solidFill>
                  <a:srgbClr val="323132"/>
                </a:solidFill>
                <a:effectLst/>
                <a:latin typeface="Open Sans"/>
              </a:rPr>
              <a:t>The person applying for the divorce is called ‘the Applicant’ and the other party is called ‘the Respondent’.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Explain to pupils that under the ‘old’ law (in force until April 2022), the Matrimonial Causes Act 1973, if a spouse wanted to divorce quickly than they had to prove that the other had committed adultery (had sex with a member of the opposite sex  whom they are not married to) or behaved unreasonably. If the Respondent objected to the allegation, then they could defend the application, but this rarely happened as it was an </a:t>
            </a:r>
            <a:r>
              <a:rPr lang="en-GB" sz="1200" b="1" i="0" dirty="0">
                <a:solidFill>
                  <a:srgbClr val="323132"/>
                </a:solidFill>
                <a:effectLst/>
                <a:latin typeface="Open Sans"/>
              </a:rPr>
              <a:t>extremely costly </a:t>
            </a:r>
            <a:r>
              <a:rPr lang="en-GB" sz="1200" b="0" i="0" dirty="0">
                <a:solidFill>
                  <a:srgbClr val="323132"/>
                </a:solidFill>
                <a:effectLst/>
                <a:latin typeface="Open Sans"/>
              </a:rPr>
              <a:t>process involving court hearings.  If an Applicant did not wish to allege fault, they needed to show that they had been separated for two years (provided the other party agreed) or five years if the other party did not agree (there was one other technical fact of two years desertion, but this was rarely used). The law had been widely criticised as the requirement to ‘blame’ the other person </a:t>
            </a:r>
            <a:r>
              <a:rPr lang="en-GB" sz="1200" b="1" i="0" dirty="0">
                <a:solidFill>
                  <a:srgbClr val="323132"/>
                </a:solidFill>
                <a:effectLst/>
                <a:latin typeface="Open Sans"/>
              </a:rPr>
              <a:t>could increase animosity</a:t>
            </a:r>
            <a:r>
              <a:rPr lang="en-GB" sz="1200" b="0" i="0" dirty="0">
                <a:solidFill>
                  <a:srgbClr val="323132"/>
                </a:solidFill>
                <a:effectLst/>
                <a:latin typeface="Open Sans"/>
              </a:rPr>
              <a:t>. Most English-speaking western countries: USA, Canada and Australia as well as much of Europe have had a no-fault divorce system for many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[NB, in case a pupil asks, the requirements for ending a married same-sex relationship was essentially the same as ending a mixed-sex marriage save that adultery can only be relied on if it involves sexual intercourse with a member of the opposite sex. Adultery was not a fact the party could rely on to end a civil partnership. The removal of fault, which is discussed on slide 20, removed this anomaly and the lack of a fair and even-handed approach for all couples – this is a higher-level point so only cover if a pupil raises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 </a:t>
            </a:r>
          </a:p>
          <a:p>
            <a:pPr algn="l">
              <a:buFont typeface="Arial" panose="020B0604020202020204" pitchFamily="34" charset="0"/>
              <a:buNone/>
            </a:pPr>
            <a:endParaRPr lang="en-GB" sz="1200" b="0" i="0" dirty="0">
              <a:solidFill>
                <a:srgbClr val="323132"/>
              </a:solidFill>
              <a:effectLst/>
              <a:latin typeface="Open Sans"/>
            </a:endParaRPr>
          </a:p>
        </p:txBody>
      </p:sp>
      <p:sp>
        <p:nvSpPr>
          <p:cNvPr id="4" name="Slide Number Placeholder 3">
            <a:extLst>
              <a:ext uri="{FF2B5EF4-FFF2-40B4-BE49-F238E27FC236}">
                <a16:creationId xmlns:a16="http://schemas.microsoft.com/office/drawing/2014/main" id="{6FEA0542-10DB-7827-6988-8A11DCF56C2F}"/>
              </a:ext>
            </a:extLst>
          </p:cNvPr>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392361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This two-part lesson plan  has been devised for Upper Key Stage 3 and Key Stage 4 pupils. </a:t>
            </a:r>
            <a:r>
              <a:rPr lang="en-GB" sz="1200" dirty="0"/>
              <a:t>This teaching is aimed at both PSHE and Citizenship teaching.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r>
              <a:rPr lang="en-GB" dirty="0"/>
              <a:t>This slide gives an overview of the lesson. It should be read in conjunction with the Teacher Guidance for </a:t>
            </a:r>
            <a:r>
              <a:rPr lang="en-GB" i="1" dirty="0"/>
              <a:t>‘The Rights Idea?’ </a:t>
            </a:r>
            <a:r>
              <a:rPr lang="en-GB" b="0" i="0" dirty="0">
                <a:solidFill>
                  <a:srgbClr val="000000"/>
                </a:solidFill>
                <a:effectLst/>
                <a:latin typeface="Calibri" panose="020F0502020204030204" pitchFamily="34" charset="0"/>
              </a:rPr>
              <a:t>Lesson 2. Teachers are reminded to </a:t>
            </a:r>
            <a:r>
              <a:rPr lang="en-GB" sz="1800" dirty="0">
                <a:effectLst/>
                <a:latin typeface="Calibri" panose="020F0502020204030204" pitchFamily="34" charset="0"/>
                <a:ea typeface="Times New Roman" panose="02020603050405020304" pitchFamily="18" charset="0"/>
              </a:rPr>
              <a:t>review and address any questions submitted in the anonymous </a:t>
            </a:r>
            <a:r>
              <a:rPr lang="en-GB" sz="2800" dirty="0"/>
              <a:t>ask-it-basket’/ </a:t>
            </a:r>
            <a:r>
              <a:rPr lang="en-GB" sz="1800" dirty="0">
                <a:effectLst/>
                <a:latin typeface="Calibri" panose="020F0502020204030204" pitchFamily="34" charset="0"/>
                <a:ea typeface="Times New Roman" panose="02020603050405020304" pitchFamily="18" charset="0"/>
              </a:rPr>
              <a:t>question box, to ensure they are answering all pupils’ questions.</a:t>
            </a:r>
            <a:endParaRPr lang="en-GB" i="1" dirty="0"/>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Now explain to the pupils why the change was felt to be needed and what the ‘new’ law sets out. </a:t>
            </a:r>
            <a:r>
              <a:rPr lang="en-GB" sz="1200" dirty="0">
                <a:latin typeface="+mn-lt"/>
              </a:rPr>
              <a:t>Explain that wider reforms in the family justice system in recent years have focussed on reducing conflict and promoting resolution yet alleging fault can cause distress, escalate conflict, increase costs and make resolution less likely. </a:t>
            </a:r>
            <a:r>
              <a:rPr lang="en-GB" sz="1200" b="0" dirty="0">
                <a:solidFill>
                  <a:srgbClr val="0070C0"/>
                </a:solidFill>
                <a:effectLst/>
                <a:latin typeface="+mn-lt"/>
                <a:ea typeface="Calibri" panose="020F0502020204030204" pitchFamily="34" charset="0"/>
              </a:rPr>
              <a:t>It is hoped that moving to a no-fault system of divorce will make it less acrimonious and therefore lead to better outcomes for children. </a:t>
            </a:r>
            <a:endParaRPr lang="en-GB" sz="1200" b="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The Divorce, Dissolution and Separation Act 2020, introduced </a:t>
            </a:r>
            <a:r>
              <a:rPr lang="en-GB" b="0" i="0" dirty="0">
                <a:solidFill>
                  <a:srgbClr val="323132"/>
                </a:solidFill>
                <a:effectLst/>
                <a:latin typeface="Open Sans"/>
              </a:rPr>
              <a:t>in April 2022</a:t>
            </a:r>
            <a:r>
              <a:rPr lang="en-GB" sz="1200" dirty="0">
                <a:solidFill>
                  <a:srgbClr val="3C3C3B"/>
                </a:solidFill>
                <a:latin typeface="+mn-lt"/>
              </a:rPr>
              <a:t>, removed fault from the process. The ground for divorce remains the same – the marriage must have irretrievably broken down – but this is proved by the passage of time. The Applicant can apply for a final order 26 weeks after filing the application. There is no option to defend the divorce, and the application can be made jointly. For some, it will increase the length of time it takes to get a divorce because the so called ‘quickie’ facts of adultery or unreasonable behaviour no longer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rPr>
              <a:t>Ensure, when teaching this, that you consider with pupils the ‘rights’ of the different parties affected and how sometimes rights can be in tension with each other. For example, if there is a ‘right’ to divorce for all adults, without having to allege fault, if one person wants the divorce but the other doesn’t then one person’s ‘right’ to divorce will be at the expense of the other person’s ‘right to family life’ under the Human Rights Act 1998, Article 8. Equally, even if the decision to separate is mutual, this will adversely impact on the child’s ‘right to family life’. Also, divorce can lead to economic disadvantage for women as they tend to reduce their work hours to care for children so tend to be earning less than men if they have children- but rules are in place to ensure that women’s contribution to the family life and viewed as equal to financial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rPr>
              <a:t>Remind pupils that in </a:t>
            </a:r>
            <a:r>
              <a:rPr lang="en-GB" sz="1200" i="1" dirty="0">
                <a:solidFill>
                  <a:srgbClr val="3C3C3B"/>
                </a:solidFill>
              </a:rPr>
              <a:t>The Rights Idea? </a:t>
            </a:r>
            <a:r>
              <a:rPr lang="en-GB" sz="1200" dirty="0">
                <a:solidFill>
                  <a:srgbClr val="3C3C3B"/>
                </a:solidFill>
              </a:rPr>
              <a:t>video we learned that Chloe, Jack and Rosie's parents made an application to court because they couldn't agree arrangements for the children. As their parents separated a couple of years ago, the divorce would have been under the ‘no-fault’ divorcee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3C3C3B"/>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Ask </a:t>
            </a:r>
            <a:r>
              <a:rPr lang="en-GB" sz="1200" b="0" dirty="0">
                <a:effectLst/>
                <a:latin typeface="+mn-lt"/>
                <a:ea typeface="Calibri" panose="020F0502020204030204" pitchFamily="34" charset="0"/>
              </a:rPr>
              <a:t>pupils to comment on what impact they think it may have had on the case if Chloe’s parents had divorced before the law changed and therefore, they either had to wait for two years, if they both agreed, or one of them had to allege ‘fault’ (adultery or unreasonable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Answer: </a:t>
            </a:r>
            <a:r>
              <a:rPr lang="en-GB" sz="1800" dirty="0">
                <a:effectLst/>
                <a:latin typeface="Arial" panose="020B0604020202020204" pitchFamily="34" charset="0"/>
                <a:ea typeface="Times New Roman" panose="02020603050405020304" pitchFamily="18" charset="0"/>
              </a:rPr>
              <a:t>It may have cost more. It may have made </a:t>
            </a:r>
            <a:r>
              <a:rPr lang="en-GB" sz="1200" b="0" dirty="0">
                <a:effectLst/>
                <a:latin typeface="+mn-lt"/>
                <a:ea typeface="Calibri" panose="020F0502020204030204" pitchFamily="34" charset="0"/>
              </a:rPr>
              <a:t>the separation more acrimonious. It may have made it harder for the parents to agree the arrangements for the children between themselves and therefore made an application to court more likely. Because it may have been less amicable, the parents may have been less open to listening to their children's views (and therefore it would have been less likely that the children’s Article 12 rights would have been upheld from the outset).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3C3C3B"/>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Tell pupils that Tom and his friend Samir have just learnt at school about the changes to the divorce law. </a:t>
            </a:r>
            <a:r>
              <a:rPr lang="en-GB" sz="1200" dirty="0">
                <a:effectLst/>
                <a:ea typeface="Times New Roman" panose="02020603050405020304" pitchFamily="18" charset="0"/>
              </a:rPr>
              <a:t>Tell pupils that Tom thinks the ‘fault-based’ law is outdated but his friend Samir isn’t so sure. In pairs, </a:t>
            </a:r>
            <a:r>
              <a:rPr lang="en-GB" sz="1200" b="1" dirty="0">
                <a:effectLst/>
                <a:ea typeface="Times New Roman" panose="02020603050405020304" pitchFamily="18" charset="0"/>
              </a:rPr>
              <a:t>ASK </a:t>
            </a:r>
            <a:r>
              <a:rPr lang="en-GB" sz="1200" b="0" dirty="0">
                <a:effectLst/>
                <a:ea typeface="Times New Roman" panose="02020603050405020304" pitchFamily="18" charset="0"/>
              </a:rPr>
              <a:t>pupils to </a:t>
            </a:r>
            <a:r>
              <a:rPr lang="en-GB" sz="1200" dirty="0">
                <a:effectLst/>
                <a:ea typeface="Times New Roman" panose="02020603050405020304" pitchFamily="18" charset="0"/>
              </a:rPr>
              <a:t>create 2 lists – noting down on one list at least 3 reasons why Tom might think the law is outdated (what are the ‘cons’ of the law?), and on the other at least 3 reasons Samir might disagree (what are the ‘pros’ of the law?) </a:t>
            </a:r>
            <a:r>
              <a:rPr lang="en-GB" sz="1200" b="1" dirty="0">
                <a:effectLst/>
                <a:ea typeface="Times New Roman" panose="02020603050405020304" pitchFamily="18" charset="0"/>
              </a:rPr>
              <a:t>ASK</a:t>
            </a:r>
            <a:r>
              <a:rPr lang="en-GB" sz="1200" dirty="0">
                <a:effectLst/>
                <a:ea typeface="Times New Roman" panose="02020603050405020304" pitchFamily="18" charset="0"/>
              </a:rPr>
              <a:t> some of the pupils for feedback on what they have put on the 2 lists.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Extension activity: </a:t>
            </a:r>
            <a:r>
              <a:rPr lang="en-GB" sz="1200"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onsider asking pupils to consider how they think the rates of marriage, civil partnership and cohabitation might change in future – do they think that more people will cohabit in the future, or will the new divorce law encourage higher rates of marriage? Might the new divorce law encourage higher rates of divorce?</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200" b="1"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sz="1200" b="1" dirty="0">
                <a:solidFill>
                  <a:srgbClr val="62A9AA"/>
                </a:solidFill>
                <a:effectLst/>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KS3, R22/ KS4, </a:t>
            </a:r>
            <a:r>
              <a:rPr lang="en-GB" sz="1200" b="0" i="0" dirty="0">
                <a:effectLst/>
                <a:latin typeface="Calibri" panose="020F0502020204030204" pitchFamily="34" charset="0"/>
              </a:rPr>
              <a:t>R</a:t>
            </a:r>
            <a:r>
              <a:rPr lang="en-GB" sz="1200" b="0" i="0" dirty="0">
                <a:solidFill>
                  <a:srgbClr val="000000"/>
                </a:solidFill>
                <a:effectLst/>
                <a:latin typeface="Calibri" panose="020F0502020204030204" pitchFamily="34" charset="0"/>
              </a:rPr>
              <a:t>13) requires  PSHE lessons to help pupils </a:t>
            </a:r>
            <a:r>
              <a:rPr lang="en-GB" dirty="0"/>
              <a:t>‘</a:t>
            </a:r>
            <a:r>
              <a:rPr lang="en-GB" sz="1200" b="1" i="0" dirty="0">
                <a:solidFill>
                  <a:srgbClr val="62A9AA"/>
                </a:solidFill>
                <a:effectLst/>
                <a:latin typeface="Calibri" panose="020F0502020204030204" pitchFamily="34" charset="0"/>
              </a:rPr>
              <a:t>to manage grief about changing relationships including the impact of separation [and] divorce.</a:t>
            </a:r>
          </a:p>
          <a:p>
            <a:pPr lvl="0"/>
            <a:endParaRPr lang="en-GB" sz="1200" b="1" i="0" dirty="0">
              <a:solidFill>
                <a:srgbClr val="62A9AA"/>
              </a:solidFill>
              <a:effectLst/>
              <a:latin typeface="Calibri" panose="020F0502020204030204" pitchFamily="34" charset="0"/>
            </a:endParaRPr>
          </a:p>
          <a:p>
            <a:pPr lvl="0"/>
            <a:r>
              <a:rPr lang="en-GB" dirty="0"/>
              <a:t>Here the emphasis is on the fact that parental separation can be a form of grief for children and that many go through a five-stage cycle, much in the same way as they experience grief because of bereavement. The emphasis should be on normalising some of the feelings that young people may have if their parents separate such as anger or sadness. Every child’s experience is unique and will depend in part on the situation at home prior to the separation and how amicable the parents are upon separation.  If the home life had been difficult the separation may be a relief. Not every child will feel all of these things or progress in a linear fashion through them. </a:t>
            </a:r>
          </a:p>
          <a:p>
            <a:pPr lvl="0"/>
            <a:endParaRPr lang="en-GB" dirty="0"/>
          </a:p>
          <a:p>
            <a:pPr lvl="0"/>
            <a:r>
              <a:rPr lang="en-GB" dirty="0"/>
              <a:t>Distancing techniques should be used, so describing how it is normal that </a:t>
            </a:r>
            <a:r>
              <a:rPr lang="en-GB" b="1" i="1" dirty="0"/>
              <a:t>Tom</a:t>
            </a:r>
            <a:r>
              <a:rPr lang="en-GB" dirty="0"/>
              <a:t> might feel hurt, sad, bewildered, angry or overwhelmed. Normalise how it is common for young people to feel that they were somehow responsible for the separation (the bargaining aspect of the grief cycle refers to attempts by young people to change their own behaviour in the hope that a parent will return home). </a:t>
            </a:r>
          </a:p>
          <a:p>
            <a:pPr lvl="0"/>
            <a:endParaRPr lang="en-GB" dirty="0"/>
          </a:p>
          <a:p>
            <a:pPr>
              <a:lnSpc>
                <a:spcPct val="115000"/>
              </a:lnSpc>
              <a:spcAft>
                <a:spcPts val="1000"/>
              </a:spcAft>
            </a:pPr>
            <a:r>
              <a:rPr lang="en-GB" sz="1200" kern="1200" dirty="0">
                <a:solidFill>
                  <a:schemeClr val="tx1"/>
                </a:solidFill>
                <a:effectLst/>
                <a:latin typeface="+mn-lt"/>
                <a:ea typeface="+mn-ea"/>
                <a:cs typeface="+mn-cs"/>
              </a:rPr>
              <a:t>Tell the pupils that after their conversation, Samir thinks about how Tom might be feeling as Tom’s parents are separating. Split the class into small groups and ask each group to describe 3 ways Samir could support Tom if Tom is experiencing any of these emotions.</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Ask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each group to feedback what their 3 top tips would be for Samir that could help Samir support Tom through his parent’s separation. [Listen to how he's feeling, without judging and ‘be there’ for him; help him to seek out pastoral support at school; reassure him that he is not to blame for the separation and encourage him to keep up with friends, hobbies, exercise etc.] </a:t>
            </a: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pupils of the support available to them in school from the pastoral lead. There is also lots of information and support available to young people online including: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Youth Advocacy Service (NYAS): </a:t>
            </a:r>
            <a:r>
              <a:rPr lang="en-GB" b="1" i="0" dirty="0">
                <a:solidFill>
                  <a:srgbClr val="202122"/>
                </a:solidFill>
                <a:effectLst/>
                <a:latin typeface="Arial" panose="020B0604020202020204" pitchFamily="34" charset="0"/>
              </a:rPr>
              <a:t>NYAS provides a range of rights based services for children and young people through a network of qualified advocates</a:t>
            </a:r>
            <a:r>
              <a:rPr lang="en-GB" b="0" i="0" dirty="0">
                <a:solidFill>
                  <a:srgbClr val="202122"/>
                </a:solidFill>
                <a:effectLst/>
                <a:latin typeface="Arial" panose="020B0604020202020204" pitchFamily="34" charset="0"/>
              </a:rPr>
              <a:t>. Advocates ensure that the views of children and young people are listened to, particularly in decisions which are made about them.</a:t>
            </a:r>
            <a:r>
              <a:rPr lang="en-GB" dirty="0"/>
              <a:t> NYAS works to ensure that young people’s Article 12 rights to information, consultation and representation are respected. It provides information to young people on its website; a free helpline and an advocate for young people. The advocate will find out what the young person’s </a:t>
            </a:r>
            <a:r>
              <a:rPr lang="en-GB" b="0" i="0" dirty="0">
                <a:solidFill>
                  <a:srgbClr val="747474"/>
                </a:solidFill>
                <a:effectLst/>
                <a:latin typeface="Istok Web"/>
              </a:rPr>
              <a:t>wishes and feelings are. They will help the young person to start, change or stop something in  their life. They can go with the young person to meetings, if the young person wants them to, and help them to tell people what the young person wants or speak for them if they don’t want to. The advocate will </a:t>
            </a:r>
            <a:r>
              <a:rPr lang="en-GB" dirty="0"/>
              <a:t>represent a child or young person in court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Association of Child Contact Centres: </a:t>
            </a:r>
            <a:r>
              <a:rPr lang="en-GB" b="1" dirty="0"/>
              <a:t>NACCC runs a network of 300 contact centres which </a:t>
            </a:r>
            <a:r>
              <a:rPr lang="en-GB" b="1" i="0" dirty="0">
                <a:solidFill>
                  <a:srgbClr val="262626"/>
                </a:solidFill>
                <a:effectLst/>
                <a:latin typeface="Helvetica Neue"/>
              </a:rPr>
              <a:t>provide a safe, neutral, welcoming space for children to spend time with parents (or other people important to them, such as grandparents).</a:t>
            </a:r>
            <a:r>
              <a:rPr lang="en-GB" b="0" i="0" dirty="0">
                <a:solidFill>
                  <a:srgbClr val="262626"/>
                </a:solidFill>
                <a:effectLst/>
                <a:latin typeface="Helvetica Neue"/>
              </a:rPr>
              <a:t> Contact centres are used for children, usually up to around the age of 9, often as a stepping stone to contact away from a contact centre where parents have not been able to agree contact. The NACCC website has lots of information for children and young people to help them to understand how they may be feeling when their parents separate as well as videos and stories of other young people’s experiences of using a contact centre. Whilst contact centres are used for a younger cohort of children, this information can be useful to KS3 and KS4 pupils as they may have younger siblings/ wider family/ family friends in this younger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dirty="0"/>
              <a:t>Cafcass: </a:t>
            </a:r>
            <a:r>
              <a:rPr lang="en-GB" b="0" i="0" dirty="0">
                <a:solidFill>
                  <a:srgbClr val="0A0A0A"/>
                </a:solidFill>
                <a:effectLst/>
                <a:latin typeface="Arial" panose="020B0604020202020204" pitchFamily="34" charset="0"/>
              </a:rPr>
              <a:t>Cafcass stands for Children and </a:t>
            </a:r>
            <a:r>
              <a:rPr lang="en-GB" b="0" i="0" u="none" strike="noStrike" dirty="0">
                <a:solidFill>
                  <a:srgbClr val="0A0A0A"/>
                </a:solidFill>
                <a:effectLst/>
                <a:latin typeface="Arial" panose="020B0604020202020204" pitchFamily="34" charset="0"/>
              </a:rPr>
              <a:t>Family Court</a:t>
            </a:r>
            <a:r>
              <a:rPr lang="en-GB" b="0" i="0" dirty="0">
                <a:solidFill>
                  <a:srgbClr val="0A0A0A"/>
                </a:solidFill>
                <a:effectLst/>
                <a:latin typeface="Arial" panose="020B0604020202020204" pitchFamily="34" charset="0"/>
              </a:rPr>
              <a:t> Advisory and Support Service. </a:t>
            </a:r>
            <a:r>
              <a:rPr lang="en-GB" b="1" i="0" dirty="0">
                <a:solidFill>
                  <a:srgbClr val="0A0A0A"/>
                </a:solidFill>
                <a:effectLst/>
                <a:latin typeface="Arial" panose="020B0604020202020204" pitchFamily="34" charset="0"/>
              </a:rPr>
              <a:t>Cafcass works with children and young people in </a:t>
            </a:r>
            <a:r>
              <a:rPr lang="en-GB" b="1" i="0" u="none" strike="noStrike" dirty="0">
                <a:solidFill>
                  <a:srgbClr val="0A0A0A"/>
                </a:solidFill>
                <a:effectLst/>
                <a:latin typeface="Arial" panose="020B0604020202020204" pitchFamily="34" charset="0"/>
              </a:rPr>
              <a:t>family court</a:t>
            </a:r>
            <a:r>
              <a:rPr lang="en-GB" b="1" i="0" dirty="0">
                <a:solidFill>
                  <a:srgbClr val="0A0A0A"/>
                </a:solidFill>
                <a:effectLst/>
                <a:latin typeface="Arial" panose="020B0604020202020204" pitchFamily="34" charset="0"/>
              </a:rPr>
              <a:t> cases. </a:t>
            </a:r>
            <a:r>
              <a:rPr lang="en-GB" b="0" i="0" dirty="0">
                <a:solidFill>
                  <a:srgbClr val="0A0A0A"/>
                </a:solidFill>
                <a:effectLst/>
                <a:latin typeface="Arial" panose="020B0604020202020204" pitchFamily="34" charset="0"/>
              </a:rPr>
              <a:t>They make sure that young people’s voices are heard and decisions are taken in their best interests. As we learned from the video, if a parent has made an application to the court about child arrangements and the judge feels that a report from Cafcass is needed to help the judge decide the case, then the FCA will speak to the parents; observe the parents with the child; speak to the child and then prepare a report for the judge recommending what they think is in the child’s best interests. The Cafcass website has lots of information for young people on the court process and resources to help young people whose parents have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dirty="0"/>
              <a:t>Relate: </a:t>
            </a:r>
            <a:r>
              <a:rPr lang="en-GB" b="1" dirty="0"/>
              <a:t>Relate offers counselling to young people who are experiencing difficulties in any area of life, including if parents are arguing or have separated. </a:t>
            </a:r>
            <a:r>
              <a:rPr lang="en-GB" dirty="0"/>
              <a:t>Counselling is available in school, </a:t>
            </a:r>
            <a:r>
              <a:rPr lang="en-GB" b="0" i="0" dirty="0">
                <a:solidFill>
                  <a:srgbClr val="444444"/>
                </a:solidFill>
                <a:effectLst/>
                <a:latin typeface="Source Sans Pro" panose="020B0503030403020204" pitchFamily="34" charset="0"/>
              </a:rPr>
              <a:t>at a Relate Centre, </a:t>
            </a:r>
            <a:r>
              <a:rPr lang="en-GB" dirty="0"/>
              <a:t>by web chat, telephone or online. Young people </a:t>
            </a:r>
            <a:r>
              <a:rPr lang="en-GB" b="0" i="0" dirty="0">
                <a:solidFill>
                  <a:srgbClr val="444444"/>
                </a:solidFill>
                <a:effectLst/>
                <a:latin typeface="Source Sans Pro" panose="020B0503030403020204" pitchFamily="34" charset="0"/>
              </a:rPr>
              <a:t>can expect to be helped by a supportive and non-judgmental counsellor. They can be referred by a teacher, social worker, or can ask to see a counsellor themself – what they say is confidential unless the counsellor is worried about their safety.</a:t>
            </a:r>
          </a:p>
          <a:p>
            <a:pPr algn="l"/>
            <a:endParaRPr lang="en-GB" b="0" i="0" dirty="0">
              <a:solidFill>
                <a:srgbClr val="444444"/>
              </a:solidFill>
              <a:effectLst/>
              <a:latin typeface="Source Sans Pro" panose="020B0503030403020204" pitchFamily="34" charset="0"/>
            </a:endParaRPr>
          </a:p>
          <a:p>
            <a:pPr algn="l"/>
            <a:r>
              <a:rPr lang="en-GB" b="1" i="0" dirty="0">
                <a:solidFill>
                  <a:srgbClr val="444444"/>
                </a:solidFill>
                <a:effectLst/>
                <a:latin typeface="Source Sans Pro" panose="020B0503030403020204" pitchFamily="34" charset="0"/>
              </a:rPr>
              <a:t>Childline has a huge amount of information, advice and support for young people whose parents have separated available online, by telephone or through one-to-one counselling</a:t>
            </a:r>
            <a:r>
              <a:rPr lang="en-GB" b="0" i="0" dirty="0">
                <a:solidFill>
                  <a:srgbClr val="444444"/>
                </a:solidFill>
                <a:effectLst/>
                <a:latin typeface="Source Sans Pro" panose="020B05030304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rPr>
              <a:t>Ask </a:t>
            </a:r>
            <a:r>
              <a:rPr lang="en-GB" sz="1200" dirty="0">
                <a:solidFill>
                  <a:schemeClr val="tx1"/>
                </a:solidFill>
              </a:rPr>
              <a:t>the pupils to return to the mind map they drew earlier and in a different colour add to their mind map by writing down:</a:t>
            </a:r>
          </a:p>
          <a:p>
            <a:pPr marL="0" indent="0">
              <a:buNone/>
            </a:pPr>
            <a:endParaRPr lang="en-GB" sz="1200" dirty="0">
              <a:solidFill>
                <a:schemeClr val="tx1"/>
              </a:solidFill>
            </a:endParaRPr>
          </a:p>
          <a:p>
            <a:pPr>
              <a:buFont typeface="Wingdings" panose="05000000000000000000" pitchFamily="2" charset="2"/>
              <a:buChar char="§"/>
            </a:pPr>
            <a:r>
              <a:rPr lang="en-GB" sz="1200" dirty="0">
                <a:solidFill>
                  <a:schemeClr val="tx1"/>
                </a:solidFill>
                <a:ea typeface="Times New Roman" panose="02020603050405020304" pitchFamily="18" charset="0"/>
                <a:cs typeface="Times New Roman" panose="02020603050405020304" pitchFamily="18" charset="0"/>
              </a:rPr>
              <a:t>A</a:t>
            </a:r>
            <a:r>
              <a:rPr lang="en-GB" sz="1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Font typeface="Wingdings" panose="05000000000000000000" pitchFamily="2" charset="2"/>
              <a:buNone/>
            </a:pPr>
            <a:endParaRPr lang="en-GB" sz="1200" dirty="0">
              <a:solidFill>
                <a:schemeClr val="tx1"/>
              </a:solidFill>
              <a:effectLst/>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1200" dirty="0">
                <a:solidFill>
                  <a:schemeClr val="tx1"/>
                </a:solidFill>
              </a:rPr>
              <a:t> </a:t>
            </a:r>
            <a:r>
              <a:rPr lang="en-GB" sz="1200" dirty="0">
                <a:effectLst/>
                <a:ea typeface="Times New Roman" panose="02020603050405020304" pitchFamily="18" charset="0"/>
                <a:cs typeface="Times New Roman" panose="02020603050405020304" pitchFamily="18" charset="0"/>
              </a:rPr>
              <a:t>Any words for how you think Tom might have felt </a:t>
            </a:r>
            <a:r>
              <a:rPr lang="en-GB" sz="1200" dirty="0">
                <a:solidFill>
                  <a:schemeClr val="tx1"/>
                </a:solidFill>
              </a:rPr>
              <a:t>once he had learned of his rights to express his opinion and spoken to the mediator his parents saw? (Words like hopeful, happier, stronger and/or empowered will hopefully be suggested. It is important to acknowledge however that he may still be feeling sad)</a:t>
            </a:r>
          </a:p>
          <a:p>
            <a:pPr>
              <a:buFont typeface="Wingdings" panose="05000000000000000000" pitchFamily="2" charset="2"/>
              <a:buNone/>
            </a:pPr>
            <a:endParaRPr lang="en-GB" sz="1200" dirty="0">
              <a:solidFill>
                <a:schemeClr val="tx1"/>
              </a:solidFill>
            </a:endParaRPr>
          </a:p>
          <a:p>
            <a:pPr>
              <a:buFont typeface="Wingdings" panose="05000000000000000000" pitchFamily="2" charset="2"/>
              <a:buChar char="§"/>
            </a:pPr>
            <a:r>
              <a:rPr lang="en-GB" sz="1200" dirty="0">
                <a:solidFill>
                  <a:schemeClr val="tx1"/>
                </a:solidFill>
              </a:rPr>
              <a:t>Where could Tom find information and support to help him at this time </a:t>
            </a:r>
            <a:r>
              <a:rPr lang="en-GB" sz="1200" dirty="0">
                <a:effectLst/>
                <a:ea typeface="Times New Roman" panose="02020603050405020304" pitchFamily="18" charset="0"/>
                <a:cs typeface="Times New Roman" panose="02020603050405020304" pitchFamily="18" charset="0"/>
              </a:rPr>
              <a:t>and in the future (giving specific examples of organisations)</a:t>
            </a:r>
            <a:r>
              <a:rPr lang="en-GB" sz="1200" dirty="0">
                <a:solidFill>
                  <a:schemeClr val="tx1"/>
                </a:solidFill>
              </a:rPr>
              <a:t>?</a:t>
            </a:r>
          </a:p>
          <a:p>
            <a:r>
              <a:rPr lang="en-GB" sz="1200" dirty="0">
                <a:solidFill>
                  <a:schemeClr val="tx1"/>
                </a:solidFill>
              </a:rPr>
              <a:t>Pupils should mention: </a:t>
            </a:r>
          </a:p>
          <a:p>
            <a:endParaRPr lang="en-GB" sz="1200" dirty="0">
              <a:solidFill>
                <a:schemeClr val="tx1"/>
              </a:solidFill>
            </a:endParaRPr>
          </a:p>
          <a:p>
            <a:r>
              <a:rPr lang="en-GB" sz="1200" dirty="0">
                <a:solidFill>
                  <a:schemeClr val="tx1"/>
                </a:solidFill>
              </a:rPr>
              <a:t>National Youth Advocacy Service (NYAS); </a:t>
            </a:r>
          </a:p>
          <a:p>
            <a:r>
              <a:rPr lang="en-GB" sz="1200" dirty="0">
                <a:solidFill>
                  <a:schemeClr val="tx1"/>
                </a:solidFill>
              </a:rPr>
              <a:t>National Association of Child Contact Centres (NACCC); </a:t>
            </a:r>
            <a:br>
              <a:rPr lang="en-GB" sz="1200" dirty="0">
                <a:solidFill>
                  <a:schemeClr val="tx1"/>
                </a:solidFill>
              </a:rPr>
            </a:br>
            <a:r>
              <a:rPr lang="en-GB" sz="1200" dirty="0">
                <a:solidFill>
                  <a:schemeClr val="tx1"/>
                </a:solidFill>
              </a:rPr>
              <a:t>Cafcass </a:t>
            </a:r>
          </a:p>
          <a:p>
            <a:r>
              <a:rPr lang="en-GB" sz="1200" dirty="0">
                <a:solidFill>
                  <a:schemeClr val="tx1"/>
                </a:solidFill>
              </a:rPr>
              <a:t>Relate</a:t>
            </a:r>
          </a:p>
          <a:p>
            <a:r>
              <a:rPr lang="en-GB" sz="1200" dirty="0">
                <a:solidFill>
                  <a:schemeClr val="tx1"/>
                </a:solidFill>
              </a:rPr>
              <a:t>Childline</a:t>
            </a: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538413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allocate to each table </a:t>
            </a:r>
            <a:r>
              <a:rPr lang="en-GB" sz="1200" dirty="0">
                <a:solidFill>
                  <a:srgbClr val="62A9AA"/>
                </a:solidFill>
              </a:rPr>
              <a:t>one of the listed sources of support for young people whose parents have separated. Ask the pupils to each carry out some independent research on the source of support allocated and be ready to share some information they learned from their research about children’s rights when parents separate.</a:t>
            </a:r>
          </a:p>
          <a:p>
            <a:pPr marL="0" indent="0">
              <a:buFont typeface="Wingdings" panose="05000000000000000000" pitchFamily="2" charset="2"/>
              <a:buNone/>
            </a:pPr>
            <a:r>
              <a:rPr lang="en-GB" sz="1200" dirty="0">
                <a:solidFill>
                  <a:srgbClr val="62A9AA"/>
                </a:solidFill>
              </a:rPr>
              <a:t>An added benefit of this homework task is that any pupil who needs these contact details for personal reasons, either for themselves or a friend, will be able to note them down without drawing attention to themselves.</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This slide sets out the four questions that the pupil will be asked to research from one of the five organisations allocated to them. The details from the previous slide are repeated here so that a young person who wants to write down the details without drawing attention to themselves will be able to do so. </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For PSHE, this teaching is aimed to meet the requirements of </a:t>
            </a:r>
            <a:r>
              <a:rPr lang="en-GB" sz="1200" b="0" i="0" dirty="0">
                <a:solidFill>
                  <a:srgbClr val="000000"/>
                </a:solidFill>
                <a:effectLst/>
                <a:latin typeface="Calibri" panose="020F0502020204030204" pitchFamily="34" charset="0"/>
              </a:rPr>
              <a:t>The Programme of Study for PSHE Education 2020-2021 for upper Key Stage 3 and  Key Stage 4 which states that pupils should learn: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kern="1200" dirty="0">
                <a:solidFill>
                  <a:schemeClr val="tx1"/>
                </a:solidFill>
                <a:effectLst/>
                <a:latin typeface="+mn-lt"/>
                <a:ea typeface="+mn-ea"/>
                <a:cs typeface="+mn-cs"/>
              </a:rPr>
              <a:t>the effects of change, including loss, separation, divorce and bereavement; strategies for managing these and accessing support </a:t>
            </a:r>
            <a:r>
              <a:rPr lang="en-GB" sz="1200" b="0" i="0" dirty="0">
                <a:solidFill>
                  <a:srgbClr val="000000"/>
                </a:solidFill>
                <a:effectLst/>
                <a:latin typeface="Calibri" panose="020F0502020204030204" pitchFamily="34" charset="0"/>
              </a:rPr>
              <a:t>(KS3, R22/KS4, R13).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b="0" i="0" dirty="0">
                <a:solidFill>
                  <a:srgbClr val="000000"/>
                </a:solidFill>
                <a:effectLst/>
                <a:latin typeface="Calibri" panose="020F0502020204030204" pitchFamily="34" charset="0"/>
              </a:rPr>
              <a:t>In discussing young people’s Article 2 right not to be discriminated against, lesson 1 touches on </a:t>
            </a:r>
            <a:r>
              <a:rPr lang="en-GB" dirty="0"/>
              <a:t>the legal rights, responsibilities and protections provided by the Equality Act 2010 (</a:t>
            </a:r>
            <a:r>
              <a:rPr lang="en-GB" sz="1200" b="0" i="0" dirty="0">
                <a:solidFill>
                  <a:srgbClr val="000000"/>
                </a:solidFill>
                <a:effectLst/>
                <a:latin typeface="Calibri" panose="020F0502020204030204" pitchFamily="34" charset="0"/>
              </a:rPr>
              <a:t>Programme of Study for PSHE Education 2020-2021, KS4, R5</a:t>
            </a:r>
            <a:r>
              <a:rPr lang="en-GB" dirty="0"/>
              <a:t>).</a:t>
            </a:r>
          </a:p>
          <a:p>
            <a:pPr algn="l">
              <a:spcAft>
                <a:spcPts val="800"/>
              </a:spcAft>
            </a:pPr>
            <a:endParaRPr lang="en-GB" sz="1200" b="0" i="0" dirty="0">
              <a:solidFill>
                <a:srgbClr val="000000"/>
              </a:solidFill>
              <a:effectLst/>
              <a:latin typeface="Calibri" panose="020F0502020204030204" pitchFamily="34" charset="0"/>
            </a:endParaRPr>
          </a:p>
          <a:p>
            <a:r>
              <a:rPr lang="en-US" sz="1200" kern="1200" dirty="0">
                <a:solidFill>
                  <a:schemeClr val="tx1"/>
                </a:solidFill>
                <a:effectLst/>
                <a:latin typeface="+mn-lt"/>
                <a:ea typeface="+mn-ea"/>
                <a:cs typeface="+mn-cs"/>
              </a:rPr>
              <a:t>This table refers to the DfE statutory guidance for RSE which was first published in 2019. These lessons also meet the following aspects of the </a:t>
            </a:r>
            <a:r>
              <a:rPr lang="en-US" sz="1200" b="1" u="sng" kern="1200" dirty="0">
                <a:solidFill>
                  <a:schemeClr val="tx1"/>
                </a:solidFill>
                <a:effectLst/>
                <a:latin typeface="+mn-lt"/>
                <a:ea typeface="+mn-ea"/>
                <a:cs typeface="+mn-cs"/>
                <a:hlinkClick r:id="rId3" tooltip="Original URL: https://assets.publishing.service.gov.uk/media/687a3d473f4bde279ef4528c/RSHE_statutory_guidance_-_July_2025_.pdf. Click or tap if you trust this link."/>
              </a:rPr>
              <a:t>new, revised guidance</a:t>
            </a:r>
            <a:r>
              <a:rPr lang="en-US" sz="1200" kern="1200" dirty="0">
                <a:solidFill>
                  <a:schemeClr val="tx1"/>
                </a:solidFill>
                <a:effectLst/>
                <a:latin typeface="+mn-lt"/>
                <a:ea typeface="+mn-ea"/>
                <a:cs typeface="+mn-cs"/>
              </a:rPr>
              <a:t>, published in 2025 for introduction by 1 September 2026:</a:t>
            </a:r>
            <a:r>
              <a:rPr lang="en-US"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Schools should cover the following content by the end of secondary:</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Families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families and relationships change over time, including through birth, death, separation and new relationships.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Respectful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characteristics of positive relationships of all kinds, online and offline, including romantic relationships. For example, pupils should understand the role of consent, trust, mutual respect, honesty, kindness, loyalty, shared interests and outlooks, generosity, boundaries, tolerance, privacy, and the management of conflict, reconciliation and ending relationships.</a:t>
            </a:r>
          </a:p>
          <a:p>
            <a:pPr algn="l">
              <a:spcAft>
                <a:spcPts val="800"/>
              </a:spcAft>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62A9AA"/>
                </a:solidFill>
              </a:rPr>
              <a:t>The primary purpose of lesson 2 is to cover the following from the </a:t>
            </a:r>
            <a:r>
              <a:rPr lang="en-GB" sz="12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200" b="1" u="none"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sz="1200" b="1" u="none" dirty="0">
                <a:solidFill>
                  <a:srgbClr val="62A9AA"/>
                </a:solidFill>
                <a:effectLst/>
                <a:ea typeface="Calibri" panose="020F0502020204030204" pitchFamily="34" charset="0"/>
                <a:cs typeface="Times New Roman" panose="02020603050405020304" pitchFamily="18" charset="0"/>
              </a:rPr>
              <a:t> on </a:t>
            </a:r>
            <a:r>
              <a:rPr lang="en-GB" b="1" u="none" dirty="0">
                <a:solidFill>
                  <a:srgbClr val="62A9AA"/>
                </a:solidFill>
                <a:ea typeface="Calibri" panose="020F0502020204030204" pitchFamily="34" charset="0"/>
                <a:cs typeface="Times New Roman" panose="02020603050405020304" pitchFamily="18" charset="0"/>
              </a:rPr>
              <a:t>forming</a:t>
            </a:r>
            <a:r>
              <a:rPr lang="en-GB" b="1" dirty="0">
                <a:solidFill>
                  <a:srgbClr val="62A9AA"/>
                </a:solidFill>
                <a:ea typeface="Calibri" panose="020F0502020204030204" pitchFamily="34" charset="0"/>
                <a:cs typeface="Times New Roman" panose="02020603050405020304" pitchFamily="18" charset="0"/>
              </a:rPr>
              <a:t> and maintaining healthy relationships</a:t>
            </a:r>
            <a:r>
              <a:rPr lang="en-GB" b="1" dirty="0">
                <a:solidFill>
                  <a:srgbClr val="62A9AA"/>
                </a:solidFill>
              </a:rPr>
              <a:t>: </a:t>
            </a:r>
          </a:p>
          <a:p>
            <a:pPr marL="285750" indent="-285750">
              <a:buFont typeface="Arial" panose="020B0604020202020204" pitchFamily="34" charset="0"/>
              <a:buChar char="•"/>
            </a:pPr>
            <a:r>
              <a:rPr lang="en-GB" sz="1200" i="0" dirty="0">
                <a:effectLst/>
                <a:latin typeface="Calibri" panose="020F0502020204030204" pitchFamily="34" charset="0"/>
              </a:rPr>
              <a:t>ways to manage grief about changing relationships including the impact of separation [and] divorce… </a:t>
            </a:r>
            <a:r>
              <a:rPr lang="en-GB" sz="1200" i="0" u="sng" dirty="0">
                <a:effectLst/>
                <a:latin typeface="Calibri" panose="020F0502020204030204" pitchFamily="34" charset="0"/>
              </a:rPr>
              <a:t>sources of support and how to access them </a:t>
            </a:r>
            <a:r>
              <a:rPr lang="en-GB" sz="1200" b="1"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KS3, R22/ KS4, </a:t>
            </a:r>
            <a:r>
              <a:rPr lang="en-GB" sz="1200" b="1" i="0" dirty="0">
                <a:solidFill>
                  <a:srgbClr val="62A9AA"/>
                </a:solidFill>
                <a:effectLst/>
              </a:rPr>
              <a:t>R13)</a:t>
            </a:r>
          </a:p>
          <a:p>
            <a:pPr marL="285750" indent="-285750">
              <a:buFont typeface="Arial" panose="020B0604020202020204" pitchFamily="34" charset="0"/>
              <a:buChar char="•"/>
            </a:pPr>
            <a:endParaRPr lang="en-GB" sz="1200" b="1" i="0" dirty="0">
              <a:solidFill>
                <a:srgbClr val="62A9AA"/>
              </a:solidFill>
              <a:effectLst/>
            </a:endParaRPr>
          </a:p>
          <a:p>
            <a:pPr marL="0" indent="0">
              <a:buFont typeface="Arial" panose="020B0604020202020204" pitchFamily="34" charset="0"/>
              <a:buNone/>
            </a:pPr>
            <a:r>
              <a:rPr lang="en-GB" sz="1200" b="1" i="0" dirty="0">
                <a:solidFill>
                  <a:srgbClr val="62A9AA"/>
                </a:solidFill>
                <a:effectLst/>
              </a:rPr>
              <a:t>Within the context of accessing support for relationships with parents and the wider family following parental separation, </a:t>
            </a:r>
            <a:r>
              <a:rPr lang="en-GB" sz="1200" b="1" i="0" u="none" strike="noStrike" baseline="0" dirty="0">
                <a:solidFill>
                  <a:srgbClr val="62A9AA"/>
                </a:solidFill>
              </a:rPr>
              <a:t>pupils will learn: </a:t>
            </a:r>
          </a:p>
          <a:p>
            <a:pPr marL="285750" indent="-285750">
              <a:buFont typeface="Arial" panose="020B0604020202020204" pitchFamily="34" charset="0"/>
              <a:buChar char="•"/>
            </a:pPr>
            <a:r>
              <a:rPr lang="en-GB" sz="1200" b="1" i="0" dirty="0">
                <a:effectLst/>
              </a:rPr>
              <a:t> </a:t>
            </a:r>
            <a:r>
              <a:rPr lang="en-GB" sz="1200" b="0" i="0" u="none" strike="noStrike" baseline="0" dirty="0"/>
              <a:t>strategies to access reliable, accurate and appropriate advice and support with relationships, and to assist others to access it when needed </a:t>
            </a:r>
            <a:r>
              <a:rPr lang="en-GB" sz="1200" b="0" i="0" u="none" strike="noStrike" baseline="0" dirty="0">
                <a:solidFill>
                  <a:srgbClr val="62A9AA"/>
                </a:solidFill>
              </a:rPr>
              <a:t>(</a:t>
            </a:r>
            <a:r>
              <a:rPr lang="en-GB" sz="1200" b="1" i="0" u="none" strike="noStrike" baseline="0" dirty="0">
                <a:solidFill>
                  <a:srgbClr val="62A9AA"/>
                </a:solidFill>
              </a:rPr>
              <a:t>KS4: R7)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t>ways to access information and support for relationships including those experiencing difficulties </a:t>
            </a:r>
            <a:r>
              <a:rPr lang="en-GB" sz="1200" b="0" i="0" u="none" strike="noStrike" baseline="0" dirty="0">
                <a:solidFill>
                  <a:srgbClr val="62A9AA"/>
                </a:solidFill>
              </a:rPr>
              <a:t>(</a:t>
            </a:r>
            <a:r>
              <a:rPr lang="en-GB" sz="1200" b="1" i="0" u="none" strike="noStrike" baseline="0" dirty="0">
                <a:solidFill>
                  <a:srgbClr val="62A9AA"/>
                </a:solidFill>
              </a:rPr>
              <a:t>KS4: R17) </a:t>
            </a:r>
            <a:endParaRPr lang="en-GB" dirty="0">
              <a:solidFill>
                <a:srgbClr val="62A9AA"/>
              </a:solidFill>
            </a:endParaRPr>
          </a:p>
          <a:p>
            <a:pPr marL="0" indent="0">
              <a:buFont typeface="Arial" panose="020B0604020202020204" pitchFamily="34" charset="0"/>
              <a:buNone/>
            </a:pPr>
            <a:endParaRPr lang="en-GB" sz="1200" b="1" i="0" u="none" strike="noStrike" baseline="0" dirty="0">
              <a:solidFill>
                <a:srgbClr val="62A9AA"/>
              </a:solidFill>
            </a:endParaRPr>
          </a:p>
          <a:p>
            <a:pPr marL="0" indent="0">
              <a:buFont typeface="Arial" panose="020B0604020202020204" pitchFamily="34" charset="0"/>
              <a:buNone/>
            </a:pPr>
            <a:r>
              <a:rPr lang="en-GB" sz="1200" b="1" i="0" u="none" strike="noStrike" baseline="0" dirty="0">
                <a:solidFill>
                  <a:srgbClr val="62A9AA"/>
                </a:solidFill>
              </a:rPr>
              <a:t>Finally, within the context of providing young people with information (in accordance with their Article 12 rights) on the process when parents separate, pupils will learn: </a:t>
            </a:r>
          </a:p>
          <a:p>
            <a:pPr marL="285750" indent="-285750">
              <a:buFont typeface="Arial" panose="020B0604020202020204" pitchFamily="34" charset="0"/>
              <a:buChar char="•"/>
            </a:pPr>
            <a:r>
              <a:rPr lang="en-GB" sz="1200" b="0" i="0" u="none" strike="noStrike" baseline="0" dirty="0"/>
              <a:t>the rights and protections provided within legally recognised marriages and civil partnerships and the legal status of other long-term relationships </a:t>
            </a:r>
            <a:r>
              <a:rPr lang="en-GB" sz="1200" b="0" i="0" u="none" strike="noStrike" baseline="0" dirty="0">
                <a:solidFill>
                  <a:srgbClr val="62A9AA"/>
                </a:solidFill>
              </a:rPr>
              <a:t>(</a:t>
            </a:r>
            <a:r>
              <a:rPr lang="en-GB" sz="1200" b="1" i="0" u="none" strike="noStrike" baseline="0" dirty="0">
                <a:solidFill>
                  <a:srgbClr val="62A9AA"/>
                </a:solidFill>
              </a:rPr>
              <a:t>KS4: R4</a:t>
            </a:r>
            <a:r>
              <a:rPr lang="en-GB" sz="1200" b="0" i="0" u="none" strike="noStrike" baseline="0" dirty="0">
                <a:solidFill>
                  <a:srgbClr val="62A9AA"/>
                </a:solidFill>
              </a:rPr>
              <a:t>)</a:t>
            </a:r>
            <a:endParaRPr lang="en-GB" u="none" strike="noStrike" baseline="0" dirty="0">
              <a:solidFill>
                <a:srgbClr val="62A9AA"/>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68782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1" u="sng" dirty="0">
                <a:solidFill>
                  <a:srgbClr val="62A9AA"/>
                </a:solidFill>
                <a:effectLst/>
                <a:ea typeface="Times New Roman" panose="02020603050405020304" pitchFamily="18" charset="0"/>
                <a:cs typeface="Times New Roman" panose="02020603050405020304" pitchFamily="18" charset="0"/>
              </a:rPr>
              <a:t> </a:t>
            </a:r>
            <a:r>
              <a:rPr lang="en-GB" sz="1200" b="0" u="none" dirty="0">
                <a:solidFill>
                  <a:srgbClr val="62A9AA"/>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2013.</a:t>
            </a:r>
            <a:endParaRPr lang="en-GB" sz="1200" u="none" dirty="0"/>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dirty="0"/>
              <a:t>The lessons meet the overarching requirement of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0" u="none" dirty="0">
                <a:solidFill>
                  <a:srgbClr val="62A9AA"/>
                </a:solidFill>
                <a:effectLst/>
                <a:ea typeface="Times New Roman" panose="02020603050405020304" pitchFamily="18" charset="0"/>
                <a:cs typeface="Times New Roman" panose="02020603050405020304" pitchFamily="18" charset="0"/>
              </a:rPr>
              <a:t> to ‘</a:t>
            </a:r>
            <a:r>
              <a:rPr lang="en-GB" dirty="0"/>
              <a:t>develop’ [KS3] and ‘deepen’ [KS4] ‘pupils’ understanding of… the rights and responsibilities of citizens’ (page 2). </a:t>
            </a:r>
          </a:p>
          <a:p>
            <a:pPr algn="l">
              <a:spcAft>
                <a:spcPts val="800"/>
              </a:spcAft>
            </a:pP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a:t>
            </a:r>
            <a:r>
              <a:rPr lang="en-GB" sz="1200" b="1" dirty="0">
                <a:effectLst/>
                <a:ea typeface="Times New Roman" panose="02020603050405020304" pitchFamily="18" charset="0"/>
                <a:cs typeface="Times New Roman" panose="02020603050405020304" pitchFamily="18" charset="0"/>
              </a:rPr>
              <a:t>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200" b="1" u="sng" dirty="0">
                <a:solidFill>
                  <a:srgbClr val="62A9AA"/>
                </a:solidFill>
                <a:effectLst/>
                <a:ea typeface="Times New Roman" panose="02020603050405020304" pitchFamily="18" charset="0"/>
                <a:cs typeface="Times New Roman" panose="02020603050405020304" pitchFamily="18" charset="0"/>
              </a:rPr>
              <a:t> </a:t>
            </a:r>
            <a:r>
              <a:rPr lang="en-GB" sz="1200" b="1" dirty="0">
                <a:solidFill>
                  <a:srgbClr val="62A9AA"/>
                </a:solidFill>
                <a:effectLst/>
                <a:ea typeface="Times New Roman" panose="02020603050405020304" pitchFamily="18" charset="0"/>
                <a:cs typeface="Times New Roman" panose="02020603050405020304" pitchFamily="18" charset="0"/>
              </a:rPr>
              <a:t>curriculum 2015 </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368428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details of young people’s Article 12 rights if their parents separate (slide 6 of lesson 1 gives details about the UNCRC generally). </a:t>
            </a:r>
          </a:p>
          <a:p>
            <a:endParaRPr lang="en-GB" dirty="0"/>
          </a:p>
          <a:p>
            <a:r>
              <a:rPr lang="en-GB" dirty="0"/>
              <a:t>This slide gives some statistics on the numbers of young people his parents separated each year and young people’s rights to be heard in the decision making following parental separation. Further details of the processes involved/ legal position when parents separate are outlined on slides 23 - 25.</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400167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319611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youtube.com/watch?v=bVh6lVdLav0" TargetMode="External"/><Relationship Id="rId7" Type="http://schemas.openxmlformats.org/officeDocument/2006/relationships/image" Target="../media/image2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youtube.com/watch?v=dMwL6uhRVl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relate.org.uk/relationship-help/help-children-and-young-people/children-and-young-peoples-counselling" TargetMode="External"/><Relationship Id="rId3" Type="http://schemas.openxmlformats.org/officeDocument/2006/relationships/hyperlink" Target="https://nyas.net/" TargetMode="External"/><Relationship Id="rId7" Type="http://schemas.openxmlformats.org/officeDocument/2006/relationships/hyperlink" Target="https://www.childline.org.uk/info-advice/home-families/family-relationships/divorce-separ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afcass.gov.uk/young-people/my-parents-are-separating/" TargetMode="External"/><Relationship Id="rId5" Type="http://schemas.openxmlformats.org/officeDocument/2006/relationships/hyperlink" Target="https://naccc.org.uk/" TargetMode="External"/><Relationship Id="rId4" Type="http://schemas.openxmlformats.org/officeDocument/2006/relationships/hyperlink" Target="tel:08001111" TargetMode="Externa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hyperlink" Target="https://www.relate.org.uk/what-we-do/counselling/young-peoples-counselling" TargetMode="External"/><Relationship Id="rId3" Type="http://schemas.openxmlformats.org/officeDocument/2006/relationships/hyperlink" Target="https://nyas.net/" TargetMode="External"/><Relationship Id="rId7" Type="http://schemas.openxmlformats.org/officeDocument/2006/relationships/hyperlink" Target="https://www.childline.org.uk/info-advice/home-families/family-relationships/divorce-separ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cafcass.gov.uk/" TargetMode="External"/><Relationship Id="rId5" Type="http://schemas.openxmlformats.org/officeDocument/2006/relationships/hyperlink" Target="https://naccc.org.uk/" TargetMode="External"/><Relationship Id="rId4" Type="http://schemas.openxmlformats.org/officeDocument/2006/relationships/hyperlink" Target="tel:08001111" TargetMode="Externa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4" Type="http://schemas.openxmlformats.org/officeDocument/2006/relationships/hyperlink" Target="https://fs.hubspotusercontent00.net/hubfs/20248256/Programme%20of%20Study/PSHE%20Association%20Programme%20of%20Study%20for%20PSHE%20Education%20(Key%20stages%201%E2%80%935)%2c%20Jan%202020.pdf?hsCtaTracking=d718fa8f-77a8-445b-a64e-bb10ca9a52d8%7C90ef65f6-90ab-4e84-af7b-92884c142b2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1" y="5249609"/>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0912" y="254110"/>
            <a:ext cx="2572118"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027" y="254110"/>
            <a:ext cx="1521094" cy="10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1123" y="254110"/>
            <a:ext cx="1761750" cy="104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34778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400" b="0" i="1"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1" u="none" strike="noStrike" kern="1200" cap="none" spc="0" normalizeH="0" baseline="0" noProof="0" dirty="0">
                <a:ln>
                  <a:noFill/>
                </a:ln>
                <a:solidFill>
                  <a:prstClr val="white"/>
                </a:solidFill>
                <a:effectLst/>
                <a:uLnTx/>
                <a:uFillTx/>
                <a:latin typeface="Gill Sans MT" panose="020B0502020104020203"/>
                <a:ea typeface="+mn-ea"/>
                <a:cs typeface="+mn-cs"/>
              </a:rPr>
              <a:t>The Rights Idea? </a:t>
            </a: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Lesson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Young people’s rights when parents separate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United Nations Convention on the Rights of the Child,  Article 12</a:t>
            </a:r>
          </a:p>
        </p:txBody>
      </p:sp>
      <p:pic>
        <p:nvPicPr>
          <p:cNvPr id="10" name="Picture 2">
            <a:extLst>
              <a:ext uri="{FF2B5EF4-FFF2-40B4-BE49-F238E27FC236}">
                <a16:creationId xmlns:a16="http://schemas.microsoft.com/office/drawing/2014/main" id="{1148EC91-A1B4-442E-BA76-5545D7A9E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04923" y="5443601"/>
            <a:ext cx="602152" cy="1180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5AEC5D-AC47-47A4-AEA5-1B5F1262D37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296016" y="5451890"/>
            <a:ext cx="1591061" cy="1152000"/>
          </a:xfrm>
          <a:prstGeom prst="rect">
            <a:avLst/>
          </a:prstGeom>
        </p:spPr>
      </p:pic>
      <p:pic>
        <p:nvPicPr>
          <p:cNvPr id="8" name="Picture 7">
            <a:extLst>
              <a:ext uri="{FF2B5EF4-FFF2-40B4-BE49-F238E27FC236}">
                <a16:creationId xmlns:a16="http://schemas.microsoft.com/office/drawing/2014/main" id="{2F28E00E-AE70-AB2E-5F5F-38D683A97C74}"/>
              </a:ext>
            </a:extLst>
          </p:cNvPr>
          <p:cNvPicPr>
            <a:picLocks noChangeAspect="1"/>
          </p:cNvPicPr>
          <p:nvPr/>
        </p:nvPicPr>
        <p:blipFill>
          <a:blip r:embed="rId8"/>
          <a:stretch>
            <a:fillRect/>
          </a:stretch>
        </p:blipFill>
        <p:spPr>
          <a:xfrm>
            <a:off x="9148875" y="254110"/>
            <a:ext cx="2698640" cy="1044000"/>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We will:</a:t>
            </a:r>
          </a:p>
          <a:p>
            <a:pPr marL="457200" indent="-457200">
              <a:buClr>
                <a:srgbClr val="62A9AA"/>
              </a:buClr>
              <a:buFont typeface="Wingdings" panose="05000000000000000000" pitchFamily="2" charset="2"/>
              <a:buChar char="§"/>
            </a:pPr>
            <a:r>
              <a:rPr lang="en-GB" sz="2800" dirty="0"/>
              <a:t>not disclose personal information about ourselves or others</a:t>
            </a:r>
          </a:p>
          <a:p>
            <a:pPr marL="457200" indent="-457200">
              <a:buClr>
                <a:srgbClr val="62A9AA"/>
              </a:buClr>
              <a:buFont typeface="Wingdings" panose="05000000000000000000" pitchFamily="2" charset="2"/>
              <a:buChar char="§"/>
            </a:pPr>
            <a:r>
              <a:rPr lang="en-GB" sz="2800" dirty="0"/>
              <a:t>keep anything that others say confidential</a:t>
            </a:r>
          </a:p>
          <a:p>
            <a:pPr marL="457200" indent="-457200">
              <a:buClr>
                <a:srgbClr val="62A9AA"/>
              </a:buClr>
              <a:buFont typeface="Wingdings" panose="05000000000000000000" pitchFamily="2" charset="2"/>
              <a:buChar char="§"/>
            </a:pPr>
            <a:r>
              <a:rPr lang="en-GB" sz="2800" dirty="0"/>
              <a:t>not judge others </a:t>
            </a:r>
          </a:p>
          <a:p>
            <a:pPr marL="457200" indent="-457200">
              <a:buClr>
                <a:srgbClr val="62A9AA"/>
              </a:buClr>
              <a:buFont typeface="Wingdings" panose="05000000000000000000" pitchFamily="2" charset="2"/>
              <a:buChar char="§"/>
            </a:pPr>
            <a:r>
              <a:rPr lang="en-GB" sz="2800" dirty="0"/>
              <a:t>not put anyone on the spot and we have the right to pass </a:t>
            </a:r>
          </a:p>
          <a:p>
            <a:pPr marL="457200" indent="-457200">
              <a:buClr>
                <a:srgbClr val="62A9AA"/>
              </a:buClr>
              <a:buFont typeface="Wingdings" panose="05000000000000000000" pitchFamily="2" charset="2"/>
              <a:buChar char="§"/>
            </a:pPr>
            <a:r>
              <a:rPr lang="en-GB" sz="2800" dirty="0"/>
              <a:t>comment on what is said, not who has said it</a:t>
            </a:r>
          </a:p>
          <a:p>
            <a:pPr marL="457200" indent="-457200">
              <a:buClr>
                <a:srgbClr val="62A9AA"/>
              </a:buClr>
              <a:buFont typeface="Wingdings" panose="05000000000000000000" pitchFamily="2" charset="2"/>
              <a:buChar char="§"/>
            </a:pPr>
            <a:r>
              <a:rPr lang="en-GB" sz="2800" dirty="0"/>
              <a:t>not ask personal questions or try to embarrass someone </a:t>
            </a:r>
          </a:p>
          <a:p>
            <a:pPr marL="457200" indent="-457200">
              <a:buClr>
                <a:srgbClr val="62A9AA"/>
              </a:buClr>
              <a:buFont typeface="Wingdings" panose="05000000000000000000" pitchFamily="2" charset="2"/>
              <a:buChar char="§"/>
            </a:pPr>
            <a:r>
              <a:rPr lang="en-GB" sz="2800" dirty="0"/>
              <a:t>speak to a trusted adult in school/encourage friends to speak to a trusted adult in school if additional support </a:t>
            </a:r>
            <a:r>
              <a:rPr lang="en-GB" sz="2800"/>
              <a:t>is needed</a:t>
            </a:r>
            <a:endParaRPr lang="en-GB" sz="2800" dirty="0"/>
          </a:p>
        </p:txBody>
      </p:sp>
    </p:spTree>
    <p:extLst>
      <p:ext uri="{BB962C8B-B14F-4D97-AF65-F5344CB8AC3E}">
        <p14:creationId xmlns:p14="http://schemas.microsoft.com/office/powerpoint/2010/main" val="254633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8" y="2275836"/>
            <a:ext cx="5638752" cy="3441676"/>
          </a:xfrm>
          <a:ln w="38100">
            <a:solidFill>
              <a:schemeClr val="accent1">
                <a:lumMod val="75000"/>
                <a:lumOff val="25000"/>
              </a:schemeClr>
            </a:solidFill>
          </a:ln>
        </p:spPr>
        <p:txBody>
          <a:bodyPr>
            <a:noAutofit/>
          </a:bodyPr>
          <a:lstStyle/>
          <a:p>
            <a:pPr marL="0" indent="0">
              <a:buNone/>
            </a:pPr>
            <a:endParaRPr lang="en-GB" sz="2400" b="1" u="sng" dirty="0"/>
          </a:p>
          <a:p>
            <a:pPr marL="0" indent="0">
              <a:buNone/>
            </a:pPr>
            <a:endParaRPr lang="en-GB" sz="2100" b="1" u="sng" dirty="0"/>
          </a:p>
          <a:p>
            <a:pPr marL="0" indent="0">
              <a:buNone/>
            </a:pPr>
            <a:endParaRPr lang="en-GB" sz="2100" b="1" u="sng" dirty="0"/>
          </a:p>
          <a:p>
            <a:pPr marL="0" indent="0">
              <a:buNone/>
            </a:pPr>
            <a:r>
              <a:rPr lang="en-GB" sz="2100" b="1" u="sng" dirty="0"/>
              <a:t>Learning Objectives:</a:t>
            </a:r>
            <a:endParaRPr lang="en-GB" sz="2100" i="1" dirty="0"/>
          </a:p>
          <a:p>
            <a:pPr>
              <a:buClr>
                <a:srgbClr val="62A9AA"/>
              </a:buClr>
            </a:pPr>
            <a:r>
              <a:rPr lang="en-GB" sz="2100" dirty="0"/>
              <a:t>To learn about children and young people’s rights to information, consultation and (if needed) representation if parents separate under Article 12 of the </a:t>
            </a:r>
            <a:r>
              <a:rPr lang="en-GB" sz="2100" dirty="0">
                <a:solidFill>
                  <a:schemeClr val="tx1"/>
                </a:solidFill>
              </a:rPr>
              <a:t>United</a:t>
            </a:r>
            <a:r>
              <a:rPr lang="en-GB" sz="2100" dirty="0"/>
              <a:t> Nations Convention on the Rights of the Child (‘The UNCRC’) (including sources of support and how to access them).</a:t>
            </a:r>
          </a:p>
          <a:p>
            <a:pPr>
              <a:buClr>
                <a:srgbClr val="62A9AA"/>
              </a:buClr>
            </a:pPr>
            <a:r>
              <a:rPr lang="en-GB" sz="2100" dirty="0"/>
              <a:t>To learn about the legal system in England and Wales relating to relationship breakdown</a:t>
            </a:r>
          </a:p>
          <a:p>
            <a:pPr>
              <a:buClr>
                <a:srgbClr val="62A9AA"/>
              </a:buClr>
            </a:pPr>
            <a:endParaRPr lang="en-GB" sz="2200" dirty="0"/>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stretch>
            <a:fillRect/>
          </a:stretch>
        </p:blipFill>
        <p:spPr>
          <a:xfrm>
            <a:off x="6434855" y="2231729"/>
            <a:ext cx="5175953" cy="3529890"/>
          </a:xfrm>
          <a:prstGeom prst="rect">
            <a:avLst/>
          </a:prstGeom>
        </p:spPr>
      </p:pic>
    </p:spTree>
    <p:extLst>
      <p:ext uri="{BB962C8B-B14F-4D97-AF65-F5344CB8AC3E}">
        <p14:creationId xmlns:p14="http://schemas.microsoft.com/office/powerpoint/2010/main" val="392148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7" y="2275836"/>
            <a:ext cx="11263698" cy="3593336"/>
          </a:xfrm>
          <a:ln w="38100">
            <a:solidFill>
              <a:schemeClr val="accent1">
                <a:lumMod val="75000"/>
                <a:lumOff val="25000"/>
              </a:schemeClr>
            </a:solidFill>
          </a:ln>
        </p:spPr>
        <p:txBody>
          <a:bodyPr>
            <a:noAutofit/>
          </a:bodyPr>
          <a:lstStyle/>
          <a:p>
            <a:pPr marL="0" indent="0">
              <a:spcBef>
                <a:spcPts val="0"/>
              </a:spcBef>
              <a:buNone/>
            </a:pPr>
            <a:endParaRPr lang="en-GB" sz="2100" b="1" u="sng" dirty="0"/>
          </a:p>
          <a:p>
            <a:pPr marL="0" indent="0">
              <a:spcBef>
                <a:spcPts val="0"/>
              </a:spcBef>
              <a:buNone/>
            </a:pPr>
            <a:r>
              <a:rPr lang="en-GB" sz="2100" b="1" u="sng" dirty="0"/>
              <a:t>Learning Outcomes </a:t>
            </a:r>
            <a:r>
              <a:rPr lang="en-GB" sz="2100" b="1" dirty="0"/>
              <a:t>- Pupils will be able to:</a:t>
            </a:r>
          </a:p>
          <a:p>
            <a:pPr lvl="0"/>
            <a:r>
              <a:rPr lang="en-GB" dirty="0"/>
              <a:t>Explain young people’s rights under Article 12, UNCRC, and how they can be </a:t>
            </a:r>
          </a:p>
          <a:p>
            <a:pPr marL="0" lvl="0" indent="0">
              <a:buNone/>
            </a:pPr>
            <a:r>
              <a:rPr lang="en-GB" dirty="0"/>
              <a:t>     consulted if parents separate</a:t>
            </a:r>
          </a:p>
          <a:p>
            <a:pPr lvl="0"/>
            <a:r>
              <a:rPr lang="en-GB" dirty="0"/>
              <a:t>Explain the changes to the law relating to divorce</a:t>
            </a:r>
          </a:p>
          <a:p>
            <a:pPr lvl="0"/>
            <a:r>
              <a:rPr lang="en-GB" dirty="0"/>
              <a:t>Describe how young people may feel when parents separate, and how someone can support a friend whose parents are separating</a:t>
            </a:r>
          </a:p>
          <a:p>
            <a:pPr>
              <a:spcBef>
                <a:spcPts val="0"/>
              </a:spcBef>
              <a:buClr>
                <a:srgbClr val="62A9AA"/>
              </a:buClr>
              <a:buSzPct val="100000"/>
              <a:buFont typeface="Wingdings" panose="05000000000000000000" pitchFamily="2" charset="2"/>
              <a:buChar char="§"/>
            </a:pPr>
            <a:endParaRPr lang="en-GB" sz="2400" dirty="0"/>
          </a:p>
        </p:txBody>
      </p:sp>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92" b="7692"/>
          <a:stretch/>
        </p:blipFill>
        <p:spPr>
          <a:xfrm>
            <a:off x="8431482" y="2444522"/>
            <a:ext cx="3072448" cy="1869140"/>
          </a:xfrm>
          <a:prstGeom prst="rect">
            <a:avLst/>
          </a:prstGeom>
          <a:ln w="38100">
            <a:solidFill>
              <a:srgbClr val="969FA7"/>
            </a:solidFill>
          </a:ln>
        </p:spPr>
      </p:pic>
    </p:spTree>
    <p:extLst>
      <p:ext uri="{BB962C8B-B14F-4D97-AF65-F5344CB8AC3E}">
        <p14:creationId xmlns:p14="http://schemas.microsoft.com/office/powerpoint/2010/main" val="147110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The Rights Idea: HOMEWORK TASK FEEDBACK</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By today you should have: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Written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Considered what ‘right’ under the UNCRC your chosen issue addresses</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As part of this task, researched prominent activists who campaign for your chosen issue and considered what actions you could take yourself to campaign on this issue in the future.</a:t>
            </a:r>
          </a:p>
          <a:p>
            <a:pPr marL="571500" indent="-571500">
              <a:buFont typeface="Wingdings" panose="05000000000000000000" pitchFamily="2" charset="2"/>
              <a:buChar char="Ø"/>
            </a:pPr>
            <a:endParaRPr lang="en-GB" sz="2800" dirty="0">
              <a:solidFill>
                <a:schemeClr val="accent2">
                  <a:lumMod val="75000"/>
                </a:schemeClr>
              </a:solidFill>
            </a:endParaRPr>
          </a:p>
          <a:p>
            <a:r>
              <a:rPr lang="en-GB" sz="28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dirty="0"/>
              <a:t>ARTICLE 12: UNCRC</a:t>
            </a:r>
          </a:p>
        </p:txBody>
      </p:sp>
      <p:sp>
        <p:nvSpPr>
          <p:cNvPr id="19" name="Rectangle 18">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657225" y="2789979"/>
            <a:ext cx="4962525" cy="2791372"/>
          </a:xfrm>
          <a:prstGeom prst="rect">
            <a:avLst/>
          </a:prstGeom>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en-GB" sz="2400" b="1" dirty="0"/>
              <a:t>ARTICLE 12</a:t>
            </a:r>
          </a:p>
          <a:p>
            <a:pPr marL="0" indent="0">
              <a:buNone/>
            </a:pPr>
            <a:r>
              <a:rPr lang="en-GB" sz="2400" dirty="0"/>
              <a:t>You have the _________ to give your ___________ and for __________ to listen and take it __________. </a:t>
            </a:r>
          </a:p>
          <a:p>
            <a:pPr marL="0" indent="0">
              <a:buNone/>
            </a:pPr>
            <a:endParaRPr lang="en-GB" sz="2400" dirty="0"/>
          </a:p>
          <a:p>
            <a:pPr marL="0" indent="0">
              <a:buNone/>
            </a:pPr>
            <a:endParaRPr lang="en-GB" sz="2400" dirty="0"/>
          </a:p>
          <a:p>
            <a:pPr marL="0" indent="0">
              <a:buNone/>
            </a:pPr>
            <a:r>
              <a:rPr lang="en-GB" sz="2400" dirty="0"/>
              <a:t>Obligation, adults, opinion, seriously, judges, casually, right</a:t>
            </a:r>
          </a:p>
        </p:txBody>
      </p:sp>
      <p:pic>
        <p:nvPicPr>
          <p:cNvPr id="7" name="Graphic 6">
            <a:extLst>
              <a:ext uri="{FF2B5EF4-FFF2-40B4-BE49-F238E27FC236}">
                <a16:creationId xmlns:a16="http://schemas.microsoft.com/office/drawing/2014/main" id="{6B392845-4C3E-4655-BCCE-151B01307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94062" y="6226178"/>
            <a:ext cx="354705" cy="360000"/>
          </a:xfrm>
          <a:prstGeom prst="rect">
            <a:avLst/>
          </a:prstGeom>
        </p:spPr>
      </p:pic>
      <p:pic>
        <p:nvPicPr>
          <p:cNvPr id="2" name="Picture 1">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319006" y="622618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22" y="597370"/>
            <a:ext cx="11457678" cy="1400383"/>
          </a:xfrm>
          <a:prstGeom prst="rect">
            <a:avLst/>
          </a:prstGeom>
          <a:noFill/>
          <a:ln>
            <a:noFill/>
          </a:ln>
        </p:spPr>
        <p:txBody>
          <a:bodyPr wrap="square" rtlCol="0">
            <a:spAutoFit/>
          </a:bodyPr>
          <a:lstStyle/>
          <a:p>
            <a:pPr marL="457200" indent="-457200">
              <a:buAutoNum type="arabicPeriod"/>
            </a:pPr>
            <a:r>
              <a:rPr lang="en-GB" sz="2200" dirty="0">
                <a:solidFill>
                  <a:schemeClr val="bg1"/>
                </a:solidFill>
                <a:effectLst/>
                <a:ea typeface="Times New Roman" panose="02020603050405020304" pitchFamily="18" charset="0"/>
                <a:cs typeface="Arial" panose="020B0604020202020204" pitchFamily="34" charset="0"/>
              </a:rPr>
              <a:t>Draw a mind map with the word ‘Tom’ in the middle.  Around the outside, write down:</a:t>
            </a:r>
            <a:endParaRPr lang="en-GB" sz="2200" dirty="0">
              <a:solidFill>
                <a:schemeClr val="bg1"/>
              </a:solidFill>
              <a:effectLst/>
              <a:ea typeface="Times New Roman" panose="02020603050405020304" pitchFamily="18" charset="0"/>
              <a:cs typeface="Times New Roman" panose="02020603050405020304" pitchFamily="18" charset="0"/>
            </a:endParaRPr>
          </a:p>
          <a:p>
            <a:pPr lvl="0"/>
            <a:r>
              <a:rPr lang="en-GB" sz="2200" dirty="0">
                <a:solidFill>
                  <a:schemeClr val="bg1"/>
                </a:solidFill>
                <a:effectLst/>
                <a:ea typeface="Times New Roman" panose="02020603050405020304" pitchFamily="18" charset="0"/>
                <a:cs typeface="Arial" panose="020B0604020202020204" pitchFamily="34" charset="0"/>
              </a:rPr>
              <a:t>a) how you think Tom may be feeling;  b) </a:t>
            </a:r>
            <a:r>
              <a:rPr lang="en-GB" sz="2200" dirty="0">
                <a:solidFill>
                  <a:schemeClr val="bg1"/>
                </a:solidFill>
                <a:ea typeface="Times New Roman" panose="02020603050405020304" pitchFamily="18" charset="0"/>
                <a:cs typeface="Arial" panose="020B0604020202020204" pitchFamily="34" charset="0"/>
              </a:rPr>
              <a:t>questions</a:t>
            </a:r>
            <a:r>
              <a:rPr lang="en-GB" sz="2200" dirty="0">
                <a:solidFill>
                  <a:schemeClr val="bg1"/>
                </a:solidFill>
                <a:effectLst/>
                <a:ea typeface="Times New Roman" panose="02020603050405020304" pitchFamily="18" charset="0"/>
                <a:cs typeface="Arial" panose="020B0604020202020204" pitchFamily="34" charset="0"/>
              </a:rPr>
              <a:t> you think Tom may have at this time </a:t>
            </a:r>
            <a:r>
              <a:rPr lang="en-GB" sz="2200" dirty="0">
                <a:solidFill>
                  <a:schemeClr val="bg1"/>
                </a:solidFill>
                <a:ea typeface="Times New Roman" panose="02020603050405020304" pitchFamily="18" charset="0"/>
                <a:cs typeface="Arial" panose="020B0604020202020204" pitchFamily="34" charset="0"/>
              </a:rPr>
              <a:t>c</a:t>
            </a:r>
            <a:r>
              <a:rPr lang="en-GB" sz="2200" dirty="0">
                <a:solidFill>
                  <a:schemeClr val="bg1"/>
                </a:solidFill>
                <a:effectLst/>
                <a:ea typeface="Times New Roman" panose="02020603050405020304" pitchFamily="18" charset="0"/>
                <a:cs typeface="Arial" panose="020B0604020202020204" pitchFamily="34" charset="0"/>
              </a:rPr>
              <a:t>) support you think Tom may need and any examples you know of support that may be available to him</a:t>
            </a:r>
            <a:endParaRPr lang="en-GB" sz="2200" dirty="0">
              <a:solidFill>
                <a:schemeClr val="bg1"/>
              </a:solidFill>
              <a:effectLst/>
              <a:ea typeface="Times New Roman" panose="02020603050405020304" pitchFamily="18" charset="0"/>
              <a:cs typeface="Times New Roman" panose="02020603050405020304" pitchFamily="18" charset="0"/>
            </a:endParaRPr>
          </a:p>
          <a:p>
            <a:pPr marL="457200" indent="-457200">
              <a:buAutoNum type="arabicPeriod"/>
            </a:pPr>
            <a:endParaRPr lang="en-GB" sz="1900" dirty="0">
              <a:solidFill>
                <a:schemeClr val="bg1"/>
              </a:solidFill>
            </a:endParaRPr>
          </a:p>
        </p:txBody>
      </p:sp>
      <p:sp>
        <p:nvSpPr>
          <p:cNvPr id="5" name="TextBox 4"/>
          <p:cNvSpPr txBox="1"/>
          <p:nvPr/>
        </p:nvSpPr>
        <p:spPr>
          <a:xfrm>
            <a:off x="429521" y="-103825"/>
            <a:ext cx="11305231" cy="646331"/>
          </a:xfrm>
          <a:prstGeom prst="rect">
            <a:avLst/>
          </a:prstGeom>
          <a:noFill/>
          <a:ln>
            <a:noFill/>
          </a:ln>
        </p:spPr>
        <p:txBody>
          <a:bodyPr wrap="square" rtlCol="0">
            <a:spAutoFit/>
          </a:bodyPr>
          <a:lstStyle/>
          <a:p>
            <a:r>
              <a:rPr lang="en-GB" sz="3600" dirty="0">
                <a:solidFill>
                  <a:srgbClr val="62A9AA"/>
                </a:solidFill>
              </a:rPr>
              <a:t>Baseline Activity – Read the scenario below</a:t>
            </a:r>
          </a:p>
        </p:txBody>
      </p:sp>
      <p:sp>
        <p:nvSpPr>
          <p:cNvPr id="11" name="Content Placeholder 2">
            <a:extLst>
              <a:ext uri="{FF2B5EF4-FFF2-40B4-BE49-F238E27FC236}">
                <a16:creationId xmlns:a16="http://schemas.microsoft.com/office/drawing/2014/main" id="{91878979-F6DF-48EA-A950-B3C22F0B2AB7}"/>
              </a:ext>
            </a:extLst>
          </p:cNvPr>
          <p:cNvSpPr txBox="1">
            <a:spLocks/>
          </p:cNvSpPr>
          <p:nvPr/>
        </p:nvSpPr>
        <p:spPr>
          <a:xfrm>
            <a:off x="429521" y="2006451"/>
            <a:ext cx="8150953" cy="3861831"/>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2200" b="0" i="0" u="none" strike="noStrike" dirty="0">
                <a:solidFill>
                  <a:srgbClr val="000000"/>
                </a:solidFill>
                <a:effectLst/>
              </a:rPr>
              <a:t>Tom is 13 and an only child. Two weeks ago, his parents told him that they had decided to separate. This was a big surprise to Tom as his parents didn't argue much.  They said that they had drifted apart and reassured Tom that they both loved him and that ‘nothing would change’ for him but hadn't really explained what that meant. There had been lots of hushed </a:t>
            </a:r>
            <a:r>
              <a:rPr lang="en-GB" sz="2200" dirty="0">
                <a:solidFill>
                  <a:srgbClr val="000000"/>
                </a:solidFill>
              </a:rPr>
              <a:t>talk</a:t>
            </a:r>
            <a:r>
              <a:rPr lang="en-GB" sz="2200" b="0" i="0" u="none" strike="noStrike" dirty="0">
                <a:solidFill>
                  <a:srgbClr val="000000"/>
                </a:solidFill>
                <a:effectLst/>
              </a:rPr>
              <a:t>s between his parents. Tom knew that they were talking about plans for him and felt excluded. When his dad was away, he had heard his mum crying in the bedroom, so didn't want to make her feel worse by asking questions. Tom only has a few close friends at school and their parents are still together, so he feels he doesn't have anyone to talk to. </a:t>
            </a:r>
            <a:r>
              <a:rPr lang="en-GB" sz="2200" b="0" i="0" dirty="0">
                <a:solidFill>
                  <a:srgbClr val="000000"/>
                </a:solidFill>
                <a:effectLst/>
              </a:rPr>
              <a:t>​</a:t>
            </a:r>
            <a:endParaRPr lang="en-GB" sz="2200" dirty="0"/>
          </a:p>
        </p:txBody>
      </p:sp>
      <p:pic>
        <p:nvPicPr>
          <p:cNvPr id="17" name="Content Placeholder 16" descr="A picture containing text&#10;&#10;Description automatically generated">
            <a:extLst>
              <a:ext uri="{FF2B5EF4-FFF2-40B4-BE49-F238E27FC236}">
                <a16:creationId xmlns:a16="http://schemas.microsoft.com/office/drawing/2014/main" id="{CFC189ED-C265-4DA1-9474-61C4EA99012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39114"/>
            <a:ext cx="2828262" cy="2780100"/>
          </a:xfrm>
          <a:ln w="38100">
            <a:solidFill>
              <a:srgbClr val="969FA7"/>
            </a:solidFill>
          </a:ln>
        </p:spPr>
      </p:pic>
    </p:spTree>
    <p:extLst>
      <p:ext uri="{BB962C8B-B14F-4D97-AF65-F5344CB8AC3E}">
        <p14:creationId xmlns:p14="http://schemas.microsoft.com/office/powerpoint/2010/main" val="203446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en-GB" sz="3200" b="1" dirty="0"/>
              <a:t>The Rights Idea– video </a:t>
            </a:r>
          </a:p>
        </p:txBody>
      </p:sp>
      <p:sp>
        <p:nvSpPr>
          <p:cNvPr id="3" name="Content Placeholder 2"/>
          <p:cNvSpPr>
            <a:spLocks noGrp="1"/>
          </p:cNvSpPr>
          <p:nvPr>
            <p:ph idx="1"/>
          </p:nvPr>
        </p:nvSpPr>
        <p:spPr>
          <a:xfrm>
            <a:off x="463890" y="2014077"/>
            <a:ext cx="11285198" cy="943355"/>
          </a:xfrm>
        </p:spPr>
        <p:txBody>
          <a:bodyPr lIns="36000" tIns="36000" rIns="36000" bIns="36000" anchor="t">
            <a:normAutofit fontScale="70000" lnSpcReduction="20000"/>
          </a:bodyPr>
          <a:lstStyle/>
          <a:p>
            <a:pPr marL="0" indent="0" algn="ctr">
              <a:buNone/>
            </a:pPr>
            <a:r>
              <a:rPr lang="en-GB" sz="4000" i="1" dirty="0">
                <a:solidFill>
                  <a:srgbClr val="62A9AA"/>
                </a:solidFill>
              </a:rPr>
              <a:t>As you watch this video make a note of the three things that Tom discovered that young people are entitled to under the UNCRC when their parents separate.</a:t>
            </a:r>
          </a:p>
          <a:p>
            <a:pPr marL="0" indent="0" algn="ctr">
              <a:buNone/>
            </a:pPr>
            <a:endParaRPr lang="en-GB" sz="6600" i="1" dirty="0">
              <a:solidFill>
                <a:schemeClr val="accent1"/>
              </a:solidFill>
            </a:endParaRPr>
          </a:p>
        </p:txBody>
      </p:sp>
      <p:sp>
        <p:nvSpPr>
          <p:cNvPr id="8" name="TextBox 7">
            <a:extLst>
              <a:ext uri="{FF2B5EF4-FFF2-40B4-BE49-F238E27FC236}">
                <a16:creationId xmlns:a16="http://schemas.microsoft.com/office/drawing/2014/main" id="{A665802F-AB37-408E-A176-8C866E8803E0}"/>
              </a:ext>
            </a:extLst>
          </p:cNvPr>
          <p:cNvSpPr txBox="1"/>
          <p:nvPr/>
        </p:nvSpPr>
        <p:spPr>
          <a:xfrm flipH="1">
            <a:off x="395151" y="3704031"/>
            <a:ext cx="2150852" cy="2042867"/>
          </a:xfrm>
          <a:prstGeom prst="rect">
            <a:avLst/>
          </a:prstGeom>
          <a:noFill/>
          <a:ln w="38100">
            <a:solidFill>
              <a:srgbClr val="969FA7"/>
            </a:solidFill>
          </a:ln>
        </p:spPr>
        <p:txBody>
          <a:bodyPr wrap="square" rtlCol="0">
            <a:spAutoFit/>
          </a:bodyPr>
          <a:lstStyle/>
          <a:p>
            <a:pPr>
              <a:lnSpc>
                <a:spcPct val="107000"/>
              </a:lnSpc>
              <a:spcAft>
                <a:spcPts val="800"/>
              </a:spcAft>
            </a:pPr>
            <a:r>
              <a:rPr lang="en-GB" sz="2400" i="1"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a:t>
            </a:r>
            <a:endParaRPr lang="en-GB" sz="2400" i="1"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A09376E-064A-472F-8EAB-16ABFA38A471}"/>
              </a:ext>
            </a:extLst>
          </p:cNvPr>
          <p:cNvSpPr/>
          <p:nvPr/>
        </p:nvSpPr>
        <p:spPr>
          <a:xfrm>
            <a:off x="3870888" y="6151465"/>
            <a:ext cx="5468112" cy="369332"/>
          </a:xfrm>
          <a:prstGeom prst="rect">
            <a:avLst/>
          </a:prstGeom>
        </p:spPr>
        <p:txBody>
          <a:bodyPr wrap="square">
            <a:spAutoFit/>
          </a:bodyPr>
          <a:lstStyle/>
          <a:p>
            <a:endParaRPr lang="en-GB" dirty="0">
              <a:hlinkClick r:id="rId4"/>
            </a:endParaRPr>
          </a:p>
        </p:txBody>
      </p:sp>
      <p:pic>
        <p:nvPicPr>
          <p:cNvPr id="4" name="Picture 3">
            <a:extLst>
              <a:ext uri="{FF2B5EF4-FFF2-40B4-BE49-F238E27FC236}">
                <a16:creationId xmlns:a16="http://schemas.microsoft.com/office/drawing/2014/main" id="{CAA351D9-021B-4C85-A7A1-2B98BF09F402}"/>
              </a:ext>
            </a:extLst>
          </p:cNvPr>
          <p:cNvPicPr>
            <a:picLocks noChangeAspect="1"/>
          </p:cNvPicPr>
          <p:nvPr/>
        </p:nvPicPr>
        <p:blipFill>
          <a:blip r:embed="rId5"/>
          <a:stretch>
            <a:fillRect/>
          </a:stretch>
        </p:blipFill>
        <p:spPr>
          <a:xfrm>
            <a:off x="3061802" y="3211506"/>
            <a:ext cx="6047416" cy="3430912"/>
          </a:xfrm>
          <a:prstGeom prst="rect">
            <a:avLst/>
          </a:prstGeom>
          <a:ln w="38100">
            <a:solidFill>
              <a:srgbClr val="969FA7"/>
            </a:solidFill>
          </a:ln>
        </p:spPr>
      </p:pic>
      <p:pic>
        <p:nvPicPr>
          <p:cNvPr id="9" name="Graphic 8">
            <a:extLst>
              <a:ext uri="{FF2B5EF4-FFF2-40B4-BE49-F238E27FC236}">
                <a16:creationId xmlns:a16="http://schemas.microsoft.com/office/drawing/2014/main" id="{694681F4-94CF-4AF6-897A-0BF50BC700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060443" y="6204940"/>
            <a:ext cx="360000" cy="360000"/>
          </a:xfrm>
          <a:prstGeom prst="rect">
            <a:avLst/>
          </a:prstGeom>
        </p:spPr>
      </p:pic>
      <p:pic>
        <p:nvPicPr>
          <p:cNvPr id="5" name="Picture 4">
            <a:extLst>
              <a:ext uri="{FF2B5EF4-FFF2-40B4-BE49-F238E27FC236}">
                <a16:creationId xmlns:a16="http://schemas.microsoft.com/office/drawing/2014/main" id="{4BD938E3-95D9-4A16-A8C9-CDF71C57EF16}"/>
              </a:ext>
            </a:extLst>
          </p:cNvPr>
          <p:cNvPicPr>
            <a:picLocks noChangeAspect="1"/>
          </p:cNvPicPr>
          <p:nvPr/>
        </p:nvPicPr>
        <p:blipFill>
          <a:blip r:embed="rId8"/>
          <a:stretch>
            <a:fillRect/>
          </a:stretch>
        </p:blipFill>
        <p:spPr>
          <a:xfrm>
            <a:off x="10700443" y="6183337"/>
            <a:ext cx="360000" cy="368373"/>
          </a:xfrm>
          <a:prstGeom prst="rect">
            <a:avLst/>
          </a:prstGeom>
        </p:spPr>
      </p:pic>
    </p:spTree>
    <p:extLst>
      <p:ext uri="{BB962C8B-B14F-4D97-AF65-F5344CB8AC3E}">
        <p14:creationId xmlns:p14="http://schemas.microsoft.com/office/powerpoint/2010/main" val="331737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QUICK FIRE QUIZ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A mediator </a:t>
            </a:r>
          </a:p>
          <a:p>
            <a:pPr marL="514350" indent="-514350">
              <a:buFont typeface="+mj-lt"/>
              <a:buAutoNum type="arabicPeriod"/>
            </a:pPr>
            <a:r>
              <a:rPr lang="en-GB" sz="2300" dirty="0"/>
              <a:t>A contact centre </a:t>
            </a:r>
          </a:p>
          <a:p>
            <a:pPr marL="514350" indent="-514350">
              <a:buFont typeface="+mj-lt"/>
              <a:buAutoNum type="arabicPeriod"/>
            </a:pPr>
            <a:r>
              <a:rPr lang="en-GB" sz="2300" dirty="0"/>
              <a:t>Speaks to children and reports to the court what the FCA thinks is in the children's best interests </a:t>
            </a:r>
          </a:p>
          <a:p>
            <a:pPr marL="514350" indent="-514350">
              <a:buFont typeface="+mj-lt"/>
              <a:buAutoNum type="arabicPeriod"/>
            </a:pPr>
            <a:r>
              <a:rPr lang="en-GB" sz="2300" dirty="0"/>
              <a:t>No, the FCA tells the court the views of the children although they sometimes speak to the judge directly if they wish</a:t>
            </a:r>
          </a:p>
          <a:p>
            <a:pPr marL="514350" indent="-514350">
              <a:buFont typeface="+mj-lt"/>
              <a:buAutoNum type="arabicPeriod"/>
            </a:pPr>
            <a:r>
              <a:rPr lang="en-GB" sz="2300" dirty="0"/>
              <a:t>Yes, if the court agrees, in rare cases they can apply and be represented separately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What is the name of the person who helps parents to reach an agreement without going to court? </a:t>
            </a:r>
          </a:p>
          <a:p>
            <a:pPr marL="514350" indent="-514350">
              <a:buAutoNum type="arabicPeriod"/>
            </a:pPr>
            <a:r>
              <a:rPr lang="en-GB" sz="2300" dirty="0"/>
              <a:t>Where did Rosie have contact with her dad at first? </a:t>
            </a:r>
          </a:p>
          <a:p>
            <a:pPr marL="514350" indent="-514350">
              <a:buFontTx/>
              <a:buAutoNum type="arabicPeriod"/>
            </a:pPr>
            <a:r>
              <a:rPr lang="en-GB" sz="2300" dirty="0"/>
              <a:t>What does a Family Court Advisor do? </a:t>
            </a:r>
          </a:p>
          <a:p>
            <a:pPr marL="514350" indent="-514350">
              <a:buAutoNum type="arabicPeriod"/>
            </a:pPr>
            <a:r>
              <a:rPr lang="en-GB" sz="2300" dirty="0"/>
              <a:t>Do children have to go to court if their parents make an application to court? </a:t>
            </a:r>
          </a:p>
          <a:p>
            <a:pPr marL="514350" indent="-514350">
              <a:buFontTx/>
              <a:buAutoNum type="arabicPeriod"/>
            </a:pPr>
            <a:r>
              <a:rPr lang="en-GB" sz="2300" dirty="0"/>
              <a:t>Can children make their own application to the court? </a:t>
            </a:r>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Young PEOPLE’S RIGHT TO BE HEARD</a:t>
            </a:r>
            <a:endParaRPr lang="en-GB" sz="3200" dirty="0"/>
          </a:p>
        </p:txBody>
      </p:sp>
      <p:sp>
        <p:nvSpPr>
          <p:cNvPr id="3" name="Content Placeholder 2"/>
          <p:cNvSpPr>
            <a:spLocks noGrp="1"/>
          </p:cNvSpPr>
          <p:nvPr>
            <p:ph idx="1"/>
          </p:nvPr>
        </p:nvSpPr>
        <p:spPr>
          <a:xfrm>
            <a:off x="524445" y="2275835"/>
            <a:ext cx="11086363" cy="4255594"/>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29195" y="2358373"/>
            <a:ext cx="1114425" cy="1638300"/>
          </a:xfrm>
          <a:prstGeom prst="rect">
            <a:avLst/>
          </a:prstGeom>
          <a:ln w="38100">
            <a:solidFill>
              <a:srgbClr val="969FA7"/>
            </a:solidFill>
          </a:ln>
        </p:spPr>
      </p:pic>
      <p:sp>
        <p:nvSpPr>
          <p:cNvPr id="8" name="TextBox 7">
            <a:extLst>
              <a:ext uri="{FF2B5EF4-FFF2-40B4-BE49-F238E27FC236}">
                <a16:creationId xmlns:a16="http://schemas.microsoft.com/office/drawing/2014/main" id="{03178688-32B8-813B-4594-273061E5D587}"/>
              </a:ext>
            </a:extLst>
          </p:cNvPr>
          <p:cNvSpPr txBox="1"/>
          <p:nvPr/>
        </p:nvSpPr>
        <p:spPr>
          <a:xfrm>
            <a:off x="581191" y="2354803"/>
            <a:ext cx="9934409" cy="3447098"/>
          </a:xfrm>
          <a:prstGeom prst="rect">
            <a:avLst/>
          </a:prstGeom>
          <a:noFill/>
        </p:spPr>
        <p:txBody>
          <a:bodyPr wrap="square">
            <a:spAutoFit/>
          </a:bodyPr>
          <a:lstStyle/>
          <a:p>
            <a:pPr>
              <a:buClr>
                <a:srgbClr val="62A9AA"/>
              </a:buClr>
              <a:buSzPct val="100000"/>
            </a:pPr>
            <a:r>
              <a:rPr lang="en-GB" sz="2600" b="1" dirty="0">
                <a:solidFill>
                  <a:srgbClr val="62A9AA"/>
                </a:solidFill>
              </a:rPr>
              <a:t>How are decisions made? What right do young people have?</a:t>
            </a:r>
          </a:p>
          <a:p>
            <a:pPr>
              <a:buClr>
                <a:srgbClr val="62A9AA"/>
              </a:buClr>
              <a:buSzPct val="100000"/>
            </a:pPr>
            <a:endParaRPr lang="en-GB" sz="2400" dirty="0"/>
          </a:p>
          <a:p>
            <a:pPr marL="342900" indent="-342900">
              <a:buClr>
                <a:srgbClr val="62A9AA"/>
              </a:buClr>
              <a:buSzPct val="100000"/>
              <a:buFont typeface="Wingdings" panose="05000000000000000000" pitchFamily="2" charset="2"/>
              <a:buChar char="§"/>
            </a:pPr>
            <a:r>
              <a:rPr lang="en-GB" sz="2400" dirty="0"/>
              <a:t>Parents are encouraged to agree child arrangements and finances         without going to court, if possible.</a:t>
            </a:r>
          </a:p>
          <a:p>
            <a:pPr marL="342900" indent="-342900">
              <a:buClr>
                <a:srgbClr val="62A9AA"/>
              </a:buClr>
              <a:buSzPct val="100000"/>
              <a:buFont typeface="Wingdings" panose="05000000000000000000" pitchFamily="2" charset="2"/>
              <a:buChar char="§"/>
            </a:pPr>
            <a:r>
              <a:rPr lang="en-GB" sz="2400" dirty="0"/>
              <a:t>The UNCRC,  Article12, gives all children capable of expressing a view, the right to be heard on the decisions that need to be made (if they want to), whether the parents agree directly, in mediation or in court proceedings. </a:t>
            </a:r>
          </a:p>
          <a:p>
            <a:pPr marL="342900" indent="-342900">
              <a:buClr>
                <a:srgbClr val="62A9AA"/>
              </a:buClr>
              <a:buSzPct val="100000"/>
              <a:buFont typeface="Wingdings" panose="05000000000000000000" pitchFamily="2" charset="2"/>
              <a:buChar char="§"/>
            </a:pPr>
            <a:r>
              <a:rPr lang="en-GB" sz="2400" dirty="0"/>
              <a:t>This does not mean young people will always get to decide, but their views must be heard and taken seriously.</a:t>
            </a:r>
            <a:endParaRPr lang="en-GB" sz="2400" dirty="0">
              <a:solidFill>
                <a:srgbClr val="62A9AA"/>
              </a:solidFill>
            </a:endParaRPr>
          </a:p>
        </p:txBody>
      </p:sp>
    </p:spTree>
    <p:extLst>
      <p:ext uri="{BB962C8B-B14F-4D97-AF65-F5344CB8AC3E}">
        <p14:creationId xmlns:p14="http://schemas.microsoft.com/office/powerpoint/2010/main" val="210966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FBD3-7E01-2D11-82B4-6EA8A2EE95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8CB6D9-C322-43AB-6A75-9816E968A849}"/>
              </a:ext>
            </a:extLst>
          </p:cNvPr>
          <p:cNvSpPr>
            <a:spLocks noGrp="1"/>
          </p:cNvSpPr>
          <p:nvPr>
            <p:ph type="title"/>
          </p:nvPr>
        </p:nvSpPr>
        <p:spPr>
          <a:xfrm>
            <a:off x="581192" y="702156"/>
            <a:ext cx="11029616" cy="851436"/>
          </a:xfrm>
        </p:spPr>
        <p:txBody>
          <a:bodyPr>
            <a:normAutofit/>
          </a:bodyPr>
          <a:lstStyle/>
          <a:p>
            <a:r>
              <a:rPr lang="en-GB" sz="3200" b="1" dirty="0"/>
              <a:t>the ‘FAULT-BASED’ law on divorce </a:t>
            </a:r>
            <a:endParaRPr lang="en-GB" sz="3200" dirty="0"/>
          </a:p>
        </p:txBody>
      </p:sp>
      <p:sp>
        <p:nvSpPr>
          <p:cNvPr id="3" name="Content Placeholder 2">
            <a:extLst>
              <a:ext uri="{FF2B5EF4-FFF2-40B4-BE49-F238E27FC236}">
                <a16:creationId xmlns:a16="http://schemas.microsoft.com/office/drawing/2014/main" id="{E600F029-E07B-5679-70C1-56F7EDB1377F}"/>
              </a:ext>
            </a:extLst>
          </p:cNvPr>
          <p:cNvSpPr>
            <a:spLocks noGrp="1"/>
          </p:cNvSpPr>
          <p:nvPr>
            <p:ph idx="1"/>
          </p:nvPr>
        </p:nvSpPr>
        <p:spPr>
          <a:xfrm>
            <a:off x="524445" y="2275835"/>
            <a:ext cx="11086363" cy="4255594"/>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640C9DE-414B-DB2A-7C62-18B191376529}"/>
              </a:ext>
            </a:extLst>
          </p:cNvPr>
          <p:cNvPicPr>
            <a:picLocks noChangeAspect="1"/>
          </p:cNvPicPr>
          <p:nvPr/>
        </p:nvPicPr>
        <p:blipFill>
          <a:blip r:embed="rId3"/>
          <a:stretch>
            <a:fillRect/>
          </a:stretch>
        </p:blipFill>
        <p:spPr>
          <a:xfrm>
            <a:off x="10329195" y="2358373"/>
            <a:ext cx="1114425" cy="1638300"/>
          </a:xfrm>
          <a:prstGeom prst="rect">
            <a:avLst/>
          </a:prstGeom>
          <a:ln w="38100">
            <a:solidFill>
              <a:srgbClr val="969FA7"/>
            </a:solidFill>
          </a:ln>
        </p:spPr>
      </p:pic>
      <p:sp>
        <p:nvSpPr>
          <p:cNvPr id="8" name="TextBox 7">
            <a:extLst>
              <a:ext uri="{FF2B5EF4-FFF2-40B4-BE49-F238E27FC236}">
                <a16:creationId xmlns:a16="http://schemas.microsoft.com/office/drawing/2014/main" id="{8D6D41C2-3BC1-DDBD-30B1-7994982A3746}"/>
              </a:ext>
            </a:extLst>
          </p:cNvPr>
          <p:cNvSpPr txBox="1"/>
          <p:nvPr/>
        </p:nvSpPr>
        <p:spPr>
          <a:xfrm>
            <a:off x="581191" y="2354803"/>
            <a:ext cx="9580815" cy="4072910"/>
          </a:xfrm>
          <a:prstGeom prst="rect">
            <a:avLst/>
          </a:prstGeom>
          <a:noFill/>
        </p:spPr>
        <p:txBody>
          <a:bodyPr wrap="square">
            <a:spAutoFit/>
          </a:bodyPr>
          <a:lstStyle/>
          <a:p>
            <a:pPr marL="0" indent="0" fontAlgn="base">
              <a:spcBef>
                <a:spcPts val="528"/>
              </a:spcBef>
              <a:buNone/>
            </a:pPr>
            <a:r>
              <a:rPr lang="en-GB" sz="2600" b="1" dirty="0">
                <a:solidFill>
                  <a:srgbClr val="62A9AA"/>
                </a:solidFill>
              </a:rPr>
              <a:t>Matrimonial Causes Act 1973: ‘Fault-based’ divorce </a:t>
            </a:r>
          </a:p>
          <a:p>
            <a:pPr marL="342900" indent="-342900">
              <a:spcBef>
                <a:spcPts val="528"/>
              </a:spcBef>
              <a:buClr>
                <a:srgbClr val="62A9AA"/>
              </a:buClr>
              <a:buSzPct val="100000"/>
              <a:buFont typeface="Wingdings" panose="05000000000000000000" pitchFamily="2" charset="2"/>
              <a:buChar char="§"/>
            </a:pPr>
            <a:r>
              <a:rPr lang="en-GB" sz="2400" dirty="0">
                <a:solidFill>
                  <a:schemeClr val="tx1"/>
                </a:solidFill>
              </a:rPr>
              <a:t>Mixed- and same-sex couples can get married or enter a civil partnership:  both require a court process to legally end the relationship if it breaks down</a:t>
            </a:r>
          </a:p>
          <a:p>
            <a:pPr marL="342900" indent="-342900">
              <a:spcBef>
                <a:spcPts val="528"/>
              </a:spcBef>
              <a:buClr>
                <a:srgbClr val="62A9AA"/>
              </a:buClr>
              <a:buSzPct val="100000"/>
              <a:buFont typeface="Wingdings" panose="05000000000000000000" pitchFamily="2" charset="2"/>
              <a:buChar char="§"/>
            </a:pPr>
            <a:r>
              <a:rPr lang="en-GB" sz="2400" dirty="0"/>
              <a:t>The Applicant had to show that marriage has irretrievably broken down by proving one of five facts (fault-based and separation based)</a:t>
            </a:r>
          </a:p>
          <a:p>
            <a:pPr marL="342900" indent="-342900">
              <a:spcBef>
                <a:spcPts val="528"/>
              </a:spcBef>
              <a:buClr>
                <a:srgbClr val="62A9AA"/>
              </a:buClr>
              <a:buSzPct val="100000"/>
              <a:buFont typeface="Wingdings" panose="05000000000000000000" pitchFamily="2" charset="2"/>
              <a:buChar char="§"/>
            </a:pPr>
            <a:r>
              <a:rPr lang="en-GB" sz="2400" dirty="0"/>
              <a:t>The Respondent could contest the fact. If successful, the Applicant could then only divorce after five years</a:t>
            </a:r>
          </a:p>
          <a:p>
            <a:pPr marL="342900" indent="-342900">
              <a:spcBef>
                <a:spcPts val="528"/>
              </a:spcBef>
              <a:buClr>
                <a:srgbClr val="62A9AA"/>
              </a:buClr>
              <a:buSzPct val="100000"/>
              <a:buFont typeface="Wingdings" panose="05000000000000000000" pitchFamily="2" charset="2"/>
              <a:buChar char="§"/>
            </a:pPr>
            <a:r>
              <a:rPr lang="en-GB" sz="2400" dirty="0"/>
              <a:t>Uncontested divorce could be obtained within a few months – but only if one of the fault-based facts was relied upon</a:t>
            </a:r>
          </a:p>
        </p:txBody>
      </p:sp>
    </p:spTree>
    <p:extLst>
      <p:ext uri="{BB962C8B-B14F-4D97-AF65-F5344CB8AC3E}">
        <p14:creationId xmlns:p14="http://schemas.microsoft.com/office/powerpoint/2010/main" val="326622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76633" y="2100392"/>
            <a:ext cx="4320000" cy="4247317"/>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marL="171450" indent="-171450">
              <a:buClr>
                <a:srgbClr val="62A9AA"/>
              </a:buClr>
              <a:buFont typeface="Wingdings" panose="05000000000000000000" pitchFamily="2" charset="2"/>
              <a:buChar char="§"/>
            </a:pPr>
            <a:r>
              <a:rPr lang="en-GB" dirty="0"/>
              <a:t>The slides headed ‘teacher slides’ assist the teacher in setting up and running the lesson </a:t>
            </a:r>
          </a:p>
          <a:p>
            <a:pPr marL="171450" indent="-171450">
              <a:buClr>
                <a:srgbClr val="62A9AA"/>
              </a:buClr>
              <a:buFont typeface="Wingdings" panose="05000000000000000000" pitchFamily="2" charset="2"/>
              <a:buChar char="§"/>
            </a:pPr>
            <a:r>
              <a:rPr lang="en-GB" dirty="0"/>
              <a:t>Slide 12 onwards are for the pupil facing lesson </a:t>
            </a:r>
          </a:p>
          <a:p>
            <a:pPr marL="171450" indent="-171450">
              <a:buClr>
                <a:srgbClr val="62A9AA"/>
              </a:buClr>
              <a:buFont typeface="Wingdings" panose="05000000000000000000" pitchFamily="2" charset="2"/>
              <a:buChar char="§"/>
            </a:pPr>
            <a:r>
              <a:rPr lang="en-GB" dirty="0"/>
              <a:t>Please read the Lesson Plan 2 Teacher Guidance for ‘</a:t>
            </a:r>
            <a:r>
              <a:rPr lang="en-GB" i="1" dirty="0"/>
              <a:t>The Rights Idea?</a:t>
            </a:r>
            <a:r>
              <a:rPr lang="en-GB" dirty="0"/>
              <a:t>’ before teaching </a:t>
            </a:r>
          </a:p>
          <a:p>
            <a:pPr marL="171450" indent="-171450">
              <a:buClr>
                <a:srgbClr val="62A9AA"/>
              </a:buClr>
              <a:buFont typeface="Wingdings" panose="05000000000000000000" pitchFamily="2" charset="2"/>
              <a:buChar char="§"/>
            </a:pPr>
            <a:r>
              <a:rPr lang="en-GB" dirty="0"/>
              <a:t>Have slides in presenter mode – notes are available under each slide to aid teaching</a:t>
            </a:r>
          </a:p>
          <a:p>
            <a:pPr marL="171450" indent="-171450">
              <a:buClr>
                <a:srgbClr val="62A9AA"/>
              </a:buClr>
              <a:buFont typeface="Wingdings" panose="05000000000000000000" pitchFamily="2" charset="2"/>
              <a:buChar char="§"/>
            </a:pPr>
            <a:r>
              <a:rPr lang="en-GB" dirty="0"/>
              <a:t>Support:       and extension:      </a:t>
            </a:r>
          </a:p>
          <a:p>
            <a:pPr marL="185738">
              <a:buClr>
                <a:srgbClr val="62A9AA"/>
              </a:buClr>
            </a:pPr>
            <a:r>
              <a:rPr lang="en-GB" dirty="0"/>
              <a:t>activities are suggested where appropriate (icons on bottom right corner of slides)</a:t>
            </a:r>
          </a:p>
        </p:txBody>
      </p:sp>
      <p:sp>
        <p:nvSpPr>
          <p:cNvPr id="6" name="TextBox 5"/>
          <p:cNvSpPr txBox="1"/>
          <p:nvPr/>
        </p:nvSpPr>
        <p:spPr>
          <a:xfrm>
            <a:off x="6201353" y="2100392"/>
            <a:ext cx="4320000" cy="2585323"/>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Post-it notes</a:t>
            </a:r>
          </a:p>
          <a:p>
            <a:pPr marL="171450" indent="-171450">
              <a:buClr>
                <a:srgbClr val="62A9AA"/>
              </a:buClr>
              <a:buFont typeface="Wingdings" panose="05000000000000000000" pitchFamily="2" charset="2"/>
              <a:buChar char="§"/>
            </a:pPr>
            <a:r>
              <a:rPr lang="en-GB" dirty="0"/>
              <a:t> An ‘ask-it-basket’/ question box for       pupils to ask questions confidentially and anonymously, if they wish </a:t>
            </a:r>
          </a:p>
          <a:p>
            <a:pPr>
              <a:buClr>
                <a:srgbClr val="62A9AA"/>
              </a:buClr>
              <a:buFont typeface="Wingdings" panose="05000000000000000000" pitchFamily="2" charset="2"/>
              <a:buChar char="§"/>
            </a:pPr>
            <a:r>
              <a:rPr lang="en-GB" dirty="0"/>
              <a:t> Handout for ‘Quick fire quiz’ if using</a:t>
            </a:r>
          </a:p>
          <a:p>
            <a:pPr marL="171450" indent="-171450">
              <a:buClr>
                <a:srgbClr val="62A9AA"/>
              </a:buClr>
              <a:buFont typeface="Wingdings" panose="05000000000000000000" pitchFamily="2" charset="2"/>
              <a:buChar char="§"/>
            </a:pPr>
            <a:r>
              <a:rPr lang="en-GB" dirty="0"/>
              <a:t> Save for the above, no additional teaching resources are needed to teach this lesson</a:t>
            </a:r>
          </a:p>
          <a:p>
            <a:pPr marL="171450" indent="-171450">
              <a:buClr>
                <a:srgbClr val="62A9AA"/>
              </a:buClr>
              <a:buFont typeface="Wingdings" panose="05000000000000000000" pitchFamily="2" charset="2"/>
              <a:buChar char="§"/>
            </a:pPr>
            <a:endParaRPr lang="en-GB" dirty="0"/>
          </a:p>
        </p:txBody>
      </p:sp>
      <p:sp>
        <p:nvSpPr>
          <p:cNvPr id="8" name="TextBox 7"/>
          <p:cNvSpPr txBox="1"/>
          <p:nvPr/>
        </p:nvSpPr>
        <p:spPr>
          <a:xfrm>
            <a:off x="6201353" y="4870381"/>
            <a:ext cx="4320000" cy="1200329"/>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1450" indent="-171450">
              <a:buClr>
                <a:srgbClr val="62A9AA"/>
              </a:buClr>
              <a:buFont typeface="Wingdings" panose="05000000000000000000" pitchFamily="2" charset="2"/>
              <a:buChar char="§"/>
            </a:pPr>
            <a:r>
              <a:rPr lang="en-GB" dirty="0"/>
              <a:t>The lesson is designed to be taught </a:t>
            </a:r>
          </a:p>
          <a:p>
            <a:pPr marL="171450" indent="-171450">
              <a:buClr>
                <a:srgbClr val="62A9AA"/>
              </a:buClr>
            </a:pPr>
            <a:r>
              <a:rPr lang="en-GB" dirty="0"/>
              <a:t>   over 55 minutes</a:t>
            </a:r>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68928" y="5445975"/>
            <a:ext cx="324000" cy="328836"/>
          </a:xfrm>
          <a:prstGeom prst="rect">
            <a:avLst/>
          </a:prstGeom>
        </p:spPr>
      </p:pic>
      <p:pic>
        <p:nvPicPr>
          <p:cNvPr id="18" name="Graphic 17">
            <a:extLst>
              <a:ext uri="{FF2B5EF4-FFF2-40B4-BE49-F238E27FC236}">
                <a16:creationId xmlns:a16="http://schemas.microsoft.com/office/drawing/2014/main" id="{9C24CB4C-6382-43DA-9DA5-7574AB828D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5400000">
            <a:off x="3927799" y="5424495"/>
            <a:ext cx="324000" cy="324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‘NO-FAULT’ law on divorce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marR="0" lvl="0" indent="0" defTabSz="914400" rtl="0" eaLnBrk="1" fontAlgn="auto" latinLnBrk="0" hangingPunct="1">
              <a:spcBef>
                <a:spcPts val="480"/>
              </a:spcBef>
              <a:buClrTx/>
              <a:buSzTx/>
              <a:buFontTx/>
              <a:buNone/>
              <a:tabLst/>
              <a:defRPr/>
            </a:pPr>
            <a:r>
              <a:rPr lang="en-GB" sz="2400" b="1" dirty="0">
                <a:solidFill>
                  <a:srgbClr val="62A9AA"/>
                </a:solidFill>
              </a:rPr>
              <a:t>Divorce, Dissolution and Separation Act 2020</a:t>
            </a:r>
          </a:p>
          <a:p>
            <a:pPr>
              <a:spcBef>
                <a:spcPts val="480"/>
              </a:spcBef>
              <a:buClr>
                <a:srgbClr val="62A9AA"/>
              </a:buClr>
              <a:buSzPct val="100000"/>
            </a:pPr>
            <a:r>
              <a:rPr lang="en-GB" sz="2400" dirty="0"/>
              <a:t>Applicant (or Applicant and Respondent on a joint application) must show              that the marriage has irretrievably broken down </a:t>
            </a:r>
          </a:p>
          <a:p>
            <a:pPr>
              <a:spcBef>
                <a:spcPts val="480"/>
              </a:spcBef>
              <a:buClr>
                <a:srgbClr val="62A9AA"/>
              </a:buClr>
              <a:buSzPct val="100000"/>
            </a:pPr>
            <a:r>
              <a:rPr lang="en-GB" sz="2400" dirty="0"/>
              <a:t>Respondent cannot contest the divorce</a:t>
            </a:r>
          </a:p>
          <a:p>
            <a:pPr>
              <a:spcBef>
                <a:spcPts val="480"/>
              </a:spcBef>
              <a:buClr>
                <a:srgbClr val="62A9AA"/>
              </a:buClr>
              <a:buSzPct val="100000"/>
            </a:pPr>
            <a:r>
              <a:rPr lang="en-GB" sz="2400" dirty="0"/>
              <a:t>Divorce can be obtained after 26 weeks</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en-GB" sz="3200" b="1" dirty="0"/>
              <a:t>Changes to the law on divorce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7007161" y="2040259"/>
            <a:ext cx="3487173" cy="4067046"/>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100207" y="2040258"/>
            <a:ext cx="6651322" cy="4079239"/>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dirty="0">
                <a:solidFill>
                  <a:srgbClr val="62A9AA"/>
                </a:solidFill>
              </a:rPr>
              <a:t>     Tom thinks that the ‘fault-based’ law is outdated but Samir isn’t so sure. In pairs create two lists – one with at least 3 reasons why Tom thinks it is outdated and one with at least 3 reasons why Samir thinks it isn’t.</a:t>
            </a:r>
          </a:p>
        </p:txBody>
      </p:sp>
      <p:pic>
        <p:nvPicPr>
          <p:cNvPr id="8" name="Graphic 7">
            <a:extLst>
              <a:ext uri="{FF2B5EF4-FFF2-40B4-BE49-F238E27FC236}">
                <a16:creationId xmlns:a16="http://schemas.microsoft.com/office/drawing/2014/main" id="{3D72CB2B-B32A-4AC7-9A09-1F5ADE42D3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60443" y="6204940"/>
            <a:ext cx="360000" cy="360000"/>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r>
              <a:rPr lang="en-GB" sz="3200" b="1" dirty="0"/>
              <a:t>Young people’s responses to parents separating </a:t>
            </a:r>
            <a:endParaRPr lang="en-GB" sz="3200" dirty="0"/>
          </a:p>
        </p:txBody>
      </p:sp>
      <p:sp>
        <p:nvSpPr>
          <p:cNvPr id="3" name="Content Placeholder 2"/>
          <p:cNvSpPr>
            <a:spLocks noGrp="1"/>
          </p:cNvSpPr>
          <p:nvPr>
            <p:ph idx="1"/>
          </p:nvPr>
        </p:nvSpPr>
        <p:spPr>
          <a:xfrm>
            <a:off x="439388" y="2054431"/>
            <a:ext cx="6234544" cy="3663081"/>
          </a:xfrm>
          <a:ln w="38100">
            <a:solidFill>
              <a:schemeClr val="accent1">
                <a:lumMod val="75000"/>
                <a:lumOff val="25000"/>
              </a:schemeClr>
            </a:solidFill>
          </a:ln>
        </p:spPr>
        <p:txBody>
          <a:bodyPr>
            <a:noAutofit/>
          </a:bodyPr>
          <a:lstStyle/>
          <a:p>
            <a:pPr marL="0" indent="0">
              <a:buNone/>
            </a:pPr>
            <a:r>
              <a:rPr lang="en-GB" sz="2400" b="1" dirty="0">
                <a:solidFill>
                  <a:srgbClr val="62A9AA"/>
                </a:solidFill>
              </a:rPr>
              <a:t>Young people may show signs of-</a:t>
            </a:r>
          </a:p>
          <a:p>
            <a:pPr marL="0" indent="0" algn="l">
              <a:buNone/>
            </a:pPr>
            <a:r>
              <a:rPr lang="en-GB" sz="2200" b="0" i="0" dirty="0">
                <a:solidFill>
                  <a:srgbClr val="000000"/>
                </a:solidFill>
                <a:effectLst/>
              </a:rPr>
              <a:t>1) </a:t>
            </a:r>
            <a:r>
              <a:rPr lang="en-GB" sz="2200" b="1" i="0" dirty="0">
                <a:solidFill>
                  <a:srgbClr val="62A9AA"/>
                </a:solidFill>
                <a:effectLst/>
              </a:rPr>
              <a:t>Denial</a:t>
            </a:r>
            <a:r>
              <a:rPr lang="en-GB" sz="2200" b="0" i="0" dirty="0">
                <a:solidFill>
                  <a:srgbClr val="62A9AA"/>
                </a:solidFill>
                <a:effectLst/>
              </a:rPr>
              <a:t>: </a:t>
            </a:r>
            <a:r>
              <a:rPr lang="en-GB" sz="2200" b="0" i="0" dirty="0">
                <a:solidFill>
                  <a:srgbClr val="000000"/>
                </a:solidFill>
                <a:effectLst/>
              </a:rPr>
              <a:t>feeling overwhelmed and bewildered</a:t>
            </a:r>
          </a:p>
          <a:p>
            <a:pPr marL="0" indent="0" algn="l">
              <a:buNone/>
            </a:pPr>
            <a:r>
              <a:rPr lang="en-GB" sz="2200" b="0" i="0" dirty="0">
                <a:solidFill>
                  <a:srgbClr val="000000"/>
                </a:solidFill>
                <a:effectLst/>
              </a:rPr>
              <a:t>2) </a:t>
            </a:r>
            <a:r>
              <a:rPr lang="en-GB" sz="2200" b="1" i="0" dirty="0">
                <a:solidFill>
                  <a:srgbClr val="62A9AA"/>
                </a:solidFill>
                <a:effectLst/>
              </a:rPr>
              <a:t>Anger</a:t>
            </a:r>
            <a:r>
              <a:rPr lang="en-GB" sz="2200" b="0" i="0" dirty="0">
                <a:solidFill>
                  <a:srgbClr val="62A9AA"/>
                </a:solidFill>
                <a:effectLst/>
              </a:rPr>
              <a:t>: </a:t>
            </a:r>
            <a:r>
              <a:rPr lang="en-GB" sz="2200" b="0" i="0" dirty="0">
                <a:solidFill>
                  <a:srgbClr val="000000"/>
                </a:solidFill>
                <a:effectLst/>
              </a:rPr>
              <a:t>feeling frustrated, confused and angry</a:t>
            </a:r>
          </a:p>
          <a:p>
            <a:pPr marL="0" indent="0" algn="l">
              <a:buNone/>
            </a:pPr>
            <a:r>
              <a:rPr lang="en-GB" sz="2200" b="0" i="0" dirty="0">
                <a:solidFill>
                  <a:srgbClr val="000000"/>
                </a:solidFill>
                <a:effectLst/>
              </a:rPr>
              <a:t>3) </a:t>
            </a:r>
            <a:r>
              <a:rPr lang="en-GB" sz="2200" b="1" i="0" dirty="0">
                <a:solidFill>
                  <a:srgbClr val="62A9AA"/>
                </a:solidFill>
                <a:effectLst/>
              </a:rPr>
              <a:t>Depression</a:t>
            </a:r>
            <a:r>
              <a:rPr lang="en-GB" sz="2200" b="0" i="0" dirty="0">
                <a:solidFill>
                  <a:srgbClr val="62A9AA"/>
                </a:solidFill>
                <a:effectLst/>
              </a:rPr>
              <a:t>: </a:t>
            </a:r>
            <a:r>
              <a:rPr lang="en-GB" sz="2200" b="0" i="0" dirty="0">
                <a:solidFill>
                  <a:srgbClr val="000000"/>
                </a:solidFill>
                <a:effectLst/>
              </a:rPr>
              <a:t>longing for the past/feeling sad</a:t>
            </a:r>
          </a:p>
          <a:p>
            <a:pPr marL="0" indent="0">
              <a:buNone/>
            </a:pPr>
            <a:r>
              <a:rPr lang="en-GB" sz="2200" b="0" i="0" dirty="0">
                <a:solidFill>
                  <a:srgbClr val="000000"/>
                </a:solidFill>
                <a:effectLst/>
              </a:rPr>
              <a:t>4) </a:t>
            </a:r>
            <a:r>
              <a:rPr lang="en-GB" sz="2200" b="1" dirty="0">
                <a:solidFill>
                  <a:srgbClr val="62A9AA"/>
                </a:solidFill>
              </a:rPr>
              <a:t>Bargaining</a:t>
            </a:r>
            <a:r>
              <a:rPr lang="en-GB" sz="2200" dirty="0">
                <a:solidFill>
                  <a:srgbClr val="62A9AA"/>
                </a:solidFill>
              </a:rPr>
              <a:t>: </a:t>
            </a:r>
            <a:r>
              <a:rPr lang="en-GB" sz="2200" dirty="0">
                <a:solidFill>
                  <a:schemeClr val="tx1"/>
                </a:solidFill>
              </a:rPr>
              <a:t>a</a:t>
            </a:r>
            <a:r>
              <a:rPr lang="en-GB" sz="2200" b="0" i="0" dirty="0">
                <a:solidFill>
                  <a:schemeClr val="tx1"/>
                </a:solidFill>
                <a:effectLst/>
              </a:rPr>
              <a:t>t</a:t>
            </a:r>
            <a:r>
              <a:rPr lang="en-GB" sz="2200" b="0" i="0" dirty="0">
                <a:solidFill>
                  <a:srgbClr val="000000"/>
                </a:solidFill>
                <a:effectLst/>
              </a:rPr>
              <a:t>tempts to alter the family situation by changing their behaviour</a:t>
            </a:r>
            <a:endParaRPr lang="en-GB" sz="2200" i="1" dirty="0">
              <a:solidFill>
                <a:srgbClr val="000000"/>
              </a:solidFill>
            </a:endParaRPr>
          </a:p>
          <a:p>
            <a:pPr marL="0" indent="0" algn="l">
              <a:buNone/>
            </a:pPr>
            <a:r>
              <a:rPr lang="en-GB" sz="2200" b="0" i="0" dirty="0">
                <a:solidFill>
                  <a:srgbClr val="000000"/>
                </a:solidFill>
                <a:effectLst/>
              </a:rPr>
              <a:t>5) </a:t>
            </a:r>
            <a:r>
              <a:rPr lang="en-GB" sz="2200" b="1" i="0" dirty="0">
                <a:solidFill>
                  <a:srgbClr val="62A9AA"/>
                </a:solidFill>
                <a:effectLst/>
              </a:rPr>
              <a:t>Acceptance</a:t>
            </a:r>
            <a:r>
              <a:rPr lang="en-GB" sz="2200" b="0" i="0" dirty="0">
                <a:solidFill>
                  <a:srgbClr val="62A9AA"/>
                </a:solidFill>
                <a:effectLst/>
              </a:rPr>
              <a:t>: </a:t>
            </a:r>
            <a:r>
              <a:rPr lang="en-GB" sz="2200" b="0" i="0" dirty="0">
                <a:solidFill>
                  <a:srgbClr val="000000"/>
                </a:solidFill>
                <a:effectLst/>
              </a:rPr>
              <a:t>a sense of understanding and a general desire to move forward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0447" y="2264964"/>
            <a:ext cx="4862165" cy="3242014"/>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Sources of support for  young people</a:t>
            </a:r>
            <a:endParaRPr lang="en-GB" sz="3200" dirty="0"/>
          </a:p>
        </p:txBody>
      </p:sp>
      <p:pic>
        <p:nvPicPr>
          <p:cNvPr id="2" name="Content Placeholder 1">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3"/>
          <a:stretch>
            <a:fillRect/>
          </a:stretch>
        </p:blipFill>
        <p:spPr>
          <a:xfrm>
            <a:off x="8115303" y="3931775"/>
            <a:ext cx="3075677" cy="2391774"/>
          </a:xfrm>
          <a:prstGeom prst="rect">
            <a:avLst/>
          </a:prstGeom>
          <a:ln w="38100">
            <a:solidFill>
              <a:srgbClr val="969FA7"/>
            </a:solidFill>
          </a:ln>
        </p:spPr>
      </p:pic>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18809" y="4052598"/>
            <a:ext cx="3325856" cy="2150129"/>
          </a:xfrm>
          <a:prstGeom prst="rect">
            <a:avLst/>
          </a:prstGeom>
          <a:ln w="38100">
            <a:solidFill>
              <a:srgbClr val="969FA7"/>
            </a:solidFill>
          </a:ln>
        </p:spPr>
      </p:pic>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6107" y="1960482"/>
            <a:ext cx="3302064" cy="2348249"/>
          </a:xfrm>
          <a:prstGeom prst="rect">
            <a:avLst/>
          </a:prstGeom>
          <a:ln w="38100">
            <a:solidFill>
              <a:srgbClr val="969FA7"/>
            </a:solidFill>
          </a:ln>
        </p:spPr>
      </p:pic>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6107" y="4564862"/>
            <a:ext cx="3302064" cy="1637865"/>
          </a:xfrm>
          <a:prstGeom prst="rect">
            <a:avLst/>
          </a:prstGeom>
          <a:ln w="38100">
            <a:solidFill>
              <a:srgbClr val="969FA7"/>
            </a:solidFill>
          </a:ln>
        </p:spPr>
      </p:pic>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333355" y="2120130"/>
            <a:ext cx="4622620" cy="1525039"/>
          </a:xfrm>
          <a:prstGeom prst="rect">
            <a:avLst/>
          </a:prstGeom>
          <a:ln w="57150">
            <a:solidFill>
              <a:schemeClr val="bg1">
                <a:lumMod val="65000"/>
              </a:schemeClr>
            </a:solidFill>
          </a:ln>
        </p:spPr>
      </p:pic>
      <p:pic>
        <p:nvPicPr>
          <p:cNvPr id="8" name="Picture 7">
            <a:extLst>
              <a:ext uri="{FF2B5EF4-FFF2-40B4-BE49-F238E27FC236}">
                <a16:creationId xmlns:a16="http://schemas.microsoft.com/office/drawing/2014/main" id="{BD84DEF0-13A7-8343-916B-75A1BF2254F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333355" y="2120130"/>
            <a:ext cx="803349" cy="476058"/>
          </a:xfrm>
          <a:prstGeom prst="rect">
            <a:avLst/>
          </a:prstGeom>
        </p:spPr>
      </p:pic>
    </p:spTree>
    <p:extLst>
      <p:ext uri="{BB962C8B-B14F-4D97-AF65-F5344CB8AC3E}">
        <p14:creationId xmlns:p14="http://schemas.microsoft.com/office/powerpoint/2010/main" val="34978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ENDPOINT ASSESSMENT ACTIVITY </a:t>
            </a:r>
          </a:p>
        </p:txBody>
      </p:sp>
      <p:sp>
        <p:nvSpPr>
          <p:cNvPr id="6" name="Content Placeholder 2">
            <a:extLst>
              <a:ext uri="{FF2B5EF4-FFF2-40B4-BE49-F238E27FC236}">
                <a16:creationId xmlns:a16="http://schemas.microsoft.com/office/drawing/2014/main" id="{4721D61A-7052-4F98-A93E-4DE8CBDC2CF8}"/>
              </a:ext>
            </a:extLst>
          </p:cNvPr>
          <p:cNvSpPr txBox="1">
            <a:spLocks/>
          </p:cNvSpPr>
          <p:nvPr/>
        </p:nvSpPr>
        <p:spPr>
          <a:xfrm>
            <a:off x="457247" y="2275835"/>
            <a:ext cx="8123227" cy="3592447"/>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GB" sz="2400" dirty="0">
              <a:solidFill>
                <a:schemeClr val="tx1"/>
              </a:solidFill>
            </a:endParaRPr>
          </a:p>
          <a:p>
            <a:pPr marL="0" indent="0">
              <a:buNone/>
            </a:pPr>
            <a:r>
              <a:rPr lang="en-GB" sz="2200" dirty="0">
                <a:solidFill>
                  <a:schemeClr val="tx1"/>
                </a:solidFill>
              </a:rPr>
              <a:t>Return to the mind map you drew earlier and in a different colour add to your mind map by writing down:</a:t>
            </a:r>
          </a:p>
          <a:p>
            <a:pPr>
              <a:buClr>
                <a:srgbClr val="62A9AA"/>
              </a:buClr>
              <a:buSzPct val="100000"/>
              <a:buFont typeface="Wingdings" panose="05000000000000000000" pitchFamily="2" charset="2"/>
              <a:buChar char="§"/>
            </a:pPr>
            <a:r>
              <a:rPr lang="en-GB" sz="2200" dirty="0">
                <a:solidFill>
                  <a:schemeClr val="tx1"/>
                </a:solidFill>
                <a:ea typeface="Times New Roman" panose="02020603050405020304" pitchFamily="18" charset="0"/>
                <a:cs typeface="Times New Roman" panose="02020603050405020304" pitchFamily="18" charset="0"/>
              </a:rPr>
              <a:t>A</a:t>
            </a:r>
            <a:r>
              <a:rPr lang="en-GB" sz="2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Clr>
                <a:srgbClr val="62A9AA"/>
              </a:buClr>
              <a:buSzPct val="100000"/>
              <a:buFont typeface="Wingdings" panose="05000000000000000000" pitchFamily="2" charset="2"/>
              <a:buChar char="§"/>
            </a:pPr>
            <a:r>
              <a:rPr lang="en-GB" sz="2200" dirty="0">
                <a:solidFill>
                  <a:schemeClr val="tx1"/>
                </a:solidFill>
              </a:rPr>
              <a:t> </a:t>
            </a:r>
            <a:r>
              <a:rPr lang="en-GB" sz="2200" dirty="0">
                <a:effectLst/>
                <a:ea typeface="Times New Roman" panose="02020603050405020304" pitchFamily="18" charset="0"/>
                <a:cs typeface="Times New Roman" panose="02020603050405020304" pitchFamily="18" charset="0"/>
              </a:rPr>
              <a:t>Any words for how you think Tom might have felt </a:t>
            </a:r>
            <a:r>
              <a:rPr lang="en-GB" sz="2200" dirty="0">
                <a:solidFill>
                  <a:schemeClr val="tx1"/>
                </a:solidFill>
              </a:rPr>
              <a:t>once he had learned of his rights to express his opinion and spoken to the mediator his parents saw?</a:t>
            </a:r>
          </a:p>
          <a:p>
            <a:pPr>
              <a:buClr>
                <a:srgbClr val="62A9AA"/>
              </a:buClr>
              <a:buSzPct val="100000"/>
              <a:buFont typeface="Wingdings" panose="05000000000000000000" pitchFamily="2" charset="2"/>
              <a:buChar char="§"/>
            </a:pPr>
            <a:r>
              <a:rPr lang="en-GB" sz="2200" dirty="0">
                <a:solidFill>
                  <a:schemeClr val="tx1"/>
                </a:solidFill>
              </a:rPr>
              <a:t>Where could Tom find information and support to help him at this time </a:t>
            </a:r>
            <a:r>
              <a:rPr lang="en-GB" sz="2200" dirty="0">
                <a:effectLst/>
                <a:ea typeface="Times New Roman" panose="02020603050405020304" pitchFamily="18" charset="0"/>
                <a:cs typeface="Times New Roman" panose="02020603050405020304" pitchFamily="18" charset="0"/>
              </a:rPr>
              <a:t>and in the future (giving specific examples of organisations)</a:t>
            </a:r>
            <a:r>
              <a:rPr lang="en-GB" sz="2200" dirty="0">
                <a:solidFill>
                  <a:schemeClr val="tx1"/>
                </a:solidFill>
              </a:rPr>
              <a:t>?</a:t>
            </a:r>
          </a:p>
          <a:p>
            <a:pPr marL="0" indent="0">
              <a:buFont typeface="Wingdings 2" panose="05020102010507070707" pitchFamily="18" charset="2"/>
              <a:buNone/>
            </a:pPr>
            <a:r>
              <a:rPr lang="en-GB" sz="2400" b="0" i="0" dirty="0">
                <a:solidFill>
                  <a:schemeClr val="tx1"/>
                </a:solidFill>
                <a:effectLst/>
                <a:latin typeface="Calibri" panose="020F0502020204030204" pitchFamily="34" charset="0"/>
              </a:rPr>
              <a:t>​</a:t>
            </a:r>
            <a:endParaRPr lang="en-GB" sz="2400" dirty="0">
              <a:solidFill>
                <a:schemeClr val="tx1"/>
              </a:solidFill>
            </a:endParaRPr>
          </a:p>
        </p:txBody>
      </p:sp>
      <p:pic>
        <p:nvPicPr>
          <p:cNvPr id="8" name="Content Placeholder 16" descr="A picture containing text&#10;&#10;Description automatically generated">
            <a:extLst>
              <a:ext uri="{FF2B5EF4-FFF2-40B4-BE49-F238E27FC236}">
                <a16:creationId xmlns:a16="http://schemas.microsoft.com/office/drawing/2014/main" id="{2877EEF9-18F3-4021-A10E-A63AA9FC6A5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39114"/>
            <a:ext cx="2828262" cy="2780100"/>
          </a:xfrm>
          <a:ln w="38100">
            <a:solidFill>
              <a:srgbClr val="969FA7"/>
            </a:solidFill>
          </a:ln>
        </p:spPr>
      </p:pic>
    </p:spTree>
    <p:extLst>
      <p:ext uri="{BB962C8B-B14F-4D97-AF65-F5344CB8AC3E}">
        <p14:creationId xmlns:p14="http://schemas.microsoft.com/office/powerpoint/2010/main" val="336468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07988" y="2220320"/>
            <a:ext cx="11189010" cy="4185761"/>
          </a:xfrm>
          <a:prstGeom prst="rect">
            <a:avLst/>
          </a:prstGeom>
          <a:noFill/>
          <a:ln w="38100">
            <a:solidFill>
              <a:srgbClr val="62A9AA"/>
            </a:solidFill>
          </a:ln>
        </p:spPr>
        <p:txBody>
          <a:bodyPr wrap="square" rtlCol="0">
            <a:spAutoFit/>
          </a:bodyPr>
          <a:lstStyle/>
          <a:p>
            <a:r>
              <a:rPr lang="en-GB" sz="2400" dirty="0">
                <a:solidFill>
                  <a:srgbClr val="62A9AA"/>
                </a:solidFill>
              </a:rPr>
              <a:t>Look at the source of support for young people whose parents have separated which the teacher allocates to your table and be ready to share some information you learned from this research about children’s rights when parents separate: </a:t>
            </a:r>
          </a:p>
          <a:p>
            <a:pPr marL="457200" indent="-457200">
              <a:buFont typeface="Wingdings" panose="05000000000000000000" pitchFamily="2" charset="2"/>
              <a:buChar char="Ø"/>
            </a:pPr>
            <a:endParaRPr lang="en-GB" sz="1800" dirty="0"/>
          </a:p>
          <a:p>
            <a:pPr marL="457200" indent="-457200">
              <a:buClr>
                <a:srgbClr val="62A9AA"/>
              </a:buClr>
              <a:buFont typeface="Wingdings" panose="05000000000000000000" pitchFamily="2" charset="2"/>
              <a:buChar char="§"/>
            </a:pPr>
            <a:r>
              <a:rPr lang="en-GB" sz="2200" dirty="0">
                <a:solidFill>
                  <a:srgbClr val="62A9AA"/>
                </a:solidFill>
              </a:rPr>
              <a:t>National Youth Advocacy Service: </a:t>
            </a:r>
            <a:r>
              <a:rPr lang="en-GB" sz="2200" dirty="0">
                <a:hlinkClick r:id="rId3"/>
              </a:rPr>
              <a:t>https://NYAS.net</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0808 8081001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National Association of Child Contact Centres: </a:t>
            </a:r>
            <a:r>
              <a:rPr lang="en-GB" sz="2200" dirty="0">
                <a:hlinkClick r:id="rId5"/>
              </a:rPr>
              <a:t>https://naccc.org.uk</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01159 484557</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Cafcass: </a:t>
            </a:r>
            <a:r>
              <a:rPr lang="en-GB" sz="2200" dirty="0">
                <a:solidFill>
                  <a:srgbClr val="969FA7"/>
                </a:solidFill>
                <a:hlinkClick r:id="rId6"/>
              </a:rPr>
              <a:t>https://www.cafcass.gov.uk/young-people/my-parents-are-separating/</a:t>
            </a:r>
            <a:r>
              <a:rPr lang="en-GB" sz="2200" dirty="0">
                <a:solidFill>
                  <a:srgbClr val="969FA7"/>
                </a:solidFill>
              </a:rPr>
              <a:t> (</a:t>
            </a:r>
            <a:r>
              <a:rPr lang="en-GB" sz="2200" dirty="0">
                <a:solidFill>
                  <a:srgbClr val="62A9AA"/>
                </a:solidFill>
              </a:rPr>
              <a:t>tel: </a:t>
            </a:r>
            <a:r>
              <a:rPr lang="en-GB" sz="2200" i="0" u="sng" dirty="0">
                <a:solidFill>
                  <a:srgbClr val="969FA7"/>
                </a:solidFill>
                <a:effectLst/>
              </a:rPr>
              <a:t>0300 456 4000</a:t>
            </a:r>
            <a:r>
              <a:rPr lang="en-GB" sz="2200" i="0" dirty="0">
                <a:solidFill>
                  <a:srgbClr val="969FA7"/>
                </a:solidFill>
                <a:effectLst/>
              </a:rPr>
              <a:t>)</a:t>
            </a:r>
            <a:endParaRPr lang="en-GB" sz="2200" dirty="0">
              <a:solidFill>
                <a:srgbClr val="969FA7"/>
              </a:solidFill>
            </a:endParaRPr>
          </a:p>
          <a:p>
            <a:pPr marL="457200" indent="-457200">
              <a:buClr>
                <a:srgbClr val="62A9AA"/>
              </a:buClr>
              <a:buFont typeface="Wingdings" panose="05000000000000000000" pitchFamily="2" charset="2"/>
              <a:buChar char="§"/>
            </a:pPr>
            <a:r>
              <a:rPr lang="en-GB" sz="2200" dirty="0">
                <a:solidFill>
                  <a:srgbClr val="62A9AA"/>
                </a:solidFill>
              </a:rPr>
              <a:t>Childline: </a:t>
            </a:r>
            <a:r>
              <a:rPr lang="en-GB" sz="2200" dirty="0">
                <a:solidFill>
                  <a:schemeClr val="tx1"/>
                </a:solidFill>
                <a:hlinkClick r:id="rId7"/>
              </a:rPr>
              <a:t>https://www.childline.org.uk/info-advice/home-families/family-relationships/divorce-separation/</a:t>
            </a:r>
            <a:r>
              <a:rPr lang="en-GB" sz="2200" dirty="0">
                <a:solidFill>
                  <a:schemeClr val="tx1"/>
                </a:solidFill>
              </a:rPr>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0800 1111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Relate: </a:t>
            </a:r>
            <a:r>
              <a:rPr lang="en-GB" sz="2200" dirty="0">
                <a:solidFill>
                  <a:srgbClr val="969FA7"/>
                </a:solidFill>
                <a:hlinkClick r:id="rId8"/>
              </a:rPr>
              <a:t>https://www.relate.org.uk/relationship-help/help-children-and-young-people/children-and-young-peoples-counselling</a:t>
            </a:r>
            <a:r>
              <a:rPr lang="en-GB" sz="2200" dirty="0">
                <a:solidFill>
                  <a:srgbClr val="969FA7"/>
                </a:solidFill>
              </a:rPr>
              <a:t> (</a:t>
            </a:r>
            <a:r>
              <a:rPr lang="en-GB" sz="2200" dirty="0">
                <a:solidFill>
                  <a:srgbClr val="62A9AA"/>
                </a:solidFill>
              </a:rPr>
              <a:t>tel: </a:t>
            </a:r>
            <a:r>
              <a:rPr lang="en-GB" sz="2200" b="0" i="0" u="sng" strike="noStrike" dirty="0">
                <a:solidFill>
                  <a:srgbClr val="969FA7"/>
                </a:solidFill>
                <a:effectLst/>
              </a:rPr>
              <a:t>03000030396</a:t>
            </a:r>
            <a:r>
              <a:rPr lang="en-GB" sz="2200" dirty="0">
                <a:solidFill>
                  <a:srgbClr val="969FA7"/>
                </a:solidFill>
              </a:rPr>
              <a:t>)</a:t>
            </a:r>
            <a:r>
              <a:rPr lang="en-GB" sz="2200" dirty="0">
                <a:solidFill>
                  <a:schemeClr val="accent2">
                    <a:lumMod val="75000"/>
                  </a:schemeClr>
                </a:solidFill>
              </a:rPr>
              <a:t> </a:t>
            </a:r>
          </a:p>
        </p:txBody>
      </p:sp>
      <p:pic>
        <p:nvPicPr>
          <p:cNvPr id="3" name="Picture 2">
            <a:extLst>
              <a:ext uri="{FF2B5EF4-FFF2-40B4-BE49-F238E27FC236}">
                <a16:creationId xmlns:a16="http://schemas.microsoft.com/office/drawing/2014/main" id="{C9756056-3797-4037-894F-99ADEB9570CB}"/>
              </a:ext>
            </a:extLst>
          </p:cNvPr>
          <p:cNvPicPr>
            <a:picLocks noChangeAspect="1"/>
          </p:cNvPicPr>
          <p:nvPr/>
        </p:nvPicPr>
        <p:blipFill>
          <a:blip r:embed="rId9"/>
          <a:stretch>
            <a:fillRect/>
          </a:stretch>
        </p:blipFill>
        <p:spPr>
          <a:xfrm>
            <a:off x="11237303" y="6406081"/>
            <a:ext cx="359695" cy="359695"/>
          </a:xfrm>
          <a:prstGeom prst="rect">
            <a:avLst/>
          </a:prstGeom>
        </p:spPr>
      </p:pic>
    </p:spTree>
    <p:extLst>
      <p:ext uri="{BB962C8B-B14F-4D97-AF65-F5344CB8AC3E}">
        <p14:creationId xmlns:p14="http://schemas.microsoft.com/office/powerpoint/2010/main" val="251000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77126" y="2481435"/>
            <a:ext cx="11189010" cy="4154984"/>
          </a:xfrm>
          <a:prstGeom prst="rect">
            <a:avLst/>
          </a:prstGeom>
          <a:noFill/>
          <a:ln w="38100">
            <a:solidFill>
              <a:srgbClr val="62A9AA"/>
            </a:solidFill>
          </a:ln>
        </p:spPr>
        <p:txBody>
          <a:bodyPr wrap="square" rtlCol="0">
            <a:spAutoFit/>
          </a:bodyPr>
          <a:lstStyle/>
          <a:p>
            <a:pPr marL="457200" indent="-457200">
              <a:buClr>
                <a:srgbClr val="62A9AA"/>
              </a:buClr>
              <a:buFont typeface="Wingdings" panose="05000000000000000000" pitchFamily="2" charset="2"/>
              <a:buChar char="§"/>
            </a:pPr>
            <a:r>
              <a:rPr lang="en-GB" sz="2200" dirty="0">
                <a:solidFill>
                  <a:srgbClr val="62A9AA"/>
                </a:solidFill>
              </a:rPr>
              <a:t>National Youth Advocacy Service: </a:t>
            </a:r>
            <a:r>
              <a:rPr lang="en-GB" sz="2200" dirty="0">
                <a:hlinkClick r:id="rId3"/>
              </a:rPr>
              <a:t>https://NYAS.net</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0808 8081001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National Association of Child Contact Centres: </a:t>
            </a:r>
            <a:r>
              <a:rPr lang="en-GB" sz="2200" dirty="0">
                <a:hlinkClick r:id="rId5"/>
              </a:rPr>
              <a:t>https://naccc.org.uk</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969FA7"/>
                </a:solidFill>
                <a:effectLst/>
                <a:hlinkClick r:id="rId4">
                  <a:extLst>
                    <a:ext uri="{A12FA001-AC4F-418D-AE19-62706E023703}">
                      <ahyp:hlinkClr xmlns:ahyp="http://schemas.microsoft.com/office/drawing/2018/hyperlinkcolor" val="tx"/>
                    </a:ext>
                  </a:extLst>
                </a:hlinkClick>
              </a:rPr>
              <a:t>01159</a:t>
            </a:r>
            <a:r>
              <a:rPr lang="en-GB" sz="2200" b="0" i="0" u="none" strike="noStrike" dirty="0">
                <a:solidFill>
                  <a:srgbClr val="828282"/>
                </a:solidFill>
                <a:effectLst/>
                <a:hlinkClick r:id="rId4">
                  <a:extLst>
                    <a:ext uri="{A12FA001-AC4F-418D-AE19-62706E023703}">
                      <ahyp:hlinkClr xmlns:ahyp="http://schemas.microsoft.com/office/drawing/2018/hyperlinkcolor" val="tx"/>
                    </a:ext>
                  </a:extLst>
                </a:hlinkClick>
              </a:rPr>
              <a:t> 484557</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Cafcass: </a:t>
            </a:r>
            <a:r>
              <a:rPr lang="en-GB" sz="2200" dirty="0">
                <a:solidFill>
                  <a:srgbClr val="969FA7"/>
                </a:solidFill>
                <a:hlinkClick r:id="rId6"/>
              </a:rPr>
              <a:t>https://www.cafcass.gov.uk</a:t>
            </a:r>
            <a:r>
              <a:rPr lang="en-GB" sz="2200" dirty="0">
                <a:solidFill>
                  <a:srgbClr val="969FA7"/>
                </a:solidFill>
              </a:rPr>
              <a:t> (</a:t>
            </a:r>
            <a:r>
              <a:rPr lang="en-GB" sz="2200" dirty="0">
                <a:solidFill>
                  <a:srgbClr val="62A9AA"/>
                </a:solidFill>
              </a:rPr>
              <a:t>tel: </a:t>
            </a:r>
            <a:r>
              <a:rPr lang="en-GB" sz="2200" i="0" u="sng" dirty="0">
                <a:solidFill>
                  <a:srgbClr val="969FA7"/>
                </a:solidFill>
                <a:effectLst/>
              </a:rPr>
              <a:t>0300 456 4000</a:t>
            </a:r>
            <a:r>
              <a:rPr lang="en-GB" sz="2200" i="0" dirty="0">
                <a:solidFill>
                  <a:srgbClr val="969FA7"/>
                </a:solidFill>
                <a:effectLst/>
              </a:rPr>
              <a:t>)</a:t>
            </a:r>
            <a:endParaRPr lang="en-GB" sz="2200" dirty="0">
              <a:solidFill>
                <a:srgbClr val="969FA7"/>
              </a:solidFill>
            </a:endParaRPr>
          </a:p>
          <a:p>
            <a:pPr marL="457200" indent="-457200">
              <a:buClr>
                <a:srgbClr val="62A9AA"/>
              </a:buClr>
              <a:buFont typeface="Wingdings" panose="05000000000000000000" pitchFamily="2" charset="2"/>
              <a:buChar char="§"/>
            </a:pPr>
            <a:r>
              <a:rPr lang="en-GB" sz="2200" dirty="0">
                <a:solidFill>
                  <a:srgbClr val="62A9AA"/>
                </a:solidFill>
              </a:rPr>
              <a:t>Childline: </a:t>
            </a:r>
            <a:r>
              <a:rPr lang="en-GB" sz="2200" dirty="0">
                <a:solidFill>
                  <a:schemeClr val="tx1"/>
                </a:solidFill>
                <a:hlinkClick r:id="rId7"/>
              </a:rPr>
              <a:t>https://www.childline.org.uk</a:t>
            </a:r>
            <a:r>
              <a:rPr lang="en-GB" sz="2200" dirty="0">
                <a:solidFill>
                  <a:schemeClr val="tx1"/>
                </a:solidFill>
              </a:rPr>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0800 1111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Relate: </a:t>
            </a:r>
            <a:r>
              <a:rPr lang="en-GB" sz="2200" u="sng" dirty="0">
                <a:hlinkClick r:id="rId8"/>
              </a:rPr>
              <a:t>https://www.relate.org.uk/what-we-do/counselling/young-peoples-counselling</a:t>
            </a:r>
            <a:r>
              <a:rPr lang="en-GB" sz="2200" dirty="0"/>
              <a:t> </a:t>
            </a:r>
            <a:r>
              <a:rPr lang="en-GB" sz="2200" dirty="0">
                <a:solidFill>
                  <a:srgbClr val="969FA7"/>
                </a:solidFill>
              </a:rPr>
              <a:t>(</a:t>
            </a:r>
            <a:r>
              <a:rPr lang="en-GB" sz="2200" dirty="0">
                <a:solidFill>
                  <a:srgbClr val="62A9AA"/>
                </a:solidFill>
              </a:rPr>
              <a:t>tel: </a:t>
            </a:r>
            <a:r>
              <a:rPr lang="en-GB" sz="2200" dirty="0">
                <a:solidFill>
                  <a:srgbClr val="969FA7"/>
                </a:solidFill>
              </a:rPr>
              <a:t>0300 100 1234)</a:t>
            </a:r>
            <a:r>
              <a:rPr lang="en-GB" sz="2200" dirty="0">
                <a:solidFill>
                  <a:schemeClr val="accent2">
                    <a:lumMod val="75000"/>
                  </a:schemeClr>
                </a:solidFill>
              </a:rPr>
              <a:t> </a:t>
            </a:r>
          </a:p>
          <a:p>
            <a:pPr lvl="0"/>
            <a:r>
              <a:rPr lang="en-GB" sz="2200" b="1" dirty="0">
                <a:solidFill>
                  <a:srgbClr val="62A9AA"/>
                </a:solidFill>
                <a:effectLst/>
                <a:ea typeface="Times New Roman" panose="02020603050405020304" pitchFamily="18" charset="0"/>
                <a:cs typeface="Times New Roman" panose="02020603050405020304" pitchFamily="18" charset="0"/>
              </a:rPr>
              <a:t>For the service allocated to you,  research:</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Who is the service designed to support?</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How do they support people (e.g. online, telephone, text etc.) and for what kinds of situations?</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What information is available on the website about young people’s rights?</a:t>
            </a:r>
          </a:p>
          <a:p>
            <a:pPr marL="342900" indent="-342900">
              <a:buClr>
                <a:srgbClr val="62A9AA"/>
              </a:buClr>
              <a:buFont typeface="Wingdings" panose="05000000000000000000" pitchFamily="2" charset="2"/>
              <a:buChar char="§"/>
            </a:pPr>
            <a:r>
              <a:rPr lang="en-GB" sz="2200" dirty="0">
                <a:effectLst/>
                <a:ea typeface="Times New Roman" panose="02020603050405020304" pitchFamily="18" charset="0"/>
              </a:rPr>
              <a:t>How does the service help to protect young people’s rights when parents separate?</a:t>
            </a:r>
            <a:endParaRPr lang="en-GB" sz="2200" dirty="0">
              <a:solidFill>
                <a:schemeClr val="accent2">
                  <a:lumMod val="75000"/>
                </a:schemeClr>
              </a:solidFill>
            </a:endParaRPr>
          </a:p>
        </p:txBody>
      </p:sp>
      <p:pic>
        <p:nvPicPr>
          <p:cNvPr id="3" name="Picture 2">
            <a:extLst>
              <a:ext uri="{FF2B5EF4-FFF2-40B4-BE49-F238E27FC236}">
                <a16:creationId xmlns:a16="http://schemas.microsoft.com/office/drawing/2014/main" id="{C9756056-3797-4037-894F-99ADEB9570CB}"/>
              </a:ext>
            </a:extLst>
          </p:cNvPr>
          <p:cNvPicPr>
            <a:picLocks noChangeAspect="1"/>
          </p:cNvPicPr>
          <p:nvPr/>
        </p:nvPicPr>
        <p:blipFill>
          <a:blip r:embed="rId9"/>
          <a:stretch>
            <a:fillRect/>
          </a:stretch>
        </p:blipFill>
        <p:spPr>
          <a:xfrm>
            <a:off x="11188795" y="6265424"/>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247317"/>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lesson plan for upper Key Stage 3 and Key Stage 4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key rights under the United Nations Convention on the Rights of the Child (UNCRC) to equip pupils to be clear on their </a:t>
            </a:r>
            <a:r>
              <a:rPr lang="en-GB" b="1" u="sng" dirty="0">
                <a:solidFill>
                  <a:srgbClr val="62A9AA"/>
                </a:solidFill>
              </a:rPr>
              <a:t>rights</a:t>
            </a:r>
            <a:r>
              <a:rPr lang="en-GB" dirty="0"/>
              <a:t> </a:t>
            </a:r>
            <a:r>
              <a:rPr lang="en-GB" dirty="0">
                <a:solidFill>
                  <a:srgbClr val="62A9AA"/>
                </a:solidFill>
              </a:rPr>
              <a:t>(</a:t>
            </a:r>
            <a:r>
              <a:rPr lang="en-GB" b="1" dirty="0">
                <a:solidFill>
                  <a:srgbClr val="62A9AA"/>
                </a:solidFill>
              </a:rPr>
              <a:t>KS4, R5</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discuss children’s Article 12 right to express their views on arrangements to be made if their parents separate to help pupils ‘the effects of change, </a:t>
            </a:r>
            <a:r>
              <a:rPr lang="en-GB" b="1" dirty="0">
                <a:solidFill>
                  <a:srgbClr val="62A9AA"/>
                </a:solidFill>
              </a:rPr>
              <a:t>including loss, separation, divorce and bereavement; strategies for managing these and accessing support</a:t>
            </a:r>
            <a:r>
              <a:rPr lang="en-GB" b="1" u="sng" dirty="0">
                <a:solidFill>
                  <a:srgbClr val="62A9AA"/>
                </a:solidFill>
              </a:rPr>
              <a:t>.</a:t>
            </a:r>
            <a:r>
              <a:rPr lang="en-GB" b="1" dirty="0">
                <a:solidFill>
                  <a:srgbClr val="62A9AA"/>
                </a:solidFill>
              </a:rPr>
              <a:t>’ </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GB" b="1" u="sng" dirty="0">
                <a:solidFill>
                  <a:srgbClr val="62A9AA"/>
                </a:solidFill>
                <a:hlinkClick r:id="rId4">
                  <a:extLst>
                    <a:ext uri="{A12FA001-AC4F-418D-AE19-62706E023703}">
                      <ahyp:hlinkClr xmlns:ahyp="http://schemas.microsoft.com/office/drawing/2018/hyperlinkcolor" val="tx"/>
                    </a:ext>
                  </a:extLst>
                </a:hlinkClick>
              </a:rPr>
              <a:t>Programme of Study 2020</a:t>
            </a:r>
            <a:r>
              <a:rPr lang="en-GB" sz="1800" b="1" u="sng" dirty="0">
                <a:solidFill>
                  <a:srgbClr val="62A9AA"/>
                </a:solidFill>
                <a:effectLst/>
                <a:ea typeface="Calibri" panose="020F0502020204030204" pitchFamily="34" charset="0"/>
                <a:cs typeface="Times New Roman" panose="02020603050405020304" pitchFamily="18" charset="0"/>
              </a:rPr>
              <a:t>:</a:t>
            </a:r>
            <a:r>
              <a:rPr lang="en-GB" b="1" dirty="0">
                <a:solidFill>
                  <a:srgbClr val="62A9AA"/>
                </a:solidFill>
              </a:rPr>
              <a:t> </a:t>
            </a:r>
            <a:r>
              <a:rPr lang="en-GB" b="1" dirty="0">
                <a:solidFill>
                  <a:srgbClr val="62A9AA"/>
                </a:solidFill>
                <a:ea typeface="Calibri" panose="020F0502020204030204" pitchFamily="34" charset="0"/>
                <a:cs typeface="Times New Roman" panose="02020603050405020304" pitchFamily="18" charset="0"/>
              </a:rPr>
              <a:t>KS3, R22/ KS4, </a:t>
            </a:r>
            <a:r>
              <a:rPr lang="en-GB" sz="1800" b="1" i="0" dirty="0">
                <a:solidFill>
                  <a:srgbClr val="62A9AA"/>
                </a:solidFill>
                <a:effectLst/>
              </a:rPr>
              <a:t>R13</a:t>
            </a:r>
            <a:r>
              <a:rPr lang="en-GB" sz="1800" b="0" i="0" dirty="0">
                <a:solidFill>
                  <a:srgbClr val="62A9AA"/>
                </a:solidFill>
                <a:effectLst/>
              </a:rPr>
              <a:t>)</a:t>
            </a: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5">
                  <a:extLst>
                    <a:ext uri="{A12FA001-AC4F-418D-AE19-62706E023703}">
                      <ahyp:hlinkClr xmlns:ahyp="http://schemas.microsoft.com/office/drawing/2018/hyperlinkcolor" val="tx"/>
                    </a:ext>
                  </a:extLst>
                </a:hlinkClick>
              </a:rPr>
              <a:t>DfE Guidance on RSE</a:t>
            </a:r>
            <a:r>
              <a:rPr lang="en-GB" b="1" dirty="0">
                <a:solidFill>
                  <a:srgbClr val="62A9AA"/>
                </a:solidFill>
              </a:rPr>
              <a:t> states that RSE teaching should:</a:t>
            </a:r>
          </a:p>
          <a:p>
            <a:pPr marL="171450" indent="-171450">
              <a:buClr>
                <a:srgbClr val="62A9AA"/>
              </a:buClr>
              <a:buFont typeface="Wingdings" panose="05000000000000000000" pitchFamily="2" charset="2"/>
              <a:buChar char="§"/>
            </a:pPr>
            <a:r>
              <a:rPr lang="en-GB" dirty="0"/>
              <a:t>equip pupils to be clear on their </a:t>
            </a:r>
            <a:r>
              <a:rPr lang="en-GB" b="1" u="sng" dirty="0">
                <a:solidFill>
                  <a:srgbClr val="62A9AA"/>
                </a:solidFill>
              </a:rPr>
              <a:t>rights</a:t>
            </a:r>
            <a:r>
              <a:rPr lang="en-GB" dirty="0"/>
              <a:t> and responsibilities as citizens </a:t>
            </a:r>
            <a:r>
              <a:rPr lang="en-GB" b="1" dirty="0">
                <a:solidFill>
                  <a:srgbClr val="62A9AA"/>
                </a:solidFill>
              </a:rPr>
              <a:t>(para 76)</a:t>
            </a:r>
          </a:p>
          <a:p>
            <a:pPr marL="171450" indent="-1714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t>
            </a:r>
            <a:r>
              <a:rPr lang="en-GB" dirty="0">
                <a:solidFill>
                  <a:srgbClr val="62A9AA"/>
                </a:solidFill>
              </a:rPr>
              <a:t>(</a:t>
            </a:r>
            <a:r>
              <a:rPr lang="en-GB" b="1" dirty="0">
                <a:solidFill>
                  <a:srgbClr val="62A9AA"/>
                </a:solidFill>
              </a:rPr>
              <a:t>para 59</a:t>
            </a:r>
            <a:r>
              <a:rPr lang="en-GB" dirty="0">
                <a:solidFill>
                  <a:srgbClr val="62A9AA"/>
                </a:solidFill>
              </a:rPr>
              <a:t>) </a:t>
            </a:r>
          </a:p>
          <a:p>
            <a:pPr>
              <a:buClr>
                <a:srgbClr val="62A9AA"/>
              </a:buClr>
            </a:pPr>
            <a:r>
              <a:rPr lang="en-GB" dirty="0"/>
              <a:t>and that </a:t>
            </a:r>
          </a:p>
          <a:p>
            <a:pPr marL="171450" indent="-171450">
              <a:buClr>
                <a:srgbClr val="62A9AA"/>
              </a:buClr>
              <a:buFont typeface="Wingdings" panose="05000000000000000000" pitchFamily="2" charset="2"/>
              <a:buChar char="§"/>
            </a:pPr>
            <a:r>
              <a:rPr lang="en-GB" dirty="0"/>
              <a:t>Teachers should be aware of common ‘adverse childhood experiences’ (such as </a:t>
            </a:r>
            <a:r>
              <a:rPr lang="en-GB" b="1" u="sng" dirty="0">
                <a:solidFill>
                  <a:srgbClr val="62A9AA"/>
                </a:solidFill>
              </a:rPr>
              <a:t>family breakdown</a:t>
            </a:r>
            <a:r>
              <a:rPr lang="en-GB" dirty="0"/>
              <a:t>…) and when and how these may be affecting any of their pupils and so may be influencing how they experience these subjects </a:t>
            </a:r>
            <a:r>
              <a:rPr lang="en-GB" dirty="0">
                <a:solidFill>
                  <a:srgbClr val="62A9AA"/>
                </a:solidFill>
              </a:rPr>
              <a:t>(</a:t>
            </a:r>
            <a:r>
              <a:rPr lang="en-GB" b="1" dirty="0">
                <a:solidFill>
                  <a:srgbClr val="62A9AA"/>
                </a:solidFill>
              </a:rPr>
              <a:t>para 102</a:t>
            </a:r>
            <a:r>
              <a:rPr lang="en-GB" dirty="0">
                <a:solidFill>
                  <a:srgbClr val="62A9AA"/>
                </a:solidFill>
              </a:rPr>
              <a:t>)</a:t>
            </a:r>
          </a:p>
          <a:p>
            <a:endParaRPr lang="en-GB" dirty="0"/>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80131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Lesson 2 covers the following from the </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800" b="1"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b="1" dirty="0">
                <a:solidFill>
                  <a:srgbClr val="62A9AA"/>
                </a:solidFill>
                <a:ea typeface="Calibri" panose="020F0502020204030204" pitchFamily="34" charset="0"/>
                <a:cs typeface="Times New Roman" panose="02020603050405020304" pitchFamily="18" charset="0"/>
              </a:rPr>
              <a:t>on forming and maintaining healthy relationships</a:t>
            </a:r>
            <a:r>
              <a:rPr lang="en-GB" b="1" dirty="0">
                <a:solidFill>
                  <a:srgbClr val="62A9AA"/>
                </a:solidFill>
              </a:rPr>
              <a:t>: </a:t>
            </a:r>
          </a:p>
          <a:p>
            <a:pPr marL="285750" indent="-285750">
              <a:buClr>
                <a:srgbClr val="62A9AA"/>
              </a:buClr>
              <a:buFont typeface="Wingdings" panose="05000000000000000000" pitchFamily="2" charset="2"/>
              <a:buChar char="§"/>
            </a:pPr>
            <a:r>
              <a:rPr lang="en-GB" sz="1800" i="0" dirty="0">
                <a:effectLst/>
              </a:rPr>
              <a:t>ways to manage grief about changing relationships including the impact of separation [and] divorce… </a:t>
            </a:r>
            <a:r>
              <a:rPr lang="en-GB" sz="1800" i="0" u="sng" dirty="0">
                <a:effectLst/>
              </a:rPr>
              <a:t>sources of support and how to access them </a:t>
            </a:r>
            <a:r>
              <a:rPr lang="en-GB" sz="1800" b="1"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KS3, R22/ KS4, </a:t>
            </a:r>
            <a:r>
              <a:rPr lang="en-GB" sz="1800" b="1" i="0" dirty="0">
                <a:solidFill>
                  <a:srgbClr val="62A9AA"/>
                </a:solidFill>
                <a:effectLst/>
              </a:rPr>
              <a:t>R13)</a:t>
            </a:r>
          </a:p>
          <a:p>
            <a:pPr marL="285750" indent="-285750">
              <a:buClr>
                <a:srgbClr val="62A9AA"/>
              </a:buClr>
              <a:buFont typeface="Wingdings" panose="05000000000000000000" pitchFamily="2" charset="2"/>
              <a:buChar char="§"/>
            </a:pPr>
            <a:r>
              <a:rPr lang="en-GB" sz="1800" b="1" i="0" dirty="0">
                <a:effectLst/>
              </a:rPr>
              <a:t> </a:t>
            </a:r>
            <a:r>
              <a:rPr lang="en-GB" sz="1800" b="0" i="0" u="none" strike="noStrike" baseline="0" dirty="0"/>
              <a:t>strategies to access reliable, accurate and appropriate advice and support with relationships, and to assist others to access it when needed </a:t>
            </a:r>
            <a:r>
              <a:rPr lang="en-GB" sz="1800" b="0" i="0" u="none" strike="noStrike" baseline="0" dirty="0">
                <a:solidFill>
                  <a:srgbClr val="62A9AA"/>
                </a:solidFill>
              </a:rPr>
              <a:t>(</a:t>
            </a:r>
            <a:r>
              <a:rPr lang="en-GB" sz="1800" b="1" i="0" u="none" strike="noStrike" baseline="0" dirty="0">
                <a:solidFill>
                  <a:srgbClr val="62A9AA"/>
                </a:solidFill>
              </a:rPr>
              <a:t>KS4: R7)</a:t>
            </a:r>
          </a:p>
          <a:p>
            <a:pPr marL="285750" indent="-285750">
              <a:buClr>
                <a:srgbClr val="62A9AA"/>
              </a:buClr>
              <a:buFont typeface="Wingdings" panose="05000000000000000000" pitchFamily="2" charset="2"/>
              <a:buChar char="§"/>
            </a:pPr>
            <a:r>
              <a:rPr lang="en-GB" sz="1800" b="0" i="0" u="none" strike="noStrike" baseline="0" dirty="0"/>
              <a:t>ways to access information and support for relationships including those experiencing difficulties </a:t>
            </a:r>
            <a:r>
              <a:rPr lang="en-GB" sz="1800" b="0" i="0" u="none" strike="noStrike" baseline="0" dirty="0">
                <a:solidFill>
                  <a:srgbClr val="62A9AA"/>
                </a:solidFill>
              </a:rPr>
              <a:t>(</a:t>
            </a:r>
            <a:r>
              <a:rPr lang="en-GB" sz="1800" b="1" i="0" u="none" strike="noStrike" baseline="0" dirty="0">
                <a:solidFill>
                  <a:srgbClr val="62A9AA"/>
                </a:solidFill>
              </a:rPr>
              <a:t>KS4: R17) </a:t>
            </a:r>
            <a:endParaRPr lang="en-GB" dirty="0">
              <a:solidFill>
                <a:srgbClr val="62A9AA"/>
              </a:solidFill>
            </a:endParaRPr>
          </a:p>
          <a:p>
            <a:pPr marL="285750" indent="-285750">
              <a:buFont typeface="Arial" panose="020B0604020202020204" pitchFamily="34" charset="0"/>
              <a:buChar char="•"/>
            </a:pPr>
            <a:endParaRPr lang="en-GB" sz="1800" b="1" i="0" u="none" strike="noStrike" baseline="0" dirty="0">
              <a:solidFill>
                <a:srgbClr val="62A9AA"/>
              </a:solidFill>
            </a:endParaRPr>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marL="285750" indent="-285750">
              <a:buClr>
                <a:srgbClr val="62A9AA"/>
              </a:buClr>
              <a:buFont typeface="Wingdings" panose="05000000000000000000" pitchFamily="2" charset="2"/>
              <a:buChar char="§"/>
            </a:pPr>
            <a:r>
              <a:rPr lang="en-GB" sz="1800" b="0" i="0" u="none" strike="noStrike" baseline="0" dirty="0"/>
              <a:t>the rights and protections provided within legally recognised marriages and civil partnerships and the legal status of other long-term relationships </a:t>
            </a:r>
            <a:r>
              <a:rPr lang="en-GB" sz="1800" b="0" i="0" u="none" strike="noStrike" baseline="0" dirty="0">
                <a:solidFill>
                  <a:srgbClr val="62A9AA"/>
                </a:solidFill>
              </a:rPr>
              <a:t>(</a:t>
            </a:r>
            <a:r>
              <a:rPr lang="en-GB" sz="1800" b="1" i="0" u="none" strike="noStrike" baseline="0" dirty="0">
                <a:solidFill>
                  <a:srgbClr val="62A9AA"/>
                </a:solidFill>
              </a:rPr>
              <a:t>KS4: R4</a:t>
            </a:r>
            <a:r>
              <a:rPr lang="en-GB" sz="1800" b="0" i="0" u="none" strike="noStrike" baseline="0" dirty="0">
                <a:solidFill>
                  <a:srgbClr val="62A9AA"/>
                </a:solidFill>
              </a:rPr>
              <a:t>)</a:t>
            </a:r>
            <a:endParaRPr lang="en-GB" u="none" strike="noStrike" baseline="0" dirty="0">
              <a:solidFill>
                <a:srgbClr val="62A9AA"/>
              </a:solidFill>
            </a:endParaRPr>
          </a:p>
          <a:p>
            <a:pPr marL="285750" indent="-285750">
              <a:buClr>
                <a:srgbClr val="62A9AA"/>
              </a:buClr>
              <a:buFont typeface="Wingdings" panose="05000000000000000000" pitchFamily="2" charset="2"/>
              <a:buChar char="§"/>
            </a:pPr>
            <a:endParaRPr lang="en-GB" b="1" dirty="0">
              <a:solidFill>
                <a:srgbClr val="62A9AA"/>
              </a:solidFill>
            </a:endParaRPr>
          </a:p>
          <a:p>
            <a:pPr>
              <a:buClr>
                <a:srgbClr val="62A9AA"/>
              </a:buClr>
            </a:pPr>
            <a:r>
              <a:rPr lang="en-GB" b="1" dirty="0">
                <a:solidFill>
                  <a:srgbClr val="62A9AA"/>
                </a:solidFill>
              </a:rPr>
              <a:t>If using the PSHE programme builder, thematic model, this fits into the Year 11 summer term programme in which pupils learn:</a:t>
            </a:r>
          </a:p>
          <a:p>
            <a:pPr marL="285750" indent="-285750">
              <a:buClr>
                <a:srgbClr val="62A9AA"/>
              </a:buClr>
              <a:buFont typeface="Wingdings" panose="05000000000000000000" pitchFamily="2" charset="2"/>
              <a:buChar char="§"/>
            </a:pPr>
            <a:endParaRPr lang="en-GB" b="1" dirty="0">
              <a:solidFill>
                <a:srgbClr val="62A9AA"/>
              </a:solidFill>
            </a:endParaRPr>
          </a:p>
          <a:p>
            <a:pPr marL="285750" indent="-285750">
              <a:buClr>
                <a:srgbClr val="62A9AA"/>
              </a:buClr>
              <a:buFont typeface="Wingdings" panose="05000000000000000000" pitchFamily="2" charset="2"/>
              <a:buChar char="§"/>
            </a:pPr>
            <a:r>
              <a:rPr lang="en-GB" dirty="0"/>
              <a:t>About different types of families and changing family structures </a:t>
            </a:r>
          </a:p>
          <a:p>
            <a:pPr marL="285750" indent="-285750">
              <a:buClr>
                <a:srgbClr val="62A9AA"/>
              </a:buClr>
              <a:buFont typeface="Wingdings" panose="05000000000000000000" pitchFamily="2" charset="2"/>
              <a:buChar char="§"/>
            </a:pPr>
            <a:r>
              <a:rPr lang="en-GB" dirty="0"/>
              <a:t>How to manage change, loss, grief and bereavement</a:t>
            </a:r>
          </a:p>
          <a:p>
            <a:pPr>
              <a:buClr>
                <a:srgbClr val="62A9AA"/>
              </a:buClr>
            </a:pPr>
            <a:r>
              <a:rPr lang="en-GB" dirty="0"/>
              <a:t>[NB: Suggested for Year 11, spring term 2 if using the competencies-based model]</a:t>
            </a:r>
          </a:p>
        </p:txBody>
      </p:sp>
    </p:spTree>
    <p:extLst>
      <p:ext uri="{BB962C8B-B14F-4D97-AF65-F5344CB8AC3E}">
        <p14:creationId xmlns:p14="http://schemas.microsoft.com/office/powerpoint/2010/main" val="302281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397031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plan for upper KS3 and KS4 Citizenship</a:t>
            </a:r>
            <a:r>
              <a:rPr lang="en-GB" sz="1800" b="1" dirty="0">
                <a:solidFill>
                  <a:srgbClr val="62A9AA"/>
                </a:solidFill>
                <a:effectLst/>
                <a:ea typeface="Times New Roman" panose="02020603050405020304" pitchFamily="18" charset="0"/>
              </a:rPr>
              <a:t> meets the overarching aims of the</a:t>
            </a:r>
            <a:r>
              <a:rPr lang="en-GB" sz="1800" dirty="0">
                <a:effectLst/>
                <a:ea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dirty="0">
                <a:solidFill>
                  <a:srgbClr val="62A9AA"/>
                </a:solidFill>
              </a:rPr>
              <a:t>: </a:t>
            </a:r>
          </a:p>
          <a:p>
            <a:r>
              <a:rPr lang="en-GB" sz="1800" b="0" u="none" dirty="0">
                <a:effectLst/>
                <a:ea typeface="Times New Roman" panose="02020603050405020304" pitchFamily="18" charset="0"/>
                <a:cs typeface="Times New Roman" panose="02020603050405020304" pitchFamily="18" charset="0"/>
              </a:rPr>
              <a:t>… to ‘</a:t>
            </a:r>
            <a:r>
              <a:rPr lang="en-GB" dirty="0"/>
              <a:t>develop’ </a:t>
            </a:r>
            <a:r>
              <a:rPr lang="en-GB" dirty="0">
                <a:solidFill>
                  <a:srgbClr val="62A9AA"/>
                </a:solidFill>
              </a:rPr>
              <a:t>(</a:t>
            </a:r>
            <a:r>
              <a:rPr lang="en-GB" b="1" dirty="0">
                <a:solidFill>
                  <a:srgbClr val="62A9AA"/>
                </a:solidFill>
              </a:rPr>
              <a:t>KS3</a:t>
            </a:r>
            <a:r>
              <a:rPr lang="en-GB" dirty="0">
                <a:solidFill>
                  <a:srgbClr val="62A9AA"/>
                </a:solidFill>
              </a:rPr>
              <a:t>) </a:t>
            </a:r>
            <a:r>
              <a:rPr lang="en-GB" dirty="0"/>
              <a:t>and ‘deepen’ </a:t>
            </a:r>
            <a:r>
              <a:rPr lang="en-GB" dirty="0">
                <a:solidFill>
                  <a:srgbClr val="62A9AA"/>
                </a:solidFill>
              </a:rPr>
              <a:t>(</a:t>
            </a:r>
            <a:r>
              <a:rPr lang="en-GB" b="1" dirty="0">
                <a:solidFill>
                  <a:srgbClr val="62A9AA"/>
                </a:solidFill>
              </a:rPr>
              <a:t>KS4</a:t>
            </a:r>
            <a:r>
              <a:rPr lang="en-GB" dirty="0">
                <a:solidFill>
                  <a:srgbClr val="62A9AA"/>
                </a:solidFill>
              </a:rPr>
              <a:t>) </a:t>
            </a:r>
            <a:r>
              <a:rPr lang="en-GB" dirty="0"/>
              <a:t>‘pupils’ understanding of… the rights and responsibilities of citizens’ (page 2)</a:t>
            </a:r>
          </a:p>
          <a:p>
            <a:endParaRPr lang="en-GB" dirty="0"/>
          </a:p>
          <a:p>
            <a:r>
              <a:rPr lang="en-GB" dirty="0"/>
              <a:t>In lesson 1, by considering how some young activists are ‘getting their voices heard’ pupils will learn how to:</a:t>
            </a:r>
          </a:p>
          <a:p>
            <a:pPr marL="171450" indent="-171450">
              <a:buClr>
                <a:srgbClr val="62A9AA"/>
              </a:buClr>
              <a:buFont typeface="Wingdings" panose="05000000000000000000" pitchFamily="2" charset="2"/>
              <a:buChar char="§"/>
            </a:pPr>
            <a:r>
              <a:rPr lang="en-GB" dirty="0"/>
              <a:t> ‘evaluate different ways that citizens can act together to solve problems and contribute to society.’ </a:t>
            </a:r>
            <a:r>
              <a:rPr lang="en-GB" dirty="0">
                <a:solidFill>
                  <a:srgbClr val="62A9AA"/>
                </a:solidFill>
              </a:rPr>
              <a:t>(</a:t>
            </a:r>
            <a:r>
              <a:rPr lang="en-GB" b="1" dirty="0">
                <a:solidFill>
                  <a:srgbClr val="62A9AA"/>
                </a:solidFill>
              </a:rPr>
              <a:t>KS4</a:t>
            </a:r>
            <a:r>
              <a:rPr lang="en-GB" dirty="0">
                <a:solidFill>
                  <a:srgbClr val="62A9AA"/>
                </a:solidFill>
              </a:rPr>
              <a:t>)</a:t>
            </a:r>
          </a:p>
        </p:txBody>
      </p:sp>
      <p:sp>
        <p:nvSpPr>
          <p:cNvPr id="6" name="TextBox 5"/>
          <p:cNvSpPr txBox="1"/>
          <p:nvPr/>
        </p:nvSpPr>
        <p:spPr>
          <a:xfrm>
            <a:off x="6201353" y="2100392"/>
            <a:ext cx="4320000" cy="3970318"/>
          </a:xfrm>
          <a:prstGeom prst="rect">
            <a:avLst/>
          </a:prstGeom>
          <a:noFill/>
          <a:ln w="38100">
            <a:solidFill>
              <a:srgbClr val="969FA7"/>
            </a:solidFill>
          </a:ln>
        </p:spPr>
        <p:txBody>
          <a:bodyPr wrap="square" lIns="91440" tIns="45720" rIns="91440" bIns="45720" rtlCol="0" anchor="t">
            <a:spAutoFit/>
          </a:bodyPr>
          <a:lstStyle/>
          <a:p>
            <a:pPr lvl="0"/>
            <a:r>
              <a:rPr lang="en-GB" dirty="0"/>
              <a:t>In lessons 1 and 2, by outlining some of key rights under the UNCRC it covers:</a:t>
            </a:r>
          </a:p>
          <a:p>
            <a:pPr marL="171450" lvl="1" indent="-1714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local, </a:t>
            </a:r>
            <a:r>
              <a:rPr lang="en-GB" dirty="0">
                <a:effectLst/>
                <a:ea typeface="Calibri" panose="020F0502020204030204" pitchFamily="34" charset="0"/>
                <a:cs typeface="Gill Sans MT" panose="020B0502020104020203" pitchFamily="34" charset="0"/>
              </a:rPr>
              <a:t>regional and international governance and the UK’s relations with… the United Nations and wider world [and]</a:t>
            </a:r>
          </a:p>
          <a:p>
            <a:pPr marL="171450" lvl="1" indent="-1714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h</a:t>
            </a:r>
            <a:r>
              <a:rPr lang="en-GB" sz="1800" dirty="0">
                <a:effectLst/>
                <a:ea typeface="Calibri" panose="020F0502020204030204" pitchFamily="34" charset="0"/>
                <a:cs typeface="Gill Sans MT" panose="020B0502020104020203" pitchFamily="34" charset="0"/>
              </a:rPr>
              <a:t>uman rights and international law</a:t>
            </a:r>
            <a:r>
              <a:rPr lang="en-GB" dirty="0"/>
              <a:t>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p>
          <a:p>
            <a:pPr marL="171450" lvl="1" indent="-171450">
              <a:buClr>
                <a:srgbClr val="62A9AA"/>
              </a:buClr>
            </a:pPr>
            <a:endParaRPr lang="en-GB" dirty="0"/>
          </a:p>
          <a:p>
            <a:pPr marL="171450" lvl="1" indent="-171450">
              <a:buClr>
                <a:srgbClr val="62A9AA"/>
              </a:buClr>
            </a:pPr>
            <a:r>
              <a:rPr lang="en-GB" dirty="0"/>
              <a:t>In lesson 2, by outlining the law relating to relationships and relationship breakdown it covers:</a:t>
            </a:r>
            <a:endParaRPr lang="en-GB" dirty="0">
              <a:effectLst/>
              <a:ea typeface="Calibri" panose="020F0502020204030204" pitchFamily="34" charset="0"/>
              <a:cs typeface="Gill Sans MT" panose="020B0502020104020203" pitchFamily="34" charset="0"/>
            </a:endParaRPr>
          </a:p>
          <a:p>
            <a:pPr marL="171450" lvl="1" indent="-17145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r</a:t>
            </a:r>
            <a:r>
              <a:rPr lang="en-GB" sz="1800" dirty="0">
                <a:effectLst/>
                <a:ea typeface="Times New Roman" panose="02020603050405020304" pitchFamily="18" charset="0"/>
                <a:cs typeface="Times New Roman" panose="02020603050405020304" pitchFamily="18" charset="0"/>
              </a:rPr>
              <a:t>ules, laws and the justice system… courts and tribunals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KS3</a:t>
            </a:r>
            <a:r>
              <a:rPr lang="en-GB" sz="1800" dirty="0">
                <a:solidFill>
                  <a:srgbClr val="62A9AA"/>
                </a:solidFill>
                <a:effectLst/>
                <a:ea typeface="Calibri" panose="020F0502020204030204" pitchFamily="34" charset="0"/>
                <a:cs typeface="Gill Sans MT" panose="020B0502020104020203" pitchFamily="34" charset="0"/>
              </a:rPr>
              <a:t>)</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1" indent="-171450">
              <a:buClr>
                <a:srgbClr val="62A9AA"/>
              </a:buClr>
              <a:buFont typeface="Wingdings" panose="05000000000000000000" pitchFamily="2" charset="2"/>
              <a:buChar char="§"/>
            </a:pPr>
            <a:r>
              <a:rPr lang="en-GB" dirty="0"/>
              <a:t>the legal system in the UK, (and) different sources of law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endParaRPr lang="en-GB" dirty="0"/>
          </a:p>
        </p:txBody>
      </p:sp>
    </p:spTree>
    <p:extLst>
      <p:ext uri="{BB962C8B-B14F-4D97-AF65-F5344CB8AC3E}">
        <p14:creationId xmlns:p14="http://schemas.microsoft.com/office/powerpoint/2010/main" val="13460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sz="1800" b="1" dirty="0">
                <a:solidFill>
                  <a:srgbClr val="62A9AA"/>
                </a:solidFill>
                <a:effectLst/>
                <a:ea typeface="Times New Roman" panose="02020603050405020304" pitchFamily="18" charset="0"/>
                <a:cs typeface="Times New Roman" panose="02020603050405020304" pitchFamily="18" charset="0"/>
              </a:rPr>
              <a:t>The</a:t>
            </a:r>
            <a:r>
              <a:rPr lang="en-GB" sz="1800" b="1" dirty="0">
                <a:effectLst/>
                <a:ea typeface="Times New Roman" panose="02020603050405020304" pitchFamily="18" charset="0"/>
                <a:cs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800" b="1" dirty="0">
                <a:solidFill>
                  <a:srgbClr val="62A9AA"/>
                </a:solidFill>
                <a:effectLst/>
                <a:ea typeface="Times New Roman" panose="02020603050405020304" pitchFamily="18" charset="0"/>
                <a:cs typeface="Times New Roman" panose="02020603050405020304" pitchFamily="18" charset="0"/>
              </a:rPr>
              <a:t> curriculum 2015 is met as follows:</a:t>
            </a:r>
          </a:p>
          <a:p>
            <a:r>
              <a:rPr lang="en-GB" sz="1800" dirty="0">
                <a:effectLst/>
                <a:ea typeface="Times New Roman" panose="02020603050405020304" pitchFamily="18" charset="0"/>
                <a:cs typeface="Times New Roman" panose="02020603050405020304" pitchFamily="18" charset="0"/>
              </a:rPr>
              <a:t>In lessons 1 and 2</a:t>
            </a:r>
            <a:r>
              <a:rPr lang="en-GB" dirty="0"/>
              <a:t>, by outlining some of key rights under the UNCRC it covers:</a:t>
            </a:r>
          </a:p>
          <a:p>
            <a:r>
              <a:rPr lang="en-GB" sz="1800" b="1" dirty="0">
                <a:solidFill>
                  <a:srgbClr val="62A9AA"/>
                </a:solidFill>
                <a:effectLst/>
                <a:ea typeface="Times New Roman" panose="02020603050405020304" pitchFamily="18" charset="0"/>
                <a:cs typeface="Times New Roman" panose="02020603050405020304" pitchFamily="18" charset="0"/>
              </a:rPr>
              <a:t>Right and responsibilities</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 the role of the … </a:t>
            </a:r>
            <a:r>
              <a:rPr lang="en-GB" dirty="0"/>
              <a:t>UNCRC</a:t>
            </a:r>
            <a:endParaRPr lang="en-GB" sz="1800" dirty="0">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b="1" dirty="0">
                <a:solidFill>
                  <a:srgbClr val="62A9AA"/>
                </a:solidFill>
                <a:effectLst/>
                <a:ea typeface="Times New Roman" panose="02020603050405020304" pitchFamily="18" charset="0"/>
                <a:cs typeface="Times New Roman" panose="02020603050405020304" pitchFamily="18" charset="0"/>
              </a:rPr>
              <a:t>The UK and its relations with the wider world </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UK’s role and relations with the rest of… the wider world, including the UN</a:t>
            </a:r>
          </a:p>
          <a:p>
            <a:pPr marL="171450" indent="-171450">
              <a:buClr>
                <a:srgbClr val="62A9AA"/>
              </a:buClr>
              <a:buFont typeface="Wingdings" panose="05000000000000000000" pitchFamily="2" charset="2"/>
              <a:buChar char="§"/>
            </a:pPr>
            <a:r>
              <a:rPr lang="en-GB" dirty="0"/>
              <a:t>In lesson 2, by outlining the law on relationship breakdown it covers:</a:t>
            </a:r>
            <a:endParaRPr lang="en-GB" dirty="0">
              <a:effectLst/>
              <a:ea typeface="Calibri" panose="020F0502020204030204" pitchFamily="34" charset="0"/>
              <a:cs typeface="Gill Sans MT" panose="020B0502020104020203" pitchFamily="34" charset="0"/>
            </a:endParaRPr>
          </a:p>
          <a:p>
            <a:pPr marL="171450" indent="-171450">
              <a:buClr>
                <a:srgbClr val="62A9AA"/>
              </a:buClr>
              <a:buFont typeface="Wingdings" panose="05000000000000000000" pitchFamily="2" charset="2"/>
              <a:buChar char="§"/>
            </a:pPr>
            <a:r>
              <a:rPr lang="en-GB" sz="1800" b="1" dirty="0">
                <a:solidFill>
                  <a:srgbClr val="62A9AA"/>
                </a:solidFill>
                <a:effectLst/>
                <a:ea typeface="Times New Roman" panose="02020603050405020304" pitchFamily="18" charset="0"/>
                <a:cs typeface="Times New Roman" panose="02020603050405020304" pitchFamily="18" charset="0"/>
              </a:rPr>
              <a:t>The legal system (England and Wales)</a:t>
            </a: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operation of the justice system… and… civil dispute resolution</a:t>
            </a:r>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lvl="0"/>
            <a:r>
              <a:rPr lang="en-GB" sz="1800" b="1" dirty="0">
                <a:solidFill>
                  <a:srgbClr val="62A9AA"/>
                </a:solidFill>
                <a:effectLst/>
                <a:ea typeface="Times New Roman" panose="02020603050405020304" pitchFamily="18" charset="0"/>
                <a:cs typeface="Times New Roman" panose="02020603050405020304" pitchFamily="18" charset="0"/>
              </a:rPr>
              <a:t>Citizenship skills </a:t>
            </a:r>
            <a:r>
              <a:rPr lang="en-GB" sz="1800" b="1" dirty="0">
                <a:effectLst/>
                <a:ea typeface="Times New Roman" panose="02020603050405020304" pitchFamily="18" charset="0"/>
                <a:cs typeface="Times New Roman" panose="02020603050405020304" pitchFamily="18" charset="0"/>
              </a:rPr>
              <a:t>–</a:t>
            </a:r>
            <a:r>
              <a:rPr lang="en-GB" sz="1800" i="1"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By considering the UNCRC in both lessons and young activists in lesson 1, pupils demonstrate an ability to</a:t>
            </a:r>
            <a:r>
              <a:rPr lang="en-GB" sz="1800" i="1" dirty="0">
                <a:effectLst/>
                <a:ea typeface="Times New Roman" panose="02020603050405020304" pitchFamily="18" charset="0"/>
                <a:cs typeface="Times New Roman" panose="02020603050405020304" pitchFamily="18" charset="0"/>
              </a:rPr>
              <a:t>:</a:t>
            </a:r>
            <a:endParaRPr lang="en-GB" sz="1800" dirty="0">
              <a:effectLs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understand the range of methods and approaches that can be used by governments, organisations, groups and individuals to address citizenship issues in society, including practical citizenship actions</a:t>
            </a:r>
          </a:p>
          <a:p>
            <a:pPr marL="342900" lvl="0" indent="-34290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c</a:t>
            </a:r>
            <a:r>
              <a:rPr lang="en-GB" sz="1800" dirty="0">
                <a:effectLst/>
                <a:ea typeface="Times New Roman" panose="02020603050405020304" pitchFamily="18" charset="0"/>
              </a:rPr>
              <a:t>ritically evaluate the effectiveness of citizenship actions to assess progress towards the intended aims and impact for the individuals, groups and communities affected</a:t>
            </a:r>
          </a:p>
          <a:p>
            <a:pPr marL="342900" lvl="0" indent="-342900">
              <a:buClr>
                <a:srgbClr val="62A9AA"/>
              </a:buClr>
              <a:buFont typeface="Wingdings" panose="05000000000000000000" pitchFamily="2" charset="2"/>
              <a:buChar char="§"/>
            </a:pPr>
            <a:endParaRPr lang="en-GB" dirty="0"/>
          </a:p>
          <a:p>
            <a:pPr lvl="0">
              <a:buClr>
                <a:srgbClr val="62A9AA"/>
              </a:buClr>
            </a:pPr>
            <a:endParaRPr lang="en-GB" dirty="0"/>
          </a:p>
        </p:txBody>
      </p:sp>
    </p:spTree>
    <p:extLst>
      <p:ext uri="{BB962C8B-B14F-4D97-AF65-F5344CB8AC3E}">
        <p14:creationId xmlns:p14="http://schemas.microsoft.com/office/powerpoint/2010/main" val="196528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YOUNG PEOPLE’S ART 12 RIGHTS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pPr>
              <a:buClr>
                <a:srgbClr val="62A9AA"/>
              </a:buClr>
              <a:buFont typeface="Wingdings" panose="05000000000000000000" pitchFamily="2" charset="2"/>
              <a:buChar char="§"/>
            </a:pPr>
            <a:r>
              <a:rPr lang="en-GB" sz="2000" b="1" dirty="0">
                <a:solidFill>
                  <a:srgbClr val="62A9AA"/>
                </a:solidFill>
              </a:rPr>
              <a:t>The United Nations Convention on the Rights of the Child 1989 (UNCRC) Article 12 </a:t>
            </a:r>
            <a:r>
              <a:rPr lang="en-GB" sz="2000" dirty="0">
                <a:solidFill>
                  <a:schemeClr val="tx1"/>
                </a:solidFill>
              </a:rPr>
              <a:t>gives children the right to have their voices heard and their opinions listened to and taken seriously by adults. This includes the right to information, consultation and representation (if needed) when their parents separate. </a:t>
            </a:r>
          </a:p>
          <a:p>
            <a:pPr>
              <a:buClr>
                <a:srgbClr val="62A9AA"/>
              </a:buClr>
              <a:buFont typeface="Wingdings" panose="05000000000000000000" pitchFamily="2" charset="2"/>
              <a:buChar char="§"/>
            </a:pPr>
            <a:r>
              <a:rPr lang="en-GB" sz="2000" dirty="0">
                <a:solidFill>
                  <a:schemeClr val="tx1"/>
                </a:solidFill>
              </a:rPr>
              <a:t>This does not mean that young people make the decisions – the responsible adults (usually their parents) do, but young people have the right to have their opinions listened to.  The weight placed upon those opinions will depend upon the age and maturity of the child.</a:t>
            </a:r>
          </a:p>
          <a:p>
            <a:pPr>
              <a:buClr>
                <a:srgbClr val="62A9AA"/>
              </a:buClr>
              <a:buFont typeface="Wingdings" panose="05000000000000000000" pitchFamily="2" charset="2"/>
              <a:buChar char="§"/>
            </a:pPr>
            <a:r>
              <a:rPr lang="en-GB" sz="2000" dirty="0">
                <a:solidFill>
                  <a:schemeClr val="tx1"/>
                </a:solidFill>
              </a:rPr>
              <a:t> The parents of approximately 280,000 young people separate each year. Research indicates that children cope better when they are consulted about arrangements for them when their parents separate and that the arrangements made are longer-lasting, yet they are seldom consulted.  </a:t>
            </a:r>
            <a:endParaRPr lang="en-US" sz="2000" dirty="0"/>
          </a:p>
        </p:txBody>
      </p:sp>
    </p:spTree>
    <p:extLst>
      <p:ext uri="{BB962C8B-B14F-4D97-AF65-F5344CB8AC3E}">
        <p14:creationId xmlns:p14="http://schemas.microsoft.com/office/powerpoint/2010/main" val="8568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92500" lnSpcReduction="20000"/>
          </a:bodyPr>
          <a:lstStyle/>
          <a:p>
            <a:pPr marL="0" indent="0">
              <a:lnSpc>
                <a:spcPct val="115000"/>
              </a:lnSpc>
              <a:spcAft>
                <a:spcPts val="1000"/>
              </a:spcAft>
              <a:buNone/>
            </a:pPr>
            <a:r>
              <a:rPr lang="en-GB" sz="2000" b="1" dirty="0">
                <a:effectLst/>
                <a:ea typeface="Times New Roman" panose="02020603050405020304" pitchFamily="18" charset="0"/>
                <a:cs typeface="Arial" panose="020B0604020202020204" pitchFamily="34" charset="0"/>
              </a:rPr>
              <a:t>Myth: Parents must go to court to sort things out</a:t>
            </a:r>
            <a:r>
              <a:rPr lang="en-GB" sz="2000" dirty="0">
                <a:effectLst/>
                <a:ea typeface="Times New Roman" panose="02020603050405020304" pitchFamily="18"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en-GB" sz="2000" b="1" dirty="0">
                <a:effectLst/>
                <a:ea typeface="Times New Roman" panose="02020603050405020304" pitchFamily="18" charset="0"/>
                <a:cs typeface="Arial" panose="020B0604020202020204" pitchFamily="34" charset="0"/>
              </a:rPr>
              <a:t>In fact: </a:t>
            </a:r>
            <a:r>
              <a:rPr lang="en-GB" sz="2000" dirty="0">
                <a:effectLst/>
                <a:ea typeface="Times New Roman" panose="02020603050405020304" pitchFamily="18" charset="0"/>
                <a:cs typeface="Arial" panose="020B0604020202020204" pitchFamily="34" charset="0"/>
              </a:rPr>
              <a:t>Parents are strongly encouraged to agree finances and childcare arrangements without going to court. In the absence of safety concerns, parents are expected to work together to ensure that the children have a good ongoing relationship with both parents/regular time with each parent.  Mediation is voluntary but where safety is not an issue, parents would be required to attend a meeting to find out about mediation before filing an application with the court to sort out finances or children.  Children are entitled to speak to the mediator if they wish to do so. For those parents who apply to court, decisions around finances and childcare must be made in the best interests of the children. With childcare arrangements, the child's wishes and feelings will be taken into account, often by them speaking to the Family Court Adviser as Chloe and her family did (see video). If parents aren't able to put their children's needs first, then the child could be separately represented within the proceedings and organisations like NYAS can provide an advocate for the child if needed. </a:t>
            </a: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6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350187024"/>
              </p:ext>
            </p:extLst>
          </p:nvPr>
        </p:nvGraphicFramePr>
        <p:xfrm>
          <a:off x="427511" y="1801213"/>
          <a:ext cx="11336978" cy="4810490"/>
        </p:xfrm>
        <a:graphic>
          <a:graphicData uri="http://schemas.openxmlformats.org/drawingml/2006/table">
            <a:tbl>
              <a:tblPr firstRow="1" bandRow="1">
                <a:tableStyleId>{5C22544A-7EE6-4342-B048-85BDC9FD1C3A}</a:tableStyleId>
              </a:tblPr>
              <a:tblGrid>
                <a:gridCol w="2214089">
                  <a:extLst>
                    <a:ext uri="{9D8B030D-6E8A-4147-A177-3AD203B41FA5}">
                      <a16:colId xmlns:a16="http://schemas.microsoft.com/office/drawing/2014/main" val="1814823420"/>
                    </a:ext>
                  </a:extLst>
                </a:gridCol>
                <a:gridCol w="8161867">
                  <a:extLst>
                    <a:ext uri="{9D8B030D-6E8A-4147-A177-3AD203B41FA5}">
                      <a16:colId xmlns:a16="http://schemas.microsoft.com/office/drawing/2014/main" val="1085586564"/>
                    </a:ext>
                  </a:extLst>
                </a:gridCol>
                <a:gridCol w="961022">
                  <a:extLst>
                    <a:ext uri="{9D8B030D-6E8A-4147-A177-3AD203B41FA5}">
                      <a16:colId xmlns:a16="http://schemas.microsoft.com/office/drawing/2014/main" val="3383875792"/>
                    </a:ext>
                  </a:extLst>
                </a:gridCol>
              </a:tblGrid>
              <a:tr h="373743">
                <a:tc>
                  <a:txBody>
                    <a:bodyPr/>
                    <a:lstStyle/>
                    <a:p>
                      <a:r>
                        <a:rPr lang="en-GB" sz="1800" dirty="0"/>
                        <a:t>Activity</a:t>
                      </a:r>
                    </a:p>
                  </a:txBody>
                  <a:tcPr/>
                </a:tc>
                <a:tc>
                  <a:txBody>
                    <a:bodyPr/>
                    <a:lstStyle/>
                    <a:p>
                      <a:r>
                        <a:rPr lang="en-GB" sz="1800" dirty="0"/>
                        <a:t>Description </a:t>
                      </a:r>
                    </a:p>
                  </a:txBody>
                  <a:tcPr/>
                </a:tc>
                <a:tc>
                  <a:txBody>
                    <a:bodyPr/>
                    <a:lstStyle/>
                    <a:p>
                      <a:r>
                        <a:rPr lang="en-GB" sz="1800" dirty="0"/>
                        <a:t>Timing  </a:t>
                      </a:r>
                    </a:p>
                  </a:txBody>
                  <a:tcPr/>
                </a:tc>
                <a:extLst>
                  <a:ext uri="{0D108BD9-81ED-4DB2-BD59-A6C34878D82A}">
                    <a16:rowId xmlns:a16="http://schemas.microsoft.com/office/drawing/2014/main" val="318897726"/>
                  </a:ext>
                </a:extLst>
              </a:tr>
              <a:tr h="654049">
                <a:tc>
                  <a:txBody>
                    <a:bodyPr/>
                    <a:lstStyle/>
                    <a:p>
                      <a:r>
                        <a:rPr lang="en-GB" sz="1800" dirty="0"/>
                        <a:t>Introduction</a:t>
                      </a:r>
                    </a:p>
                  </a:txBody>
                  <a:tcPr/>
                </a:tc>
                <a:tc>
                  <a:txBody>
                    <a:bodyPr/>
                    <a:lstStyle/>
                    <a:p>
                      <a:pPr>
                        <a:lnSpc>
                          <a:spcPct val="100000"/>
                        </a:lnSpc>
                        <a:spcAft>
                          <a:spcPts val="0"/>
                        </a:spcAft>
                      </a:pPr>
                      <a:r>
                        <a:rPr lang="en-GB" sz="1800" dirty="0"/>
                        <a:t>Learning objectives and outcomes; feedback on homework task and </a:t>
                      </a:r>
                      <a:r>
                        <a:rPr lang="en-GB" sz="1800" i="0" dirty="0">
                          <a:solidFill>
                            <a:schemeClr val="tx1"/>
                          </a:solidFill>
                        </a:rPr>
                        <a:t>gap-fill exercise to recap on Article 12</a:t>
                      </a:r>
                      <a:endParaRPr lang="en-GB" sz="1800" dirty="0"/>
                    </a:p>
                  </a:txBody>
                  <a:tcPr/>
                </a:tc>
                <a:tc>
                  <a:txBody>
                    <a:bodyPr/>
                    <a:lstStyle/>
                    <a:p>
                      <a:r>
                        <a:rPr lang="en-GB" sz="1800" dirty="0"/>
                        <a:t>5 mins</a:t>
                      </a:r>
                    </a:p>
                  </a:txBody>
                  <a:tcPr/>
                </a:tc>
                <a:extLst>
                  <a:ext uri="{0D108BD9-81ED-4DB2-BD59-A6C34878D82A}">
                    <a16:rowId xmlns:a16="http://schemas.microsoft.com/office/drawing/2014/main" val="65902199"/>
                  </a:ext>
                </a:extLst>
              </a:tr>
              <a:tr h="654049">
                <a:tc>
                  <a:txBody>
                    <a:bodyPr/>
                    <a:lstStyle/>
                    <a:p>
                      <a:r>
                        <a:rPr lang="en-GB" sz="1800"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Pupils will draw a mind map of how Tom may be feeling then will consider what questions he may have and his support needs</a:t>
                      </a:r>
                      <a:endParaRPr lang="en-GB" sz="1800" dirty="0"/>
                    </a:p>
                  </a:txBody>
                  <a:tcPr/>
                </a:tc>
                <a:tc>
                  <a:txBody>
                    <a:bodyPr/>
                    <a:lstStyle/>
                    <a:p>
                      <a:r>
                        <a:rPr lang="en-GB" sz="1800" dirty="0"/>
                        <a:t>10 mins</a:t>
                      </a:r>
                    </a:p>
                  </a:txBody>
                  <a:tcPr/>
                </a:tc>
                <a:extLst>
                  <a:ext uri="{0D108BD9-81ED-4DB2-BD59-A6C34878D82A}">
                    <a16:rowId xmlns:a16="http://schemas.microsoft.com/office/drawing/2014/main" val="3390599317"/>
                  </a:ext>
                </a:extLst>
              </a:tr>
              <a:tr h="654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1" dirty="0"/>
                        <a:t>The Rights Idea? V</a:t>
                      </a:r>
                      <a:r>
                        <a:rPr lang="en-GB" sz="1800" dirty="0"/>
                        <a:t>ideo and quick-fire quiz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Pupils watch </a:t>
                      </a:r>
                      <a:r>
                        <a:rPr lang="en-GB" sz="1800" i="1" dirty="0"/>
                        <a:t>The Rights Idea? v</a:t>
                      </a:r>
                      <a:r>
                        <a:rPr lang="en-GB" sz="1800" dirty="0"/>
                        <a:t>ideo noting 3 rights young people have when parents separate then answer quick fire quiz questions based on </a:t>
                      </a:r>
                      <a:r>
                        <a:rPr lang="en-GB" sz="1800" i="1" dirty="0"/>
                        <a:t>The Rights Idea? </a:t>
                      </a:r>
                      <a:r>
                        <a:rPr lang="en-GB" sz="1800" dirty="0"/>
                        <a:t>video </a:t>
                      </a:r>
                    </a:p>
                  </a:txBody>
                  <a:tcPr/>
                </a:tc>
                <a:tc>
                  <a:txBody>
                    <a:bodyPr/>
                    <a:lstStyle/>
                    <a:p>
                      <a:r>
                        <a:rPr lang="en-GB" sz="1800" dirty="0"/>
                        <a:t>10 mins</a:t>
                      </a:r>
                    </a:p>
                  </a:txBody>
                  <a:tcPr/>
                </a:tc>
                <a:extLst>
                  <a:ext uri="{0D108BD9-81ED-4DB2-BD59-A6C34878D82A}">
                    <a16:rowId xmlns:a16="http://schemas.microsoft.com/office/drawing/2014/main" val="2788934503"/>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The law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Pupils will learn about the processes when parents separate, their rights within those processes, changes to the law on divorce and consider the fairness of these changes</a:t>
                      </a:r>
                      <a:endParaRPr lang="en-GB" sz="1800" dirty="0"/>
                    </a:p>
                  </a:txBody>
                  <a:tcPr/>
                </a:tc>
                <a:tc>
                  <a:txBody>
                    <a:bodyPr/>
                    <a:lstStyle/>
                    <a:p>
                      <a:r>
                        <a:rPr lang="en-GB" sz="1800" dirty="0"/>
                        <a:t>10 mins</a:t>
                      </a:r>
                    </a:p>
                  </a:txBody>
                  <a:tcPr/>
                </a:tc>
                <a:extLst>
                  <a:ext uri="{0D108BD9-81ED-4DB2-BD59-A6C34878D82A}">
                    <a16:rowId xmlns:a16="http://schemas.microsoft.com/office/drawing/2014/main" val="896574756"/>
                  </a:ext>
                </a:extLst>
              </a:tr>
              <a:tr h="713291">
                <a:tc>
                  <a:txBody>
                    <a:bodyPr/>
                    <a:lstStyle/>
                    <a:p>
                      <a:r>
                        <a:rPr lang="en-GB" sz="1800" i="0" dirty="0">
                          <a:solidFill>
                            <a:schemeClr val="tx1"/>
                          </a:solidFill>
                          <a:latin typeface="+mn-lt"/>
                        </a:rPr>
                        <a:t>The ‘grief cycle’</a:t>
                      </a:r>
                      <a:endParaRPr lang="en-GB" sz="1800" dirty="0">
                        <a:latin typeface="+mn-lt"/>
                      </a:endParaRPr>
                    </a:p>
                  </a:txBody>
                  <a:tcPr/>
                </a:tc>
                <a:tc>
                  <a:txBody>
                    <a:bodyPr/>
                    <a:lstStyle/>
                    <a:p>
                      <a:pPr>
                        <a:lnSpc>
                          <a:spcPct val="100000"/>
                        </a:lnSpc>
                        <a:spcAft>
                          <a:spcPts val="0"/>
                        </a:spcAft>
                        <a:buNone/>
                      </a:pPr>
                      <a:r>
                        <a:rPr lang="en-US" sz="1800" kern="1200" dirty="0">
                          <a:solidFill>
                            <a:srgbClr val="000000"/>
                          </a:solidFill>
                          <a:effectLst/>
                          <a:latin typeface="+mn-lt"/>
                          <a:ea typeface="Times New Roman" panose="02020603050405020304" pitchFamily="18" charset="0"/>
                          <a:cs typeface="Arial" panose="020B0604020202020204" pitchFamily="34" charset="0"/>
                        </a:rPr>
                        <a:t>Pupils will consider the ‘grief cycle’ and how Tom’s friend Samir could </a:t>
                      </a:r>
                      <a:r>
                        <a:rPr lang="en-US" sz="1800" dirty="0">
                          <a:solidFill>
                            <a:srgbClr val="000000"/>
                          </a:solidFill>
                          <a:effectLst/>
                          <a:latin typeface="+mn-lt"/>
                          <a:ea typeface="Times New Roman" panose="02020603050405020304" pitchFamily="18" charset="0"/>
                          <a:cs typeface="Arial" panose="020B0604020202020204" pitchFamily="34" charset="0"/>
                        </a:rPr>
                        <a:t>support Tom through his parent’s separation</a:t>
                      </a:r>
                      <a:endParaRPr lang="en-GB" sz="1800" dirty="0">
                        <a:effectLst/>
                        <a:latin typeface="+mn-lt"/>
                        <a:ea typeface="Times New Roman" panose="02020603050405020304" pitchFamily="18" charset="0"/>
                        <a:cs typeface="Times New Roman" panose="02020603050405020304" pitchFamily="18" charset="0"/>
                      </a:endParaRPr>
                    </a:p>
                  </a:txBody>
                  <a:tcPr/>
                </a:tc>
                <a:tc>
                  <a:txBody>
                    <a:bodyPr/>
                    <a:lstStyle/>
                    <a:p>
                      <a:r>
                        <a:rPr lang="en-GB" sz="1800" dirty="0"/>
                        <a:t>10 mins</a:t>
                      </a:r>
                    </a:p>
                  </a:txBody>
                  <a:tcPr/>
                </a:tc>
                <a:extLst>
                  <a:ext uri="{0D108BD9-81ED-4DB2-BD59-A6C34878D82A}">
                    <a16:rowId xmlns:a16="http://schemas.microsoft.com/office/drawing/2014/main" val="3662406365"/>
                  </a:ext>
                </a:extLst>
              </a:tr>
              <a:tr h="373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Sources of support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Pupils will learn about the support available to young people whose parents separate</a:t>
                      </a:r>
                    </a:p>
                  </a:txBody>
                  <a:tcPr/>
                </a:tc>
                <a:tc>
                  <a:txBody>
                    <a:bodyPr/>
                    <a:lstStyle/>
                    <a:p>
                      <a:r>
                        <a:rPr lang="en-GB" sz="1800" dirty="0"/>
                        <a:t>3 mins</a:t>
                      </a:r>
                    </a:p>
                  </a:txBody>
                  <a:tcPr/>
                </a:tc>
                <a:extLst>
                  <a:ext uri="{0D108BD9-81ED-4DB2-BD59-A6C34878D82A}">
                    <a16:rowId xmlns:a16="http://schemas.microsoft.com/office/drawing/2014/main" val="3131935317"/>
                  </a:ext>
                </a:extLst>
              </a:tr>
              <a:tr h="373743">
                <a:tc>
                  <a:txBody>
                    <a:bodyPr/>
                    <a:lstStyle/>
                    <a:p>
                      <a:r>
                        <a:rPr lang="en-GB" sz="1800" dirty="0"/>
                        <a:t>Endpoint assessment</a:t>
                      </a:r>
                    </a:p>
                  </a:txBody>
                  <a:tcPr/>
                </a:tc>
                <a:tc>
                  <a:txBody>
                    <a:bodyPr/>
                    <a:lstStyle/>
                    <a:p>
                      <a:pPr>
                        <a:lnSpc>
                          <a:spcPct val="100000"/>
                        </a:lnSpc>
                        <a:spcAft>
                          <a:spcPts val="0"/>
                        </a:spcAft>
                      </a:pPr>
                      <a:r>
                        <a:rPr lang="en-GB" sz="1800" dirty="0"/>
                        <a:t>Pupils will revisit and revise the baseline mind map</a:t>
                      </a:r>
                      <a:r>
                        <a:rPr lang="en-GB" sz="1800" baseline="0" dirty="0"/>
                        <a:t> as appropriate</a:t>
                      </a:r>
                      <a:endParaRPr lang="en-GB" sz="1800" dirty="0"/>
                    </a:p>
                  </a:txBody>
                  <a:tcPr/>
                </a:tc>
                <a:tc>
                  <a:txBody>
                    <a:bodyPr/>
                    <a:lstStyle/>
                    <a:p>
                      <a:r>
                        <a:rPr lang="en-GB" sz="1800" dirty="0"/>
                        <a:t>5 mins</a:t>
                      </a:r>
                    </a:p>
                  </a:txBody>
                  <a:tcPr/>
                </a:tc>
                <a:extLst>
                  <a:ext uri="{0D108BD9-81ED-4DB2-BD59-A6C34878D82A}">
                    <a16:rowId xmlns:a16="http://schemas.microsoft.com/office/drawing/2014/main" val="2816443397"/>
                  </a:ext>
                </a:extLst>
              </a:tr>
              <a:tr h="373743">
                <a:tc>
                  <a:txBody>
                    <a:bodyPr/>
                    <a:lstStyle/>
                    <a:p>
                      <a:r>
                        <a:rPr lang="en-GB" sz="1800" dirty="0"/>
                        <a:t>Homework/extension</a:t>
                      </a:r>
                    </a:p>
                  </a:txBody>
                  <a:tcPr/>
                </a:tc>
                <a:tc>
                  <a:txBody>
                    <a:bodyPr/>
                    <a:lstStyle/>
                    <a:p>
                      <a:r>
                        <a:rPr lang="en-GB" sz="1800" dirty="0"/>
                        <a:t>Wrap up and setting of homework/extension task</a:t>
                      </a:r>
                    </a:p>
                  </a:txBody>
                  <a:tcPr/>
                </a:tc>
                <a:tc>
                  <a:txBody>
                    <a:bodyPr/>
                    <a:lstStyle/>
                    <a:p>
                      <a:r>
                        <a:rPr lang="en-GB" sz="1800" dirty="0"/>
                        <a:t>2 mins</a:t>
                      </a:r>
                    </a:p>
                  </a:txBody>
                  <a:tcPr/>
                </a:tc>
                <a:extLst>
                  <a:ext uri="{0D108BD9-81ED-4DB2-BD59-A6C34878D82A}">
                    <a16:rowId xmlns:a16="http://schemas.microsoft.com/office/drawing/2014/main" val="49173715"/>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27511" y="1900053"/>
            <a:ext cx="11336978" cy="4711650"/>
          </a:xfrm>
          <a:ln w="38100">
            <a:solidFill>
              <a:srgbClr val="62A9AA"/>
            </a:solidFill>
          </a:ln>
        </p:spPr>
        <p:txBody>
          <a:bodyPr>
            <a:normAutofit/>
          </a:bodyPr>
          <a:lstStyle/>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956257533"/>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A6AC3509ED1445BEF6D14C29980157" ma:contentTypeVersion="14" ma:contentTypeDescription="Create a new document." ma:contentTypeScope="" ma:versionID="87b73da297257b27bf60cbaaebae6898">
  <xsd:schema xmlns:xsd="http://www.w3.org/2001/XMLSchema" xmlns:xs="http://www.w3.org/2001/XMLSchema" xmlns:p="http://schemas.microsoft.com/office/2006/metadata/properties" xmlns:ns3="47ef9c76-42fa-466d-bd08-2c85fc23d3ff" xmlns:ns4="186299ea-9b13-4901-ae48-eae1dbaae8ec" targetNamespace="http://schemas.microsoft.com/office/2006/metadata/properties" ma:root="true" ma:fieldsID="ec02cc8d83c3b2e3a6428af97e6897d5" ns3:_="" ns4:_="">
    <xsd:import namespace="47ef9c76-42fa-466d-bd08-2c85fc23d3ff"/>
    <xsd:import namespace="186299ea-9b13-4901-ae48-eae1dbaae8e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f9c76-42fa-466d-bd08-2c85fc23d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6299ea-9b13-4901-ae48-eae1dbaae8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7ef9c76-42fa-466d-bd08-2c85fc23d3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830555-8928-49BD-BE8A-3126DDF8E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f9c76-42fa-466d-bd08-2c85fc23d3ff"/>
    <ds:schemaRef ds:uri="186299ea-9b13-4901-ae48-eae1dbaae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83808-F2F9-4527-B182-B57C11DC29C0}">
  <ds:schemaRefs>
    <ds:schemaRef ds:uri="http://schemas.microsoft.com/office/2006/documentManagement/types"/>
    <ds:schemaRef ds:uri="186299ea-9b13-4901-ae48-eae1dbaae8ec"/>
    <ds:schemaRef ds:uri="http://purl.org/dc/elements/1.1/"/>
    <ds:schemaRef ds:uri="http://www.w3.org/XML/1998/namespace"/>
    <ds:schemaRef ds:uri="http://purl.org/dc/dcmitype/"/>
    <ds:schemaRef ds:uri="http://schemas.microsoft.com/office/2006/metadata/properties"/>
    <ds:schemaRef ds:uri="47ef9c76-42fa-466d-bd08-2c85fc23d3ff"/>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24489</TotalTime>
  <Words>8357</Words>
  <Application>Microsoft Office PowerPoint</Application>
  <PresentationFormat>Widescreen</PresentationFormat>
  <Paragraphs>421</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Gill Sans MT</vt:lpstr>
      <vt:lpstr>GuardianTextEgyptian</vt:lpstr>
      <vt:lpstr>Helvetica Neue</vt:lpstr>
      <vt:lpstr>Istok Web</vt:lpstr>
      <vt:lpstr>Open Sans</vt:lpstr>
      <vt:lpstr>Roboto</vt:lpstr>
      <vt:lpstr>Source Sans Pro</vt:lpstr>
      <vt:lpstr>Times New Roman</vt:lpstr>
      <vt:lpstr>Wingdings</vt:lpstr>
      <vt:lpstr>Wingdings 2</vt:lpstr>
      <vt:lpstr>Dividend</vt:lpstr>
      <vt:lpstr>PowerPoint Presentation</vt:lpstr>
      <vt:lpstr>TEACHER SLIDE – PREPARING TO TEACH</vt:lpstr>
      <vt:lpstr>TEACHER SLIDE – PREPARING TO TEACH: PSHE</vt:lpstr>
      <vt:lpstr>TEACHER SLIDE – PREPARING TO TEACH: PSHE</vt:lpstr>
      <vt:lpstr>TEACHER SLIDE – PREP. TO TEACH: CITIZENSHIP</vt:lpstr>
      <vt:lpstr>TEACHER SLIDE – PREP. TO TEACH: CITIZENSHIP</vt:lpstr>
      <vt:lpstr>TEACHER SLIDE –  YOUNG PEOPLE’S ART 12 RIGHTS</vt:lpstr>
      <vt:lpstr>TEACHER SLIDE –  Myth-busting</vt:lpstr>
      <vt:lpstr>TEACHER SLIDE – LESSON OUTLINE AND TIMINGS </vt:lpstr>
      <vt:lpstr>GROUND RULES</vt:lpstr>
      <vt:lpstr>The Rights Idea – LESSON 2</vt:lpstr>
      <vt:lpstr>The Rights Idea – LESSON 2</vt:lpstr>
      <vt:lpstr>The Rights Idea: HOMEWORK TASK FEEDBACK</vt:lpstr>
      <vt:lpstr>ARTICLE 12: UNCRC</vt:lpstr>
      <vt:lpstr>PowerPoint Presentation</vt:lpstr>
      <vt:lpstr>The Rights Idea– video </vt:lpstr>
      <vt:lpstr>QUICK FIRE QUIZ </vt:lpstr>
      <vt:lpstr>Young PEOPLE’S RIGHT TO BE HEARD</vt:lpstr>
      <vt:lpstr>the ‘FAULT-BASED’ law on divorce </vt:lpstr>
      <vt:lpstr>the ‘NO-FAULT’ law on divorce </vt:lpstr>
      <vt:lpstr>Changes to the law on divorce </vt:lpstr>
      <vt:lpstr>Young people’s responses to parents separating </vt:lpstr>
      <vt:lpstr>Sources of support for  young people</vt:lpstr>
      <vt:lpstr>  ENDPOINT ASSESSMENT ACTIVITY </vt:lpstr>
      <vt:lpstr>HOMEWORK OR EXTENSION TASK</vt:lpstr>
      <vt:lpstr>HOMEWORK OR EXTENSION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11</cp:revision>
  <dcterms:created xsi:type="dcterms:W3CDTF">2020-11-12T17:43:51Z</dcterms:created>
  <dcterms:modified xsi:type="dcterms:W3CDTF">2025-09-12T09:05:04Z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0x0101002AA6AC3509ED1445BEF6D14C29980157</vt:lpwstr>
  </property>
</Properties>
</file>