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5"/>
  </p:sldMasterIdLst>
  <p:notesMasterIdLst>
    <p:notesMasterId r:id="rId24"/>
  </p:notesMasterIdLst>
  <p:sldIdLst>
    <p:sldId id="338" r:id="rId6"/>
    <p:sldId id="302" r:id="rId7"/>
    <p:sldId id="348" r:id="rId8"/>
    <p:sldId id="349" r:id="rId9"/>
    <p:sldId id="350" r:id="rId10"/>
    <p:sldId id="352" r:id="rId11"/>
    <p:sldId id="325" r:id="rId12"/>
    <p:sldId id="319" r:id="rId13"/>
    <p:sldId id="342" r:id="rId14"/>
    <p:sldId id="356" r:id="rId15"/>
    <p:sldId id="261" r:id="rId16"/>
    <p:sldId id="347" r:id="rId17"/>
    <p:sldId id="340" r:id="rId18"/>
    <p:sldId id="346" r:id="rId19"/>
    <p:sldId id="357" r:id="rId20"/>
    <p:sldId id="345" r:id="rId21"/>
    <p:sldId id="276" r:id="rId22"/>
    <p:sldId id="339" r:id="rId23"/>
  </p:sldIdLst>
  <p:sldSz cx="12192000" cy="6858000"/>
  <p:notesSz cx="6858000" cy="9144000"/>
  <p:defaultTextStyle>
    <a:defPPr rtl="0">
      <a:defRPr lang="cy-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257" userDrawn="1">
          <p15:clr>
            <a:srgbClr val="A4A3A4"/>
          </p15:clr>
        </p15:guide>
        <p15:guide id="3" orient="horz" pos="1434" userDrawn="1">
          <p15:clr>
            <a:srgbClr val="A4A3A4"/>
          </p15:clr>
        </p15:guide>
        <p15:guide id="4" orient="horz" pos="3045" userDrawn="1">
          <p15:clr>
            <a:srgbClr val="A4A3A4"/>
          </p15:clr>
        </p15:guide>
        <p15:guide id="5" pos="6562" userDrawn="1">
          <p15:clr>
            <a:srgbClr val="A4A3A4"/>
          </p15:clr>
        </p15:guide>
        <p15:guide id="6" orient="horz" pos="4042" userDrawn="1">
          <p15:clr>
            <a:srgbClr val="A4A3A4"/>
          </p15:clr>
        </p15:guide>
        <p15:guide id="7" pos="3749" userDrawn="1">
          <p15:clr>
            <a:srgbClr val="A4A3A4"/>
          </p15:clr>
        </p15:guide>
        <p15:guide id="8" pos="456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CB22A6-5D2C-4AA5-520D-B7D7054590DA}" name="Jan Ewing" initials="JE" userId="Jan Ewing"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wis, Miranda (EPS - Curriculum)" initials="LM(C" lastIdx="30" clrIdx="0">
    <p:extLst>
      <p:ext uri="{19B8F6BF-5375-455C-9EA6-DF929625EA0E}">
        <p15:presenceInfo xmlns:p15="http://schemas.microsoft.com/office/powerpoint/2012/main" userId="S::Miranda.Lewis@gov.wales::7cfe87f8-b420-453c-a146-cb120ec90e3d" providerId="AD"/>
      </p:ext>
    </p:extLst>
  </p:cmAuthor>
  <p:cmAuthor id="2" name="Jan Ewing" initials="JE" lastIdx="17" clrIdx="1">
    <p:extLst>
      <p:ext uri="{19B8F6BF-5375-455C-9EA6-DF929625EA0E}">
        <p15:presenceInfo xmlns:p15="http://schemas.microsoft.com/office/powerpoint/2012/main" userId="Jan Ewing" providerId="None"/>
      </p:ext>
    </p:extLst>
  </p:cmAuthor>
  <p:cmAuthor id="3" name="Lowri Griffiths" initials="LG" lastIdx="1" clrIdx="2">
    <p:extLst>
      <p:ext uri="{19B8F6BF-5375-455C-9EA6-DF929625EA0E}">
        <p15:presenceInfo xmlns:p15="http://schemas.microsoft.com/office/powerpoint/2012/main" userId="65bb1f85524c6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A9AA"/>
    <a:srgbClr val="9B9B9B"/>
    <a:srgbClr val="969FA7"/>
    <a:srgbClr val="E2E2E2"/>
    <a:srgbClr val="D6EFFD"/>
    <a:srgbClr val="8EC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EA50E-25AD-43F1-AC93-E72B7367B454}" v="22" dt="2022-07-07T11:42:44.1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3" autoAdjust="0"/>
    <p:restoredTop sz="78269" autoAdjust="0"/>
  </p:normalViewPr>
  <p:slideViewPr>
    <p:cSldViewPr snapToGrid="0">
      <p:cViewPr varScale="1">
        <p:scale>
          <a:sx n="89" d="100"/>
          <a:sy n="89" d="100"/>
        </p:scale>
        <p:origin x="1620" y="108"/>
      </p:cViewPr>
      <p:guideLst>
        <p:guide orient="horz" pos="1117"/>
        <p:guide pos="257"/>
        <p:guide orient="horz" pos="1434"/>
        <p:guide orient="horz" pos="3045"/>
        <p:guide pos="6562"/>
        <p:guide orient="horz" pos="4042"/>
        <p:guide pos="3749"/>
        <p:guide pos="456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3E4D64-B637-426D-88A9-881ED2C5DC80}" type="doc">
      <dgm:prSet loTypeId="urn:microsoft.com/office/officeart/2005/8/layout/cycle5" loCatId="cycle" qsTypeId="urn:microsoft.com/office/officeart/2005/8/quickstyle/simple4" qsCatId="simple" csTypeId="urn:microsoft.com/office/officeart/2005/8/colors/accent1_2" csCatId="accent1" phldr="1"/>
      <dgm:spPr/>
      <dgm:t>
        <a:bodyPr rtlCol="0"/>
        <a:lstStyle/>
        <a:p>
          <a:pPr rtl="0"/>
          <a:endParaRPr lang="en-GB"/>
        </a:p>
      </dgm:t>
    </dgm:pt>
    <dgm:pt modelId="{DA43C27F-7CAC-4452-AA62-C2F2FF03A92F}" type="pres">
      <dgm:prSet presAssocID="{5A3E4D64-B637-426D-88A9-881ED2C5DC80}" presName="cycle" presStyleCnt="0">
        <dgm:presLayoutVars>
          <dgm:dir/>
          <dgm:resizeHandles val="exact"/>
        </dgm:presLayoutVars>
      </dgm:prSet>
      <dgm:spPr/>
    </dgm:pt>
  </dgm:ptLst>
  <dgm:cxnLst>
    <dgm:cxn modelId="{38543ADE-DF32-4EC3-9DCF-814D7E92AF97}" type="presOf" srcId="{5A3E4D64-B637-426D-88A9-881ED2C5DC80}" destId="{DA43C27F-7CAC-4452-AA62-C2F2FF03A92F}" srcOrd="0" destOrd="0" presId="urn:microsoft.com/office/officeart/2005/8/layout/cycle5"/>
  </dgm:cxnLst>
  <dgm:bg/>
  <dgm:whole>
    <a:ln w="38100">
      <a:solidFill>
        <a:srgbClr val="9B9B9B"/>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AA2A636-B456-4EAE-AEB9-B3B82078ECD6}" type="datetimeFigureOut">
              <a:rPr lang="en-GB" smtClean="0"/>
              <a:pPr rtl="0"/>
              <a:t>04/11/2022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E4E5092-8265-4006-A364-23F104E02F61}" type="slidenum">
              <a:rPr lang="en-GB" smtClean="0"/>
              <a:pPr rtl="0"/>
              <a:t>‹#›</a:t>
            </a:fld>
            <a:endParaRPr lang="en-GB" dirty="0"/>
          </a:p>
        </p:txBody>
      </p:sp>
    </p:spTree>
    <p:extLst>
      <p:ext uri="{BB962C8B-B14F-4D97-AF65-F5344CB8AC3E}">
        <p14:creationId xmlns:p14="http://schemas.microsoft.com/office/powerpoint/2010/main" val="7997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hwb.gov.wales/curriculum-for-wales/designing-your-curriculum/developing-a-vision-for-curriculum-desig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hwb.gov.wales/curriculum-for-wale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wb.gov.wales/curriculum-for-wales/designing-your-curriculum/cross-cutting-themes-for-designing-your-curriculu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gov.wales/sites/default/files/publications/2022-01/curriculum-for-wales-relationships-sexuality-education-code.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hwb.gov.wales/curriculum-for-wales/designing-your-curriculum/cross-cutting-themes-for-designing-your-curriculu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cy-GB" sz="1200" kern="1200" dirty="0">
                <a:solidFill>
                  <a:schemeClr val="tx1"/>
                </a:solidFill>
                <a:latin typeface="+mn-lt"/>
                <a:ea typeface="+mn-ea"/>
                <a:cs typeface="+mn-cs"/>
              </a:rPr>
              <a:t>Dyma’r cyntaf o ddau adnodd addysgu, ‘Stori Rosie: Beth sy’n digwydd os bydd teuluoedd yn newid?’  Mae Adnodd 1 yn cyflwyno dysgwyr i Rosie, 9 oed a’r bobl sy’n rhan o’i theulu neu sy’n bwysig iddi. Maent yn dysgu bod teuluoedd o bob lliw a llun ac weithiau mae teuluoedd yn newid pan fydd rhieni a gofalwyr yn gwahanu. Byddant yn dysgu am yr ystod o emosiynau y mae plant a phobl ifanc yn mynd drwyddynt pan fydd rhieni a gofalwyr yn gwahanu ac yn trafod yr hyn y gall plant a phobl ifanc ei wneud i helpu i gefnogi ffrind pan fydd ei rieni a’i ofalwyr wedi gwahanu.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Yn Adnodd 2, mae’r dysgwyr yn ystyried eu hawl i leisio’u barn ac i’w barn gael ei hystyried wrth wneud penderfyniadau pan fydd rhieni a gofalwyr yn gwahanu o dan Erthygl 12 Confensiwn y Cenhedloedd Unedig ar Hawliau’r Plentyn (CCUHP). Byddant yn ystyried y prosesau sydd ar gael i helpu rhieni a gofalwyr i ddod i gytundeb (gan gynnwys cyfryngu a’r llys) a’r cymorth a’r gefnogaeth sydd ar gael i blant a phobl ifanc ar yr adeg hon.  </a:t>
            </a:r>
            <a:endParaRPr lang="en-GB" sz="1200" kern="1200" dirty="0">
              <a:solidFill>
                <a:schemeClr val="tx1"/>
              </a:solidFill>
              <a:latin typeface="+mn-lt"/>
              <a:ea typeface="+mn-ea"/>
              <a:cs typeface="+mn-cs"/>
            </a:endParaRPr>
          </a:p>
          <a:p>
            <a:pPr rtl="0"/>
            <a:endParaRPr lang="en-GB" dirty="0"/>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1</a:t>
            </a:fld>
            <a:endParaRPr lang="en-GB" dirty="0"/>
          </a:p>
        </p:txBody>
      </p:sp>
    </p:spTree>
    <p:extLst>
      <p:ext uri="{BB962C8B-B14F-4D97-AF65-F5344CB8AC3E}">
        <p14:creationId xmlns:p14="http://schemas.microsoft.com/office/powerpoint/2010/main" val="2432153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cy-GB" sz="1200" b="1" kern="1200" dirty="0">
                <a:solidFill>
                  <a:schemeClr val="tx1"/>
                </a:solidFill>
                <a:latin typeface="+mn-lt"/>
                <a:ea typeface="+mn-ea"/>
                <a:cs typeface="+mn-cs"/>
              </a:rPr>
              <a:t>Amlinellu’r canlyniadau dysgu: </a:t>
            </a:r>
            <a:endParaRPr lang="en-GB" sz="1200" b="1" kern="1200" dirty="0">
              <a:solidFill>
                <a:schemeClr val="tx1"/>
              </a:solidFill>
              <a:latin typeface="+mn-lt"/>
              <a:ea typeface="+mn-ea"/>
              <a:cs typeface="+mn-cs"/>
            </a:endParaRPr>
          </a:p>
          <a:p>
            <a:pPr rtl="0"/>
            <a:r>
              <a:rPr lang="cy-GB" sz="1200" b="1" kern="1200" dirty="0">
                <a:solidFill>
                  <a:schemeClr val="tx1"/>
                </a:solidFill>
                <a:latin typeface="+mn-lt"/>
                <a:ea typeface="+mn-ea"/>
                <a:cs typeface="+mn-cs"/>
              </a:rPr>
              <a:t>Bydd dysgwyr yn gallu:</a:t>
            </a:r>
            <a:endParaRPr lang="en-GB" sz="1200" b="1" kern="1200" dirty="0">
              <a:solidFill>
                <a:schemeClr val="tx1"/>
              </a:solidFill>
              <a:latin typeface="+mn-lt"/>
              <a:ea typeface="+mn-ea"/>
              <a:cs typeface="+mn-cs"/>
            </a:endParaRPr>
          </a:p>
          <a:p>
            <a:pPr rtl="0">
              <a:buFont typeface="Arial" pitchFamily="34" charset="0"/>
              <a:buChar char="•"/>
            </a:pPr>
            <a:r>
              <a:rPr lang="cy-GB" sz="1200" kern="1200" dirty="0">
                <a:solidFill>
                  <a:schemeClr val="tx1"/>
                </a:solidFill>
                <a:latin typeface="+mn-lt"/>
                <a:ea typeface="+mn-ea"/>
                <a:cs typeface="+mn-cs"/>
              </a:rPr>
              <a:t>	disgrifio'r gwahanol ffyrdd y gall pobl fod yn deulu </a:t>
            </a:r>
            <a:endParaRPr lang="es-ES" sz="1200" kern="1200" dirty="0">
              <a:solidFill>
                <a:schemeClr val="tx1"/>
              </a:solidFill>
              <a:latin typeface="+mn-lt"/>
              <a:ea typeface="+mn-ea"/>
              <a:cs typeface="+mn-cs"/>
            </a:endParaRPr>
          </a:p>
          <a:p>
            <a:pPr rtl="0">
              <a:buFont typeface="Arial" pitchFamily="34" charset="0"/>
              <a:buChar char="•"/>
            </a:pPr>
            <a:r>
              <a:rPr lang="cy-GB" sz="1200" kern="1200" dirty="0">
                <a:solidFill>
                  <a:schemeClr val="tx1"/>
                </a:solidFill>
                <a:latin typeface="+mn-lt"/>
                <a:ea typeface="+mn-ea"/>
                <a:cs typeface="+mn-cs"/>
              </a:rPr>
              <a:t>	esbonio rhai o'r ffyrdd y mae teuluoedd yn dangos eu bod yn poeni am ei gilydd </a:t>
            </a:r>
            <a:endParaRPr lang="es-ES" sz="1200" kern="1200" dirty="0">
              <a:solidFill>
                <a:schemeClr val="tx1"/>
              </a:solidFill>
              <a:latin typeface="+mn-lt"/>
              <a:ea typeface="+mn-ea"/>
              <a:cs typeface="+mn-cs"/>
            </a:endParaRPr>
          </a:p>
          <a:p>
            <a:pPr rtl="0">
              <a:buFont typeface="Arial" pitchFamily="34" charset="0"/>
              <a:buChar char="•"/>
            </a:pPr>
            <a:r>
              <a:rPr lang="cy-GB" sz="1200" kern="1200" dirty="0">
                <a:solidFill>
                  <a:schemeClr val="tx1"/>
                </a:solidFill>
                <a:latin typeface="+mn-lt"/>
                <a:ea typeface="+mn-ea"/>
                <a:cs typeface="+mn-cs"/>
              </a:rPr>
              <a:t>	disgrifio’r ystod o emosiynau y gall plant a phobl ifanc eu teimlo pan fydd rhieni a gofalwyr yn gwahanu. </a:t>
            </a:r>
            <a:endParaRPr lang="es-E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10</a:t>
            </a:fld>
            <a:endParaRPr lang="en-GB" dirty="0"/>
          </a:p>
        </p:txBody>
      </p:sp>
    </p:spTree>
    <p:extLst>
      <p:ext uri="{BB962C8B-B14F-4D97-AF65-F5344CB8AC3E}">
        <p14:creationId xmlns:p14="http://schemas.microsoft.com/office/powerpoint/2010/main" val="2708881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cy-GB" sz="1200" kern="1200" dirty="0">
                <a:solidFill>
                  <a:schemeClr val="tx1"/>
                </a:solidFill>
                <a:latin typeface="+mn-lt"/>
                <a:ea typeface="+mn-ea"/>
                <a:cs typeface="+mn-cs"/>
              </a:rPr>
              <a:t>I ddechrau, gosodwch dair wal graffiti o amgylch yr ystafell gydag un pennawd fesul darn o bapur siwgwr/siart fflip: ‘Beth yw teulu?’, ‘Pwy all fod yn rhan o deulu?’, ‘Pa eiriau ydych chi’n meddwl amdanyn nhw pan ydych chi’n meddwl am deulu?’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Gofynnwch i’r dosbarth cyfan feddwl yn breifat am y cwestiynau hyn ac yna naill ai gofynnwch i’r dysgwyr godi a symud o gwmpas yr ystafell neu, os byddai’n well gennych, gallech ddosbarthu nodiadau post-it i’r dysgwyr eu cwblhau mewn ymateb i’r cwestiynau hyn. Wedyn, gallen nhw eu rhoi ar bob ‘wal’.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Peidiwch â rhoi unrhyw awgrymiadau pellach, hyd yn oed os bydd dysgwyr yn gofyn cwestiynau. Ni ddylent rannu eu syniadau gyda chyd-ddisgyblion yn ystod y gweithgaredd. Bydd hyn yn rhoi’r cyfle i chi weld beth yw credoau a syniadau’r dysgwyr eu hunain ar ‘teulu’ cyn i’r dysgu ddechrau.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Gall dysgwyr awgrymu: </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Beth yw teulu? (Grŵp o bobl sydd fel arfer yn byw gyda’i gilydd sy’n rhannu eu harian a’u bwyd ac – yn gofalu am ei gilydd.) </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Pwy all fod yn rhan o deulu? (Rhieni/llys-rieni, plant, neiniau a theidiau/llys-deidiau, brodyr a chwiorydd, modrybedd, ewythrod, cefndryd, ac ati, gan gynnwys rhieni sengl, rhieni o'r un rhyw, llys-rieni, teuluoedd cymysg, rhieni maeth neu rieni sy’n mabwysiadu.)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       Pa eiriau ydych chi'n meddwl amdanyn nhw pan fyddwch chi'n meddwl am deulu? (Cariadus, gofalgar, cymwynasgar, rhannu, ymddiried, chwarae, cysuro.)</a:t>
            </a:r>
            <a:endParaRPr lang="en-GB" sz="1200" kern="1200" dirty="0">
              <a:solidFill>
                <a:schemeClr val="tx1"/>
              </a:solidFill>
              <a:latin typeface="+mn-lt"/>
              <a:ea typeface="+mn-ea"/>
              <a:cs typeface="+mn-cs"/>
            </a:endParaRPr>
          </a:p>
          <a:p>
            <a:pPr rtl="0"/>
            <a:endParaRPr lang="en-GB" sz="1200" i="0" dirty="0">
              <a:latin typeface="+mn-lt"/>
            </a:endParaRP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11</a:t>
            </a:fld>
            <a:endParaRPr lang="en-GB" dirty="0"/>
          </a:p>
        </p:txBody>
      </p:sp>
    </p:spTree>
    <p:extLst>
      <p:ext uri="{BB962C8B-B14F-4D97-AF65-F5344CB8AC3E}">
        <p14:creationId xmlns:p14="http://schemas.microsoft.com/office/powerpoint/2010/main" val="2246092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cy-GB" sz="1200" kern="1200" dirty="0">
                <a:solidFill>
                  <a:schemeClr val="tx1"/>
                </a:solidFill>
                <a:latin typeface="+mn-lt"/>
                <a:ea typeface="+mn-ea"/>
                <a:cs typeface="+mn-cs"/>
              </a:rPr>
              <a:t>Gan mai nod Adnodd 1 yw helpu dysgwyr i ddeall bod gwahanol fathau o deuluoedd ac weithiau bod teuluoedd yn newid, mae’r ymarfer hwn yn ystyried yr hyn sy’n gyffredin rhwng gwahanol fathau o deuluoedd. Yn gyntaf, trwy ystyried beth mae teuluoedd yn ei wneud i’w gilydd i ddangos eu bod yn poeni am ei gilydd.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Eglurwch y gall perthnasoedd teuluol fod yn anodd yn ogystal â hapus weithiau. Weithiau mae’n rhaid i rieni a gofalwyr drafod pethau a dydyn nhw ddim bob amser yn cytuno. Weithiau mae brodyr a chwiorydd yn dadlau ond nid yw hynny’n golygu nad yw teuluoedd yn gofalu am ei gilydd.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Rhowch 3 munud i’r dosbarth drafod syniadau ar eu byrddau am y pethau y mae teuluoedd yn eu gwneud i’w gilydd i ddangos eu bod yn poeni am ei gilydd. Yna gofynnwch iddynt roi adborth ar rai o'u hawgrymiadau ac ysgrifennwch y rhain ar y bwrdd gwyn. Yn y modd ‘Slideshow’, ewch trwy'r awgrymiadau ar y PowerPoint, gan nodi'r rhai yr oedd y dosbarth eisoes wedi'u hawgrymu ac unrhyw rai sy'n ychwanegol at yr awgrymiadau gan y dosbarth (gan ychwanegu'r awgrymiadau pellach at y bwrdd gwyn).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Fel </a:t>
            </a:r>
            <a:r>
              <a:rPr lang="cy-GB" sz="1200" b="1" kern="1200" dirty="0">
                <a:solidFill>
                  <a:schemeClr val="tx1"/>
                </a:solidFill>
                <a:latin typeface="+mn-lt"/>
                <a:ea typeface="+mn-ea"/>
                <a:cs typeface="+mn-cs"/>
              </a:rPr>
              <a:t>gweithgaredd cefnogi</a:t>
            </a:r>
            <a:r>
              <a:rPr lang="cy-GB" sz="1200" kern="1200" dirty="0">
                <a:solidFill>
                  <a:schemeClr val="tx1"/>
                </a:solidFill>
                <a:latin typeface="+mn-lt"/>
                <a:ea typeface="+mn-ea"/>
                <a:cs typeface="+mn-cs"/>
              </a:rPr>
              <a:t>, ystyriwch roi rhai o’r atebion i’r dysgwyr i’w rhoi ar ben ffordd, neu ofyn iddynt enwi 3 pheth yn unig y mae teuluoedd yn eu gwneud i’w gilydd i ddangos eu bod yn poeni am ei gilydd.</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Fel </a:t>
            </a:r>
            <a:r>
              <a:rPr lang="cy-GB" sz="1200" b="1" kern="1200" dirty="0">
                <a:solidFill>
                  <a:schemeClr val="tx1"/>
                </a:solidFill>
                <a:latin typeface="+mn-lt"/>
                <a:ea typeface="+mn-ea"/>
                <a:cs typeface="+mn-cs"/>
              </a:rPr>
              <a:t>gweithgaredd estynedig</a:t>
            </a:r>
            <a:r>
              <a:rPr lang="cy-GB" sz="1200" kern="1200" dirty="0">
                <a:solidFill>
                  <a:schemeClr val="tx1"/>
                </a:solidFill>
                <a:latin typeface="+mn-lt"/>
                <a:ea typeface="+mn-ea"/>
                <a:cs typeface="+mn-cs"/>
              </a:rPr>
              <a:t>, ystyriwch ofyn i’r dysgwyr restru pa rai o’r gweithredoedd ar y sleid (ac unrhyw gamau gweithredu ychwanegol y maen nhw wedi meddwl amdanyn nhw) sy’n weithredoedd sy’n gofalu am eu hiechyd corfforol, sef gweithredoedd sy’n gofalu am eu hiechyd meddwl a’u lles, ac sy'n gofalu am iechyd corfforol ac iechyd meddwl a lles. </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12</a:t>
            </a:fld>
            <a:endParaRPr lang="en-GB" dirty="0"/>
          </a:p>
        </p:txBody>
      </p:sp>
    </p:spTree>
    <p:extLst>
      <p:ext uri="{BB962C8B-B14F-4D97-AF65-F5344CB8AC3E}">
        <p14:creationId xmlns:p14="http://schemas.microsoft.com/office/powerpoint/2010/main" val="2626479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cy-GB" sz="1200" kern="1200" dirty="0">
                <a:solidFill>
                  <a:schemeClr val="tx1"/>
                </a:solidFill>
                <a:latin typeface="+mn-lt"/>
                <a:ea typeface="+mn-ea"/>
                <a:cs typeface="+mn-cs"/>
              </a:rPr>
              <a:t>Mae’r sleid hon yn cyflwyno’r dysgwyr i Rosie, 9 oed. Mewn modd ‘Slideshow’, cawn ein cyflwyno i ble mae Rosie yn byw, ei ffrind o'r ysgol, Billy, a'i hathro, Mr Green. Rydyn ni hefyd yn cael gwybod ychydig am ei hobïau gan ei bod yn hoffi mynd i fowlio.  </a:t>
            </a:r>
          </a:p>
          <a:p>
            <a:pPr rtl="0"/>
            <a:r>
              <a:rPr lang="cy-GB" sz="1200" kern="1200" dirty="0">
                <a:solidFill>
                  <a:schemeClr val="tx1"/>
                </a:solidFill>
                <a:latin typeface="+mn-lt"/>
                <a:ea typeface="+mn-ea"/>
                <a:cs typeface="+mn-cs"/>
              </a:rPr>
              <a:t> </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13</a:t>
            </a:fld>
            <a:endParaRPr lang="en-GB" dirty="0"/>
          </a:p>
        </p:txBody>
      </p:sp>
    </p:spTree>
    <p:extLst>
      <p:ext uri="{BB962C8B-B14F-4D97-AF65-F5344CB8AC3E}">
        <p14:creationId xmlns:p14="http://schemas.microsoft.com/office/powerpoint/2010/main" val="1369725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cy-GB" sz="1200" kern="1200" dirty="0">
                <a:solidFill>
                  <a:schemeClr val="tx1"/>
                </a:solidFill>
                <a:latin typeface="+mn-lt"/>
                <a:ea typeface="+mn-ea"/>
                <a:cs typeface="+mn-cs"/>
              </a:rPr>
              <a:t>Yn y meysydd Iechyd a Lles, gall dysgwyr sydd wedi cyrraedd Cam Cynnydd 2 gydnabod bod gwahanol fathau o berthnasoedd y tu hwnt i’w teulu a’u ffrindiau a gall dysgwyr sydd wedi cyrraedd Cam Cynnydd 3 ddeall bod gwahaniaethau o fewn mathau o berthnasoedd a bod perthnasoedd yn newid dros amser. Er mwyn helpu dysgwyr i gyrraedd y camau cynnydd, byddan nhw'n ystyried y gwahanol aelodau o deulu Rosie gan gynnwys y gwahanol fathau o strwythur teuluol ac sy’n newid weithiau.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Anogwch y dysgwyr i rannu unrhyw gwestiynau sydd ganddyn nhw yn ystod a/neu ar ôl y gweithgaredd hwn.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Gofynnwch i’r dysgwyr lunio tabl gyda’r penawdau, ‘teulu’ ac ‘nid teulu’ ar ben y tabl. Mewn modd ‘Slideshow’, dangoswch y grwpiau amrywiol i'r dysgwyr a gofynnwch iddyn nhw ysgrifennu'r cymeriadau o dan y pennawd maen nhw'n meddwl eu bod nhw'n perthyn iddo.</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Mam a thad Rosie (dylai dysgwyr gytuno’n rhwydd mai teulu ydyn nhw). Eglurwch fod mam a thad Rosie wedi gwahanu flwyddyn yn ôl a’u bod bellach wedi ysgaru. Mae Rosie bellach yn byw gyda'i mam ac yn treulio llawer o amser gyda'i thad a'i bartner newydd Min a'i mab Jonny sydd wedi byw gyda'i thad am y 9 mis diwethaf. Gofynnwch a yw’r dysgwyr yn meddwl ei fod yn gwneud unrhyw wahaniaeth bod rhieni Rosie wedi ysgaru (eto dylen nhw gytuno’n rhwydd nad yw’n gwneud unrhyw wahaniaeth). </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Jack, brawd Rosie, a'i chwaer, Chloe. Mae dysgwyr yn debygol o gytuno'n gywir eu bod yn rhan o deulu Rosie. </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Min, partner dad, a'i mab, Jonny. Gan fod Min a thad Rosie wedi byw gyda’i gilydd ers 9 mis fel ‘teulu cymysg’, mae dysgwyr yn debygol o gytuno bod Min a Jonny yn rhan o deulu Rosie. </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Max, ci Rosie. I lawer o blant, mae eu hanifeiliaid anwes yn aelod pwysig o ‘eu teulu’. </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Mike, ewythr Rosie, Will, gŵr Mike, a’u mab mabwysiedig, Ollie. Dylai dysgwyr allu cydnabod y gall cwpl o’r un rhyw fod yn rhan o’ch teulu, oherwydd Mike yw ewythr Rosie felly Will yw ei hewythr trwy briodas. Eglurwch weithiau os na all plentyn fyw gyda’i rieni biolegol, yna gall cwpl arall ei fabwysiadu fel eu bod yn dod yn rhieni y plentyn trwy ei fabwysiadu. Dyma beth sydd wedi digwydd i Ollie, gan wneud Ollie yn gefnder i Rosie. </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Tom, cymydog drws nesaf Rosie. Eglurwch fod Tom yn byw gyda'i fam, ei dad, ei fam-gu a'i dad-cu. Mae hyn yn cyfleu i ddysgwyr bod teuluoedd sy'n pontio'r cenedlaethau yn byw gyda'i gilydd weithiau. Eglurwch fod Tom wedi byw drws nesaf i deulu Rosie ers pan oedd Rosie yn fabi. Nid oes gan Tom unrhyw frodyr na chwiorydd, felly mae'r ddau deulu bob amser wedi bod yn agos iawn. Er gwaethaf hyn, dylai dysgwyr gydnabod, er bod Tom a'i deulu yn bobl bwysig ym mywyd Rosie, nid ydyn nhw’n rhan o'i theulu. Efallai eu bod yn teimlo fel teulu, neu efallai eu bod mor agos at deulu Rosie ag y mae rhai teuluoedd gydag aelodau eraill o'u teulu, ond nid ydyn nhw’n rhan o deulu Rosie mewn gwirionedd.</a:t>
            </a:r>
            <a:endParaRPr lang="en-GB" sz="1200" kern="1200" dirty="0">
              <a:solidFill>
                <a:schemeClr val="tx1"/>
              </a:solidFill>
              <a:latin typeface="+mn-lt"/>
              <a:ea typeface="+mn-ea"/>
              <a:cs typeface="+mn-cs"/>
            </a:endParaRPr>
          </a:p>
          <a:p>
            <a:r>
              <a:rPr lang="cy-GB" sz="1200" b="1" kern="1200" dirty="0">
                <a:solidFill>
                  <a:schemeClr val="tx1"/>
                </a:solidFill>
                <a:latin typeface="+mn-lt"/>
                <a:ea typeface="+mn-ea"/>
                <a:cs typeface="+mn-cs"/>
              </a:rPr>
              <a:t>Gofynnwch: </a:t>
            </a:r>
            <a:r>
              <a:rPr lang="cy-GB" sz="1200" kern="1200" dirty="0">
                <a:solidFill>
                  <a:schemeClr val="tx1"/>
                </a:solidFill>
                <a:latin typeface="+mn-lt"/>
                <a:ea typeface="+mn-ea"/>
                <a:cs typeface="+mn-cs"/>
              </a:rPr>
              <a:t>Pam y gallai rhai pobl deimlo eu bod yn rhan o'r un teulu pan nad ydyn nhw? Gallai'r atebion gynnwys eu bod yn darparu cymorth a chefnogaeth, fel y byddai aelod o'r teulu; rydyn ni’n gweld llawer ohonyn nhw, efallai eu bod yn byw yn agos pan nad yw pobl sydd yn ein teulu yn byw yn agos atom efallai. Efallai y </a:t>
            </a:r>
            <a:r>
              <a:rPr lang="cy-GB" sz="1200" b="1" kern="1200" dirty="0">
                <a:solidFill>
                  <a:schemeClr val="tx1"/>
                </a:solidFill>
                <a:latin typeface="+mn-lt"/>
                <a:ea typeface="+mn-ea"/>
                <a:cs typeface="+mn-cs"/>
              </a:rPr>
              <a:t>gofynnwch</a:t>
            </a:r>
            <a:r>
              <a:rPr lang="cy-GB" sz="1200" kern="1200" dirty="0">
                <a:solidFill>
                  <a:schemeClr val="tx1"/>
                </a:solidFill>
                <a:latin typeface="+mn-lt"/>
                <a:ea typeface="+mn-ea"/>
                <a:cs typeface="+mn-cs"/>
              </a:rPr>
              <a:t> ym mha ffyrdd y mae cyswllt ag aelodau ehangach o'r teulu wedi newid yn y 50 mlynedd diwethaf? Gall yr atebion gynnwys y gallai pobl symud i ffwrdd i weithio neu ei bod yn fwy tebygol y bydd y ddau riant yn gweithio sy'n golygu nad oes cymaint o amser i gadw mewn cysylltiad. Fodd bynnag, yn aml os yw'r ddau riant yn gweithio efallai y bydd nain neu daid yn helpu i ofalu am y plant. Hefyd, mae gennym ddulliau gwell o gyfathrebu dros bellteroedd hir e.e., Zoom WhatsApp ac ati, sy'n ei gwneud hi'n haws cadw mewn cysylltiad. </a:t>
            </a:r>
            <a:endParaRPr lang="en-GB" sz="1200" kern="1200" dirty="0">
              <a:solidFill>
                <a:schemeClr val="tx1"/>
              </a:solidFill>
              <a:latin typeface="+mn-lt"/>
              <a:ea typeface="+mn-ea"/>
              <a:cs typeface="+mn-cs"/>
            </a:endParaRPr>
          </a:p>
          <a:p>
            <a:r>
              <a:rPr lang="cy-GB" sz="1200" b="1" kern="1200" dirty="0">
                <a:solidFill>
                  <a:schemeClr val="tx1"/>
                </a:solidFill>
                <a:latin typeface="+mn-lt"/>
                <a:ea typeface="+mn-ea"/>
                <a:cs typeface="+mn-cs"/>
              </a:rPr>
              <a:t>Gofynnwch: </a:t>
            </a:r>
            <a:r>
              <a:rPr lang="cy-GB" sz="1200" kern="1200" dirty="0">
                <a:solidFill>
                  <a:schemeClr val="tx1"/>
                </a:solidFill>
                <a:latin typeface="+mn-lt"/>
                <a:ea typeface="+mn-ea"/>
                <a:cs typeface="+mn-cs"/>
              </a:rPr>
              <a:t>Oes gan unrhyw un unrhyw gwestiynau am bwy sydd yn rhan o deulu Rosie?</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Anogwch y dysgwyr i ysgrifennu cwestiynau dienw y gallan nhw eu hychwanegu at y blwch gofyn cwestiynau y gall athrawon eu gwirio ar ddiwedd y dysgu.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pPr marL="0" indent="0" rtl="0">
              <a:buNone/>
            </a:pPr>
            <a:endParaRPr lang="en-GB" sz="1200" dirty="0">
              <a:latin typeface="+mn-lt"/>
            </a:endParaRPr>
          </a:p>
          <a:p>
            <a:pPr marL="0" indent="0" rtl="0">
              <a:buNone/>
            </a:pPr>
            <a:endParaRPr lang="en-GB" sz="1200" dirty="0">
              <a:latin typeface="+mn-lt"/>
            </a:endParaRPr>
          </a:p>
          <a:p>
            <a:pPr lvl="0" rtl="0"/>
            <a:endParaRPr lang="en-GB" sz="1200" i="1" kern="1200" dirty="0">
              <a:solidFill>
                <a:schemeClr val="tx1"/>
              </a:solidFill>
              <a:effectLst/>
              <a:latin typeface="+mn-lt"/>
              <a:ea typeface="+mn-ea"/>
              <a:cs typeface="+mn-cs"/>
            </a:endParaRPr>
          </a:p>
          <a:p>
            <a:pPr rtl="0"/>
            <a:endParaRPr lang="en-GB" dirty="0"/>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14</a:t>
            </a:fld>
            <a:endParaRPr lang="en-GB" dirty="0"/>
          </a:p>
        </p:txBody>
      </p:sp>
    </p:spTree>
    <p:extLst>
      <p:ext uri="{BB962C8B-B14F-4D97-AF65-F5344CB8AC3E}">
        <p14:creationId xmlns:p14="http://schemas.microsoft.com/office/powerpoint/2010/main" val="3617764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cy-GB" sz="1200" kern="1200" dirty="0">
                <a:solidFill>
                  <a:schemeClr val="tx1"/>
                </a:solidFill>
                <a:latin typeface="+mn-lt"/>
                <a:ea typeface="+mn-ea"/>
                <a:cs typeface="+mn-cs"/>
              </a:rPr>
              <a:t>Nesaf, bydd dysgwyr yn ystyried y gwahanol deimladau y gallai Rosie fod wedi'u profi pan wahanodd ei rhieni.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Mae’r ‘datganiadau o’r hyn sy’n bwysig’ ar gyfer Iechyd a Lles yn nodi bod yn rhaid i ddysgwyr allu ‘ystyried y cysylltiadau rhwng eu profiadau, eu hiechyd meddwl a’u lles emosiynol… [a] cydnabod nad yw teimladau ac emosiynau’n sefydlog nac yn gyson’. Dylai dysgwyr hefyd ddysgu ‘sut i gyfleu eu teimladau [fel] y bydd dysgwyr mewn gwell sefyllfa i greu diwylliant lle mae siarad am iechyd meddwl a lles emosiynol yn cael ei normaleiddio’. Mae’r ‘datganiadau o’r hyn sy’n bwysig’ ar gyfer Iechyd a Lles hefyd yn nodi y dylid rhoi cyfleoedd i ddysgwyr ‘[ddatblygu] empathi… [gan eu galluogi] … i weithredu mewn ffordd sy’n cefnogi iechyd meddwl a lles emosiynol pobl eraill.' Ar gyfer dysgwyr nad yw eu rhieni a’u gofalwyr wedi gwahanu, dylai trafod teimladau person ifanc y mae ei rieni a’i ofalwyr wedi gwahanu eu helpu i ddatblygu empathi a gweithredu mewn ffyrdd sy’n cefnogi eraill lle mae eu rhieni wedi gwahanu.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Eglurwch i'r dysgwyr fod rhieni Rosie wedi gwahanu flwyddyn yn ôl ac yr oedd hi'n ei chael hi'n anodd i ddechrau, ond mae hi bellach yn teimlo'n llawer hapusach am y sefyllfa. Yma mae’r pwyslais ar y ffaith y gall rhieni’n gwahanu fod yn fath o alar i blant a bod llawer yn mynd trwy gylch pum cam, yn yr un modd yn union ag y maen nhw’n profi galar pan fydd rhywun yn marw. Dylai’r pwyslais fod ar normaleiddio rhai o’r teimladau a all fod gan blant a phobl ifanc os yw eu rhieni a’u gofalwyr yn gwahanu, megis dicter neu dristwch. Mae profiad pob plentyn yn unigryw a bydd yn dibynnu’n rhannol ar y sefyllfa gartref cyn i’r rhieni wahanu a pha mor gyfeillgar yw’r rhieni a’r gofalwyr wrth wahanu. Os oedd bywyd y cartref yn anodd, gallai'r gwahanu fod yn rhyddhad. Ni fydd pob plentyn yn teimlo'r holl bethau hyn nac yn symud ymlaen mewn modd unionsyth trwyddyn nhw.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Gofynnwch i’r dysgwyr ysgrifennu sut maen nhw’n meddwl y gallai Rosie fod wedi teimlo pan wahanodd ei rhieni gyntaf. </a:t>
            </a:r>
            <a:endParaRPr lang="en-GB" sz="1200" kern="1200" dirty="0">
              <a:solidFill>
                <a:schemeClr val="tx1"/>
              </a:solidFill>
              <a:latin typeface="+mn-lt"/>
              <a:ea typeface="+mn-ea"/>
              <a:cs typeface="+mn-cs"/>
            </a:endParaRPr>
          </a:p>
          <a:p>
            <a:r>
              <a:rPr lang="cy-GB" sz="1200" b="1" kern="1200" dirty="0">
                <a:solidFill>
                  <a:schemeClr val="tx1"/>
                </a:solidFill>
                <a:latin typeface="+mn-lt"/>
                <a:ea typeface="+mn-ea"/>
                <a:cs typeface="+mn-cs"/>
              </a:rPr>
              <a:t>Ateb: </a:t>
            </a:r>
            <a:r>
              <a:rPr lang="cy-GB" sz="1200" kern="1200" dirty="0">
                <a:solidFill>
                  <a:schemeClr val="tx1"/>
                </a:solidFill>
                <a:latin typeface="+mn-lt"/>
                <a:ea typeface="+mn-ea"/>
                <a:cs typeface="+mn-cs"/>
              </a:rPr>
              <a:t>yn drist, wedi’i brifo, yn ddig, yn bryderus a/neu’n ddryslyd).</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Dylid defnyddio technegau ymbellhau, gan ddisgrifio sut mae'n normal i </a:t>
            </a:r>
            <a:r>
              <a:rPr lang="cy-GB" sz="1200" b="1" kern="1200" dirty="0">
                <a:solidFill>
                  <a:schemeClr val="tx1"/>
                </a:solidFill>
                <a:latin typeface="+mn-lt"/>
                <a:ea typeface="+mn-ea"/>
                <a:cs typeface="+mn-cs"/>
              </a:rPr>
              <a:t>Rosie</a:t>
            </a:r>
            <a:r>
              <a:rPr lang="cy-GB" sz="1200" kern="1200" dirty="0">
                <a:solidFill>
                  <a:schemeClr val="tx1"/>
                </a:solidFill>
                <a:latin typeface="+mn-lt"/>
                <a:ea typeface="+mn-ea"/>
                <a:cs typeface="+mn-cs"/>
              </a:rPr>
              <a:t> deimlo wedi’i brifo, yn drist, wedi’i drysu, yn ddig, yn bryderus, neu wedi'i gorlethu. Dylid normaleiddio sut mae’n gyffredin i blant a phobl ifanc deimlo eu bod nhw rywsut yn gyfrifol am y gwahaniad (mae’r agwedd ‘fargeinio’ ar sut y gallai Rosie deimlo – Sut galla i atal hyn rhag digwydd? – yn cyfeirio at ymdrechion gan blant a phobl ifanc i newid eu hymddygiad eu hunain yn y gobaith y bydd rhiant yn dychwelyd adref).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Dywedwch wrth y dysgwyr fod Billy, ffrind Rosie, eisiau ei chefnogi hi. Rhowch 2-3 munud ar eu byrddau i’r dysgwyr awgrymu 3 awgrym da i Billy a allai ei helpu i gefnogi Rosie trwy ei rhieni’n gwahanu. Unwaith y bydd y dysgwyr wedi cael cyfle i drafod hyn yn eu grŵp, </a:t>
            </a:r>
            <a:r>
              <a:rPr lang="cy-GB" sz="1200" b="1" kern="1200" dirty="0">
                <a:solidFill>
                  <a:schemeClr val="tx1"/>
                </a:solidFill>
                <a:latin typeface="+mn-lt"/>
                <a:ea typeface="+mn-ea"/>
                <a:cs typeface="+mn-cs"/>
              </a:rPr>
              <a:t>gofynnwch</a:t>
            </a:r>
            <a:r>
              <a:rPr lang="cy-GB" sz="1200" kern="1200" dirty="0">
                <a:solidFill>
                  <a:schemeClr val="tx1"/>
                </a:solidFill>
                <a:latin typeface="+mn-lt"/>
                <a:ea typeface="+mn-ea"/>
                <a:cs typeface="+mn-cs"/>
              </a:rPr>
              <a:t> i bob grŵp roi adborth ar beth fyddai eu 3 awgrym i Billy [gwrandewch ar sut mae Rosie yn teimlo, heb farnu a ‘byddwch yno’ ar ei chyfer hi; ei helpu i geisio cymorth bugeiliol yn yr ysgol; rhoi sicrwydd iddi nad hi sydd ar fai am y gwahanu a’i hannog i gadw i fyny â ffrindiau, hobïau, ymarfer corff, ac ati.]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Fel </a:t>
            </a:r>
            <a:r>
              <a:rPr lang="cy-GB" sz="1200" b="1" kern="1200" dirty="0">
                <a:solidFill>
                  <a:schemeClr val="tx1"/>
                </a:solidFill>
                <a:latin typeface="+mn-lt"/>
                <a:ea typeface="+mn-ea"/>
                <a:cs typeface="+mn-cs"/>
              </a:rPr>
              <a:t>gweithgaredd cefnogi</a:t>
            </a:r>
            <a:r>
              <a:rPr lang="cy-GB" sz="1200" kern="1200" dirty="0">
                <a:solidFill>
                  <a:schemeClr val="tx1"/>
                </a:solidFill>
                <a:latin typeface="+mn-lt"/>
                <a:ea typeface="+mn-ea"/>
                <a:cs typeface="+mn-cs"/>
              </a:rPr>
              <a:t>, ystyriwch ofyn i’r dysgwyr feddwl am un peth yn unig y gallai Billy ei wneud i gefnogi Rosie wrth i’w rhieni wahanu.</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Fel </a:t>
            </a:r>
            <a:r>
              <a:rPr lang="cy-GB" sz="1200" b="1" kern="1200" dirty="0">
                <a:solidFill>
                  <a:schemeClr val="tx1"/>
                </a:solidFill>
                <a:latin typeface="+mn-lt"/>
                <a:ea typeface="+mn-ea"/>
                <a:cs typeface="+mn-cs"/>
              </a:rPr>
              <a:t>gweithgaredd estynedig</a:t>
            </a:r>
            <a:r>
              <a:rPr lang="cy-GB" sz="1200" kern="1200" dirty="0">
                <a:solidFill>
                  <a:schemeClr val="tx1"/>
                </a:solidFill>
                <a:latin typeface="+mn-lt"/>
                <a:ea typeface="+mn-ea"/>
                <a:cs typeface="+mn-cs"/>
              </a:rPr>
              <a:t>, ystyriwch ofyn i’r dysgwyr feddwl am rywbeth y gallai Billy ei wneud i gefnogi Rosie trwy </a:t>
            </a:r>
            <a:r>
              <a:rPr lang="cy-GB" sz="1200" b="1" kern="1200" dirty="0">
                <a:solidFill>
                  <a:schemeClr val="tx1"/>
                </a:solidFill>
                <a:latin typeface="+mn-lt"/>
                <a:ea typeface="+mn-ea"/>
                <a:cs typeface="+mn-cs"/>
              </a:rPr>
              <a:t>bob cam</a:t>
            </a:r>
            <a:r>
              <a:rPr lang="cy-GB" sz="1200" kern="1200" dirty="0">
                <a:solidFill>
                  <a:schemeClr val="tx1"/>
                </a:solidFill>
                <a:latin typeface="+mn-lt"/>
                <a:ea typeface="+mn-ea"/>
                <a:cs typeface="+mn-cs"/>
              </a:rPr>
              <a:t> o sut y gallai fod yn teimlo ar ôl i’w rhieni wahanu. </a:t>
            </a: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 </a:t>
            </a: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15</a:t>
            </a:fld>
            <a:endParaRPr lang="en-GB" dirty="0"/>
          </a:p>
        </p:txBody>
      </p:sp>
    </p:spTree>
    <p:extLst>
      <p:ext uri="{BB962C8B-B14F-4D97-AF65-F5344CB8AC3E}">
        <p14:creationId xmlns:p14="http://schemas.microsoft.com/office/powerpoint/2010/main" val="938548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cy-GB" sz="1200" kern="1200" dirty="0">
                <a:solidFill>
                  <a:schemeClr val="tx1"/>
                </a:solidFill>
                <a:latin typeface="+mn-lt"/>
                <a:ea typeface="+mn-ea"/>
                <a:cs typeface="+mn-cs"/>
              </a:rPr>
              <a:t>Asesiad crynhoi - crynhowch y syniadau ar y waliau graffiti gwreiddiol/ar nodiadau post-it ar y waliau graffiti a gofynnwch i'r dosbarth a oes ganddynt unrhyw beth i'w ychwanegu nawr. Yn dilyn y drafodaeth ynghylch pwy sydd yn nheulu Rosie, efallai y bydd dysgwyr bellach yn cydnabod, er enghraifft, bod cwpl mewn perthynas o’r un rhyw yn deulu, yn ogystal â theulu sy’n mabwysiadu, teuluoedd cymysg, teuluoedd un rhiant a theuluoedd sy’n pontio’r cenedlaethau.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Dylai athrawon fod yn ymwybodol o wahaniaethau diwylliannol mewn ystyron y gall dysgwyr eu cysylltu â ‘teulu’, a’u cydnabod. Er enghraifft, mae rhai diwylliannau yn fwy tebygol o fyw mewn unedau teuluol sy’n pontio’r cenedlaethau nag eraill. Mae teuluoedd hefyd wedi newid dros amser, mae gan rieni a gofalwyr lai o blant nag yn y cenedlaethau blaenorol.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Os nad oes gan ddysgwyr unrhyw beth i'w ychwanegu at y waliau graffiti ar ddiwedd y dysgu, ac i sicrhau bod pob dysgwr yn cymryd rhan, gallech chi ofyn yn lle hynny i'r dysgwyr gwblhau'r frawddeg ganlynol, 'Mae teulu'n…' Gall dysgwyr ddisgrifio'r hyn maen nhw'n ei gredu yw ystyr y gair 'teulu' mewn brawddeg.</a:t>
            </a:r>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solidFill>
                <a:srgbClr val="62A9A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solidFill>
                <a:srgbClr val="62A9AA"/>
              </a:solidFill>
              <a:latin typeface="+mn-lt"/>
            </a:endParaRP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16</a:t>
            </a:fld>
            <a:endParaRPr lang="en-GB" dirty="0"/>
          </a:p>
        </p:txBody>
      </p:sp>
    </p:spTree>
    <p:extLst>
      <p:ext uri="{BB962C8B-B14F-4D97-AF65-F5344CB8AC3E}">
        <p14:creationId xmlns:p14="http://schemas.microsoft.com/office/powerpoint/2010/main" val="982918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cy-GB" sz="1200" kern="1200" dirty="0">
                <a:solidFill>
                  <a:schemeClr val="tx1"/>
                </a:solidFill>
                <a:latin typeface="+mn-lt"/>
                <a:ea typeface="+mn-ea"/>
                <a:cs typeface="+mn-cs"/>
              </a:rPr>
              <a:t>Atgoffwch y dysgwyr â phwy y gallan nhw siarad yn yr ysgol, e.e. athro, cynorthwyydd addysgu neu uwch staff yn yr ysgol (efallai y byddwch am bersonoli’r sleid hon gydag enwau staff cyswllt) neu ofyn i’r dysgwyr â phwy y maen nhw’n meddwl y dylen nhw siarad yn yr ysgol. Yna rhowch fanylion unrhyw aelodau o staff nad yw'r dysgwyr wedi'u crybwyll. </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17</a:t>
            </a:fld>
            <a:endParaRPr lang="en-GB" dirty="0"/>
          </a:p>
        </p:txBody>
      </p:sp>
    </p:spTree>
    <p:extLst>
      <p:ext uri="{BB962C8B-B14F-4D97-AF65-F5344CB8AC3E}">
        <p14:creationId xmlns:p14="http://schemas.microsoft.com/office/powerpoint/2010/main" val="2507469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cy-GB" sz="1200" kern="1200" dirty="0">
                <a:solidFill>
                  <a:schemeClr val="tx1"/>
                </a:solidFill>
                <a:latin typeface="+mn-lt"/>
                <a:ea typeface="+mn-ea"/>
                <a:cs typeface="+mn-cs"/>
              </a:rPr>
              <a:t>Mewn modd ‘Slideshow’, mae pob elusen a'i manylion cyswllt yn cael eu grwpio a byddan nhw’n cael eu rhestru yn eu tro - bydd hyn yn sicrhau na fydd y sleid yn rhy llawn.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Efallai bod rhai dysgwyr wedi clywed am Relate fel gwasanaeth cwnsela ar gyfer perthnasau ond dywedwch wrthynt fod Relate hefyd yn cynnig cwnsela i blant a phobl ifanc.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Dywedwch wrth y dysgwyr y byddan nhw’n dod i wybod mwy yn y sesiwn ddysgu nesaf am y sefydliadau a restrir a’r cymorth y gallan nhw ei roi i blant a phobl ifanc y mae eu rhieni a’u gofalwyr wedi gwahanu. Rhag ofn bod dysgwyr eisiau rhagor o fanylion am y cymorth y mae pob sefydliad yn ei gynnig, dyma'r manylion:</a:t>
            </a:r>
            <a:endParaRPr lang="en-GB" sz="1200" kern="1200" dirty="0">
              <a:solidFill>
                <a:schemeClr val="tx1"/>
              </a:solidFill>
              <a:latin typeface="+mn-lt"/>
              <a:ea typeface="+mn-ea"/>
              <a:cs typeface="+mn-cs"/>
            </a:endParaRPr>
          </a:p>
          <a:p>
            <a:r>
              <a:rPr lang="cy-GB" sz="1200" b="1" kern="1200" dirty="0">
                <a:solidFill>
                  <a:schemeClr val="tx1"/>
                </a:solidFill>
                <a:latin typeface="+mn-lt"/>
                <a:ea typeface="+mn-ea"/>
                <a:cs typeface="+mn-cs"/>
              </a:rPr>
              <a:t>Gwasanaeth Eiriolaeth Ieuenctid Cenedlaethol, Cymru </a:t>
            </a:r>
            <a:r>
              <a:rPr lang="cy-GB" sz="1200" kern="1200" dirty="0">
                <a:solidFill>
                  <a:schemeClr val="tx1"/>
                </a:solidFill>
                <a:latin typeface="+mn-lt"/>
                <a:ea typeface="+mn-ea"/>
                <a:cs typeface="+mn-cs"/>
              </a:rPr>
              <a:t>(NYAS, Cymru): Mae NYAS Cymru yn darparu gwybodaeth i blant a phobl ifanc ar ei wefan; llinell gymorth am ddim ac eiriolwr ar gyfer plant a phobl ifanc (person i siarad ar ran y person ifanc) yn y llys teulu os oes angen. </a:t>
            </a:r>
            <a:endParaRPr lang="en-GB" sz="1200" kern="1200" dirty="0">
              <a:solidFill>
                <a:schemeClr val="tx1"/>
              </a:solidFill>
              <a:latin typeface="+mn-lt"/>
              <a:ea typeface="+mn-ea"/>
              <a:cs typeface="+mn-cs"/>
            </a:endParaRPr>
          </a:p>
          <a:p>
            <a:r>
              <a:rPr lang="cy-GB" sz="1200" b="1" kern="1200" dirty="0">
                <a:solidFill>
                  <a:schemeClr val="tx1"/>
                </a:solidFill>
                <a:latin typeface="+mn-lt"/>
                <a:ea typeface="+mn-ea"/>
                <a:cs typeface="+mn-cs"/>
              </a:rPr>
              <a:t>Cymdeithas Genedlaethol y Canolfannau Cyswllt i Blant </a:t>
            </a:r>
            <a:r>
              <a:rPr lang="cy-GB" sz="1200" kern="1200" dirty="0">
                <a:solidFill>
                  <a:schemeClr val="tx1"/>
                </a:solidFill>
                <a:latin typeface="+mn-lt"/>
                <a:ea typeface="+mn-ea"/>
                <a:cs typeface="+mn-cs"/>
              </a:rPr>
              <a:t>(NACCC): Mae NACCC yn rhedeg rhwydwaith o 350 o ganolfannau cyswllt, gan gynnwys 13 yng Nghymru, sy’n darparu man diogel, niwtral, croesawgar i blant dreulio amser gyda rhieni a gofalwyr (neu bobl eraill sy’n bwysig iddyn nhw, fel neiniau a theidiau). </a:t>
            </a:r>
            <a:endParaRPr lang="en-GB" sz="1200" kern="1200" dirty="0">
              <a:solidFill>
                <a:schemeClr val="tx1"/>
              </a:solidFill>
              <a:latin typeface="+mn-lt"/>
              <a:ea typeface="+mn-ea"/>
              <a:cs typeface="+mn-cs"/>
            </a:endParaRPr>
          </a:p>
          <a:p>
            <a:r>
              <a:rPr lang="cy-GB" sz="1200" b="1" kern="1200" dirty="0">
                <a:solidFill>
                  <a:schemeClr val="tx1"/>
                </a:solidFill>
                <a:latin typeface="+mn-lt"/>
                <a:ea typeface="+mn-ea"/>
                <a:cs typeface="+mn-cs"/>
              </a:rPr>
              <a:t>Childline Cymru</a:t>
            </a:r>
            <a:r>
              <a:rPr lang="cy-GB" sz="1200" kern="1200" dirty="0">
                <a:solidFill>
                  <a:schemeClr val="tx1"/>
                </a:solidFill>
                <a:latin typeface="+mn-lt"/>
                <a:ea typeface="+mn-ea"/>
                <a:cs typeface="+mn-cs"/>
              </a:rPr>
              <a:t>: Mae gan Childline Cymru lawer iawn o wybodaeth, cyngor a chymorth i blant a phobl ifanc y mae eu rhieni a’u gofalwyr wedi gwahanu, sydd ar gael ar-lein, dros y ffôn neu drwy gwnsela un-i-un.</a:t>
            </a:r>
            <a:endParaRPr lang="en-GB" sz="1200" kern="1200" dirty="0">
              <a:solidFill>
                <a:schemeClr val="tx1"/>
              </a:solidFill>
              <a:latin typeface="+mn-lt"/>
              <a:ea typeface="+mn-ea"/>
              <a:cs typeface="+mn-cs"/>
            </a:endParaRPr>
          </a:p>
          <a:p>
            <a:r>
              <a:rPr lang="cy-GB" sz="1200" b="1" kern="1200" dirty="0">
                <a:solidFill>
                  <a:schemeClr val="tx1"/>
                </a:solidFill>
                <a:latin typeface="+mn-lt"/>
                <a:ea typeface="+mn-ea"/>
                <a:cs typeface="+mn-cs"/>
              </a:rPr>
              <a:t>The Exchange</a:t>
            </a:r>
            <a:r>
              <a:rPr lang="cy-GB" sz="1200" kern="1200" dirty="0">
                <a:solidFill>
                  <a:schemeClr val="tx1"/>
                </a:solidFill>
                <a:latin typeface="+mn-lt"/>
                <a:ea typeface="+mn-ea"/>
                <a:cs typeface="+mn-cs"/>
              </a:rPr>
              <a:t>: Gwasanaeth cwnsela a lles i blant a phobl ifanc yw ‘The Exchange’, sy'n gweithio mewn partneriaeth â Llywodraeth Cymru i ddarparu gwasanaethau cwnsela i blant, gan gynnwys mewn ysgolion cynradd. </a:t>
            </a:r>
            <a:endParaRPr lang="en-GB" sz="1200" kern="1200" dirty="0">
              <a:solidFill>
                <a:schemeClr val="tx1"/>
              </a:solidFill>
              <a:latin typeface="+mn-lt"/>
              <a:ea typeface="+mn-ea"/>
              <a:cs typeface="+mn-cs"/>
            </a:endParaRPr>
          </a:p>
          <a:p>
            <a:r>
              <a:rPr lang="cy-GB" sz="1200" b="1" kern="1200" dirty="0">
                <a:solidFill>
                  <a:schemeClr val="tx1"/>
                </a:solidFill>
                <a:latin typeface="+mn-lt"/>
                <a:ea typeface="+mn-ea"/>
                <a:cs typeface="+mn-cs"/>
              </a:rPr>
              <a:t>Comisiynydd Plant Cymru:</a:t>
            </a:r>
            <a:r>
              <a:rPr lang="cy-GB" sz="1200" kern="1200" dirty="0">
                <a:solidFill>
                  <a:schemeClr val="tx1"/>
                </a:solidFill>
                <a:latin typeface="+mn-lt"/>
                <a:ea typeface="+mn-ea"/>
                <a:cs typeface="+mn-cs"/>
              </a:rPr>
              <a:t> Mae Comisiynydd Plant Cymru yn siarad ar ran plant a phobl ifanc yng Nghymru am faterion pwysig. </a:t>
            </a:r>
            <a:endParaRPr lang="en-GB" sz="1200" kern="1200" dirty="0">
              <a:solidFill>
                <a:schemeClr val="tx1"/>
              </a:solidFill>
              <a:latin typeface="+mn-lt"/>
              <a:ea typeface="+mn-ea"/>
              <a:cs typeface="+mn-cs"/>
            </a:endParaRPr>
          </a:p>
          <a:p>
            <a:r>
              <a:rPr lang="cy-GB" sz="1200" b="1" kern="1200" dirty="0">
                <a:solidFill>
                  <a:schemeClr val="tx1"/>
                </a:solidFill>
                <a:latin typeface="+mn-lt"/>
                <a:ea typeface="+mn-ea"/>
                <a:cs typeface="+mn-cs"/>
              </a:rPr>
              <a:t>Relate Cymru</a:t>
            </a:r>
            <a:r>
              <a:rPr lang="cy-GB" sz="1200" kern="1200" dirty="0">
                <a:solidFill>
                  <a:schemeClr val="tx1"/>
                </a:solidFill>
                <a:latin typeface="+mn-lt"/>
                <a:ea typeface="+mn-ea"/>
                <a:cs typeface="+mn-cs"/>
              </a:rPr>
              <a:t>: Mae Relate Cymru yn cynnig gwasanaethau cwnsela i blant a phobl ifanc sy’n cael anawsterau mewn unrhyw faes bywyd, gan gynnwys os yw rhieni a gofalwyr yn dadlau neu wedi gwahanu. </a:t>
            </a:r>
            <a:endParaRPr lang="en-GB" sz="1200" kern="1200" dirty="0">
              <a:solidFill>
                <a:schemeClr val="tx1"/>
              </a:solidFill>
              <a:latin typeface="+mn-lt"/>
              <a:ea typeface="+mn-ea"/>
              <a:cs typeface="+mn-cs"/>
            </a:endParaRPr>
          </a:p>
          <a:p>
            <a:r>
              <a:rPr lang="cy-GB" sz="1200" b="1" kern="1200" dirty="0">
                <a:solidFill>
                  <a:schemeClr val="tx1"/>
                </a:solidFill>
                <a:latin typeface="+mn-lt"/>
                <a:ea typeface="+mn-ea"/>
                <a:cs typeface="+mn-cs"/>
              </a:rPr>
              <a:t>Cafcass Cymru</a:t>
            </a:r>
            <a:r>
              <a:rPr lang="cy-GB" sz="1200" kern="1200" dirty="0">
                <a:solidFill>
                  <a:schemeClr val="tx1"/>
                </a:solidFill>
                <a:latin typeface="+mn-lt"/>
                <a:ea typeface="+mn-ea"/>
                <a:cs typeface="+mn-cs"/>
              </a:rPr>
              <a:t>: Mae Cafcass yn sefyll am y Gwasanaeth Cynghori a Chymorth Llys i Blant a Theuluoedd. Sefydliad yn Llywodraeth Cymru yw Cafcass Cymru sy’n rhoi llais i unrhyw blentyn yng Nghymru sy’n ymwneud â’r system Cyfiawnder Teuluol. </a:t>
            </a:r>
            <a:endParaRPr lang="en-GB" sz="1200" kern="1200" dirty="0">
              <a:solidFill>
                <a:schemeClr val="tx1"/>
              </a:solidFill>
              <a:latin typeface="+mn-lt"/>
              <a:ea typeface="+mn-ea"/>
              <a:cs typeface="+mn-cs"/>
            </a:endParaRPr>
          </a:p>
          <a:p>
            <a:r>
              <a:rPr lang="cy-GB" sz="1200" b="1" kern="1200" dirty="0">
                <a:solidFill>
                  <a:schemeClr val="tx1"/>
                </a:solidFill>
                <a:latin typeface="+mn-lt"/>
                <a:ea typeface="+mn-ea"/>
                <a:cs typeface="+mn-cs"/>
              </a:rPr>
              <a:t>Ar ddiwedd y dysgu, eglurwch i’r dysgwyr y byddan nhw yn Adnodd 2 yn dysgu sut y gall plant a phobl ifanc ‘lleisio’u barn’ pan fydd rhieni a gofalwyr yn gwahanu, y gwahanol ffynonellau cymorth sydd ar gael i blant a phobl ifanc pan fydd rhieni a gofalwyr yn gwahanu a phwnc ysgariad yn fwy cyffredinol ac, os ydyn nhw’n dymuno, y gall dysgwyr roi gwybod i'r athro/athrawes/rhoi nodyn yn y blwch gofyn cwestiynau os yw hynny'n broblem iddyn nhw. </a:t>
            </a:r>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18</a:t>
            </a:fld>
            <a:endParaRPr lang="en-GB" dirty="0"/>
          </a:p>
        </p:txBody>
      </p:sp>
    </p:spTree>
    <p:extLst>
      <p:ext uri="{BB962C8B-B14F-4D97-AF65-F5344CB8AC3E}">
        <p14:creationId xmlns:p14="http://schemas.microsoft.com/office/powerpoint/2010/main" val="3776931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cy-GB" sz="1200" kern="1200" dirty="0">
                <a:solidFill>
                  <a:schemeClr val="tx1"/>
                </a:solidFill>
                <a:latin typeface="+mn-lt"/>
                <a:ea typeface="+mn-ea"/>
                <a:cs typeface="+mn-cs"/>
              </a:rPr>
              <a:t>Mae’r adnodd addysgu dwy ran hwn wedi’i ddyfeisio ar gyfer dysgwyr sy’n gweithio yng nghamau Cynnydd 2 a 3. Mae'r adnodd yn cefnogi addysgu addysg perthnasoedd a rhywioldeb a datblygu ymwybyddiaeth o hawliau plant a phobl ifanc. Mae nifer o ddatganiadau o’r hyn sy’n bwysig yn ymdrin â’r rhain, yn bennaf ym Meysydd Dysgu a Phrofiad Iechyd a Lles a’r Dyniaethau.</a:t>
            </a:r>
          </a:p>
          <a:p>
            <a:pPr rtl="0"/>
            <a:r>
              <a:rPr lang="cy-GB" sz="1200" kern="1200" dirty="0">
                <a:solidFill>
                  <a:schemeClr val="tx1"/>
                </a:solidFill>
                <a:latin typeface="+mn-lt"/>
                <a:ea typeface="+mn-ea"/>
                <a:cs typeface="+mn-cs"/>
              </a:rPr>
              <a:t>Mae'r sleid hon yn rhoi trosolwg o'r adnodd. Dylid ei darllen ar y cyd â’r Canllaw i Athrawon ar gyfer Adnodd 1 ‘Stori Rosie’. Mae athrawon yn cael eu hatgoffa i adolygu a mynd i’r afael ag unrhyw gwestiynau a gyflwynir yn y blwch gofyn cwestiynau dienw, er mwyn sicrhau eu bod yn ateb cwestiynau pob dysgwr. </a:t>
            </a:r>
          </a:p>
          <a:p>
            <a:pPr rtl="0"/>
            <a:endParaRPr lang="en-GB" i="1" dirty="0"/>
          </a:p>
          <a:p>
            <a:pPr rtl="0"/>
            <a:endParaRPr lang="en-GB" i="0" dirty="0"/>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2</a:t>
            </a:fld>
            <a:endParaRPr lang="en-GB" dirty="0"/>
          </a:p>
        </p:txBody>
      </p:sp>
    </p:spTree>
    <p:extLst>
      <p:ext uri="{BB962C8B-B14F-4D97-AF65-F5344CB8AC3E}">
        <p14:creationId xmlns:p14="http://schemas.microsoft.com/office/powerpoint/2010/main" val="2016844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cy-GB" sz="1200" kern="1200" dirty="0">
                <a:solidFill>
                  <a:schemeClr val="tx1"/>
                </a:solidFill>
                <a:latin typeface="+mn-lt"/>
                <a:ea typeface="+mn-ea"/>
                <a:cs typeface="+mn-cs"/>
              </a:rPr>
              <a:t>Mae’r sleid hon yn dangos sut mae’r adnodd addysgu yn perthyn i’r Cwricwlwm i Gymru.</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Bydd yr adnodd addysgu hwn ar gyfer dysgwyr sy’n gweithio yng nghamau Cynnydd 2 a 3 yn arbennig o gymorth ar ddau o </a:t>
            </a:r>
            <a:r>
              <a:rPr lang="cy-GB" sz="1200" b="1" u="sng" kern="1200" dirty="0">
                <a:solidFill>
                  <a:schemeClr val="tx1"/>
                </a:solidFill>
                <a:latin typeface="+mn-lt"/>
                <a:ea typeface="+mn-ea"/>
                <a:cs typeface="+mn-cs"/>
                <a:hlinkClick r:id="rId3"/>
              </a:rPr>
              <a:t>bedwar diben</a:t>
            </a:r>
            <a:r>
              <a:rPr lang="cy-GB" sz="1200" kern="1200" dirty="0">
                <a:solidFill>
                  <a:schemeClr val="tx1"/>
                </a:solidFill>
                <a:latin typeface="+mn-lt"/>
                <a:ea typeface="+mn-ea"/>
                <a:cs typeface="+mn-cs"/>
              </a:rPr>
              <a:t> y </a:t>
            </a:r>
            <a:r>
              <a:rPr lang="cy-GB" sz="1200" b="1" u="sng" kern="1200" dirty="0">
                <a:solidFill>
                  <a:schemeClr val="tx1"/>
                </a:solidFill>
                <a:latin typeface="+mn-lt"/>
                <a:ea typeface="+mn-ea"/>
                <a:cs typeface="+mn-cs"/>
                <a:hlinkClick r:id="rId4"/>
              </a:rPr>
              <a:t>Cwricwlwm i Gymru</a:t>
            </a:r>
            <a:r>
              <a:rPr lang="cy-GB" sz="1200" kern="1200" dirty="0">
                <a:solidFill>
                  <a:schemeClr val="tx1"/>
                </a:solidFill>
                <a:latin typeface="+mn-lt"/>
                <a:ea typeface="+mn-ea"/>
                <a:cs typeface="+mn-cs"/>
              </a:rPr>
              <a:t>, yn enwedig gan helpu dysgwyr i ddod yn:</a:t>
            </a:r>
            <a:endParaRPr lang="en-GB" sz="1200" kern="1200" dirty="0">
              <a:solidFill>
                <a:schemeClr val="tx1"/>
              </a:solidFill>
              <a:latin typeface="+mn-lt"/>
              <a:ea typeface="+mn-ea"/>
              <a:cs typeface="+mn-cs"/>
            </a:endParaRPr>
          </a:p>
          <a:p>
            <a:pPr lvl="0"/>
            <a:r>
              <a:rPr lang="cy-GB" sz="1200" b="1" kern="1200" dirty="0">
                <a:solidFill>
                  <a:schemeClr val="tx1"/>
                </a:solidFill>
                <a:latin typeface="+mn-lt"/>
                <a:ea typeface="+mn-ea"/>
                <a:cs typeface="+mn-cs"/>
              </a:rPr>
              <a:t>ddinasyddion moesol, gwybodus sydd yn:</a:t>
            </a:r>
            <a:endParaRPr lang="en-GB" sz="1200" kern="1200" dirty="0">
              <a:solidFill>
                <a:schemeClr val="tx1"/>
              </a:solidFill>
              <a:latin typeface="+mn-lt"/>
              <a:ea typeface="+mn-ea"/>
              <a:cs typeface="+mn-cs"/>
            </a:endParaRPr>
          </a:p>
          <a:p>
            <a:pPr lvl="1"/>
            <a:r>
              <a:rPr lang="cy-GB" sz="1200" kern="1200" dirty="0">
                <a:solidFill>
                  <a:schemeClr val="tx1"/>
                </a:solidFill>
                <a:latin typeface="+mn-lt"/>
                <a:ea typeface="+mn-ea"/>
                <a:cs typeface="+mn-cs"/>
              </a:rPr>
              <a:t>ymgysylltu â materion cyfoes yn seiliedig ar eu gwybodaeth a'u gwerthoedd </a:t>
            </a:r>
            <a:endParaRPr lang="en-GB" sz="1200" kern="1200" dirty="0">
              <a:solidFill>
                <a:schemeClr val="tx1"/>
              </a:solidFill>
              <a:latin typeface="+mn-lt"/>
              <a:ea typeface="+mn-ea"/>
              <a:cs typeface="+mn-cs"/>
            </a:endParaRPr>
          </a:p>
          <a:p>
            <a:pPr lvl="1"/>
            <a:r>
              <a:rPr lang="cy-GB" sz="1200" kern="1200" dirty="0">
                <a:solidFill>
                  <a:schemeClr val="tx1"/>
                </a:solidFill>
                <a:latin typeface="+mn-lt"/>
                <a:ea typeface="+mn-ea"/>
                <a:cs typeface="+mn-cs"/>
              </a:rPr>
              <a:t>deall ac arfer eu cyfrifoldebau a hawliau dynol a democrataidd</a:t>
            </a:r>
            <a:endParaRPr lang="en-GB" sz="1200" kern="1200" dirty="0">
              <a:solidFill>
                <a:schemeClr val="tx1"/>
              </a:solidFill>
              <a:latin typeface="+mn-lt"/>
              <a:ea typeface="+mn-ea"/>
              <a:cs typeface="+mn-cs"/>
            </a:endParaRPr>
          </a:p>
          <a:p>
            <a:pPr lvl="1"/>
            <a:r>
              <a:rPr lang="cy-GB" sz="1200" kern="1200" dirty="0">
                <a:solidFill>
                  <a:schemeClr val="tx1"/>
                </a:solidFill>
                <a:latin typeface="+mn-lt"/>
                <a:ea typeface="+mn-ea"/>
                <a:cs typeface="+mn-cs"/>
              </a:rPr>
              <a:t>parchu anghenion a hawliau pobl eraill, fel aelod o gymdeithas amrywiol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ac yn </a:t>
            </a:r>
            <a:r>
              <a:rPr lang="cy-GB" sz="1200" b="1" kern="1200" dirty="0">
                <a:solidFill>
                  <a:schemeClr val="tx1"/>
                </a:solidFill>
                <a:latin typeface="+mn-lt"/>
                <a:ea typeface="+mn-ea"/>
                <a:cs typeface="+mn-cs"/>
              </a:rPr>
              <a:t>barod i fod yn ddinasyddion Cymru a'r byd.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pPr lvl="0"/>
            <a:r>
              <a:rPr lang="cy-GB" sz="1200" b="1" kern="1200" dirty="0">
                <a:solidFill>
                  <a:schemeClr val="tx1"/>
                </a:solidFill>
                <a:latin typeface="+mn-lt"/>
                <a:ea typeface="+mn-ea"/>
                <a:cs typeface="+mn-cs"/>
              </a:rPr>
              <a:t>unigolion iach, hyderus sydd yn: </a:t>
            </a:r>
            <a:endParaRPr lang="en-GB" sz="1200" kern="1200" dirty="0">
              <a:solidFill>
                <a:schemeClr val="tx1"/>
              </a:solidFill>
              <a:latin typeface="+mn-lt"/>
              <a:ea typeface="+mn-ea"/>
              <a:cs typeface="+mn-cs"/>
            </a:endParaRPr>
          </a:p>
          <a:p>
            <a:pPr lvl="1"/>
            <a:r>
              <a:rPr lang="cy-GB" sz="1200" kern="1200" dirty="0">
                <a:solidFill>
                  <a:schemeClr val="tx1"/>
                </a:solidFill>
                <a:latin typeface="+mn-lt"/>
                <a:ea typeface="+mn-ea"/>
                <a:cs typeface="+mn-cs"/>
              </a:rPr>
              <a:t>adeiladu eu lles meddyliol ac emosiynol trwy ddatblygu hyder, gwytnwch ac empathi </a:t>
            </a:r>
            <a:endParaRPr lang="en-GB" sz="1200" kern="1200" dirty="0">
              <a:solidFill>
                <a:schemeClr val="tx1"/>
              </a:solidFill>
              <a:latin typeface="+mn-lt"/>
              <a:ea typeface="+mn-ea"/>
              <a:cs typeface="+mn-cs"/>
            </a:endParaRPr>
          </a:p>
          <a:p>
            <a:pPr lvl="1"/>
            <a:r>
              <a:rPr lang="cy-GB" sz="1200" kern="1200" dirty="0">
                <a:solidFill>
                  <a:schemeClr val="tx1"/>
                </a:solidFill>
                <a:latin typeface="+mn-lt"/>
                <a:ea typeface="+mn-ea"/>
                <a:cs typeface="+mn-cs"/>
              </a:rPr>
              <a:t>gwybod sut i ddod o hyd i'r wybodaeth a'r gefnogaeth i gadw'n ddiogel ac yn iach</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ac yn </a:t>
            </a:r>
            <a:r>
              <a:rPr lang="cy-GB" sz="1200" b="1" kern="1200" dirty="0">
                <a:solidFill>
                  <a:schemeClr val="tx1"/>
                </a:solidFill>
                <a:latin typeface="+mn-lt"/>
                <a:ea typeface="+mn-ea"/>
                <a:cs typeface="+mn-cs"/>
              </a:rPr>
              <a:t>barod i fyw bywydau boddhaus fel aelodau gwerthfawr o gymdeithas.</a:t>
            </a:r>
            <a:endParaRPr lang="en-GB" sz="1200" kern="1200" dirty="0">
              <a:solidFill>
                <a:schemeClr val="tx1"/>
              </a:solidFill>
              <a:latin typeface="+mn-lt"/>
              <a:ea typeface="+mn-ea"/>
              <a:cs typeface="+mn-cs"/>
            </a:endParaRPr>
          </a:p>
          <a:p>
            <a:pPr rtl="0">
              <a:spcAft>
                <a:spcPts val="800"/>
              </a:spcAft>
            </a:pPr>
            <a:endParaRPr lang="en-GB" dirty="0">
              <a:solidFill>
                <a:srgbClr val="000000"/>
              </a:solidFill>
              <a:latin typeface="+mn-lt"/>
            </a:endParaRPr>
          </a:p>
          <a:p>
            <a:pPr rtl="0"/>
            <a:endParaRPr lang="en-GB" dirty="0"/>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3</a:t>
            </a:fld>
            <a:endParaRPr lang="en-GB" dirty="0"/>
          </a:p>
        </p:txBody>
      </p:sp>
    </p:spTree>
    <p:extLst>
      <p:ext uri="{BB962C8B-B14F-4D97-AF65-F5344CB8AC3E}">
        <p14:creationId xmlns:p14="http://schemas.microsoft.com/office/powerpoint/2010/main" val="4055630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cy-GB" sz="1200" b="1" u="sng" kern="1200" dirty="0">
                <a:solidFill>
                  <a:schemeClr val="tx1"/>
                </a:solidFill>
                <a:latin typeface="+mn-lt"/>
                <a:ea typeface="+mn-ea"/>
                <a:cs typeface="+mn-cs"/>
                <a:hlinkClick r:id="rId3"/>
              </a:rPr>
              <a:t>Canllawiau y Cwricwlwm i Gymru ar Addysg Cydberthynas a Rhywioldeb</a:t>
            </a:r>
            <a:endParaRPr lang="en-GB" sz="1200" kern="1200" dirty="0">
              <a:solidFill>
                <a:schemeClr val="tx1"/>
              </a:solidFill>
              <a:latin typeface="+mn-lt"/>
              <a:ea typeface="+mn-ea"/>
              <a:cs typeface="+mn-cs"/>
            </a:endParaRPr>
          </a:p>
          <a:p>
            <a:r>
              <a:rPr lang="cy-GB" sz="1200" b="1" kern="1200" dirty="0">
                <a:solidFill>
                  <a:schemeClr val="tx1"/>
                </a:solidFill>
                <a:latin typeface="+mn-lt"/>
                <a:ea typeface="+mn-ea"/>
                <a:cs typeface="+mn-cs"/>
              </a:rPr>
              <a:t>Dylai Addysg Cydberthynas a Rhywioldeb wneud y canlynol: </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trafod Addysg Cydberthynas a Rhywioldeb yng nghyd-destun hawliau plant fel y’u hamddiffynnir gan hawliau Confensiwn y Cenhedloedd Unedig ar Hawliau’r Plentyn (CCUHP) </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tynnu sylw at yr hawl i gael eich clywed a chael eich cynnwys yn y broses o wneud penderfyniadau (CCUHP, Erthygl 12) </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bod yn gadarnhaol, amddiffynnol ac ataliol, gan ystyried sut y gallai fod angen cefnogi dysgwyr i wneud y canlynol: </a:t>
            </a:r>
            <a:endParaRPr lang="en-GB" sz="1200" kern="1200" dirty="0">
              <a:solidFill>
                <a:schemeClr val="tx1"/>
              </a:solidFill>
              <a:latin typeface="+mn-lt"/>
              <a:ea typeface="+mn-ea"/>
              <a:cs typeface="+mn-cs"/>
            </a:endParaRPr>
          </a:p>
          <a:p>
            <a:pPr lvl="1"/>
            <a:r>
              <a:rPr lang="cy-GB" sz="1200" kern="1200" dirty="0">
                <a:solidFill>
                  <a:schemeClr val="tx1"/>
                </a:solidFill>
                <a:latin typeface="+mn-lt"/>
                <a:ea typeface="+mn-ea"/>
                <a:cs typeface="+mn-cs"/>
              </a:rPr>
              <a:t>deall ac ymdopi â newid, gwrthdaro a phwysau [yma, os yw rhieni a gofalwyr yn gwahanu] </a:t>
            </a:r>
            <a:endParaRPr lang="en-GB" sz="1200" kern="1200" dirty="0">
              <a:solidFill>
                <a:schemeClr val="tx1"/>
              </a:solidFill>
              <a:latin typeface="+mn-lt"/>
              <a:ea typeface="+mn-ea"/>
              <a:cs typeface="+mn-cs"/>
            </a:endParaRPr>
          </a:p>
          <a:p>
            <a:pPr lvl="1"/>
            <a:r>
              <a:rPr lang="cy-GB" sz="1200" kern="1200" dirty="0">
                <a:solidFill>
                  <a:schemeClr val="tx1"/>
                </a:solidFill>
                <a:latin typeface="+mn-lt"/>
                <a:ea typeface="+mn-ea"/>
                <a:cs typeface="+mn-cs"/>
              </a:rPr>
              <a:t>… gwybod sut i geisio cymorth [a] </a:t>
            </a:r>
            <a:endParaRPr lang="en-GB" sz="1200" kern="1200" dirty="0">
              <a:solidFill>
                <a:schemeClr val="tx1"/>
              </a:solidFill>
              <a:latin typeface="+mn-lt"/>
              <a:ea typeface="+mn-ea"/>
              <a:cs typeface="+mn-cs"/>
            </a:endParaRPr>
          </a:p>
          <a:p>
            <a:pPr lvl="1"/>
            <a:r>
              <a:rPr lang="cy-GB" sz="1200" kern="1200" dirty="0">
                <a:solidFill>
                  <a:schemeClr val="tx1"/>
                </a:solidFill>
                <a:latin typeface="+mn-lt"/>
                <a:ea typeface="+mn-ea"/>
                <a:cs typeface="+mn-cs"/>
              </a:rPr>
              <a:t>… ceisio cymorth a chyngor lle bo'n briodol.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Mae hawliau dynol yn thema drawsbynciol yn y Cwricwlwm i Gymru. Rhaid i ysgolion hybu gwybodaeth a dealltwriaeth o CCUHP (a Chonfensiwn y Cenhedloedd Unedig ar Hawliau Pobl ag Anableddau) ymhlith y rhai sy’n darparu dysgu ac addysgu mewn perthynas â chwricwlwm eu hysgol (Deddf Cwricwlwm ac Asesu (Cymru) 2021, a 64(1)).</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Dylai athrawon hefyd ymgyfarwyddo â </a:t>
            </a:r>
            <a:r>
              <a:rPr lang="cy-GB" sz="1200" u="sng" kern="1200" dirty="0">
                <a:solidFill>
                  <a:schemeClr val="tx1"/>
                </a:solidFill>
                <a:latin typeface="+mn-lt"/>
                <a:ea typeface="+mn-ea"/>
                <a:cs typeface="+mn-cs"/>
                <a:hlinkClick r:id="rId4"/>
              </a:rPr>
              <a:t>Chod Addysg Cydberthynas a Rhywioldeb y Cwricwlwm i Gymru</a:t>
            </a:r>
            <a:r>
              <a:rPr lang="cy-GB" sz="1200" kern="1200" dirty="0">
                <a:solidFill>
                  <a:schemeClr val="tx1"/>
                </a:solidFill>
                <a:latin typeface="+mn-lt"/>
                <a:ea typeface="+mn-ea"/>
                <a:cs typeface="+mn-cs"/>
              </a:rPr>
              <a:t>.</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4</a:t>
            </a:fld>
            <a:endParaRPr lang="en-GB" dirty="0"/>
          </a:p>
        </p:txBody>
      </p:sp>
    </p:spTree>
    <p:extLst>
      <p:ext uri="{BB962C8B-B14F-4D97-AF65-F5344CB8AC3E}">
        <p14:creationId xmlns:p14="http://schemas.microsoft.com/office/powerpoint/2010/main" val="1470016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cy-GB" sz="1200" kern="1200" dirty="0">
                <a:solidFill>
                  <a:schemeClr val="tx1"/>
                </a:solidFill>
                <a:latin typeface="+mn-lt"/>
                <a:ea typeface="+mn-ea"/>
                <a:cs typeface="+mn-cs"/>
              </a:rPr>
              <a:t>Mae’r sleid hon yn nodi rhai o’r ‘datganiadau o’r hyn sy’n bwysig’ o Iechyd a Lles a’r Dyniaethau y mae’r adnoddau addysgu yn cyfeirio atyn</a:t>
            </a:r>
            <a:r>
              <a:rPr lang="cy-GB" sz="1200" kern="1200" baseline="0" dirty="0">
                <a:solidFill>
                  <a:schemeClr val="tx1"/>
                </a:solidFill>
                <a:latin typeface="+mn-lt"/>
                <a:ea typeface="+mn-ea"/>
                <a:cs typeface="+mn-cs"/>
              </a:rPr>
              <a:t> nhw.</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5</a:t>
            </a:fld>
            <a:endParaRPr lang="en-GB" dirty="0"/>
          </a:p>
        </p:txBody>
      </p:sp>
    </p:spTree>
    <p:extLst>
      <p:ext uri="{BB962C8B-B14F-4D97-AF65-F5344CB8AC3E}">
        <p14:creationId xmlns:p14="http://schemas.microsoft.com/office/powerpoint/2010/main" val="2573286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cy-GB" sz="1200" kern="1200" dirty="0">
                <a:solidFill>
                  <a:schemeClr val="tx1"/>
                </a:solidFill>
                <a:latin typeface="+mn-lt"/>
                <a:ea typeface="+mn-ea"/>
                <a:cs typeface="+mn-cs"/>
              </a:rPr>
              <a:t>Mae’r sleid hon yn nodi rhai o’r ‘camau cynnydd’ o Iechyd a Lles a’r Dyniaethau y mae’r adnoddau addysgu yn cyfeirio atynt. Yn benodol:</a:t>
            </a:r>
            <a:endParaRPr lang="en-GB" sz="1200" kern="1200" dirty="0">
              <a:solidFill>
                <a:schemeClr val="tx1"/>
              </a:solidFill>
              <a:latin typeface="+mn-lt"/>
              <a:ea typeface="+mn-ea"/>
              <a:cs typeface="+mn-cs"/>
            </a:endParaRPr>
          </a:p>
          <a:p>
            <a:r>
              <a:rPr lang="cy-GB" sz="1200" b="1" kern="1200" dirty="0">
                <a:solidFill>
                  <a:schemeClr val="tx1"/>
                </a:solidFill>
                <a:latin typeface="+mn-lt"/>
                <a:ea typeface="+mn-ea"/>
                <a:cs typeface="+mn-cs"/>
              </a:rPr>
              <a:t>Iechyd a Lles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r>
              <a:rPr lang="cy-GB" sz="1200" b="1" kern="1200" dirty="0">
                <a:solidFill>
                  <a:schemeClr val="tx1"/>
                </a:solidFill>
                <a:latin typeface="+mn-lt"/>
                <a:ea typeface="+mn-ea"/>
                <a:cs typeface="+mn-cs"/>
              </a:rPr>
              <a:t>Mae sut rydym yn prosesu ac yn ymateb i'n profiadau yn effeithio ar ein hiechyd meddwl a'n lles emosiynol.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Mae Adnodd 1 yn trafod rhieni’n gwahanu ac yn normaleiddio emosiynau y gall plant a phobl ifanc fynd drwyddynt. Mae Adnodd 2 yn trafod ffynonellau cymorth i blant a phobl ifanc pan fydd rhieni’n gwahanu.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Bydd y ddau adnodd yn helpu dysgwyr i ddeall meysydd allweddol sydd wedi’u hamlinellu yng </a:t>
            </a:r>
            <a:r>
              <a:rPr lang="cy-GB" sz="1200" b="1" kern="1200" dirty="0">
                <a:solidFill>
                  <a:schemeClr val="tx1"/>
                </a:solidFill>
                <a:latin typeface="+mn-lt"/>
                <a:ea typeface="+mn-ea"/>
                <a:cs typeface="+mn-cs"/>
              </a:rPr>
              <a:t>Ngham Cynnydd 2,</a:t>
            </a:r>
            <a:r>
              <a:rPr lang="cy-GB" sz="1200" kern="1200" dirty="0">
                <a:solidFill>
                  <a:schemeClr val="tx1"/>
                </a:solidFill>
                <a:latin typeface="+mn-lt"/>
                <a:ea typeface="+mn-ea"/>
                <a:cs typeface="+mn-cs"/>
              </a:rPr>
              <a:t> megis: </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Galla i gydnabod a chyfleu fy nheimladau. </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Rwy’n dechrau sylwi pan fydd angen help arna’ i reoli fy nheimladau. </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Galla i fyfyrio ar fy mhrofiadau. </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Galla i roi sylw i deimladau pobl eraill ac rwy’n dysgu meddwl pam y gallent deimlo felly.</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Bydd y ddau adnodd yn helpu dysgwyr i ddeall meysydd allweddol sydd wedi’u hamlinellu yng </a:t>
            </a:r>
            <a:r>
              <a:rPr lang="cy-GB" sz="1200" b="1" kern="1200" dirty="0">
                <a:solidFill>
                  <a:schemeClr val="tx1"/>
                </a:solidFill>
                <a:latin typeface="+mn-lt"/>
                <a:ea typeface="+mn-ea"/>
                <a:cs typeface="+mn-cs"/>
              </a:rPr>
              <a:t>Ngham Cynnydd 3,</a:t>
            </a:r>
            <a:r>
              <a:rPr lang="cy-GB" sz="1200" kern="1200" dirty="0">
                <a:solidFill>
                  <a:schemeClr val="tx1"/>
                </a:solidFill>
                <a:latin typeface="+mn-lt"/>
                <a:ea typeface="+mn-ea"/>
                <a:cs typeface="+mn-cs"/>
              </a:rPr>
              <a:t> megis:</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Galla i weld manteision cyfathrebu am deimladau fel un o ystod o strategaethau a all helpu i hybu iechyd meddwl cadarnhaol a lles emosiynol. </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Galla i ofyn am help pan fydd ei angen arna’ i gan bobl rwy’n ymddiried ynddynt. </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Galla i fyfyrio ar y ffordd y mae digwyddiadau a phrofiadau’r gorffennol wedi effeithio ar fy meddyliau, fy nheimladau a fy ngweithredoedd. </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Galla i ragweld sut y gall digwyddiadau yn y dyfodol wneud i mi ac eraill deimlo. </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Galla i gydymdeimlo ag eraill. </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Galla i ddeall sut a pham mae profiadau’n effeithio arna’ i ac ar eraill.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r>
              <a:rPr lang="cy-GB" sz="1200" b="1" kern="1200" dirty="0">
                <a:solidFill>
                  <a:schemeClr val="tx1"/>
                </a:solidFill>
                <a:latin typeface="+mn-lt"/>
                <a:ea typeface="+mn-ea"/>
                <a:cs typeface="+mn-cs"/>
              </a:rPr>
              <a:t>Mae perthnasoedd iach yn hanfodol i’n lles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Mae Adnodd 1 yn trafod gwahanol fathau o deuluoedd ac yn normaleiddio emosiynau y gall plant a phobl ifanc fynd drwyddynt. Mae Adnodd 2 yn trafod ffynonellau cymorth i blant a phobl ifanc a’u hawl i leisio’u barn pan fydd penderfyniadau’n cael eu gwneud ar ôl i’w rhieni a’u gofalwyr wahanu.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Bydd y ddau adnodd yn helpu dysgwyr i ddeall meysydd allweddol sydd wedi’u hamlinellu yng </a:t>
            </a:r>
            <a:r>
              <a:rPr lang="cy-GB" sz="1200" b="1" kern="1200" dirty="0">
                <a:solidFill>
                  <a:schemeClr val="tx1"/>
                </a:solidFill>
                <a:latin typeface="+mn-lt"/>
                <a:ea typeface="+mn-ea"/>
                <a:cs typeface="+mn-cs"/>
              </a:rPr>
              <a:t>Ngham Cynnydd 2,</a:t>
            </a:r>
            <a:r>
              <a:rPr lang="cy-GB" sz="1200" kern="1200" dirty="0">
                <a:solidFill>
                  <a:schemeClr val="tx1"/>
                </a:solidFill>
                <a:latin typeface="+mn-lt"/>
                <a:ea typeface="+mn-ea"/>
                <a:cs typeface="+mn-cs"/>
              </a:rPr>
              <a:t> megis:</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Galla i gydnabod bod gwahanol fathau o berthnasoedd y tu hwnt i fy nheulu a fy ffrindiau. </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Galla i gyfleu fy anghenion a fy nheimladau yn fy mherthynas, a sylwi ar anghenion a theimladau pobl eraill. </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Galla i ddeall bod gan bawb hawliau a, gyda chefnogaeth, galla i barchu’r hawliau hynny.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Bydd y ddau adnodd yn helpu dysgwyr i ddeall meysydd allweddol sydd wedi’u hamlinellu yng </a:t>
            </a:r>
            <a:r>
              <a:rPr lang="cy-GB" sz="1200" b="1" kern="1200" dirty="0">
                <a:solidFill>
                  <a:schemeClr val="tx1"/>
                </a:solidFill>
                <a:latin typeface="+mn-lt"/>
                <a:ea typeface="+mn-ea"/>
                <a:cs typeface="+mn-cs"/>
              </a:rPr>
              <a:t>Ngham Cynnydd 3,</a:t>
            </a:r>
            <a:r>
              <a:rPr lang="cy-GB" sz="1200" kern="1200" dirty="0">
                <a:solidFill>
                  <a:schemeClr val="tx1"/>
                </a:solidFill>
                <a:latin typeface="+mn-lt"/>
                <a:ea typeface="+mn-ea"/>
                <a:cs typeface="+mn-cs"/>
              </a:rPr>
              <a:t> megis:</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Galla i ddeall bod gwahaniaethau o fewn mathau o berthnasoedd a bod perthnasoedd yn newid dros amser. </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Galla i gyfathrebu fy anghenion a theimladau, ac ymateb i anghenion a theimladau pobl eraill. </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Galla i fyfyrio ar nodweddion perthnasoedd diogel a galla i geisio cymorth pan fo angen.</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Galla i barchu hawliau pobl eraill ac rwy’n deall sut mae’r rhain yn effeithio arna’ i ac ar eraill. </a:t>
            </a:r>
            <a:endParaRPr lang="en-GB" sz="1200" kern="1200" dirty="0">
              <a:solidFill>
                <a:schemeClr val="tx1"/>
              </a:solidFill>
              <a:latin typeface="+mn-lt"/>
              <a:ea typeface="+mn-ea"/>
              <a:cs typeface="+mn-cs"/>
            </a:endParaRPr>
          </a:p>
          <a:p>
            <a:r>
              <a:rPr lang="cy-GB" sz="1200" b="1" kern="1200" dirty="0">
                <a:solidFill>
                  <a:schemeClr val="tx1"/>
                </a:solidFill>
                <a:latin typeface="+mn-lt"/>
                <a:ea typeface="+mn-ea"/>
                <a:cs typeface="+mn-cs"/>
              </a:rPr>
              <a:t>Y Dyniaethau </a:t>
            </a:r>
            <a:endParaRPr lang="en-GB" sz="1200" kern="1200" dirty="0">
              <a:solidFill>
                <a:schemeClr val="tx1"/>
              </a:solidFill>
              <a:latin typeface="+mn-lt"/>
              <a:ea typeface="+mn-ea"/>
              <a:cs typeface="+mn-cs"/>
            </a:endParaRPr>
          </a:p>
          <a:p>
            <a:r>
              <a:rPr lang="cy-GB" sz="1200" b="1" kern="1200" dirty="0">
                <a:solidFill>
                  <a:schemeClr val="tx1"/>
                </a:solidFill>
                <a:latin typeface="+mn-lt"/>
                <a:ea typeface="+mn-ea"/>
                <a:cs typeface="+mn-cs"/>
              </a:rPr>
              <a:t>Mae dinasyddion gwybodus, hunanymwybodol yn ymgysylltu â'r heriau a'r cyfleoedd sy'n wynebu dynoliaeth, ac yn gallu cymryd camau ystyriol a moesol.</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Yn Adnodd 2, mae plant a phobl ifanc yn dysgu am eu hawl i fynegi eu llais a chael eu clywed pan fydd penderfyniadau’n cael eu gwneud ar ôl i’w rhieni a’u gofalwyr wahanu.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Bydd dysgwyr yn cynyddu eu dealltwriaeth yng </a:t>
            </a:r>
            <a:r>
              <a:rPr lang="cy-GB" sz="1200" b="1" kern="1200" dirty="0">
                <a:solidFill>
                  <a:schemeClr val="tx1"/>
                </a:solidFill>
                <a:latin typeface="+mn-lt"/>
                <a:ea typeface="+mn-ea"/>
                <a:cs typeface="+mn-cs"/>
              </a:rPr>
              <a:t>Ngham Cynnydd 2</a:t>
            </a:r>
            <a:r>
              <a:rPr lang="cy-GB" sz="1200" kern="1200" dirty="0">
                <a:solidFill>
                  <a:schemeClr val="tx1"/>
                </a:solidFill>
                <a:latin typeface="+mn-lt"/>
                <a:ea typeface="+mn-ea"/>
                <a:cs typeface="+mn-cs"/>
              </a:rPr>
              <a:t>, megis:</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Rwy’n dechrau deall beth yw hawliau dynol a pham eu bod yn bwysig. </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Galla i ddeall bod angen inni barchu hawliau pobl eraill.</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Bydd dysgwyr yn cynyddu eu dealltwriaeth yng </a:t>
            </a:r>
            <a:r>
              <a:rPr lang="cy-GB" sz="1200" b="1" kern="1200" dirty="0">
                <a:solidFill>
                  <a:schemeClr val="tx1"/>
                </a:solidFill>
                <a:latin typeface="+mn-lt"/>
                <a:ea typeface="+mn-ea"/>
                <a:cs typeface="+mn-cs"/>
              </a:rPr>
              <a:t>Ngham Cynnydd 3</a:t>
            </a:r>
            <a:r>
              <a:rPr lang="cy-GB" sz="1200" kern="1200" dirty="0">
                <a:solidFill>
                  <a:schemeClr val="tx1"/>
                </a:solidFill>
                <a:latin typeface="+mn-lt"/>
                <a:ea typeface="+mn-ea"/>
                <a:cs typeface="+mn-cs"/>
              </a:rPr>
              <a:t>, megis:</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Galla i ddeall bod anghyfiawnder ac anghydraddoldeb yn bodoli mewn cymdeithasau. Hefyd, galla i ddeall beth yw hawliau dynol a pham maen nhw'n bwysig i mi ac i bobl eraill.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Galla i egluro pwy sy’n gyfrifol am gynnal hawliau yn fy ardal leol ac yng Nghymru, yn ogystal ag yn y byd ehangach. Galla i hefyd ddeall bod rhai pobl yn cael eu hamddifadu o'u hawliau.</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6</a:t>
            </a:fld>
            <a:endParaRPr lang="en-GB" dirty="0"/>
          </a:p>
        </p:txBody>
      </p:sp>
    </p:spTree>
    <p:extLst>
      <p:ext uri="{BB962C8B-B14F-4D97-AF65-F5344CB8AC3E}">
        <p14:creationId xmlns:p14="http://schemas.microsoft.com/office/powerpoint/2010/main" val="3311150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cy-GB" sz="1200" kern="1200" dirty="0">
                <a:solidFill>
                  <a:schemeClr val="tx1"/>
                </a:solidFill>
                <a:latin typeface="+mn-lt"/>
                <a:ea typeface="+mn-ea"/>
                <a:cs typeface="+mn-cs"/>
              </a:rPr>
              <a:t>Mae'r adnodd wedi'i gynllunio i'w addysgu dros 45 munud. Os bydd gennych amser ar gyfer sesiwn addysgu 60 munud rydyn ni’n awgrymu ychwanegu amser at y gweithgareddau canlynol fel bod yr amseroedd diwygiedig fel a ganlyn: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Cyflwyniad (dim newid – 5 munud)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Gweithgaredd sylfaenol - 10 munud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Beth mae teuluoedd yn ei wneud i'w gilydd? - 10 munud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Yn cyflwyno Rosie - 3 munud</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Pwy sydd yn nheulu Rosie? - 7 munud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Teimladau Rosie - 15 munud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Asesiad crynhoi - 6 munud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Cefnogaeth bellach - 4 munud </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7</a:t>
            </a:fld>
            <a:endParaRPr lang="en-GB" dirty="0"/>
          </a:p>
        </p:txBody>
      </p:sp>
    </p:spTree>
    <p:extLst>
      <p:ext uri="{BB962C8B-B14F-4D97-AF65-F5344CB8AC3E}">
        <p14:creationId xmlns:p14="http://schemas.microsoft.com/office/powerpoint/2010/main" val="3655300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cy-GB" sz="1200" kern="1200" dirty="0">
                <a:solidFill>
                  <a:schemeClr val="tx1"/>
                </a:solidFill>
                <a:latin typeface="+mn-lt"/>
                <a:ea typeface="+mn-ea"/>
                <a:cs typeface="+mn-cs"/>
              </a:rPr>
              <a:t>Bydd dysgwyr yn trafod profiadau plentyn ifanc - gwahanodd rhieni Rosie flwyddyn yn ôl pan oedd hi'n 9 oed. Mae gan y pynciau a godwyd y potensial i beri gofid i rai os yw eu rhieni a’u gofalwyr eu hunain wedi gwahanu, neu os nad ydynt yn byw gyda’r naill riant na’r llall. Dylai athrawon gyfeirio at </a:t>
            </a:r>
            <a:r>
              <a:rPr lang="cy-GB" sz="1200" b="1" u="sng" kern="1200" dirty="0">
                <a:solidFill>
                  <a:schemeClr val="tx1"/>
                </a:solidFill>
                <a:latin typeface="+mn-lt"/>
                <a:ea typeface="+mn-ea"/>
                <a:cs typeface="+mn-cs"/>
                <a:hlinkClick r:id="rId3"/>
              </a:rPr>
              <a:t>Ganllawiau’r Cwricwlwm i Gymru ar Addysg Cydberthynas a Rhywioldeb</a:t>
            </a:r>
            <a:r>
              <a:rPr lang="cy-GB" sz="1200" kern="1200" dirty="0">
                <a:solidFill>
                  <a:schemeClr val="tx1"/>
                </a:solidFill>
                <a:latin typeface="+mn-lt"/>
                <a:ea typeface="+mn-ea"/>
                <a:cs typeface="+mn-cs"/>
              </a:rPr>
              <a:t> a </a:t>
            </a:r>
            <a:r>
              <a:rPr lang="cy-GB" sz="1200" b="1" u="sng" kern="1200" dirty="0">
                <a:solidFill>
                  <a:schemeClr val="tx1"/>
                </a:solidFill>
                <a:latin typeface="+mn-lt"/>
                <a:ea typeface="+mn-ea"/>
                <a:cs typeface="+mn-cs"/>
                <a:hlinkClick r:id="rId3"/>
              </a:rPr>
              <a:t>Cod Addysg Cydberthynas a Rhywioldeb</a:t>
            </a:r>
            <a:r>
              <a:rPr lang="cy-GB" sz="1200" kern="1200" dirty="0">
                <a:solidFill>
                  <a:schemeClr val="tx1"/>
                </a:solidFill>
                <a:latin typeface="+mn-lt"/>
                <a:ea typeface="+mn-ea"/>
                <a:cs typeface="+mn-cs"/>
              </a:rPr>
              <a:t> cyn addysgu. Dylent hefyd ymgyfarwyddo â’r ‘Fframwaith ar sefydlu dull ysgol gyfan ar gyfer lles emosiynol a meddyliol’ sydd ar gael yma: https://llyw.cymru/sites/default/files/publications/2021-03/fframwaith-ar-sefydlu-dull-ysgol-gyfan-ar-gyfer-llesiant-emosiynol-a-meddyliol.pdf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Mae'n bwysig sefydlu rheolau sylfaenol i leihau'r posibilrwydd o drallod i unrhyw ddysgwr. Gall athrawon addasu neu esbonio rheolau sylfaenol yn ôl yr angen ac os yw athro/athrawes eisoes wedi sefydlu ‘rheolau sylfaenol dosbarth’ yna gellir eu newid am rai newydd. Hefyd mae modd gofyn i ddysgwyr ychwanegu at y rheolau sylfaenol fel y bo'n briodol.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Dylai athrawon hefyd wneud y canlynol: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pPr lvl="0">
              <a:buFont typeface="Arial" pitchFamily="34" charset="0"/>
              <a:buChar char="•"/>
            </a:pPr>
            <a:r>
              <a:rPr lang="cy-GB" sz="1200" kern="1200" dirty="0">
                <a:solidFill>
                  <a:schemeClr val="tx1"/>
                </a:solidFill>
                <a:latin typeface="+mn-lt"/>
                <a:ea typeface="+mn-ea"/>
                <a:cs typeface="+mn-cs"/>
              </a:rPr>
              <a:t> bod â blwch gofyn cwestiynau i ddysgwyr ofyn cwestiynau’n gyfrinachol </a:t>
            </a:r>
            <a:endParaRPr lang="en-GB" sz="1200" kern="1200" dirty="0">
              <a:solidFill>
                <a:schemeClr val="tx1"/>
              </a:solidFill>
              <a:latin typeface="+mn-lt"/>
              <a:ea typeface="+mn-ea"/>
              <a:cs typeface="+mn-cs"/>
            </a:endParaRPr>
          </a:p>
          <a:p>
            <a:pPr lvl="0">
              <a:buFont typeface="Arial" pitchFamily="34" charset="0"/>
              <a:buChar char="•"/>
            </a:pPr>
            <a:r>
              <a:rPr lang="cy-GB" sz="1200" kern="1200" dirty="0">
                <a:solidFill>
                  <a:schemeClr val="tx1"/>
                </a:solidFill>
                <a:latin typeface="+mn-lt"/>
                <a:ea typeface="+mn-ea"/>
                <a:cs typeface="+mn-cs"/>
              </a:rPr>
              <a:t> adolygu a mynd i’r afael ag unrhyw gwestiynau sydd yn y blwch gofyn cwestiynau dienw </a:t>
            </a:r>
            <a:endParaRPr lang="en-GB" sz="1200" kern="1200" dirty="0">
              <a:solidFill>
                <a:schemeClr val="tx1"/>
              </a:solidFill>
              <a:latin typeface="+mn-lt"/>
              <a:ea typeface="+mn-ea"/>
              <a:cs typeface="+mn-cs"/>
            </a:endParaRPr>
          </a:p>
          <a:p>
            <a:pPr lvl="0">
              <a:buFont typeface="Arial" pitchFamily="34" charset="0"/>
              <a:buChar char="•"/>
            </a:pPr>
            <a:r>
              <a:rPr lang="cy-GB" sz="1200" kern="1200" dirty="0">
                <a:solidFill>
                  <a:schemeClr val="tx1"/>
                </a:solidFill>
                <a:latin typeface="+mn-lt"/>
                <a:ea typeface="+mn-ea"/>
                <a:cs typeface="+mn-cs"/>
              </a:rPr>
              <a:t> gweithio o fewn polisïau’r ysgol ar ddiogelu a chyfrinachedd </a:t>
            </a:r>
            <a:endParaRPr lang="en-GB" sz="1200" kern="1200" dirty="0">
              <a:solidFill>
                <a:schemeClr val="tx1"/>
              </a:solidFill>
              <a:latin typeface="+mn-lt"/>
              <a:ea typeface="+mn-ea"/>
              <a:cs typeface="+mn-cs"/>
            </a:endParaRPr>
          </a:p>
          <a:p>
            <a:pPr lvl="0">
              <a:buFont typeface="Arial" pitchFamily="34" charset="0"/>
              <a:buChar char="•"/>
            </a:pPr>
            <a:r>
              <a:rPr lang="cy-GB" sz="1200" kern="1200" dirty="0">
                <a:solidFill>
                  <a:schemeClr val="tx1"/>
                </a:solidFill>
                <a:latin typeface="+mn-lt"/>
                <a:ea typeface="+mn-ea"/>
                <a:cs typeface="+mn-cs"/>
              </a:rPr>
              <a:t> cysylltu Addysg Cydberthynas a Rhywioldeb â'r ymagwedd ysgol gyfan i gefnogi lles dysgwyr </a:t>
            </a:r>
            <a:endParaRPr lang="en-GB" sz="1200" kern="1200" dirty="0">
              <a:solidFill>
                <a:schemeClr val="tx1"/>
              </a:solidFill>
              <a:latin typeface="+mn-lt"/>
              <a:ea typeface="+mn-ea"/>
              <a:cs typeface="+mn-cs"/>
            </a:endParaRPr>
          </a:p>
          <a:p>
            <a:pPr lvl="0">
              <a:buFont typeface="Arial" pitchFamily="34" charset="0"/>
              <a:buChar char="•"/>
            </a:pPr>
            <a:r>
              <a:rPr lang="cy-GB" sz="1200" kern="1200" dirty="0">
                <a:solidFill>
                  <a:schemeClr val="tx1"/>
                </a:solidFill>
                <a:latin typeface="+mn-lt"/>
                <a:ea typeface="+mn-ea"/>
                <a:cs typeface="+mn-cs"/>
              </a:rPr>
              <a:t> gwneud dysgwyr yn ymwybodol o ffynonellau cymorth, yn yr ysgol a thu allan </a:t>
            </a:r>
            <a:endParaRPr lang="en-GB" sz="1200" kern="1200" dirty="0">
              <a:solidFill>
                <a:schemeClr val="tx1"/>
              </a:solidFill>
              <a:latin typeface="+mn-lt"/>
              <a:ea typeface="+mn-ea"/>
              <a:cs typeface="+mn-cs"/>
            </a:endParaRPr>
          </a:p>
          <a:p>
            <a:pPr lvl="0"/>
            <a:r>
              <a:rPr lang="cy-GB" sz="1200" kern="1200" dirty="0">
                <a:solidFill>
                  <a:schemeClr val="tx1"/>
                </a:solidFill>
                <a:latin typeface="+mn-lt"/>
                <a:ea typeface="+mn-ea"/>
                <a:cs typeface="+mn-cs"/>
              </a:rPr>
              <a:t>Egluro wrth y dysgwyr, er bod cyfrinachedd yn bwysig, os bydd rhywbeth yn cael ei ddweud neu os bydd ymddygiad yn peri pryder, y gall athrawon siarad ag aelod arall o staff. </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8</a:t>
            </a:fld>
            <a:endParaRPr lang="en-GB" dirty="0"/>
          </a:p>
        </p:txBody>
      </p:sp>
    </p:spTree>
    <p:extLst>
      <p:ext uri="{BB962C8B-B14F-4D97-AF65-F5344CB8AC3E}">
        <p14:creationId xmlns:p14="http://schemas.microsoft.com/office/powerpoint/2010/main" val="2528181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cy-GB" sz="1200" b="1" kern="1200" dirty="0">
                <a:solidFill>
                  <a:schemeClr val="tx1"/>
                </a:solidFill>
                <a:latin typeface="+mn-lt"/>
                <a:ea typeface="+mn-ea"/>
                <a:cs typeface="+mn-cs"/>
              </a:rPr>
              <a:t>Amlinellu’r amcanion dysgu:</a:t>
            </a:r>
            <a:endParaRPr lang="en-GB" sz="1200" kern="1200" dirty="0">
              <a:solidFill>
                <a:schemeClr val="tx1"/>
              </a:solidFill>
              <a:latin typeface="+mn-lt"/>
              <a:ea typeface="+mn-ea"/>
              <a:cs typeface="+mn-cs"/>
            </a:endParaRPr>
          </a:p>
          <a:p>
            <a:pPr lvl="0">
              <a:buFont typeface="Arial" pitchFamily="34" charset="0"/>
              <a:buChar char="•"/>
            </a:pPr>
            <a:r>
              <a:rPr lang="cy-GB" sz="1200" kern="1200" dirty="0">
                <a:solidFill>
                  <a:schemeClr val="tx1"/>
                </a:solidFill>
                <a:latin typeface="+mn-lt"/>
                <a:ea typeface="+mn-ea"/>
                <a:cs typeface="+mn-cs"/>
              </a:rPr>
              <a:t> Dysgu am wahanol fathau o deuluoedd a sut y gallant newid. </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Egluro bod y rhan fwyaf o rieni a gofalwyr yn aros gyda’i gilydd ond nid yw rhai yn aros gyda’i gilydd ac y bydd y dysgwyr yn cael eu cyflwyno i ferch 9 oed ffug, Rosie, ac y byddan nhw’n trafod y newidiadau yn ei theulu pan wahanodd ei rhieni 12 mis yn ôl.</a:t>
            </a:r>
            <a:endParaRPr lang="en-GB" sz="1200" kern="1200" dirty="0">
              <a:solidFill>
                <a:schemeClr val="tx1"/>
              </a:solidFill>
              <a:latin typeface="+mn-lt"/>
              <a:ea typeface="+mn-ea"/>
              <a:cs typeface="+mn-cs"/>
            </a:endParaRPr>
          </a:p>
          <a:p>
            <a:r>
              <a:rPr lang="cy-GB" sz="1200" kern="1200" dirty="0">
                <a:solidFill>
                  <a:schemeClr val="tx1"/>
                </a:solidFill>
                <a:latin typeface="+mn-lt"/>
                <a:ea typeface="+mn-ea"/>
                <a:cs typeface="+mn-cs"/>
              </a:rPr>
              <a:t>Defnyddir technegau ymbellhau yn y sesiwn ddysgu – mae dysgwyr yn dilyn taith wahanu Rosie dros gyfnod o ddeuddeng mis i ystyried hawliau plant a phobl ifanc pan fydd eu rhieni a’u gofalwyr yn gwahanu. Mae’r naratif yn normaleiddio sut y gall plant a phobl ifanc deimlo ar yr adeg anodd hon o drawsnewid. Dylid annog dysgwyr i drafod sut y gallai Rosie fod yn teimlo, er mwyn atal datgeliadau personol.  </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9</a:t>
            </a:fld>
            <a:endParaRPr lang="en-GB" dirty="0"/>
          </a:p>
        </p:txBody>
      </p:sp>
    </p:spTree>
    <p:extLst>
      <p:ext uri="{BB962C8B-B14F-4D97-AF65-F5344CB8AC3E}">
        <p14:creationId xmlns:p14="http://schemas.microsoft.com/office/powerpoint/2010/main" val="1360251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rtlCol="0" anchor="b">
            <a:normAutofit/>
          </a:bodyPr>
          <a:lstStyle>
            <a:lvl1pPr>
              <a:defRPr sz="3600">
                <a:solidFill>
                  <a:schemeClr val="accent1"/>
                </a:solidFill>
              </a:defRPr>
            </a:lvl1pPr>
          </a:lstStyle>
          <a:p>
            <a:pPr rtl="0"/>
            <a:r>
              <a:rPr lang="cy-GB"/>
              <a:t>Click to edit Master title style</a:t>
            </a:r>
          </a:p>
        </p:txBody>
      </p:sp>
      <p:sp>
        <p:nvSpPr>
          <p:cNvPr id="3" name="Subtitle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cy-GB"/>
              <a:t>Click to edit Master subtitle style</a:t>
            </a:r>
          </a:p>
        </p:txBody>
      </p:sp>
      <p:sp>
        <p:nvSpPr>
          <p:cNvPr id="4" name="Date Placeholder 3"/>
          <p:cNvSpPr>
            <a:spLocks noGrp="1"/>
          </p:cNvSpPr>
          <p:nvPr>
            <p:ph type="dt" sz="half" idx="10"/>
          </p:nvPr>
        </p:nvSpPr>
        <p:spPr>
          <a:xfrm>
            <a:off x="7605951" y="5956137"/>
            <a:ext cx="2844800" cy="365125"/>
          </a:xfrm>
        </p:spPr>
        <p:txBody>
          <a:bodyPr rtlCol="0"/>
          <a:lstStyle>
            <a:lvl1pPr>
              <a:defRPr>
                <a:solidFill>
                  <a:schemeClr val="accent1">
                    <a:lumMod val="75000"/>
                    <a:lumOff val="25000"/>
                  </a:schemeClr>
                </a:solidFill>
              </a:defRPr>
            </a:lvl1pPr>
          </a:lstStyle>
          <a:p>
            <a:pPr rtl="0"/>
            <a:fld id="{28672B67-855F-4019-8DF2-051AA4914584}" type="datetimeFigureOut">
              <a:rPr lang="en-GB" smtClean="0"/>
              <a:pPr rtl="0"/>
              <a:t>04/11/2022</a:t>
            </a:fld>
            <a:endParaRPr lang="en-GB" dirty="0"/>
          </a:p>
        </p:txBody>
      </p:sp>
      <p:sp>
        <p:nvSpPr>
          <p:cNvPr id="5" name="Footer Placeholder 4"/>
          <p:cNvSpPr>
            <a:spLocks noGrp="1"/>
          </p:cNvSpPr>
          <p:nvPr>
            <p:ph type="ftr" sz="quarter" idx="11"/>
          </p:nvPr>
        </p:nvSpPr>
        <p:spPr>
          <a:xfrm>
            <a:off x="581192" y="5951811"/>
            <a:ext cx="6917210" cy="365125"/>
          </a:xfrm>
        </p:spPr>
        <p:txBody>
          <a:bodyPr rtlCol="0"/>
          <a:lstStyle>
            <a:lvl1pPr>
              <a:defRPr>
                <a:solidFill>
                  <a:schemeClr val="accent1">
                    <a:lumMod val="75000"/>
                    <a:lumOff val="25000"/>
                  </a:schemeClr>
                </a:solidFill>
              </a:defRPr>
            </a:lvl1pPr>
          </a:lstStyle>
          <a:p>
            <a:pPr rtl="0"/>
            <a:endParaRPr lang="en-GB" dirty="0"/>
          </a:p>
        </p:txBody>
      </p:sp>
      <p:sp>
        <p:nvSpPr>
          <p:cNvPr id="6" name="Slide Number Placeholder 5"/>
          <p:cNvSpPr>
            <a:spLocks noGrp="1"/>
          </p:cNvSpPr>
          <p:nvPr>
            <p:ph type="sldNum" sz="quarter" idx="12"/>
          </p:nvPr>
        </p:nvSpPr>
        <p:spPr>
          <a:xfrm>
            <a:off x="10558300" y="5956137"/>
            <a:ext cx="1016440" cy="365125"/>
          </a:xfrm>
        </p:spPr>
        <p:txBody>
          <a:bodyPr rtlCol="0"/>
          <a:lstStyle>
            <a:lvl1pPr>
              <a:defRPr>
                <a:solidFill>
                  <a:schemeClr val="accent1">
                    <a:lumMod val="75000"/>
                    <a:lumOff val="25000"/>
                  </a:schemeClr>
                </a:solidFill>
              </a:defRPr>
            </a:lvl1pPr>
          </a:lstStyle>
          <a:p>
            <a:pPr rtl="0"/>
            <a:fld id="{E92AB6BF-0C71-499E-884B-BF11537C049A}" type="slidenum">
              <a:rPr lang="en-GB" smtClean="0"/>
              <a:pPr rtl="0"/>
              <a:t>‹#›</a:t>
            </a:fld>
            <a:endParaRPr lang="en-GB" dirty="0"/>
          </a:p>
        </p:txBody>
      </p:sp>
    </p:spTree>
    <p:extLst>
      <p:ext uri="{BB962C8B-B14F-4D97-AF65-F5344CB8AC3E}">
        <p14:creationId xmlns:p14="http://schemas.microsoft.com/office/powerpoint/2010/main" val="255218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rtlCol="0"/>
          <a:lstStyle/>
          <a:p>
            <a:pPr rtl="0"/>
            <a:r>
              <a:rPr lang="cy-GB"/>
              <a:t>Click to edit Master title style</a:t>
            </a:r>
          </a:p>
        </p:txBody>
      </p:sp>
      <p:sp>
        <p:nvSpPr>
          <p:cNvPr id="3" name="Vertical Text Placeholder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p>
        </p:txBody>
      </p:sp>
      <p:sp>
        <p:nvSpPr>
          <p:cNvPr id="4" name="Date Placeholder 3"/>
          <p:cNvSpPr>
            <a:spLocks noGrp="1"/>
          </p:cNvSpPr>
          <p:nvPr>
            <p:ph type="dt" sz="half" idx="10"/>
          </p:nvPr>
        </p:nvSpPr>
        <p:spPr/>
        <p:txBody>
          <a:bodyPr rtlCol="0"/>
          <a:lstStyle/>
          <a:p>
            <a:pPr rtl="0"/>
            <a:fld id="{28672B67-855F-4019-8DF2-051AA4914584}" type="datetimeFigureOut">
              <a:rPr lang="en-GB" smtClean="0"/>
              <a:pPr rtl="0"/>
              <a:t>04/11/2022</a:t>
            </a:fld>
            <a:endParaRPr lang="en-GB" dirty="0"/>
          </a:p>
        </p:txBody>
      </p:sp>
      <p:sp>
        <p:nvSpPr>
          <p:cNvPr id="5" name="Footer Placeholder 4"/>
          <p:cNvSpPr>
            <a:spLocks noGrp="1"/>
          </p:cNvSpPr>
          <p:nvPr>
            <p:ph type="ftr" sz="quarter" idx="11"/>
          </p:nvPr>
        </p:nvSpPr>
        <p:spPr/>
        <p:txBody>
          <a:bodyPr rtlCol="0"/>
          <a:lstStyle/>
          <a:p>
            <a:pPr rtl="0"/>
            <a:endParaRPr lang="en-GB" dirty="0"/>
          </a:p>
        </p:txBody>
      </p:sp>
      <p:sp>
        <p:nvSpPr>
          <p:cNvPr id="6" name="Slide Number Placeholder 5"/>
          <p:cNvSpPr>
            <a:spLocks noGrp="1"/>
          </p:cNvSpPr>
          <p:nvPr>
            <p:ph type="sldNum" sz="quarter" idx="12"/>
          </p:nvPr>
        </p:nvSpPr>
        <p:spPr/>
        <p:txBody>
          <a:bodyPr rtlCol="0"/>
          <a:lstStyle/>
          <a:p>
            <a:pPr rtl="0"/>
            <a:fld id="{E92AB6BF-0C71-499E-884B-BF11537C049A}" type="slidenum">
              <a:rPr lang="en-GB" smtClean="0"/>
              <a:pPr rtl="0"/>
              <a:t>‹#›</a:t>
            </a:fld>
            <a:endParaRPr lang="en-GB" dirty="0"/>
          </a:p>
        </p:txBody>
      </p:sp>
    </p:spTree>
    <p:extLst>
      <p:ext uri="{BB962C8B-B14F-4D97-AF65-F5344CB8AC3E}">
        <p14:creationId xmlns:p14="http://schemas.microsoft.com/office/powerpoint/2010/main" val="205285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rtlCol="0"/>
          <a:lstStyle/>
          <a:p>
            <a:pPr rtl="0"/>
            <a:r>
              <a:rPr lang="cy-GB"/>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rtlCol="0" anchor="t"/>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p>
        </p:txBody>
      </p:sp>
      <p:sp>
        <p:nvSpPr>
          <p:cNvPr id="4" name="Date Placeholder 3"/>
          <p:cNvSpPr>
            <a:spLocks noGrp="1"/>
          </p:cNvSpPr>
          <p:nvPr>
            <p:ph type="dt" sz="half" idx="10"/>
          </p:nvPr>
        </p:nvSpPr>
        <p:spPr>
          <a:xfrm>
            <a:off x="8993673" y="5956137"/>
            <a:ext cx="1328141" cy="365125"/>
          </a:xfrm>
        </p:spPr>
        <p:txBody>
          <a:bodyPr rtlCol="0"/>
          <a:lstStyle>
            <a:lvl1pPr>
              <a:defRPr>
                <a:solidFill>
                  <a:schemeClr val="accent1">
                    <a:lumMod val="75000"/>
                    <a:lumOff val="25000"/>
                  </a:schemeClr>
                </a:solidFill>
              </a:defRPr>
            </a:lvl1pPr>
          </a:lstStyle>
          <a:p>
            <a:pPr rtl="0"/>
            <a:fld id="{28672B67-855F-4019-8DF2-051AA4914584}" type="datetimeFigureOut">
              <a:rPr lang="en-GB" smtClean="0"/>
              <a:pPr rtl="0"/>
              <a:t>04/11/2022</a:t>
            </a:fld>
            <a:endParaRPr lang="en-GB" dirty="0"/>
          </a:p>
        </p:txBody>
      </p:sp>
      <p:sp>
        <p:nvSpPr>
          <p:cNvPr id="5" name="Footer Placeholder 4"/>
          <p:cNvSpPr>
            <a:spLocks noGrp="1"/>
          </p:cNvSpPr>
          <p:nvPr>
            <p:ph type="ftr" sz="quarter" idx="11"/>
          </p:nvPr>
        </p:nvSpPr>
        <p:spPr>
          <a:xfrm>
            <a:off x="774923" y="5951811"/>
            <a:ext cx="7896279" cy="365125"/>
          </a:xfrm>
        </p:spPr>
        <p:txBody>
          <a:bodyPr rtlCol="0"/>
          <a:lstStyle/>
          <a:p>
            <a:pPr rtl="0"/>
            <a:endParaRPr lang="en-GB" dirty="0"/>
          </a:p>
        </p:txBody>
      </p:sp>
      <p:sp>
        <p:nvSpPr>
          <p:cNvPr id="6" name="Slide Number Placeholder 5"/>
          <p:cNvSpPr>
            <a:spLocks noGrp="1"/>
          </p:cNvSpPr>
          <p:nvPr>
            <p:ph type="sldNum" sz="quarter" idx="12"/>
          </p:nvPr>
        </p:nvSpPr>
        <p:spPr>
          <a:xfrm>
            <a:off x="10446615" y="5956137"/>
            <a:ext cx="1164195" cy="365125"/>
          </a:xfrm>
        </p:spPr>
        <p:txBody>
          <a:bodyPr rtlCol="0"/>
          <a:lstStyle>
            <a:lvl1pPr>
              <a:defRPr>
                <a:solidFill>
                  <a:schemeClr val="accent1">
                    <a:lumMod val="75000"/>
                    <a:lumOff val="25000"/>
                  </a:schemeClr>
                </a:solidFill>
              </a:defRPr>
            </a:lvl1pPr>
          </a:lstStyle>
          <a:p>
            <a:pPr rtl="0"/>
            <a:fld id="{E92AB6BF-0C71-499E-884B-BF11537C049A}" type="slidenum">
              <a:rPr lang="en-GB" smtClean="0"/>
              <a:pPr rtl="0"/>
              <a:t>‹#›</a:t>
            </a:fld>
            <a:endParaRPr lang="en-GB" dirty="0"/>
          </a:p>
        </p:txBody>
      </p:sp>
    </p:spTree>
    <p:extLst>
      <p:ext uri="{BB962C8B-B14F-4D97-AF65-F5344CB8AC3E}">
        <p14:creationId xmlns:p14="http://schemas.microsoft.com/office/powerpoint/2010/main" val="1004860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p:nvSpPr>
        <p:spPr>
          <a:xfrm>
            <a:off x="0" y="1776599"/>
            <a:ext cx="12192000" cy="3865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8709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rtlCol="0"/>
          <a:lstStyle/>
          <a:p>
            <a:pPr rtl="0"/>
            <a:r>
              <a:rPr lang="cy-GB"/>
              <a:t>Click to edit Master title style</a:t>
            </a:r>
          </a:p>
        </p:txBody>
      </p:sp>
      <p:sp>
        <p:nvSpPr>
          <p:cNvPr id="3" name="Content Placeholder 2"/>
          <p:cNvSpPr>
            <a:spLocks noGrp="1"/>
          </p:cNvSpPr>
          <p:nvPr>
            <p:ph idx="1"/>
          </p:nvPr>
        </p:nvSpPr>
        <p:spPr>
          <a:xfrm>
            <a:off x="581192" y="2180496"/>
            <a:ext cx="11029615" cy="3678303"/>
          </a:xfrm>
        </p:spPr>
        <p:txBody>
          <a:bodyPr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p>
        </p:txBody>
      </p:sp>
      <p:sp>
        <p:nvSpPr>
          <p:cNvPr id="4" name="Date Placeholder 3"/>
          <p:cNvSpPr>
            <a:spLocks noGrp="1"/>
          </p:cNvSpPr>
          <p:nvPr>
            <p:ph type="dt" sz="half" idx="10"/>
          </p:nvPr>
        </p:nvSpPr>
        <p:spPr/>
        <p:txBody>
          <a:bodyPr rtlCol="0"/>
          <a:lstStyle/>
          <a:p>
            <a:pPr rtl="0"/>
            <a:fld id="{28672B67-855F-4019-8DF2-051AA4914584}" type="datetimeFigureOut">
              <a:rPr lang="en-GB" smtClean="0"/>
              <a:pPr rtl="0"/>
              <a:t>04/11/2022</a:t>
            </a:fld>
            <a:endParaRPr lang="en-GB" dirty="0"/>
          </a:p>
        </p:txBody>
      </p:sp>
      <p:sp>
        <p:nvSpPr>
          <p:cNvPr id="5" name="Footer Placeholder 4"/>
          <p:cNvSpPr>
            <a:spLocks noGrp="1"/>
          </p:cNvSpPr>
          <p:nvPr>
            <p:ph type="ftr" sz="quarter" idx="11"/>
          </p:nvPr>
        </p:nvSpPr>
        <p:spPr/>
        <p:txBody>
          <a:bodyPr rtlCol="0"/>
          <a:lstStyle/>
          <a:p>
            <a:pPr rtl="0"/>
            <a:endParaRPr lang="en-GB" dirty="0"/>
          </a:p>
        </p:txBody>
      </p:sp>
      <p:sp>
        <p:nvSpPr>
          <p:cNvPr id="6" name="Slide Number Placeholder 5"/>
          <p:cNvSpPr>
            <a:spLocks noGrp="1"/>
          </p:cNvSpPr>
          <p:nvPr>
            <p:ph type="sldNum" sz="quarter" idx="12"/>
          </p:nvPr>
        </p:nvSpPr>
        <p:spPr>
          <a:xfrm>
            <a:off x="10558300" y="5956137"/>
            <a:ext cx="1052508" cy="365125"/>
          </a:xfrm>
        </p:spPr>
        <p:txBody>
          <a:bodyPr rtlCol="0"/>
          <a:lstStyle/>
          <a:p>
            <a:pPr rtl="0"/>
            <a:fld id="{E92AB6BF-0C71-499E-884B-BF11537C049A}" type="slidenum">
              <a:rPr lang="en-GB" smtClean="0"/>
              <a:pPr rtl="0"/>
              <a:t>‹#›</a:t>
            </a:fld>
            <a:endParaRPr lang="en-GB" dirty="0"/>
          </a:p>
        </p:txBody>
      </p:sp>
    </p:spTree>
    <p:extLst>
      <p:ext uri="{BB962C8B-B14F-4D97-AF65-F5344CB8AC3E}">
        <p14:creationId xmlns:p14="http://schemas.microsoft.com/office/powerpoint/2010/main" val="408286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cy-GB"/>
              <a:t>Click to edit Master title style</a:t>
            </a:r>
          </a:p>
        </p:txBody>
      </p:sp>
      <p:sp>
        <p:nvSpPr>
          <p:cNvPr id="3" name="Text Placeholder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y-GB"/>
              <a:t>Click to edit Master text styles</a:t>
            </a:r>
          </a:p>
        </p:txBody>
      </p:sp>
      <p:sp>
        <p:nvSpPr>
          <p:cNvPr id="4" name="Date Placeholder 3"/>
          <p:cNvSpPr>
            <a:spLocks noGrp="1"/>
          </p:cNvSpPr>
          <p:nvPr>
            <p:ph type="dt" sz="half" idx="10"/>
          </p:nvPr>
        </p:nvSpPr>
        <p:spPr/>
        <p:txBody>
          <a:bodyPr rtlCol="0"/>
          <a:lstStyle>
            <a:lvl1pPr>
              <a:defRPr>
                <a:solidFill>
                  <a:schemeClr val="accent1">
                    <a:lumMod val="75000"/>
                    <a:lumOff val="25000"/>
                  </a:schemeClr>
                </a:solidFill>
              </a:defRPr>
            </a:lvl1pPr>
          </a:lstStyle>
          <a:p>
            <a:pPr rtl="0"/>
            <a:fld id="{28672B67-855F-4019-8DF2-051AA4914584}" type="datetimeFigureOut">
              <a:rPr lang="en-GB" smtClean="0"/>
              <a:pPr rtl="0"/>
              <a:t>04/11/2022</a:t>
            </a:fld>
            <a:endParaRPr lang="en-GB" dirty="0"/>
          </a:p>
        </p:txBody>
      </p:sp>
      <p:sp>
        <p:nvSpPr>
          <p:cNvPr id="5" name="Footer Placeholder 4"/>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en-GB" dirty="0"/>
          </a:p>
        </p:txBody>
      </p:sp>
      <p:sp>
        <p:nvSpPr>
          <p:cNvPr id="6" name="Slide Number Placeholder 5"/>
          <p:cNvSpPr>
            <a:spLocks noGrp="1"/>
          </p:cNvSpPr>
          <p:nvPr>
            <p:ph type="sldNum" sz="quarter" idx="12"/>
          </p:nvPr>
        </p:nvSpPr>
        <p:spPr/>
        <p:txBody>
          <a:bodyPr rtlCol="0"/>
          <a:lstStyle>
            <a:lvl1pPr>
              <a:defRPr>
                <a:solidFill>
                  <a:schemeClr val="accent1">
                    <a:lumMod val="75000"/>
                    <a:lumOff val="25000"/>
                  </a:schemeClr>
                </a:solidFill>
              </a:defRPr>
            </a:lvl1pPr>
          </a:lstStyle>
          <a:p>
            <a:pPr rtl="0"/>
            <a:fld id="{E92AB6BF-0C71-499E-884B-BF11537C049A}" type="slidenum">
              <a:rPr lang="en-GB" smtClean="0"/>
              <a:pPr rtl="0"/>
              <a:t>‹#›</a:t>
            </a:fld>
            <a:endParaRPr lang="en-GB" dirty="0"/>
          </a:p>
        </p:txBody>
      </p:sp>
    </p:spTree>
    <p:extLst>
      <p:ext uri="{BB962C8B-B14F-4D97-AF65-F5344CB8AC3E}">
        <p14:creationId xmlns:p14="http://schemas.microsoft.com/office/powerpoint/2010/main" val="200542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rtlCol="0"/>
          <a:lstStyle/>
          <a:p>
            <a:pPr rtl="0"/>
            <a:r>
              <a:rPr lang="cy-GB"/>
              <a:t>Click to edit Master title style</a:t>
            </a:r>
          </a:p>
        </p:txBody>
      </p:sp>
      <p:sp>
        <p:nvSpPr>
          <p:cNvPr id="3" name="Content Placeholder 2"/>
          <p:cNvSpPr>
            <a:spLocks noGrp="1"/>
          </p:cNvSpPr>
          <p:nvPr>
            <p:ph sz="half" idx="1"/>
          </p:nvPr>
        </p:nvSpPr>
        <p:spPr>
          <a:xfrm>
            <a:off x="581193" y="2228003"/>
            <a:ext cx="5422390" cy="3633047"/>
          </a:xfrm>
        </p:spPr>
        <p:txBody>
          <a:bodyPr rtlCol="0">
            <a:normAutofit/>
          </a:bodyPr>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p>
        </p:txBody>
      </p:sp>
      <p:sp>
        <p:nvSpPr>
          <p:cNvPr id="4" name="Content Placeholder 3"/>
          <p:cNvSpPr>
            <a:spLocks noGrp="1"/>
          </p:cNvSpPr>
          <p:nvPr>
            <p:ph sz="half" idx="2"/>
          </p:nvPr>
        </p:nvSpPr>
        <p:spPr>
          <a:xfrm>
            <a:off x="6188417" y="2228003"/>
            <a:ext cx="5422392" cy="3633047"/>
          </a:xfrm>
        </p:spPr>
        <p:txBody>
          <a:bodyPr rtlCol="0">
            <a:normAutofit/>
          </a:bodyPr>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p>
        </p:txBody>
      </p:sp>
      <p:sp>
        <p:nvSpPr>
          <p:cNvPr id="5" name="Date Placeholder 4"/>
          <p:cNvSpPr>
            <a:spLocks noGrp="1"/>
          </p:cNvSpPr>
          <p:nvPr>
            <p:ph type="dt" sz="half" idx="10"/>
          </p:nvPr>
        </p:nvSpPr>
        <p:spPr/>
        <p:txBody>
          <a:bodyPr rtlCol="0"/>
          <a:lstStyle/>
          <a:p>
            <a:pPr rtl="0"/>
            <a:fld id="{28672B67-855F-4019-8DF2-051AA4914584}" type="datetimeFigureOut">
              <a:rPr lang="en-GB" smtClean="0"/>
              <a:pPr rtl="0"/>
              <a:t>04/11/2022</a:t>
            </a:fld>
            <a:endParaRPr lang="en-GB" dirty="0"/>
          </a:p>
        </p:txBody>
      </p:sp>
      <p:sp>
        <p:nvSpPr>
          <p:cNvPr id="6" name="Footer Placeholder 5"/>
          <p:cNvSpPr>
            <a:spLocks noGrp="1"/>
          </p:cNvSpPr>
          <p:nvPr>
            <p:ph type="ftr" sz="quarter" idx="11"/>
          </p:nvPr>
        </p:nvSpPr>
        <p:spPr/>
        <p:txBody>
          <a:bodyPr rtlCol="0"/>
          <a:lstStyle/>
          <a:p>
            <a:pPr rtl="0"/>
            <a:endParaRPr lang="en-GB" dirty="0"/>
          </a:p>
        </p:txBody>
      </p:sp>
      <p:sp>
        <p:nvSpPr>
          <p:cNvPr id="7" name="Slide Number Placeholder 6"/>
          <p:cNvSpPr>
            <a:spLocks noGrp="1"/>
          </p:cNvSpPr>
          <p:nvPr>
            <p:ph type="sldNum" sz="quarter" idx="12"/>
          </p:nvPr>
        </p:nvSpPr>
        <p:spPr/>
        <p:txBody>
          <a:bodyPr rtlCol="0"/>
          <a:lstStyle/>
          <a:p>
            <a:pPr rtl="0"/>
            <a:fld id="{E92AB6BF-0C71-499E-884B-BF11537C049A}" type="slidenum">
              <a:rPr lang="en-GB" smtClean="0"/>
              <a:pPr rtl="0"/>
              <a:t>‹#›</a:t>
            </a:fld>
            <a:endParaRPr lang="en-GB" dirty="0"/>
          </a:p>
        </p:txBody>
      </p:sp>
    </p:spTree>
    <p:extLst>
      <p:ext uri="{BB962C8B-B14F-4D97-AF65-F5344CB8AC3E}">
        <p14:creationId xmlns:p14="http://schemas.microsoft.com/office/powerpoint/2010/main" val="117411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rtlCol="0"/>
          <a:lstStyle/>
          <a:p>
            <a:pPr rtl="0"/>
            <a:r>
              <a:rPr lang="cy-GB"/>
              <a:t>Click to edit Master title style</a:t>
            </a:r>
          </a:p>
        </p:txBody>
      </p:sp>
      <p:sp>
        <p:nvSpPr>
          <p:cNvPr id="3" name="Text Placeholder 2"/>
          <p:cNvSpPr>
            <a:spLocks noGrp="1"/>
          </p:cNvSpPr>
          <p:nvPr>
            <p:ph type="body" idx="1"/>
          </p:nvPr>
        </p:nvSpPr>
        <p:spPr>
          <a:xfrm>
            <a:off x="887219" y="2250892"/>
            <a:ext cx="5087075" cy="536005"/>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y-GB"/>
              <a:t>Click to edit Master text styles</a:t>
            </a:r>
          </a:p>
        </p:txBody>
      </p:sp>
      <p:sp>
        <p:nvSpPr>
          <p:cNvPr id="4" name="Content Placeholder 3"/>
          <p:cNvSpPr>
            <a:spLocks noGrp="1"/>
          </p:cNvSpPr>
          <p:nvPr>
            <p:ph sz="half" idx="2"/>
          </p:nvPr>
        </p:nvSpPr>
        <p:spPr>
          <a:xfrm>
            <a:off x="581194" y="2926052"/>
            <a:ext cx="5393100" cy="2934999"/>
          </a:xfrm>
        </p:spPr>
        <p:txBody>
          <a:bodyPr rtlCol="0" anchor="t">
            <a:normAutofit/>
          </a:bodyPr>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p>
        </p:txBody>
      </p:sp>
      <p:sp>
        <p:nvSpPr>
          <p:cNvPr id="5" name="Text Placeholder 4"/>
          <p:cNvSpPr>
            <a:spLocks noGrp="1"/>
          </p:cNvSpPr>
          <p:nvPr>
            <p:ph type="body" sz="quarter" idx="3"/>
          </p:nvPr>
        </p:nvSpPr>
        <p:spPr>
          <a:xfrm>
            <a:off x="6523735" y="2250892"/>
            <a:ext cx="5087073" cy="553373"/>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y-GB"/>
              <a:t>Click to edit Master text styles</a:t>
            </a:r>
          </a:p>
        </p:txBody>
      </p:sp>
      <p:sp>
        <p:nvSpPr>
          <p:cNvPr id="6" name="Content Placeholder 5"/>
          <p:cNvSpPr>
            <a:spLocks noGrp="1"/>
          </p:cNvSpPr>
          <p:nvPr>
            <p:ph sz="quarter" idx="4"/>
          </p:nvPr>
        </p:nvSpPr>
        <p:spPr>
          <a:xfrm>
            <a:off x="6217709" y="2926052"/>
            <a:ext cx="5393100" cy="2934999"/>
          </a:xfrm>
        </p:spPr>
        <p:txBody>
          <a:bodyPr rtlCol="0" anchor="t">
            <a:normAutofit/>
          </a:bodyPr>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p>
        </p:txBody>
      </p:sp>
      <p:sp>
        <p:nvSpPr>
          <p:cNvPr id="7" name="Date Placeholder 6"/>
          <p:cNvSpPr>
            <a:spLocks noGrp="1"/>
          </p:cNvSpPr>
          <p:nvPr>
            <p:ph type="dt" sz="half" idx="10"/>
          </p:nvPr>
        </p:nvSpPr>
        <p:spPr/>
        <p:txBody>
          <a:bodyPr rtlCol="0"/>
          <a:lstStyle/>
          <a:p>
            <a:pPr rtl="0"/>
            <a:fld id="{28672B67-855F-4019-8DF2-051AA4914584}" type="datetimeFigureOut">
              <a:rPr lang="en-GB" smtClean="0"/>
              <a:pPr rtl="0"/>
              <a:t>04/11/2022</a:t>
            </a:fld>
            <a:endParaRPr lang="en-GB" dirty="0"/>
          </a:p>
        </p:txBody>
      </p:sp>
      <p:sp>
        <p:nvSpPr>
          <p:cNvPr id="8" name="Footer Placeholder 7"/>
          <p:cNvSpPr>
            <a:spLocks noGrp="1"/>
          </p:cNvSpPr>
          <p:nvPr>
            <p:ph type="ftr" sz="quarter" idx="11"/>
          </p:nvPr>
        </p:nvSpPr>
        <p:spPr/>
        <p:txBody>
          <a:bodyPr rtlCol="0"/>
          <a:lstStyle/>
          <a:p>
            <a:pPr rtl="0"/>
            <a:endParaRPr lang="en-GB" dirty="0"/>
          </a:p>
        </p:txBody>
      </p:sp>
      <p:sp>
        <p:nvSpPr>
          <p:cNvPr id="9" name="Slide Number Placeholder 8"/>
          <p:cNvSpPr>
            <a:spLocks noGrp="1"/>
          </p:cNvSpPr>
          <p:nvPr>
            <p:ph type="sldNum" sz="quarter" idx="12"/>
          </p:nvPr>
        </p:nvSpPr>
        <p:spPr/>
        <p:txBody>
          <a:bodyPr rtlCol="0"/>
          <a:lstStyle/>
          <a:p>
            <a:pPr rtl="0"/>
            <a:fld id="{E92AB6BF-0C71-499E-884B-BF11537C049A}" type="slidenum">
              <a:rPr lang="en-GB" smtClean="0"/>
              <a:pPr rtl="0"/>
              <a:t>‹#›</a:t>
            </a:fld>
            <a:endParaRPr lang="en-GB" dirty="0"/>
          </a:p>
        </p:txBody>
      </p:sp>
    </p:spTree>
    <p:extLst>
      <p:ext uri="{BB962C8B-B14F-4D97-AF65-F5344CB8AC3E}">
        <p14:creationId xmlns:p14="http://schemas.microsoft.com/office/powerpoint/2010/main" val="4025411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rtlCol="0"/>
          <a:lstStyle/>
          <a:p>
            <a:pPr rtl="0"/>
            <a:r>
              <a:rPr lang="cy-GB"/>
              <a:t>Click to edit Master title style</a:t>
            </a:r>
          </a:p>
        </p:txBody>
      </p:sp>
      <p:sp>
        <p:nvSpPr>
          <p:cNvPr id="3" name="Date Placeholder 2"/>
          <p:cNvSpPr>
            <a:spLocks noGrp="1"/>
          </p:cNvSpPr>
          <p:nvPr>
            <p:ph type="dt" sz="half" idx="10"/>
          </p:nvPr>
        </p:nvSpPr>
        <p:spPr/>
        <p:txBody>
          <a:bodyPr rtlCol="0"/>
          <a:lstStyle/>
          <a:p>
            <a:pPr rtl="0"/>
            <a:fld id="{28672B67-855F-4019-8DF2-051AA4914584}" type="datetimeFigureOut">
              <a:rPr lang="en-GB" smtClean="0"/>
              <a:pPr rtl="0"/>
              <a:t>04/11/2022</a:t>
            </a:fld>
            <a:endParaRPr lang="en-GB" dirty="0"/>
          </a:p>
        </p:txBody>
      </p:sp>
      <p:sp>
        <p:nvSpPr>
          <p:cNvPr id="4" name="Footer Placeholder 3"/>
          <p:cNvSpPr>
            <a:spLocks noGrp="1"/>
          </p:cNvSpPr>
          <p:nvPr>
            <p:ph type="ftr" sz="quarter" idx="11"/>
          </p:nvPr>
        </p:nvSpPr>
        <p:spPr/>
        <p:txBody>
          <a:bodyPr rtlCol="0"/>
          <a:lstStyle/>
          <a:p>
            <a:pPr rtl="0"/>
            <a:endParaRPr lang="en-GB" dirty="0"/>
          </a:p>
        </p:txBody>
      </p:sp>
      <p:sp>
        <p:nvSpPr>
          <p:cNvPr id="5" name="Slide Number Placeholder 4"/>
          <p:cNvSpPr>
            <a:spLocks noGrp="1"/>
          </p:cNvSpPr>
          <p:nvPr>
            <p:ph type="sldNum" sz="quarter" idx="12"/>
          </p:nvPr>
        </p:nvSpPr>
        <p:spPr/>
        <p:txBody>
          <a:bodyPr rtlCol="0"/>
          <a:lstStyle/>
          <a:p>
            <a:pPr rtl="0"/>
            <a:fld id="{E92AB6BF-0C71-499E-884B-BF11537C049A}" type="slidenum">
              <a:rPr lang="en-GB" smtClean="0"/>
              <a:pPr rtl="0"/>
              <a:t>‹#›</a:t>
            </a:fld>
            <a:endParaRPr lang="en-GB" dirty="0"/>
          </a:p>
        </p:txBody>
      </p:sp>
    </p:spTree>
    <p:extLst>
      <p:ext uri="{BB962C8B-B14F-4D97-AF65-F5344CB8AC3E}">
        <p14:creationId xmlns:p14="http://schemas.microsoft.com/office/powerpoint/2010/main" val="29937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28672B67-855F-4019-8DF2-051AA4914584}" type="datetimeFigureOut">
              <a:rPr lang="en-GB" smtClean="0"/>
              <a:pPr rtl="0"/>
              <a:t>04/11/2022</a:t>
            </a:fld>
            <a:endParaRPr lang="en-GB" dirty="0"/>
          </a:p>
        </p:txBody>
      </p:sp>
      <p:sp>
        <p:nvSpPr>
          <p:cNvPr id="3" name="Footer Placeholder 2"/>
          <p:cNvSpPr>
            <a:spLocks noGrp="1"/>
          </p:cNvSpPr>
          <p:nvPr>
            <p:ph type="ftr" sz="quarter" idx="11"/>
          </p:nvPr>
        </p:nvSpPr>
        <p:spPr/>
        <p:txBody>
          <a:bodyPr rtlCol="0"/>
          <a:lstStyle/>
          <a:p>
            <a:pPr rtl="0"/>
            <a:endParaRPr lang="en-GB" dirty="0"/>
          </a:p>
        </p:txBody>
      </p:sp>
      <p:sp>
        <p:nvSpPr>
          <p:cNvPr id="4" name="Slide Number Placeholder 3"/>
          <p:cNvSpPr>
            <a:spLocks noGrp="1"/>
          </p:cNvSpPr>
          <p:nvPr>
            <p:ph type="sldNum" sz="quarter" idx="12"/>
          </p:nvPr>
        </p:nvSpPr>
        <p:spPr/>
        <p:txBody>
          <a:bodyPr rtlCol="0"/>
          <a:lstStyle/>
          <a:p>
            <a:pPr rtl="0"/>
            <a:fld id="{E92AB6BF-0C71-499E-884B-BF11537C049A}" type="slidenum">
              <a:rPr lang="en-GB" smtClean="0"/>
              <a:pPr rtl="0"/>
              <a:t>‹#›</a:t>
            </a:fld>
            <a:endParaRPr lang="en-GB" dirty="0"/>
          </a:p>
        </p:txBody>
      </p:sp>
    </p:spTree>
    <p:extLst>
      <p:ext uri="{BB962C8B-B14F-4D97-AF65-F5344CB8AC3E}">
        <p14:creationId xmlns:p14="http://schemas.microsoft.com/office/powerpoint/2010/main" val="115400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rtlCol="0" anchor="ctr"/>
          <a:lstStyle>
            <a:lvl1pPr algn="l">
              <a:defRPr sz="2000" b="0">
                <a:solidFill>
                  <a:schemeClr val="accent1">
                    <a:lumMod val="75000"/>
                    <a:lumOff val="25000"/>
                  </a:schemeClr>
                </a:solidFill>
              </a:defRPr>
            </a:lvl1pPr>
          </a:lstStyle>
          <a:p>
            <a:pPr rtl="0"/>
            <a:r>
              <a:rPr lang="cy-GB"/>
              <a:t>Click to edit Master title style</a:t>
            </a:r>
          </a:p>
        </p:txBody>
      </p:sp>
      <p:sp>
        <p:nvSpPr>
          <p:cNvPr id="3" name="Content Placeholder 2"/>
          <p:cNvSpPr>
            <a:spLocks noGrp="1"/>
          </p:cNvSpPr>
          <p:nvPr>
            <p:ph idx="1"/>
          </p:nvPr>
        </p:nvSpPr>
        <p:spPr>
          <a:xfrm>
            <a:off x="447816" y="601200"/>
            <a:ext cx="11292840" cy="4204800"/>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p>
        </p:txBody>
      </p:sp>
      <p:sp>
        <p:nvSpPr>
          <p:cNvPr id="4" name="Text Placeholder 3"/>
          <p:cNvSpPr>
            <a:spLocks noGrp="1"/>
          </p:cNvSpPr>
          <p:nvPr>
            <p:ph type="body" sz="half" idx="2"/>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y-GB"/>
              <a:t>Click to edit Master text styles</a:t>
            </a:r>
          </a:p>
        </p:txBody>
      </p:sp>
      <p:sp>
        <p:nvSpPr>
          <p:cNvPr id="5" name="Date Placeholder 4"/>
          <p:cNvSpPr>
            <a:spLocks noGrp="1"/>
          </p:cNvSpPr>
          <p:nvPr>
            <p:ph type="dt" sz="half" idx="10"/>
          </p:nvPr>
        </p:nvSpPr>
        <p:spPr/>
        <p:txBody>
          <a:bodyPr rtlCol="0"/>
          <a:lstStyle>
            <a:lvl1pPr>
              <a:defRPr>
                <a:solidFill>
                  <a:schemeClr val="accent1">
                    <a:lumMod val="75000"/>
                    <a:lumOff val="25000"/>
                  </a:schemeClr>
                </a:solidFill>
              </a:defRPr>
            </a:lvl1pPr>
          </a:lstStyle>
          <a:p>
            <a:pPr rtl="0"/>
            <a:fld id="{28672B67-855F-4019-8DF2-051AA4914584}" type="datetimeFigureOut">
              <a:rPr lang="en-GB" smtClean="0"/>
              <a:pPr rtl="0"/>
              <a:t>04/11/2022</a:t>
            </a:fld>
            <a:endParaRPr lang="en-GB" dirty="0"/>
          </a:p>
        </p:txBody>
      </p:sp>
      <p:sp>
        <p:nvSpPr>
          <p:cNvPr id="6" name="Footer Placeholder 5"/>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en-GB" dirty="0"/>
          </a:p>
        </p:txBody>
      </p:sp>
      <p:sp>
        <p:nvSpPr>
          <p:cNvPr id="7" name="Slide Number Placeholder 6"/>
          <p:cNvSpPr>
            <a:spLocks noGrp="1"/>
          </p:cNvSpPr>
          <p:nvPr>
            <p:ph type="sldNum" sz="quarter" idx="12"/>
          </p:nvPr>
        </p:nvSpPr>
        <p:spPr/>
        <p:txBody>
          <a:bodyPr rtlCol="0"/>
          <a:lstStyle>
            <a:lvl1pPr>
              <a:defRPr>
                <a:solidFill>
                  <a:schemeClr val="accent1">
                    <a:lumMod val="75000"/>
                    <a:lumOff val="25000"/>
                  </a:schemeClr>
                </a:solidFill>
              </a:defRPr>
            </a:lvl1pPr>
          </a:lstStyle>
          <a:p>
            <a:pPr rtl="0"/>
            <a:fld id="{E92AB6BF-0C71-499E-884B-BF11537C049A}" type="slidenum">
              <a:rPr lang="en-GB" smtClean="0"/>
              <a:pPr rtl="0"/>
              <a:t>‹#›</a:t>
            </a:fld>
            <a:endParaRPr lang="en-GB" dirty="0"/>
          </a:p>
        </p:txBody>
      </p:sp>
    </p:spTree>
    <p:extLst>
      <p:ext uri="{BB962C8B-B14F-4D97-AF65-F5344CB8AC3E}">
        <p14:creationId xmlns:p14="http://schemas.microsoft.com/office/powerpoint/2010/main" val="358859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cy-GB"/>
              <a:t>Click to edit Master title style</a:t>
            </a:r>
          </a:p>
        </p:txBody>
      </p:sp>
      <p:sp>
        <p:nvSpPr>
          <p:cNvPr id="3" name="Picture Placeholder 2"/>
          <p:cNvSpPr>
            <a:spLocks noGrp="1" noChangeAspect="1"/>
          </p:cNvSpPr>
          <p:nvPr>
            <p:ph type="pic" idx="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cy-GB"/>
              <a:t>Click icon to add picture</a:t>
            </a:r>
          </a:p>
        </p:txBody>
      </p:sp>
      <p:sp>
        <p:nvSpPr>
          <p:cNvPr id="4" name="Text Placeholder 3"/>
          <p:cNvSpPr>
            <a:spLocks noGrp="1"/>
          </p:cNvSpPr>
          <p:nvPr>
            <p:ph type="body" sz="half" idx="2"/>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y-GB"/>
              <a:t>Click to edit Master text styles</a:t>
            </a:r>
          </a:p>
        </p:txBody>
      </p:sp>
      <p:sp>
        <p:nvSpPr>
          <p:cNvPr id="5" name="Date Placeholder 4"/>
          <p:cNvSpPr>
            <a:spLocks noGrp="1"/>
          </p:cNvSpPr>
          <p:nvPr>
            <p:ph type="dt" sz="half" idx="10"/>
          </p:nvPr>
        </p:nvSpPr>
        <p:spPr/>
        <p:txBody>
          <a:bodyPr rtlCol="0"/>
          <a:lstStyle/>
          <a:p>
            <a:pPr rtl="0"/>
            <a:fld id="{28672B67-855F-4019-8DF2-051AA4914584}" type="datetimeFigureOut">
              <a:rPr lang="en-GB" smtClean="0"/>
              <a:pPr rtl="0"/>
              <a:t>04/11/2022</a:t>
            </a:fld>
            <a:endParaRPr lang="en-GB" dirty="0"/>
          </a:p>
        </p:txBody>
      </p:sp>
      <p:sp>
        <p:nvSpPr>
          <p:cNvPr id="6" name="Footer Placeholder 5"/>
          <p:cNvSpPr>
            <a:spLocks noGrp="1"/>
          </p:cNvSpPr>
          <p:nvPr>
            <p:ph type="ftr" sz="quarter" idx="11"/>
          </p:nvPr>
        </p:nvSpPr>
        <p:spPr/>
        <p:txBody>
          <a:bodyPr rtlCol="0"/>
          <a:lstStyle/>
          <a:p>
            <a:pPr rtl="0"/>
            <a:endParaRPr lang="en-GB" dirty="0"/>
          </a:p>
        </p:txBody>
      </p:sp>
      <p:sp>
        <p:nvSpPr>
          <p:cNvPr id="7" name="Slide Number Placeholder 6"/>
          <p:cNvSpPr>
            <a:spLocks noGrp="1"/>
          </p:cNvSpPr>
          <p:nvPr>
            <p:ph type="sldNum" sz="quarter" idx="12"/>
          </p:nvPr>
        </p:nvSpPr>
        <p:spPr/>
        <p:txBody>
          <a:bodyPr rtlCol="0"/>
          <a:lstStyle/>
          <a:p>
            <a:pPr rtl="0"/>
            <a:fld id="{E92AB6BF-0C71-499E-884B-BF11537C049A}" type="slidenum">
              <a:rPr lang="en-GB" smtClean="0"/>
              <a:pPr rtl="0"/>
              <a:t>‹#›</a:t>
            </a:fld>
            <a:endParaRPr lang="en-GB" dirty="0"/>
          </a:p>
        </p:txBody>
      </p:sp>
    </p:spTree>
    <p:extLst>
      <p:ext uri="{BB962C8B-B14F-4D97-AF65-F5344CB8AC3E}">
        <p14:creationId xmlns:p14="http://schemas.microsoft.com/office/powerpoint/2010/main" val="128333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cy-GB"/>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28672B67-855F-4019-8DF2-051AA4914584}" type="datetimeFigureOut">
              <a:rPr lang="en-GB" smtClean="0"/>
              <a:pPr rtl="0"/>
              <a:t>04/11/2022</a:t>
            </a:fld>
            <a:endParaRPr lang="en-GB"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rtl="0"/>
            <a:endParaRPr lang="en-GB"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E92AB6BF-0C71-499E-884B-BF11537C049A}" type="slidenum">
              <a:rPr lang="en-GB" smtClean="0"/>
              <a:pPr rtl="0"/>
              <a:t>‹#›</a:t>
            </a:fld>
            <a:endParaRPr lang="en-GB"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7332562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svg"/><Relationship Id="rId26" Type="http://schemas.openxmlformats.org/officeDocument/2006/relationships/image" Target="../media/image37.svg"/><Relationship Id="rId3" Type="http://schemas.openxmlformats.org/officeDocument/2006/relationships/image" Target="../media/image16.png"/><Relationship Id="rId21" Type="http://schemas.openxmlformats.org/officeDocument/2006/relationships/image" Target="../media/image5.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5" Type="http://schemas.openxmlformats.org/officeDocument/2006/relationships/image" Target="../media/image36.png"/><Relationship Id="rId2" Type="http://schemas.openxmlformats.org/officeDocument/2006/relationships/notesSlide" Target="../notesSlides/notesSlide12.xml"/><Relationship Id="rId16" Type="http://schemas.openxmlformats.org/officeDocument/2006/relationships/image" Target="../media/image29.svg"/><Relationship Id="rId20"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4.png"/><Relationship Id="rId24" Type="http://schemas.openxmlformats.org/officeDocument/2006/relationships/image" Target="../media/image35.sv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4.png"/><Relationship Id="rId10" Type="http://schemas.openxmlformats.org/officeDocument/2006/relationships/image" Target="../media/image23.svg"/><Relationship Id="rId19" Type="http://schemas.openxmlformats.org/officeDocument/2006/relationships/image" Target="../media/image32.pn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 Id="rId22"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49.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complantcymru.org.uk/" TargetMode="External"/><Relationship Id="rId3" Type="http://schemas.openxmlformats.org/officeDocument/2006/relationships/hyperlink" Target="http://www.relate.org.uk/cymru/children-and-young-peoples-counselling" TargetMode="External"/><Relationship Id="rId7" Type="http://schemas.openxmlformats.org/officeDocument/2006/relationships/hyperlink" Target="https://llyw.cymru/cafcass-cymr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nyas.net/nyas-cymru/" TargetMode="External"/><Relationship Id="rId5" Type="http://schemas.openxmlformats.org/officeDocument/2006/relationships/hyperlink" Target="tel:08001111" TargetMode="External"/><Relationship Id="rId10" Type="http://schemas.openxmlformats.org/officeDocument/2006/relationships/hyperlink" Target="https://www.exchange-counselling.com/primary/" TargetMode="External"/><Relationship Id="rId4" Type="http://schemas.openxmlformats.org/officeDocument/2006/relationships/hyperlink" Target="http://www.childline.org.uk/info-advice/home-families/family-relationships/divorce-separation/" TargetMode="External"/><Relationship Id="rId9" Type="http://schemas.openxmlformats.org/officeDocument/2006/relationships/hyperlink" Target="https://naccc.org.u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hwb.gov.wales/curriculum-for-wales/designing-your-curriculum/cross-cutting-themes-for-designing-your-curriculum/"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hwb.gov.wales/curriculum-for-wales/health-and-well-being/statements-of-what-matters/"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hwb.gov.wales/curriculum-for-wales/humanities/statements-of-what-matter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hwb.gov.wales/curriculum-for-wales/health-and-well-being/statements-of-what-matter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hwb.gov.wales/curriculum-for-wales/humanities/statements-of-what-matter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A99BAA9-A9FD-49ED-92C7-A7F7263C47DF}"/>
              </a:ext>
            </a:extLst>
          </p:cNvPr>
          <p:cNvSpPr>
            <a:spLocks noGrp="1"/>
          </p:cNvSpPr>
          <p:nvPr>
            <p:ph type="title" idx="4294967295"/>
          </p:nvPr>
        </p:nvSpPr>
        <p:spPr>
          <a:xfrm>
            <a:off x="581192" y="-1189554"/>
            <a:ext cx="11029616" cy="1189554"/>
          </a:xfrm>
        </p:spPr>
        <p:txBody>
          <a:bodyPr vert="horz" lIns="91440" tIns="45720" rIns="91440" bIns="45720" rtlCol="0" anchor="b">
            <a:normAutofit/>
          </a:bodyPr>
          <a:lstStyle/>
          <a:p>
            <a:pPr rtl="0"/>
            <a:r>
              <a:rPr lang="cy-GB"/>
              <a:t>Sleid agoriadol</a:t>
            </a:r>
          </a:p>
        </p:txBody>
      </p:sp>
      <p:sp>
        <p:nvSpPr>
          <p:cNvPr id="7" name="Rectangle 6">
            <a:extLst>
              <a:ext uri="{FF2B5EF4-FFF2-40B4-BE49-F238E27FC236}">
                <a16:creationId xmlns:a16="http://schemas.microsoft.com/office/drawing/2014/main" id="{419A4C6C-0451-4BE1-880A-25DCD26A258F}"/>
              </a:ext>
              <a:ext uri="{C183D7F6-B498-43B3-948B-1728B52AA6E4}">
                <adec:decorative xmlns:adec="http://schemas.microsoft.com/office/drawing/2017/decorative" val="1"/>
              </a:ext>
            </a:extLst>
          </p:cNvPr>
          <p:cNvSpPr/>
          <p:nvPr/>
        </p:nvSpPr>
        <p:spPr>
          <a:xfrm>
            <a:off x="81024" y="40383"/>
            <a:ext cx="12029952" cy="1479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4" name="Picture 3" descr="Logo Prifysgol Caerwysg.">
            <a:extLst>
              <a:ext uri="{FF2B5EF4-FFF2-40B4-BE49-F238E27FC236}">
                <a16:creationId xmlns:a16="http://schemas.microsoft.com/office/drawing/2014/main" id="{73FD4CFE-0087-4EE6-B1F3-BD0F4FD89A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151" y="254110"/>
            <a:ext cx="2785640" cy="10446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ogo Gwasanaeth Eiriolaeth Ieuenctid Cenedlaethol Cymru (NYAS Cymru)">
            <a:extLst>
              <a:ext uri="{FF2B5EF4-FFF2-40B4-BE49-F238E27FC236}">
                <a16:creationId xmlns:a16="http://schemas.microsoft.com/office/drawing/2014/main" id="{1133A670-C9D1-4803-9940-D11B144F44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091865" y="122982"/>
            <a:ext cx="1732362" cy="13068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Logo Cymraeg Cymdeithas Genedlaethol y Canolfannau Cyswllt i Blant (NACCC) ">
            <a:extLst>
              <a:ext uri="{FF2B5EF4-FFF2-40B4-BE49-F238E27FC236}">
                <a16:creationId xmlns:a16="http://schemas.microsoft.com/office/drawing/2014/main" id="{FCEC00DA-72D6-4797-89AD-6369B4B0FE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9507867" y="254110"/>
            <a:ext cx="2339648" cy="110568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1E9D96A-B2F5-47DA-80A5-4CA0AF24A761}"/>
              </a:ext>
            </a:extLst>
          </p:cNvPr>
          <p:cNvSpPr txBox="1"/>
          <p:nvPr/>
        </p:nvSpPr>
        <p:spPr>
          <a:xfrm>
            <a:off x="0" y="1704179"/>
            <a:ext cx="11847515" cy="3477875"/>
          </a:xfrm>
          <a:prstGeom prst="rect">
            <a:avLst/>
          </a:prstGeom>
          <a:noFill/>
        </p:spPr>
        <p:txBody>
          <a:bodyPr wrap="square" rtlCol="0">
            <a:spAutoFit/>
          </a:bodyPr>
          <a:lstStyle/>
          <a:p>
            <a:pPr algn="ctr" rtl="0"/>
            <a:endParaRPr lang="en-GB" sz="4400" i="1" dirty="0">
              <a:solidFill>
                <a:schemeClr val="bg1"/>
              </a:solidFill>
            </a:endParaRPr>
          </a:p>
          <a:p>
            <a:pPr algn="ctr" rtl="0"/>
            <a:endParaRPr lang="en-GB" sz="4400" i="1" dirty="0">
              <a:solidFill>
                <a:schemeClr val="bg1"/>
              </a:solidFill>
              <a:effectLst/>
              <a:ea typeface="Calibri" panose="020F0502020204030204" pitchFamily="34" charset="0"/>
              <a:cs typeface="Times New Roman" panose="02020603050405020304" pitchFamily="18" charset="0"/>
            </a:endParaRPr>
          </a:p>
          <a:p>
            <a:pPr algn="ctr" rtl="0"/>
            <a:r>
              <a:rPr lang="cy-GB" sz="4400" dirty="0">
                <a:solidFill>
                  <a:schemeClr val="bg1"/>
                </a:solidFill>
                <a:effectLst/>
                <a:ea typeface="Calibri" panose="020F0502020204030204" pitchFamily="34" charset="0"/>
                <a:cs typeface="Times New Roman" panose="02020603050405020304" pitchFamily="18" charset="0"/>
              </a:rPr>
              <a:t>Stori Rosie:  Beth fydd yn digwydd os bydd teuluoedd yn newid?</a:t>
            </a:r>
          </a:p>
          <a:p>
            <a:pPr algn="ctr" rtl="0"/>
            <a:r>
              <a:rPr lang="cy-GB" sz="4400" dirty="0">
                <a:solidFill>
                  <a:schemeClr val="bg1"/>
                </a:solidFill>
                <a:ea typeface="Calibri" panose="020F0502020204030204" pitchFamily="34" charset="0"/>
                <a:cs typeface="Times New Roman" panose="02020603050405020304" pitchFamily="18" charset="0"/>
              </a:rPr>
              <a:t>Adnodd 1</a:t>
            </a:r>
            <a:r>
              <a:rPr lang="cy-GB" sz="4400" dirty="0">
                <a:solidFill>
                  <a:schemeClr val="bg1"/>
                </a:solidFill>
                <a:effectLst/>
                <a:ea typeface="Calibri" panose="020F0502020204030204" pitchFamily="34" charset="0"/>
                <a:cs typeface="Times New Roman" panose="02020603050405020304" pitchFamily="18" charset="0"/>
              </a:rPr>
              <a:t> </a:t>
            </a:r>
            <a:endParaRPr lang="en-GB" sz="4400" dirty="0">
              <a:solidFill>
                <a:schemeClr val="bg1"/>
              </a:solidFill>
            </a:endParaRPr>
          </a:p>
        </p:txBody>
      </p:sp>
      <p:pic>
        <p:nvPicPr>
          <p:cNvPr id="2" name="Picture 1" descr="Logo 'Ariennir yn Rhannol gan Lywodraeth Cymru'">
            <a:extLst>
              <a:ext uri="{FF2B5EF4-FFF2-40B4-BE49-F238E27FC236}">
                <a16:creationId xmlns:a16="http://schemas.microsoft.com/office/drawing/2014/main" id="{DE72331A-F55E-4DAE-A757-DCD1C50BDAC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205518" y="5665617"/>
            <a:ext cx="3436477" cy="1152000"/>
          </a:xfrm>
          <a:prstGeom prst="rect">
            <a:avLst/>
          </a:prstGeom>
        </p:spPr>
      </p:pic>
    </p:spTree>
    <p:extLst>
      <p:ext uri="{BB962C8B-B14F-4D97-AF65-F5344CB8AC3E}">
        <p14:creationId xmlns:p14="http://schemas.microsoft.com/office/powerpoint/2010/main" val="1082384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rtlCol="0">
            <a:normAutofit/>
          </a:bodyPr>
          <a:lstStyle/>
          <a:p>
            <a:pPr rtl="0"/>
            <a:r>
              <a:rPr lang="cy-GB" b="1" dirty="0">
                <a:solidFill>
                  <a:srgbClr val="FFFFFF"/>
                </a:solidFill>
                <a:effectLst/>
                <a:ea typeface="Calibri" panose="020F0502020204030204" pitchFamily="34" charset="0"/>
                <a:cs typeface="Times New Roman" panose="02020603050405020304" pitchFamily="18" charset="0"/>
              </a:rPr>
              <a:t>Stori Rosie Beth fydd yn digwydd os bydd teuluoedd yn newid? </a:t>
            </a:r>
            <a:r>
              <a:rPr lang="cy-GB" b="1" dirty="0">
                <a:solidFill>
                  <a:srgbClr val="FFFFFF"/>
                </a:solidFill>
              </a:rPr>
              <a:t>Adnodd 1 – Amcan dysgu </a:t>
            </a:r>
          </a:p>
        </p:txBody>
      </p:sp>
      <p:sp>
        <p:nvSpPr>
          <p:cNvPr id="30" name="Rectangle 29">
            <a:extLst>
              <a:ext uri="{FF2B5EF4-FFF2-40B4-BE49-F238E27FC236}">
                <a16:creationId xmlns:a16="http://schemas.microsoft.com/office/drawing/2014/main" id="{AD8034AD-3E16-4F15-BF5A-BE32C56EC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 y="2180496"/>
            <a:ext cx="2737942" cy="4045683"/>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pic>
        <p:nvPicPr>
          <p:cNvPr id="7" name="Picture 6" descr="Llun arddull cartŵn o ferch, Rosie. 9 oed.">
            <a:extLst>
              <a:ext uri="{FF2B5EF4-FFF2-40B4-BE49-F238E27FC236}">
                <a16:creationId xmlns:a16="http://schemas.microsoft.com/office/drawing/2014/main" id="{423F9E3F-A685-D13A-D9BC-CF47C8558507}"/>
              </a:ext>
            </a:extLst>
          </p:cNvPr>
          <p:cNvPicPr>
            <a:picLocks noChangeAspect="1"/>
          </p:cNvPicPr>
          <p:nvPr/>
        </p:nvPicPr>
        <p:blipFill rotWithShape="1">
          <a:blip r:embed="rId3"/>
          <a:srcRect b="14732"/>
          <a:stretch/>
        </p:blipFill>
        <p:spPr>
          <a:xfrm>
            <a:off x="1155491" y="2544037"/>
            <a:ext cx="1416514" cy="3157736"/>
          </a:xfrm>
          <a:prstGeom prst="rect">
            <a:avLst/>
          </a:prstGeom>
        </p:spPr>
      </p:pic>
      <p:sp>
        <p:nvSpPr>
          <p:cNvPr id="32" name="Rectangle 31">
            <a:extLst>
              <a:ext uri="{FF2B5EF4-FFF2-40B4-BE49-F238E27FC236}">
                <a16:creationId xmlns:a16="http://schemas.microsoft.com/office/drawing/2014/main" id="{DBA75D13-5FB1-44FA-A579-4DC5FD6B5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4778" y="2180497"/>
            <a:ext cx="2737942" cy="1942408"/>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pic>
        <p:nvPicPr>
          <p:cNvPr id="2" name="Picture 1" descr="Delwedd cartŵn o bartner Dad, Min, a'i mab Jonny. Mae Min a Jonny yn Dsieineaid. Mae Min yn gwisgo sbectol.">
            <a:extLst>
              <a:ext uri="{FF2B5EF4-FFF2-40B4-BE49-F238E27FC236}">
                <a16:creationId xmlns:a16="http://schemas.microsoft.com/office/drawing/2014/main" id="{26A677A8-EA5D-4777-B2CB-F201C995075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35149" y="2382217"/>
            <a:ext cx="2437200" cy="1538967"/>
          </a:xfrm>
          <a:prstGeom prst="rect">
            <a:avLst/>
          </a:prstGeom>
        </p:spPr>
      </p:pic>
      <p:sp>
        <p:nvSpPr>
          <p:cNvPr id="34" name="Rectangle 33">
            <a:extLst>
              <a:ext uri="{FF2B5EF4-FFF2-40B4-BE49-F238E27FC236}">
                <a16:creationId xmlns:a16="http://schemas.microsoft.com/office/drawing/2014/main" id="{522F4070-BC79-40BC-883E-62300F991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4778" y="4283771"/>
            <a:ext cx="2737942" cy="1942408"/>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pic>
        <p:nvPicPr>
          <p:cNvPr id="5" name="Picture 4" descr="Delwedd cartŵn o wncl Rosie, Mike, yn dal dwylo gyda'i ŵr Will a'u mab mabwysiedig Ollie. Teulu gwyn ydyn nhw. Mae Ollie yn 6 aoed ac mae ganddo wallt du, byr. ">
            <a:extLst>
              <a:ext uri="{FF2B5EF4-FFF2-40B4-BE49-F238E27FC236}">
                <a16:creationId xmlns:a16="http://schemas.microsoft.com/office/drawing/2014/main" id="{E19CD976-B43E-9EF7-B4ED-77EB365D212E}"/>
              </a:ext>
            </a:extLst>
          </p:cNvPr>
          <p:cNvPicPr>
            <a:picLocks noChangeAspect="1"/>
          </p:cNvPicPr>
          <p:nvPr/>
        </p:nvPicPr>
        <p:blipFill>
          <a:blip r:embed="rId5">
            <a:extLst>
              <a:ext uri="{28A0092B-C50C-407E-A947-70E740481C1C}">
                <a14:useLocalDpi xmlns:a14="http://schemas.microsoft.com/office/drawing/2010/main" val="0"/>
              </a:ext>
            </a:extLst>
          </a:blip>
          <a:stretch/>
        </p:blipFill>
        <p:spPr>
          <a:xfrm>
            <a:off x="3535149" y="4447405"/>
            <a:ext cx="2435275" cy="1598539"/>
          </a:xfrm>
          <a:prstGeom prst="rect">
            <a:avLst/>
          </a:prstGeom>
        </p:spPr>
      </p:pic>
      <p:sp>
        <p:nvSpPr>
          <p:cNvPr id="3" name="Content Placeholder 2"/>
          <p:cNvSpPr>
            <a:spLocks noGrp="1"/>
          </p:cNvSpPr>
          <p:nvPr>
            <p:ph idx="1"/>
          </p:nvPr>
        </p:nvSpPr>
        <p:spPr>
          <a:xfrm>
            <a:off x="6335805" y="2180496"/>
            <a:ext cx="5275001" cy="4045683"/>
          </a:xfrm>
          <a:ln w="38100">
            <a:solidFill>
              <a:srgbClr val="9B9B9B"/>
            </a:solidFill>
          </a:ln>
        </p:spPr>
        <p:txBody>
          <a:bodyPr rtlCol="0">
            <a:normAutofit fontScale="77500" lnSpcReduction="20000"/>
          </a:bodyPr>
          <a:lstStyle/>
          <a:p>
            <a:pPr marL="0" indent="0" rtl="0">
              <a:buNone/>
            </a:pPr>
            <a:r>
              <a:rPr lang="cy-GB" sz="3200" b="1" dirty="0">
                <a:solidFill>
                  <a:srgbClr val="62A9AA"/>
                </a:solidFill>
              </a:rPr>
              <a:t>Canlyniadau Dysgu</a:t>
            </a:r>
          </a:p>
          <a:p>
            <a:pPr marL="0" indent="0" rtl="0">
              <a:buNone/>
            </a:pPr>
            <a:r>
              <a:rPr lang="cy-GB" sz="2800" b="1" dirty="0">
                <a:solidFill>
                  <a:srgbClr val="62A9AA"/>
                </a:solidFill>
              </a:rPr>
              <a:t>Bydd dysgwyr yn gallu:</a:t>
            </a:r>
          </a:p>
          <a:p>
            <a:pPr rtl="0">
              <a:buClr>
                <a:srgbClr val="62A9AA"/>
              </a:buClr>
            </a:pPr>
            <a:r>
              <a:rPr lang="cy-GB" sz="2800" dirty="0"/>
              <a:t>disgrifio'r gwahanol ffyrdd y gall pobl fod yn deulu</a:t>
            </a:r>
          </a:p>
          <a:p>
            <a:pPr rtl="0">
              <a:buClr>
                <a:srgbClr val="62A9AA"/>
              </a:buClr>
            </a:pPr>
            <a:r>
              <a:rPr lang="cy-GB" sz="2800" dirty="0"/>
              <a:t>esbonio rhai o'r ffyrdd y mae teuluoedd yn dangos eu bod yn poeni am ei gilydd</a:t>
            </a:r>
          </a:p>
          <a:p>
            <a:pPr rtl="0">
              <a:spcBef>
                <a:spcPts val="0"/>
              </a:spcBef>
              <a:buClr>
                <a:srgbClr val="62A9AA"/>
              </a:buClr>
              <a:buSzPct val="100000"/>
              <a:buFont typeface="Wingdings" panose="05000000000000000000" pitchFamily="2" charset="2"/>
              <a:buChar char="§"/>
            </a:pPr>
            <a:r>
              <a:rPr lang="cy-GB" sz="2800" dirty="0"/>
              <a:t>disgrifio’r ystod o emosiynau y gall plant a phobl ifanc eu teimlo pan fydd rhieni a gofalwyr yn gwahanu a’r hyn y gall ffrindiau ei wneud i’w cefnogi ar yr adeg honno. </a:t>
            </a:r>
          </a:p>
        </p:txBody>
      </p:sp>
    </p:spTree>
    <p:extLst>
      <p:ext uri="{BB962C8B-B14F-4D97-AF65-F5344CB8AC3E}">
        <p14:creationId xmlns:p14="http://schemas.microsoft.com/office/powerpoint/2010/main" val="1818947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788" y="585627"/>
            <a:ext cx="11301573" cy="1232899"/>
          </a:xfrm>
        </p:spPr>
        <p:txBody>
          <a:bodyPr rtlCol="0" anchor="ctr">
            <a:normAutofit/>
          </a:bodyPr>
          <a:lstStyle/>
          <a:p>
            <a:pPr algn="ctr" rtl="0"/>
            <a:r>
              <a:rPr lang="cy-GB" sz="3200" b="1"/>
              <a:t>GWEITHGAREDD SYLFAENOL - Beth yw teulu?</a:t>
            </a:r>
          </a:p>
        </p:txBody>
      </p:sp>
      <p:sp>
        <p:nvSpPr>
          <p:cNvPr id="7" name="Cloud Callout 3" descr="Cwmwl geiriau'n cynnwys y geiriau:&#10;Beth yw teulu?&#10;Pwy all fod yn rhan o deulu?&#10;Pa eiriau ydych chi'n meddwl amdanyn nhw pan fyddwch chi'n meddwl am deulu? &#10;">
            <a:extLst>
              <a:ext uri="{FF2B5EF4-FFF2-40B4-BE49-F238E27FC236}">
                <a16:creationId xmlns:a16="http://schemas.microsoft.com/office/drawing/2014/main" id="{3F17924C-FE0B-46F2-9CC4-E6618583842F}"/>
              </a:ext>
            </a:extLst>
          </p:cNvPr>
          <p:cNvSpPr/>
          <p:nvPr/>
        </p:nvSpPr>
        <p:spPr>
          <a:xfrm>
            <a:off x="838948" y="2171525"/>
            <a:ext cx="5551577" cy="3016924"/>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61950" rtl="0"/>
            <a:endParaRPr lang="en-GB" sz="2000" b="1" i="1" dirty="0">
              <a:solidFill>
                <a:srgbClr val="62A9AA"/>
              </a:solidFill>
              <a:effectLst/>
              <a:ea typeface="Times New Roman" panose="02020603050405020304" pitchFamily="18" charset="0"/>
              <a:cs typeface="Arial" panose="020B0604020202020204" pitchFamily="34" charset="0"/>
            </a:endParaRPr>
          </a:p>
          <a:p>
            <a:pPr lvl="0" indent="174625" rtl="0"/>
            <a:r>
              <a:rPr lang="cy-GB" sz="2200" dirty="0">
                <a:solidFill>
                  <a:schemeClr val="tx1"/>
                </a:solidFill>
                <a:effectLst/>
                <a:ea typeface="Times New Roman" panose="02020603050405020304" pitchFamily="18" charset="0"/>
                <a:cs typeface="Arial" panose="020B0604020202020204" pitchFamily="34" charset="0"/>
              </a:rPr>
              <a:t>Beth yw teulu?</a:t>
            </a:r>
            <a:endParaRPr lang="en-GB" sz="2200" dirty="0">
              <a:solidFill>
                <a:schemeClr val="tx1"/>
              </a:solidFill>
              <a:effectLst/>
              <a:ea typeface="Times New Roman" panose="02020603050405020304" pitchFamily="18" charset="0"/>
              <a:cs typeface="Times New Roman" panose="02020603050405020304" pitchFamily="18" charset="0"/>
            </a:endParaRPr>
          </a:p>
          <a:p>
            <a:pPr marL="174625" lvl="0" defTabSz="574675" rtl="0"/>
            <a:r>
              <a:rPr lang="cy-GB" sz="2200" dirty="0">
                <a:solidFill>
                  <a:schemeClr val="tx1"/>
                </a:solidFill>
                <a:effectLst/>
                <a:ea typeface="Times New Roman" panose="02020603050405020304" pitchFamily="18" charset="0"/>
                <a:cs typeface="Arial" panose="020B0604020202020204" pitchFamily="34" charset="0"/>
              </a:rPr>
              <a:t>Pwy all fod yn rhan o deulu?</a:t>
            </a:r>
          </a:p>
          <a:p>
            <a:pPr marL="174625" lvl="0" rtl="0"/>
            <a:r>
              <a:rPr lang="cy-GB" sz="2200" dirty="0">
                <a:solidFill>
                  <a:schemeClr val="tx1"/>
                </a:solidFill>
                <a:ea typeface="Times New Roman" panose="02020603050405020304" pitchFamily="18" charset="0"/>
                <a:cs typeface="Arial" panose="020B0604020202020204" pitchFamily="34" charset="0"/>
              </a:rPr>
              <a:t>Pa eiriau ydych chi'n meddwl amdanyn nhw pan fyddwch chi'n meddwl am deulu? </a:t>
            </a:r>
            <a:endParaRPr lang="en-GB" sz="2400" dirty="0">
              <a:solidFill>
                <a:schemeClr val="tx1"/>
              </a:solidFill>
            </a:endParaRPr>
          </a:p>
        </p:txBody>
      </p:sp>
      <p:pic>
        <p:nvPicPr>
          <p:cNvPr id="3" name="Picture 2" descr="Delwedd cartŵn o dŷ gyda choeden a blodyn">
            <a:extLst>
              <a:ext uri="{FF2B5EF4-FFF2-40B4-BE49-F238E27FC236}">
                <a16:creationId xmlns:a16="http://schemas.microsoft.com/office/drawing/2014/main" id="{B4FB431B-490D-480D-9396-4981BFB2AD5D}"/>
              </a:ext>
            </a:extLst>
          </p:cNvPr>
          <p:cNvPicPr>
            <a:picLocks noChangeAspect="1"/>
          </p:cNvPicPr>
          <p:nvPr/>
        </p:nvPicPr>
        <p:blipFill>
          <a:blip r:embed="rId3"/>
          <a:stretch>
            <a:fillRect/>
          </a:stretch>
        </p:blipFill>
        <p:spPr>
          <a:xfrm>
            <a:off x="7562410" y="2171525"/>
            <a:ext cx="3200677" cy="3200677"/>
          </a:xfrm>
          <a:prstGeom prst="rect">
            <a:avLst/>
          </a:prstGeom>
        </p:spPr>
      </p:pic>
    </p:spTree>
    <p:extLst>
      <p:ext uri="{BB962C8B-B14F-4D97-AF65-F5344CB8AC3E}">
        <p14:creationId xmlns:p14="http://schemas.microsoft.com/office/powerpoint/2010/main" val="3437534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063" y="626591"/>
            <a:ext cx="11275116" cy="1173504"/>
          </a:xfrm>
        </p:spPr>
        <p:txBody>
          <a:bodyPr rtlCol="0" anchor="ctr">
            <a:normAutofit/>
          </a:bodyPr>
          <a:lstStyle/>
          <a:p>
            <a:pPr algn="ctr" rtl="0"/>
            <a:r>
              <a:rPr lang="cy-GB" sz="3200" b="1">
                <a:latin typeface="+mn-lt"/>
              </a:rPr>
              <a:t>BETH mae Teuluoedd yn ei wneud i'w gilydd?</a:t>
            </a:r>
          </a:p>
        </p:txBody>
      </p:sp>
      <p:sp>
        <p:nvSpPr>
          <p:cNvPr id="7" name="Cloud Callout 3" descr="Cwmwl geiriau gyda'r geiriau:&#10;Beth mae teuluoedd yn ei wneud i'w gilydd i ddangos eu bod yn poeni am ei gilydd? &#10;&#10;">
            <a:extLst>
              <a:ext uri="{FF2B5EF4-FFF2-40B4-BE49-F238E27FC236}">
                <a16:creationId xmlns:a16="http://schemas.microsoft.com/office/drawing/2014/main" id="{3F17924C-FE0B-46F2-9CC4-E6618583842F}"/>
              </a:ext>
            </a:extLst>
          </p:cNvPr>
          <p:cNvSpPr/>
          <p:nvPr/>
        </p:nvSpPr>
        <p:spPr>
          <a:xfrm>
            <a:off x="452063" y="1989662"/>
            <a:ext cx="4159259" cy="2025432"/>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r>
              <a:rPr lang="cy-GB" sz="2200" dirty="0">
                <a:solidFill>
                  <a:schemeClr val="tx1"/>
                </a:solidFill>
                <a:effectLst/>
                <a:ea typeface="Times New Roman" panose="02020603050405020304" pitchFamily="18" charset="0"/>
                <a:cs typeface="Arial" panose="020B0604020202020204" pitchFamily="34" charset="0"/>
              </a:rPr>
              <a:t>Beth mae teuluoedd yn ei wneud i'w gilydd i ddangos eu bod yn poeni am ei gilydd? </a:t>
            </a:r>
            <a:endParaRPr lang="en-GB" sz="2400" dirty="0">
              <a:solidFill>
                <a:schemeClr val="tx1"/>
              </a:solidFill>
            </a:endParaRPr>
          </a:p>
        </p:txBody>
      </p:sp>
      <p:grpSp>
        <p:nvGrpSpPr>
          <p:cNvPr id="25" name="Group 24">
            <a:extLst>
              <a:ext uri="{FF2B5EF4-FFF2-40B4-BE49-F238E27FC236}">
                <a16:creationId xmlns:a16="http://schemas.microsoft.com/office/drawing/2014/main" id="{E043E898-50A4-48D7-9E8B-AAD0D9057436}"/>
              </a:ext>
              <a:ext uri="{C183D7F6-B498-43B3-948B-1728B52AA6E4}">
                <adec:decorative xmlns:adec="http://schemas.microsoft.com/office/drawing/2017/decorative" val="1"/>
              </a:ext>
            </a:extLst>
          </p:cNvPr>
          <p:cNvGrpSpPr/>
          <p:nvPr/>
        </p:nvGrpSpPr>
        <p:grpSpPr>
          <a:xfrm>
            <a:off x="5167000" y="1879499"/>
            <a:ext cx="3287487" cy="965031"/>
            <a:chOff x="5802085" y="2843805"/>
            <a:chExt cx="3287487" cy="965031"/>
          </a:xfrm>
        </p:grpSpPr>
        <p:pic>
          <p:nvPicPr>
            <p:cNvPr id="4" name="Graphic 3" descr="Shoe with solid fill,">
              <a:extLst>
                <a:ext uri="{FF2B5EF4-FFF2-40B4-BE49-F238E27FC236}">
                  <a16:creationId xmlns:a16="http://schemas.microsoft.com/office/drawing/2014/main" id="{E5F4D2B5-605E-4674-B0CE-5D7DE328509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02085" y="2843805"/>
              <a:ext cx="914400" cy="914400"/>
            </a:xfrm>
            <a:prstGeom prst="rect">
              <a:avLst/>
            </a:prstGeom>
          </p:spPr>
        </p:pic>
        <p:sp>
          <p:nvSpPr>
            <p:cNvPr id="9" name="TextBox 8">
              <a:extLst>
                <a:ext uri="{FF2B5EF4-FFF2-40B4-BE49-F238E27FC236}">
                  <a16:creationId xmlns:a16="http://schemas.microsoft.com/office/drawing/2014/main" id="{760D62D3-AE2C-42F0-94F5-B23C06A19EC2}"/>
                </a:ext>
              </a:extLst>
            </p:cNvPr>
            <p:cNvSpPr txBox="1"/>
            <p:nvPr/>
          </p:nvSpPr>
          <p:spPr>
            <a:xfrm>
              <a:off x="6792686" y="2977839"/>
              <a:ext cx="2296886" cy="830997"/>
            </a:xfrm>
            <a:prstGeom prst="rect">
              <a:avLst/>
            </a:prstGeom>
            <a:solidFill>
              <a:srgbClr val="969FA7"/>
            </a:solidFill>
          </p:spPr>
          <p:txBody>
            <a:bodyPr wrap="square" rtlCol="0">
              <a:spAutoFit/>
            </a:bodyPr>
            <a:lstStyle/>
            <a:p>
              <a:pPr rtl="0"/>
              <a:r>
                <a:rPr lang="cy-GB" sz="1600" b="1" dirty="0">
                  <a:solidFill>
                    <a:schemeClr val="bg1"/>
                  </a:solidFill>
                </a:rPr>
                <a:t>Helpu ei gilydd, e.e. clymu careiau esgidiau</a:t>
              </a:r>
            </a:p>
          </p:txBody>
        </p:sp>
      </p:grpSp>
      <p:grpSp>
        <p:nvGrpSpPr>
          <p:cNvPr id="26" name="Group 25">
            <a:extLst>
              <a:ext uri="{FF2B5EF4-FFF2-40B4-BE49-F238E27FC236}">
                <a16:creationId xmlns:a16="http://schemas.microsoft.com/office/drawing/2014/main" id="{A4A98794-CED2-4006-BF0B-A6A99F76372C}"/>
              </a:ext>
              <a:ext uri="{C183D7F6-B498-43B3-948B-1728B52AA6E4}">
                <adec:decorative xmlns:adec="http://schemas.microsoft.com/office/drawing/2017/decorative" val="1"/>
              </a:ext>
            </a:extLst>
          </p:cNvPr>
          <p:cNvGrpSpPr/>
          <p:nvPr/>
        </p:nvGrpSpPr>
        <p:grpSpPr>
          <a:xfrm>
            <a:off x="8251371" y="2645648"/>
            <a:ext cx="3287487" cy="914400"/>
            <a:chOff x="5802085" y="3650120"/>
            <a:chExt cx="3287487" cy="914400"/>
          </a:xfrm>
        </p:grpSpPr>
        <p:sp>
          <p:nvSpPr>
            <p:cNvPr id="10" name="TextBox 9">
              <a:extLst>
                <a:ext uri="{FF2B5EF4-FFF2-40B4-BE49-F238E27FC236}">
                  <a16:creationId xmlns:a16="http://schemas.microsoft.com/office/drawing/2014/main" id="{08B9B12D-5611-4570-BAC0-763371EE5AE6}"/>
                </a:ext>
              </a:extLst>
            </p:cNvPr>
            <p:cNvSpPr txBox="1"/>
            <p:nvPr/>
          </p:nvSpPr>
          <p:spPr>
            <a:xfrm>
              <a:off x="6792686" y="3784155"/>
              <a:ext cx="2296886" cy="646331"/>
            </a:xfrm>
            <a:prstGeom prst="rect">
              <a:avLst/>
            </a:prstGeom>
            <a:solidFill>
              <a:srgbClr val="969FA7"/>
            </a:solidFill>
          </p:spPr>
          <p:txBody>
            <a:bodyPr wrap="square" rtlCol="0">
              <a:spAutoFit/>
            </a:bodyPr>
            <a:lstStyle/>
            <a:p>
              <a:pPr rtl="0"/>
              <a:r>
                <a:rPr lang="cy-GB" b="1" dirty="0">
                  <a:solidFill>
                    <a:schemeClr val="bg1"/>
                  </a:solidFill>
                </a:rPr>
                <a:t>Gwneud bwyd i'w gilydd</a:t>
              </a:r>
            </a:p>
          </p:txBody>
        </p:sp>
        <p:pic>
          <p:nvPicPr>
            <p:cNvPr id="12" name="Graphic 11" descr="Plat gyda chyllell a fforc">
              <a:extLst>
                <a:ext uri="{FF2B5EF4-FFF2-40B4-BE49-F238E27FC236}">
                  <a16:creationId xmlns:a16="http://schemas.microsoft.com/office/drawing/2014/main" id="{8113E03D-5561-4B36-9AA2-FE50E282B6A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02085" y="3650120"/>
              <a:ext cx="914400" cy="914400"/>
            </a:xfrm>
            <a:prstGeom prst="rect">
              <a:avLst/>
            </a:prstGeom>
          </p:spPr>
        </p:pic>
      </p:grpSp>
      <p:grpSp>
        <p:nvGrpSpPr>
          <p:cNvPr id="27" name="Group 26">
            <a:extLst>
              <a:ext uri="{FF2B5EF4-FFF2-40B4-BE49-F238E27FC236}">
                <a16:creationId xmlns:a16="http://schemas.microsoft.com/office/drawing/2014/main" id="{7F059DEB-308B-4E43-B651-AF05DC48B1B1}"/>
              </a:ext>
              <a:ext uri="{C183D7F6-B498-43B3-948B-1728B52AA6E4}">
                <adec:decorative xmlns:adec="http://schemas.microsoft.com/office/drawing/2017/decorative" val="1"/>
              </a:ext>
            </a:extLst>
          </p:cNvPr>
          <p:cNvGrpSpPr/>
          <p:nvPr/>
        </p:nvGrpSpPr>
        <p:grpSpPr>
          <a:xfrm>
            <a:off x="5143497" y="3267307"/>
            <a:ext cx="3287487" cy="914400"/>
            <a:chOff x="5802085" y="4430486"/>
            <a:chExt cx="3287487" cy="914400"/>
          </a:xfrm>
        </p:grpSpPr>
        <p:sp>
          <p:nvSpPr>
            <p:cNvPr id="13" name="TextBox 12">
              <a:extLst>
                <a:ext uri="{FF2B5EF4-FFF2-40B4-BE49-F238E27FC236}">
                  <a16:creationId xmlns:a16="http://schemas.microsoft.com/office/drawing/2014/main" id="{CAE96EDF-776B-4082-BC37-2F98B2852D15}"/>
                </a:ext>
              </a:extLst>
            </p:cNvPr>
            <p:cNvSpPr txBox="1"/>
            <p:nvPr/>
          </p:nvSpPr>
          <p:spPr>
            <a:xfrm>
              <a:off x="6792686" y="4590471"/>
              <a:ext cx="2296886" cy="646331"/>
            </a:xfrm>
            <a:prstGeom prst="rect">
              <a:avLst/>
            </a:prstGeom>
            <a:solidFill>
              <a:srgbClr val="969FA7"/>
            </a:solidFill>
          </p:spPr>
          <p:txBody>
            <a:bodyPr wrap="square" rtlCol="0">
              <a:spAutoFit/>
            </a:bodyPr>
            <a:lstStyle/>
            <a:p>
              <a:pPr rtl="0"/>
              <a:r>
                <a:rPr lang="cy-GB" b="1" dirty="0">
                  <a:solidFill>
                    <a:schemeClr val="bg1"/>
                  </a:solidFill>
                </a:rPr>
                <a:t>Chwarae gyda'i gilydd, e.e. yn y parc</a:t>
              </a:r>
            </a:p>
          </p:txBody>
        </p:sp>
        <p:pic>
          <p:nvPicPr>
            <p:cNvPr id="15" name="Graphic 14" descr="Playground with solid fill.">
              <a:extLst>
                <a:ext uri="{FF2B5EF4-FFF2-40B4-BE49-F238E27FC236}">
                  <a16:creationId xmlns:a16="http://schemas.microsoft.com/office/drawing/2014/main" id="{8A235B43-E56A-4327-8B24-3C573A0D825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02085" y="4430486"/>
              <a:ext cx="914400" cy="914400"/>
            </a:xfrm>
            <a:prstGeom prst="rect">
              <a:avLst/>
            </a:prstGeom>
          </p:spPr>
        </p:pic>
      </p:grpSp>
      <p:grpSp>
        <p:nvGrpSpPr>
          <p:cNvPr id="28" name="Group 27">
            <a:extLst>
              <a:ext uri="{FF2B5EF4-FFF2-40B4-BE49-F238E27FC236}">
                <a16:creationId xmlns:a16="http://schemas.microsoft.com/office/drawing/2014/main" id="{6F73663C-D27B-4952-B2E3-1A9DFFE0C2AD}"/>
              </a:ext>
              <a:ext uri="{C183D7F6-B498-43B3-948B-1728B52AA6E4}">
                <adec:decorative xmlns:adec="http://schemas.microsoft.com/office/drawing/2017/decorative" val="1"/>
              </a:ext>
            </a:extLst>
          </p:cNvPr>
          <p:cNvGrpSpPr/>
          <p:nvPr/>
        </p:nvGrpSpPr>
        <p:grpSpPr>
          <a:xfrm>
            <a:off x="8251371" y="4073623"/>
            <a:ext cx="3249386" cy="914400"/>
            <a:chOff x="5840186" y="5344886"/>
            <a:chExt cx="3249386" cy="914400"/>
          </a:xfrm>
        </p:grpSpPr>
        <p:sp>
          <p:nvSpPr>
            <p:cNvPr id="16" name="TextBox 15">
              <a:extLst>
                <a:ext uri="{FF2B5EF4-FFF2-40B4-BE49-F238E27FC236}">
                  <a16:creationId xmlns:a16="http://schemas.microsoft.com/office/drawing/2014/main" id="{3041FA6A-AAB5-4511-8424-37052B63166D}"/>
                </a:ext>
              </a:extLst>
            </p:cNvPr>
            <p:cNvSpPr txBox="1"/>
            <p:nvPr/>
          </p:nvSpPr>
          <p:spPr>
            <a:xfrm>
              <a:off x="6792686" y="5451216"/>
              <a:ext cx="2296886" cy="646331"/>
            </a:xfrm>
            <a:prstGeom prst="rect">
              <a:avLst/>
            </a:prstGeom>
            <a:solidFill>
              <a:srgbClr val="969FA7"/>
            </a:solidFill>
          </p:spPr>
          <p:txBody>
            <a:bodyPr wrap="square" rtlCol="0">
              <a:spAutoFit/>
            </a:bodyPr>
            <a:lstStyle/>
            <a:p>
              <a:pPr rtl="0"/>
              <a:r>
                <a:rPr lang="cy-GB" b="1" dirty="0">
                  <a:solidFill>
                    <a:schemeClr val="bg1"/>
                  </a:solidFill>
                </a:rPr>
                <a:t>Mynd ar wyliau gyda’i gilydd</a:t>
              </a:r>
            </a:p>
          </p:txBody>
        </p:sp>
        <p:pic>
          <p:nvPicPr>
            <p:cNvPr id="24" name="Graphic 23" descr="Trailer with solid fill.">
              <a:extLst>
                <a:ext uri="{FF2B5EF4-FFF2-40B4-BE49-F238E27FC236}">
                  <a16:creationId xmlns:a16="http://schemas.microsoft.com/office/drawing/2014/main" id="{48061DBE-41AD-424A-B272-D026B0775F5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40186" y="5344886"/>
              <a:ext cx="914400" cy="914400"/>
            </a:xfrm>
            <a:prstGeom prst="rect">
              <a:avLst/>
            </a:prstGeom>
          </p:spPr>
        </p:pic>
      </p:grpSp>
      <p:grpSp>
        <p:nvGrpSpPr>
          <p:cNvPr id="36" name="Group 35">
            <a:extLst>
              <a:ext uri="{FF2B5EF4-FFF2-40B4-BE49-F238E27FC236}">
                <a16:creationId xmlns:a16="http://schemas.microsoft.com/office/drawing/2014/main" id="{8A92C90D-241C-4B29-8F72-FBCFCF476517}"/>
              </a:ext>
              <a:ext uri="{C183D7F6-B498-43B3-948B-1728B52AA6E4}">
                <adec:decorative xmlns:adec="http://schemas.microsoft.com/office/drawing/2017/decorative" val="1"/>
              </a:ext>
            </a:extLst>
          </p:cNvPr>
          <p:cNvGrpSpPr/>
          <p:nvPr/>
        </p:nvGrpSpPr>
        <p:grpSpPr>
          <a:xfrm>
            <a:off x="320381" y="4168103"/>
            <a:ext cx="3331028" cy="937662"/>
            <a:chOff x="1034144" y="5111771"/>
            <a:chExt cx="3331028" cy="937662"/>
          </a:xfrm>
        </p:grpSpPr>
        <p:sp>
          <p:nvSpPr>
            <p:cNvPr id="18" name="TextBox 17">
              <a:extLst>
                <a:ext uri="{FF2B5EF4-FFF2-40B4-BE49-F238E27FC236}">
                  <a16:creationId xmlns:a16="http://schemas.microsoft.com/office/drawing/2014/main" id="{902A9AFF-5624-4F3E-8236-E45A579725DF}"/>
                </a:ext>
              </a:extLst>
            </p:cNvPr>
            <p:cNvSpPr txBox="1"/>
            <p:nvPr/>
          </p:nvSpPr>
          <p:spPr>
            <a:xfrm>
              <a:off x="2068286" y="5218436"/>
              <a:ext cx="2296886" cy="830997"/>
            </a:xfrm>
            <a:prstGeom prst="rect">
              <a:avLst/>
            </a:prstGeom>
            <a:solidFill>
              <a:srgbClr val="969FA7"/>
            </a:solidFill>
          </p:spPr>
          <p:txBody>
            <a:bodyPr wrap="square" rtlCol="0">
              <a:spAutoFit/>
            </a:bodyPr>
            <a:lstStyle/>
            <a:p>
              <a:pPr rtl="0"/>
              <a:r>
                <a:rPr lang="cy-GB" sz="1600" b="1" dirty="0">
                  <a:solidFill>
                    <a:schemeClr val="bg1"/>
                  </a:solidFill>
                </a:rPr>
                <a:t>Gofalu am ei gilydd, e.e. pan mae unrhyw yn sâl</a:t>
              </a:r>
            </a:p>
          </p:txBody>
        </p:sp>
        <p:pic>
          <p:nvPicPr>
            <p:cNvPr id="30" name="Graphic 29" descr="Sleep with solid fill.">
              <a:extLst>
                <a:ext uri="{FF2B5EF4-FFF2-40B4-BE49-F238E27FC236}">
                  <a16:creationId xmlns:a16="http://schemas.microsoft.com/office/drawing/2014/main" id="{F49F171F-21EE-4B87-8C11-16FDAEC6ECE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4144" y="5111771"/>
              <a:ext cx="914400" cy="914400"/>
            </a:xfrm>
            <a:prstGeom prst="rect">
              <a:avLst/>
            </a:prstGeom>
          </p:spPr>
        </p:pic>
      </p:grpSp>
      <p:grpSp>
        <p:nvGrpSpPr>
          <p:cNvPr id="47" name="Group 46">
            <a:extLst>
              <a:ext uri="{FF2B5EF4-FFF2-40B4-BE49-F238E27FC236}">
                <a16:creationId xmlns:a16="http://schemas.microsoft.com/office/drawing/2014/main" id="{3DA2FF4A-D047-4B84-9BC3-DE4F82C54436}"/>
              </a:ext>
              <a:ext uri="{C183D7F6-B498-43B3-948B-1728B52AA6E4}">
                <adec:decorative xmlns:adec="http://schemas.microsoft.com/office/drawing/2017/decorative" val="1"/>
              </a:ext>
            </a:extLst>
          </p:cNvPr>
          <p:cNvGrpSpPr/>
          <p:nvPr/>
        </p:nvGrpSpPr>
        <p:grpSpPr>
          <a:xfrm>
            <a:off x="1480906" y="5161452"/>
            <a:ext cx="3302799" cy="830997"/>
            <a:chOff x="232599" y="5752930"/>
            <a:chExt cx="3302799" cy="830997"/>
          </a:xfrm>
        </p:grpSpPr>
        <p:sp>
          <p:nvSpPr>
            <p:cNvPr id="17" name="TextBox 16">
              <a:extLst>
                <a:ext uri="{FF2B5EF4-FFF2-40B4-BE49-F238E27FC236}">
                  <a16:creationId xmlns:a16="http://schemas.microsoft.com/office/drawing/2014/main" id="{695C70CB-94F7-4FE7-A807-69E590E0535A}"/>
                </a:ext>
              </a:extLst>
            </p:cNvPr>
            <p:cNvSpPr txBox="1"/>
            <p:nvPr/>
          </p:nvSpPr>
          <p:spPr>
            <a:xfrm>
              <a:off x="1238512" y="5752930"/>
              <a:ext cx="2296886" cy="830997"/>
            </a:xfrm>
            <a:prstGeom prst="rect">
              <a:avLst/>
            </a:prstGeom>
            <a:solidFill>
              <a:srgbClr val="969FA7"/>
            </a:solidFill>
          </p:spPr>
          <p:txBody>
            <a:bodyPr wrap="square" rtlCol="0">
              <a:spAutoFit/>
            </a:bodyPr>
            <a:lstStyle/>
            <a:p>
              <a:pPr rtl="0"/>
              <a:r>
                <a:rPr lang="cy-GB" sz="1600" b="1" dirty="0">
                  <a:solidFill>
                    <a:schemeClr val="bg1"/>
                  </a:solidFill>
                </a:rPr>
                <a:t>Helpu ei gilydd, e.e. clymu careiau esgidiau</a:t>
              </a:r>
            </a:p>
          </p:txBody>
        </p:sp>
        <p:pic>
          <p:nvPicPr>
            <p:cNvPr id="32" name="Graphic 31" descr="Mop a bwced">
              <a:extLst>
                <a:ext uri="{FF2B5EF4-FFF2-40B4-BE49-F238E27FC236}">
                  <a16:creationId xmlns:a16="http://schemas.microsoft.com/office/drawing/2014/main" id="{ACEA6AE4-9034-48A8-91EE-CB723F8FF04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2599" y="5787802"/>
              <a:ext cx="718456" cy="718456"/>
            </a:xfrm>
            <a:prstGeom prst="rect">
              <a:avLst/>
            </a:prstGeom>
          </p:spPr>
        </p:pic>
      </p:grpSp>
      <p:grpSp>
        <p:nvGrpSpPr>
          <p:cNvPr id="3" name="Group 2">
            <a:extLst>
              <a:ext uri="{FF2B5EF4-FFF2-40B4-BE49-F238E27FC236}">
                <a16:creationId xmlns:a16="http://schemas.microsoft.com/office/drawing/2014/main" id="{F95DEEF7-13C5-4D91-A21C-C22438DC4346}"/>
              </a:ext>
              <a:ext uri="{C183D7F6-B498-43B3-948B-1728B52AA6E4}">
                <adec:decorative xmlns:adec="http://schemas.microsoft.com/office/drawing/2017/decorative" val="1"/>
              </a:ext>
            </a:extLst>
          </p:cNvPr>
          <p:cNvGrpSpPr/>
          <p:nvPr/>
        </p:nvGrpSpPr>
        <p:grpSpPr>
          <a:xfrm>
            <a:off x="5093766" y="4877805"/>
            <a:ext cx="3298371" cy="914400"/>
            <a:chOff x="5093766" y="4877805"/>
            <a:chExt cx="3298371" cy="914400"/>
          </a:xfrm>
        </p:grpSpPr>
        <p:pic>
          <p:nvPicPr>
            <p:cNvPr id="34" name="Graphic 33" descr="Open book with solid fill.">
              <a:extLst>
                <a:ext uri="{FF2B5EF4-FFF2-40B4-BE49-F238E27FC236}">
                  <a16:creationId xmlns:a16="http://schemas.microsoft.com/office/drawing/2014/main" id="{88070B8B-59DD-4C1E-A4F0-BF7E07677E5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93766" y="4877805"/>
              <a:ext cx="914400" cy="914400"/>
            </a:xfrm>
            <a:prstGeom prst="rect">
              <a:avLst/>
            </a:prstGeom>
          </p:spPr>
        </p:pic>
        <p:sp>
          <p:nvSpPr>
            <p:cNvPr id="35" name="TextBox 34">
              <a:extLst>
                <a:ext uri="{FF2B5EF4-FFF2-40B4-BE49-F238E27FC236}">
                  <a16:creationId xmlns:a16="http://schemas.microsoft.com/office/drawing/2014/main" id="{2F984BBD-785B-4648-8F71-37428E517135}"/>
                </a:ext>
              </a:extLst>
            </p:cNvPr>
            <p:cNvSpPr txBox="1"/>
            <p:nvPr/>
          </p:nvSpPr>
          <p:spPr>
            <a:xfrm>
              <a:off x="6095251" y="5011839"/>
              <a:ext cx="2296886" cy="646331"/>
            </a:xfrm>
            <a:prstGeom prst="rect">
              <a:avLst/>
            </a:prstGeom>
            <a:solidFill>
              <a:srgbClr val="969FA7"/>
            </a:solidFill>
          </p:spPr>
          <p:txBody>
            <a:bodyPr wrap="square" rtlCol="0">
              <a:spAutoFit/>
            </a:bodyPr>
            <a:lstStyle/>
            <a:p>
              <a:pPr rtl="0"/>
              <a:r>
                <a:rPr lang="cy-GB" b="1" dirty="0">
                  <a:solidFill>
                    <a:schemeClr val="bg1"/>
                  </a:solidFill>
                </a:rPr>
                <a:t>Helpu gyda gwaith cartref</a:t>
              </a:r>
            </a:p>
          </p:txBody>
        </p:sp>
      </p:grpSp>
      <p:grpSp>
        <p:nvGrpSpPr>
          <p:cNvPr id="48" name="Group 47">
            <a:extLst>
              <a:ext uri="{FF2B5EF4-FFF2-40B4-BE49-F238E27FC236}">
                <a16:creationId xmlns:a16="http://schemas.microsoft.com/office/drawing/2014/main" id="{30A8EB83-4242-4518-941A-965E7893E913}"/>
              </a:ext>
              <a:ext uri="{C183D7F6-B498-43B3-948B-1728B52AA6E4}">
                <adec:decorative xmlns:adec="http://schemas.microsoft.com/office/drawing/2017/decorative" val="1"/>
              </a:ext>
            </a:extLst>
          </p:cNvPr>
          <p:cNvGrpSpPr/>
          <p:nvPr/>
        </p:nvGrpSpPr>
        <p:grpSpPr>
          <a:xfrm>
            <a:off x="242308" y="5910943"/>
            <a:ext cx="3387755" cy="971964"/>
            <a:chOff x="3807701" y="5955291"/>
            <a:chExt cx="3387755" cy="971964"/>
          </a:xfrm>
        </p:grpSpPr>
        <p:pic>
          <p:nvPicPr>
            <p:cNvPr id="45" name="Graphic 44" descr="Calon mewn sylw">
              <a:extLst>
                <a:ext uri="{FF2B5EF4-FFF2-40B4-BE49-F238E27FC236}">
                  <a16:creationId xmlns:a16="http://schemas.microsoft.com/office/drawing/2014/main" id="{66E84891-3A02-46B3-9F82-0C660A0347D1}"/>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807701" y="5955291"/>
              <a:ext cx="914400" cy="914400"/>
            </a:xfrm>
            <a:prstGeom prst="rect">
              <a:avLst/>
            </a:prstGeom>
          </p:spPr>
        </p:pic>
        <p:sp>
          <p:nvSpPr>
            <p:cNvPr id="46" name="TextBox 45">
              <a:extLst>
                <a:ext uri="{FF2B5EF4-FFF2-40B4-BE49-F238E27FC236}">
                  <a16:creationId xmlns:a16="http://schemas.microsoft.com/office/drawing/2014/main" id="{EA45CF9C-1D54-4898-81DE-797395BDE8F6}"/>
                </a:ext>
              </a:extLst>
            </p:cNvPr>
            <p:cNvSpPr txBox="1"/>
            <p:nvPr/>
          </p:nvSpPr>
          <p:spPr>
            <a:xfrm>
              <a:off x="4811485" y="6096258"/>
              <a:ext cx="2383971" cy="830997"/>
            </a:xfrm>
            <a:prstGeom prst="rect">
              <a:avLst/>
            </a:prstGeom>
            <a:solidFill>
              <a:srgbClr val="969FA7"/>
            </a:solidFill>
          </p:spPr>
          <p:txBody>
            <a:bodyPr wrap="square" rtlCol="0">
              <a:spAutoFit/>
            </a:bodyPr>
            <a:lstStyle/>
            <a:p>
              <a:pPr rtl="0"/>
              <a:r>
                <a:rPr lang="cy-GB" sz="1600" b="1" dirty="0">
                  <a:solidFill>
                    <a:schemeClr val="bg1"/>
                  </a:solidFill>
                </a:rPr>
                <a:t>Dweud eu bod yn caru ei gilydd/rhoi cwtsh i’w gilydd</a:t>
              </a:r>
            </a:p>
          </p:txBody>
        </p:sp>
      </p:grpSp>
      <p:grpSp>
        <p:nvGrpSpPr>
          <p:cNvPr id="50" name="Group 49">
            <a:extLst>
              <a:ext uri="{FF2B5EF4-FFF2-40B4-BE49-F238E27FC236}">
                <a16:creationId xmlns:a16="http://schemas.microsoft.com/office/drawing/2014/main" id="{A56FF62D-40E9-41E4-A7A9-3E4E89185866}"/>
              </a:ext>
              <a:ext uri="{C183D7F6-B498-43B3-948B-1728B52AA6E4}">
                <adec:decorative xmlns:adec="http://schemas.microsoft.com/office/drawing/2017/decorative" val="1"/>
              </a:ext>
            </a:extLst>
          </p:cNvPr>
          <p:cNvGrpSpPr/>
          <p:nvPr/>
        </p:nvGrpSpPr>
        <p:grpSpPr>
          <a:xfrm>
            <a:off x="8286606" y="5252221"/>
            <a:ext cx="3501472" cy="1115922"/>
            <a:chOff x="8289472" y="5754003"/>
            <a:chExt cx="3501472" cy="1115922"/>
          </a:xfrm>
        </p:grpSpPr>
        <p:pic>
          <p:nvPicPr>
            <p:cNvPr id="40" name="Graphic 39" descr="Arwydd bawd i fyny">
              <a:extLst>
                <a:ext uri="{FF2B5EF4-FFF2-40B4-BE49-F238E27FC236}">
                  <a16:creationId xmlns:a16="http://schemas.microsoft.com/office/drawing/2014/main" id="{797C7063-A705-4FBB-BAC1-82E29D96C2B1}"/>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289472" y="5754003"/>
              <a:ext cx="914400" cy="914400"/>
            </a:xfrm>
            <a:prstGeom prst="rect">
              <a:avLst/>
            </a:prstGeom>
          </p:spPr>
        </p:pic>
        <p:sp>
          <p:nvSpPr>
            <p:cNvPr id="49" name="TextBox 48">
              <a:extLst>
                <a:ext uri="{FF2B5EF4-FFF2-40B4-BE49-F238E27FC236}">
                  <a16:creationId xmlns:a16="http://schemas.microsoft.com/office/drawing/2014/main" id="{608901A4-E56A-47D0-9BF8-D04433C0E30F}"/>
                </a:ext>
              </a:extLst>
            </p:cNvPr>
            <p:cNvSpPr txBox="1"/>
            <p:nvPr/>
          </p:nvSpPr>
          <p:spPr>
            <a:xfrm>
              <a:off x="9241971" y="5946595"/>
              <a:ext cx="2548973" cy="923330"/>
            </a:xfrm>
            <a:prstGeom prst="rect">
              <a:avLst/>
            </a:prstGeom>
            <a:solidFill>
              <a:srgbClr val="969FA7"/>
            </a:solidFill>
          </p:spPr>
          <p:txBody>
            <a:bodyPr wrap="square" rtlCol="0">
              <a:spAutoFit/>
            </a:bodyPr>
            <a:lstStyle/>
            <a:p>
              <a:pPr rtl="0"/>
              <a:r>
                <a:rPr lang="cy-GB" b="1" dirty="0">
                  <a:solidFill>
                    <a:schemeClr val="bg1"/>
                  </a:solidFill>
                </a:rPr>
                <a:t>Canmol ei gilydd pan fydd rhywun yn gwneud yn dda</a:t>
              </a:r>
            </a:p>
          </p:txBody>
        </p:sp>
      </p:grpSp>
      <p:pic>
        <p:nvPicPr>
          <p:cNvPr id="51" name="Graphic 50" descr="Eicon marc cwestiwn i ddynodi ymarfer">
            <a:extLst>
              <a:ext uri="{FF2B5EF4-FFF2-40B4-BE49-F238E27FC236}">
                <a16:creationId xmlns:a16="http://schemas.microsoft.com/office/drawing/2014/main" id="{D0E1A821-18CE-4510-ADA1-F53AD57F7935}"/>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11150819" y="6400800"/>
            <a:ext cx="413658" cy="413658"/>
          </a:xfrm>
          <a:prstGeom prst="rect">
            <a:avLst/>
          </a:prstGeom>
        </p:spPr>
      </p:pic>
      <p:pic>
        <p:nvPicPr>
          <p:cNvPr id="52" name="Graphic 51" descr="Eicon plws i ddynodi ymarfer">
            <a:extLst>
              <a:ext uri="{FF2B5EF4-FFF2-40B4-BE49-F238E27FC236}">
                <a16:creationId xmlns:a16="http://schemas.microsoft.com/office/drawing/2014/main" id="{4CC24855-7FBC-4A98-B1CE-0583B5A868FE}"/>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rot="5400000">
            <a:off x="11599854" y="6400800"/>
            <a:ext cx="413658" cy="413658"/>
          </a:xfrm>
          <a:prstGeom prst="rect">
            <a:avLst/>
          </a:prstGeom>
        </p:spPr>
      </p:pic>
      <p:grpSp>
        <p:nvGrpSpPr>
          <p:cNvPr id="6" name="Group 5">
            <a:extLst>
              <a:ext uri="{FF2B5EF4-FFF2-40B4-BE49-F238E27FC236}">
                <a16:creationId xmlns:a16="http://schemas.microsoft.com/office/drawing/2014/main" id="{B29AFC1A-A1B6-4833-BD7E-3E6D391013BD}"/>
              </a:ext>
              <a:ext uri="{C183D7F6-B498-43B3-948B-1728B52AA6E4}">
                <adec:decorative xmlns:adec="http://schemas.microsoft.com/office/drawing/2017/decorative" val="1"/>
              </a:ext>
            </a:extLst>
          </p:cNvPr>
          <p:cNvGrpSpPr/>
          <p:nvPr/>
        </p:nvGrpSpPr>
        <p:grpSpPr>
          <a:xfrm>
            <a:off x="4204977" y="5886620"/>
            <a:ext cx="3697245" cy="914400"/>
            <a:chOff x="4204977" y="5886620"/>
            <a:chExt cx="3697245" cy="914400"/>
          </a:xfrm>
        </p:grpSpPr>
        <p:pic>
          <p:nvPicPr>
            <p:cNvPr id="5" name="Graphic 4" descr="Worried face with solid fill.">
              <a:extLst>
                <a:ext uri="{FF2B5EF4-FFF2-40B4-BE49-F238E27FC236}">
                  <a16:creationId xmlns:a16="http://schemas.microsoft.com/office/drawing/2014/main" id="{B70C0E19-3C8C-40CA-ABF3-0937AEDA5A5D}"/>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4204977" y="5886620"/>
              <a:ext cx="914400" cy="914400"/>
            </a:xfrm>
            <a:prstGeom prst="rect">
              <a:avLst/>
            </a:prstGeom>
          </p:spPr>
        </p:pic>
        <p:sp>
          <p:nvSpPr>
            <p:cNvPr id="33" name="TextBox 32">
              <a:extLst>
                <a:ext uri="{FF2B5EF4-FFF2-40B4-BE49-F238E27FC236}">
                  <a16:creationId xmlns:a16="http://schemas.microsoft.com/office/drawing/2014/main" id="{2A9359DE-2A91-49C8-8B2E-3D8D8C052F6F}"/>
                </a:ext>
              </a:extLst>
            </p:cNvPr>
            <p:cNvSpPr txBox="1"/>
            <p:nvPr/>
          </p:nvSpPr>
          <p:spPr>
            <a:xfrm>
              <a:off x="5167000" y="6051910"/>
              <a:ext cx="2735222" cy="646331"/>
            </a:xfrm>
            <a:prstGeom prst="rect">
              <a:avLst/>
            </a:prstGeom>
            <a:solidFill>
              <a:srgbClr val="969FA7"/>
            </a:solidFill>
          </p:spPr>
          <p:txBody>
            <a:bodyPr wrap="square" rtlCol="0">
              <a:spAutoFit/>
            </a:bodyPr>
            <a:lstStyle/>
            <a:p>
              <a:pPr rtl="0"/>
              <a:r>
                <a:rPr lang="cy-GB" b="1" dirty="0">
                  <a:solidFill>
                    <a:schemeClr val="bg1"/>
                  </a:solidFill>
                </a:rPr>
                <a:t>Ymddiheuro pan fyddan nhw wedi cynhyrfu ei gilydd</a:t>
              </a:r>
            </a:p>
          </p:txBody>
        </p:sp>
      </p:grpSp>
    </p:spTree>
    <p:extLst>
      <p:ext uri="{BB962C8B-B14F-4D97-AF65-F5344CB8AC3E}">
        <p14:creationId xmlns:p14="http://schemas.microsoft.com/office/powerpoint/2010/main" val="353677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2AB3E-E43F-49EB-B15E-3D1B17120BEE}"/>
              </a:ext>
            </a:extLst>
          </p:cNvPr>
          <p:cNvSpPr>
            <a:spLocks noGrp="1"/>
          </p:cNvSpPr>
          <p:nvPr>
            <p:ph type="title"/>
          </p:nvPr>
        </p:nvSpPr>
        <p:spPr>
          <a:xfrm>
            <a:off x="421240" y="702156"/>
            <a:ext cx="11189568" cy="1013800"/>
          </a:xfrm>
        </p:spPr>
        <p:txBody>
          <a:bodyPr rtlCol="0" anchor="ctr">
            <a:normAutofit/>
          </a:bodyPr>
          <a:lstStyle/>
          <a:p>
            <a:pPr algn="ctr" rtl="0"/>
            <a:r>
              <a:rPr lang="cy-GB" sz="3200" b="1"/>
              <a:t>Dewch i gwrdd â Rosie</a:t>
            </a:r>
          </a:p>
        </p:txBody>
      </p:sp>
      <p:grpSp>
        <p:nvGrpSpPr>
          <p:cNvPr id="14" name="Group 13">
            <a:extLst>
              <a:ext uri="{FF2B5EF4-FFF2-40B4-BE49-F238E27FC236}">
                <a16:creationId xmlns:a16="http://schemas.microsoft.com/office/drawing/2014/main" id="{423D14B3-D5AB-4A27-9251-C371B72963B3}"/>
              </a:ext>
              <a:ext uri="{C183D7F6-B498-43B3-948B-1728B52AA6E4}">
                <adec:decorative xmlns:adec="http://schemas.microsoft.com/office/drawing/2017/decorative" val="1"/>
              </a:ext>
            </a:extLst>
          </p:cNvPr>
          <p:cNvGrpSpPr/>
          <p:nvPr/>
        </p:nvGrpSpPr>
        <p:grpSpPr>
          <a:xfrm>
            <a:off x="1103998" y="2062035"/>
            <a:ext cx="2519090" cy="2448215"/>
            <a:chOff x="1103998" y="2062035"/>
            <a:chExt cx="2519090" cy="2448215"/>
          </a:xfrm>
        </p:grpSpPr>
        <p:pic>
          <p:nvPicPr>
            <p:cNvPr id="6" name="Picture 5" descr="Cartoon image of a house with three windows, one with curtains at them. ">
              <a:extLst>
                <a:ext uri="{FF2B5EF4-FFF2-40B4-BE49-F238E27FC236}">
                  <a16:creationId xmlns:a16="http://schemas.microsoft.com/office/drawing/2014/main" id="{AE77CCDB-8F72-4F64-8386-E371DBCDC5CD}"/>
                </a:ext>
              </a:extLst>
            </p:cNvPr>
            <p:cNvPicPr>
              <a:picLocks noChangeAspect="1"/>
            </p:cNvPicPr>
            <p:nvPr/>
          </p:nvPicPr>
          <p:blipFill>
            <a:blip r:embed="rId3"/>
            <a:stretch>
              <a:fillRect/>
            </a:stretch>
          </p:blipFill>
          <p:spPr>
            <a:xfrm>
              <a:off x="1103998" y="2062035"/>
              <a:ext cx="2519090" cy="1853174"/>
            </a:xfrm>
            <a:prstGeom prst="rect">
              <a:avLst/>
            </a:prstGeom>
          </p:spPr>
        </p:pic>
        <p:sp>
          <p:nvSpPr>
            <p:cNvPr id="16" name="TextBox 15">
              <a:extLst>
                <a:ext uri="{FF2B5EF4-FFF2-40B4-BE49-F238E27FC236}">
                  <a16:creationId xmlns:a16="http://schemas.microsoft.com/office/drawing/2014/main" id="{403A40D2-ADF7-431E-8A6D-1A96543980FF}"/>
                </a:ext>
              </a:extLst>
            </p:cNvPr>
            <p:cNvSpPr txBox="1"/>
            <p:nvPr/>
          </p:nvSpPr>
          <p:spPr>
            <a:xfrm>
              <a:off x="1890015" y="3987030"/>
              <a:ext cx="947056" cy="523220"/>
            </a:xfrm>
            <a:prstGeom prst="rect">
              <a:avLst/>
            </a:prstGeom>
            <a:solidFill>
              <a:srgbClr val="969FA7"/>
            </a:solidFill>
          </p:spPr>
          <p:txBody>
            <a:bodyPr wrap="square" rtlCol="0">
              <a:spAutoFit/>
            </a:bodyPr>
            <a:lstStyle/>
            <a:p>
              <a:pPr rtl="0"/>
              <a:r>
                <a:rPr lang="cy-GB" sz="1400" b="1" dirty="0">
                  <a:solidFill>
                    <a:schemeClr val="bg1"/>
                  </a:solidFill>
                  <a:latin typeface="Segoe Print" panose="02000600000000000000" pitchFamily="2" charset="0"/>
                </a:rPr>
                <a:t>Tŷ Rosie</a:t>
              </a:r>
            </a:p>
          </p:txBody>
        </p:sp>
      </p:grpSp>
      <p:grpSp>
        <p:nvGrpSpPr>
          <p:cNvPr id="13" name="Group 12" descr="Delwedd cartŵn o'r cymeriad Mr Green, athro Rosie. Mae Mr. Green yn wyn, yn dal gyda gwallt du.">
            <a:extLst>
              <a:ext uri="{FF2B5EF4-FFF2-40B4-BE49-F238E27FC236}">
                <a16:creationId xmlns:a16="http://schemas.microsoft.com/office/drawing/2014/main" id="{BC1B71DC-FF88-4CF9-B3EB-4B785AB0E135}"/>
              </a:ext>
            </a:extLst>
          </p:cNvPr>
          <p:cNvGrpSpPr/>
          <p:nvPr/>
        </p:nvGrpSpPr>
        <p:grpSpPr>
          <a:xfrm>
            <a:off x="9550774" y="1908041"/>
            <a:ext cx="1292956" cy="4418716"/>
            <a:chOff x="9292179" y="1959277"/>
            <a:chExt cx="1292956" cy="4418716"/>
          </a:xfrm>
        </p:grpSpPr>
        <p:pic>
          <p:nvPicPr>
            <p:cNvPr id="8" name="Picture 7">
              <a:extLst>
                <a:ext uri="{FF2B5EF4-FFF2-40B4-BE49-F238E27FC236}">
                  <a16:creationId xmlns:a16="http://schemas.microsoft.com/office/drawing/2014/main" id="{A5E32789-0C2A-467B-92EF-9FC8D7A746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292179" y="1959277"/>
              <a:ext cx="1292956" cy="3505504"/>
            </a:xfrm>
            <a:prstGeom prst="rect">
              <a:avLst/>
            </a:prstGeom>
            <a:ln w="38100">
              <a:solidFill>
                <a:srgbClr val="9B9B9B"/>
              </a:solidFill>
            </a:ln>
          </p:spPr>
        </p:pic>
        <p:sp>
          <p:nvSpPr>
            <p:cNvPr id="18" name="TextBox 17">
              <a:extLst>
                <a:ext uri="{FF2B5EF4-FFF2-40B4-BE49-F238E27FC236}">
                  <a16:creationId xmlns:a16="http://schemas.microsoft.com/office/drawing/2014/main" id="{F3076857-CFA9-4B68-8C55-EEC153725835}"/>
                </a:ext>
              </a:extLst>
            </p:cNvPr>
            <p:cNvSpPr txBox="1"/>
            <p:nvPr/>
          </p:nvSpPr>
          <p:spPr>
            <a:xfrm>
              <a:off x="9345246" y="5639329"/>
              <a:ext cx="1186822" cy="738664"/>
            </a:xfrm>
            <a:prstGeom prst="rect">
              <a:avLst/>
            </a:prstGeom>
            <a:solidFill>
              <a:srgbClr val="969FA7"/>
            </a:solidFill>
          </p:spPr>
          <p:txBody>
            <a:bodyPr wrap="square" rtlCol="0">
              <a:spAutoFit/>
            </a:bodyPr>
            <a:lstStyle/>
            <a:p>
              <a:pPr rtl="0"/>
              <a:r>
                <a:rPr lang="cy-GB" sz="1400" b="1" dirty="0">
                  <a:solidFill>
                    <a:schemeClr val="bg1"/>
                  </a:solidFill>
                  <a:latin typeface="Segoe Print" panose="02000600000000000000" pitchFamily="2" charset="0"/>
                </a:rPr>
                <a:t>Athro Rosie, Mr Green</a:t>
              </a:r>
            </a:p>
          </p:txBody>
        </p:sp>
      </p:grpSp>
      <p:grpSp>
        <p:nvGrpSpPr>
          <p:cNvPr id="33" name="Group 32" descr="Delwedd cartŵn o'r cymeriad Billy, 9 oed, ffrind Rosie o'r ysgol. Mae'n wyn gyda gwallt brown byr ac yn gwisgo crys t gwyn, siorts oren a trainers coch.">
            <a:extLst>
              <a:ext uri="{FF2B5EF4-FFF2-40B4-BE49-F238E27FC236}">
                <a16:creationId xmlns:a16="http://schemas.microsoft.com/office/drawing/2014/main" id="{AEC6804C-73C7-455B-B980-E900DD5DCE50}"/>
              </a:ext>
            </a:extLst>
          </p:cNvPr>
          <p:cNvGrpSpPr/>
          <p:nvPr/>
        </p:nvGrpSpPr>
        <p:grpSpPr>
          <a:xfrm>
            <a:off x="7075149" y="2591004"/>
            <a:ext cx="1573535" cy="3834134"/>
            <a:chOff x="7075149" y="2591004"/>
            <a:chExt cx="1573535" cy="3834134"/>
          </a:xfrm>
        </p:grpSpPr>
        <p:pic>
          <p:nvPicPr>
            <p:cNvPr id="10" name="Picture 9">
              <a:extLst>
                <a:ext uri="{FF2B5EF4-FFF2-40B4-BE49-F238E27FC236}">
                  <a16:creationId xmlns:a16="http://schemas.microsoft.com/office/drawing/2014/main" id="{ADF3D625-7097-467B-A0CB-DD30C03332F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 r="3021"/>
            <a:stretch/>
          </p:blipFill>
          <p:spPr>
            <a:xfrm>
              <a:off x="7075149" y="2591004"/>
              <a:ext cx="1573535" cy="2952977"/>
            </a:xfrm>
            <a:prstGeom prst="rect">
              <a:avLst/>
            </a:prstGeom>
            <a:ln w="38100">
              <a:solidFill>
                <a:srgbClr val="969FA7"/>
              </a:solidFill>
            </a:ln>
          </p:spPr>
        </p:pic>
        <p:sp>
          <p:nvSpPr>
            <p:cNvPr id="20" name="TextBox 19">
              <a:extLst>
                <a:ext uri="{FF2B5EF4-FFF2-40B4-BE49-F238E27FC236}">
                  <a16:creationId xmlns:a16="http://schemas.microsoft.com/office/drawing/2014/main" id="{7585CCA9-F47E-48E5-875B-408C369E9EA0}"/>
                </a:ext>
              </a:extLst>
            </p:cNvPr>
            <p:cNvSpPr txBox="1"/>
            <p:nvPr/>
          </p:nvSpPr>
          <p:spPr>
            <a:xfrm>
              <a:off x="7388388" y="5686474"/>
              <a:ext cx="947056" cy="738664"/>
            </a:xfrm>
            <a:prstGeom prst="rect">
              <a:avLst/>
            </a:prstGeom>
            <a:solidFill>
              <a:srgbClr val="969FA7"/>
            </a:solidFill>
          </p:spPr>
          <p:txBody>
            <a:bodyPr wrap="square" rtlCol="0">
              <a:spAutoFit/>
            </a:bodyPr>
            <a:lstStyle/>
            <a:p>
              <a:pPr rtl="0"/>
              <a:r>
                <a:rPr lang="cy-GB" sz="1400" b="1" dirty="0">
                  <a:solidFill>
                    <a:schemeClr val="bg1"/>
                  </a:solidFill>
                  <a:latin typeface="Segoe Print" panose="02000600000000000000" pitchFamily="2" charset="0"/>
                </a:rPr>
                <a:t>Ffrind Rosie, Billy</a:t>
              </a:r>
            </a:p>
          </p:txBody>
        </p:sp>
      </p:grpSp>
      <p:grpSp>
        <p:nvGrpSpPr>
          <p:cNvPr id="3" name="Group 2" descr="Delwedd cartŵn o sgitls wedi cael eu curo drosodd gan bêl bowlio gyda'r gair 'strike' yn Saesneg a thri ebychnod.">
            <a:extLst>
              <a:ext uri="{FF2B5EF4-FFF2-40B4-BE49-F238E27FC236}">
                <a16:creationId xmlns:a16="http://schemas.microsoft.com/office/drawing/2014/main" id="{2146492D-C270-496D-A2C2-C051B616158A}"/>
              </a:ext>
            </a:extLst>
          </p:cNvPr>
          <p:cNvGrpSpPr/>
          <p:nvPr/>
        </p:nvGrpSpPr>
        <p:grpSpPr>
          <a:xfrm>
            <a:off x="760781" y="4685023"/>
            <a:ext cx="3505504" cy="2037510"/>
            <a:chOff x="610792" y="4582071"/>
            <a:chExt cx="3505504" cy="1785647"/>
          </a:xfrm>
        </p:grpSpPr>
        <p:pic>
          <p:nvPicPr>
            <p:cNvPr id="12" name="Picture 11">
              <a:extLst>
                <a:ext uri="{FF2B5EF4-FFF2-40B4-BE49-F238E27FC236}">
                  <a16:creationId xmlns:a16="http://schemas.microsoft.com/office/drawing/2014/main" id="{8901920D-F456-4E94-935C-628D051A0A30}"/>
                </a:ext>
              </a:extLst>
            </p:cNvPr>
            <p:cNvPicPr>
              <a:picLocks noChangeAspect="1"/>
            </p:cNvPicPr>
            <p:nvPr/>
          </p:nvPicPr>
          <p:blipFill>
            <a:blip r:embed="rId6"/>
            <a:stretch>
              <a:fillRect/>
            </a:stretch>
          </p:blipFill>
          <p:spPr>
            <a:xfrm>
              <a:off x="610792" y="4582071"/>
              <a:ext cx="3505504" cy="1147520"/>
            </a:xfrm>
            <a:prstGeom prst="rect">
              <a:avLst/>
            </a:prstGeom>
          </p:spPr>
        </p:pic>
        <p:sp>
          <p:nvSpPr>
            <p:cNvPr id="22" name="TextBox 21">
              <a:extLst>
                <a:ext uri="{FF2B5EF4-FFF2-40B4-BE49-F238E27FC236}">
                  <a16:creationId xmlns:a16="http://schemas.microsoft.com/office/drawing/2014/main" id="{704EE62A-5A05-469D-AF1B-1A189204F1B2}"/>
                </a:ext>
              </a:extLst>
            </p:cNvPr>
            <p:cNvSpPr txBox="1"/>
            <p:nvPr/>
          </p:nvSpPr>
          <p:spPr>
            <a:xfrm>
              <a:off x="921186" y="5900759"/>
              <a:ext cx="2925092" cy="466959"/>
            </a:xfrm>
            <a:prstGeom prst="rect">
              <a:avLst/>
            </a:prstGeom>
            <a:solidFill>
              <a:srgbClr val="969FA7"/>
            </a:solidFill>
          </p:spPr>
          <p:txBody>
            <a:bodyPr wrap="square" rtlCol="0">
              <a:spAutoFit/>
            </a:bodyPr>
            <a:lstStyle/>
            <a:p>
              <a:pPr rtl="0"/>
              <a:r>
                <a:rPr lang="cy-GB" sz="1400" b="1" dirty="0">
                  <a:solidFill>
                    <a:schemeClr val="bg1"/>
                  </a:solidFill>
                  <a:latin typeface="Segoe Print" panose="02000600000000000000" pitchFamily="2" charset="0"/>
                </a:rPr>
                <a:t>Mae Rosie yn hoffi mynd i fowlio</a:t>
              </a:r>
            </a:p>
          </p:txBody>
        </p:sp>
      </p:grpSp>
      <p:grpSp>
        <p:nvGrpSpPr>
          <p:cNvPr id="31" name="Group 30" descr="Delwedd cartŵn o'r cymeriad Rosie, 9 oed, y mae'r gwersi'n seiliedig arno. Mae hi'n wyn gyda gwallt coch hir ac yn gwisgo crys t gwyn, legins pinc ac esgidiau gwyn.">
            <a:extLst>
              <a:ext uri="{FF2B5EF4-FFF2-40B4-BE49-F238E27FC236}">
                <a16:creationId xmlns:a16="http://schemas.microsoft.com/office/drawing/2014/main" id="{B906A654-22BF-4396-A40B-CE64B055CECD}"/>
              </a:ext>
            </a:extLst>
          </p:cNvPr>
          <p:cNvGrpSpPr/>
          <p:nvPr/>
        </p:nvGrpSpPr>
        <p:grpSpPr>
          <a:xfrm>
            <a:off x="4892040" y="2609879"/>
            <a:ext cx="2183109" cy="3517564"/>
            <a:chOff x="4892040" y="2609879"/>
            <a:chExt cx="2183109" cy="3517564"/>
          </a:xfrm>
        </p:grpSpPr>
        <p:sp>
          <p:nvSpPr>
            <p:cNvPr id="28" name="TextBox 27">
              <a:extLst>
                <a:ext uri="{FF2B5EF4-FFF2-40B4-BE49-F238E27FC236}">
                  <a16:creationId xmlns:a16="http://schemas.microsoft.com/office/drawing/2014/main" id="{E870A901-FD7B-4F2E-98BC-D6C10D813518}"/>
                </a:ext>
              </a:extLst>
            </p:cNvPr>
            <p:cNvSpPr txBox="1"/>
            <p:nvPr/>
          </p:nvSpPr>
          <p:spPr>
            <a:xfrm>
              <a:off x="4892040" y="5819666"/>
              <a:ext cx="2183109" cy="307777"/>
            </a:xfrm>
            <a:prstGeom prst="rect">
              <a:avLst/>
            </a:prstGeom>
            <a:solidFill>
              <a:srgbClr val="969FA7"/>
            </a:solidFill>
          </p:spPr>
          <p:txBody>
            <a:bodyPr wrap="square" rtlCol="0">
              <a:spAutoFit/>
            </a:bodyPr>
            <a:lstStyle/>
            <a:p>
              <a:pPr rtl="0"/>
              <a:r>
                <a:rPr lang="cy-GB" sz="1400" b="1" dirty="0">
                  <a:solidFill>
                    <a:schemeClr val="bg1"/>
                  </a:solidFill>
                  <a:latin typeface="Segoe Print" panose="02000600000000000000" pitchFamily="2" charset="0"/>
                </a:rPr>
                <a:t>Rosie</a:t>
              </a:r>
            </a:p>
          </p:txBody>
        </p:sp>
        <p:pic>
          <p:nvPicPr>
            <p:cNvPr id="29" name="Picture 28">
              <a:extLst>
                <a:ext uri="{FF2B5EF4-FFF2-40B4-BE49-F238E27FC236}">
                  <a16:creationId xmlns:a16="http://schemas.microsoft.com/office/drawing/2014/main" id="{057ECE97-0D43-49DF-AF29-73E86E0476FB}"/>
                </a:ext>
              </a:extLst>
            </p:cNvPr>
            <p:cNvPicPr>
              <a:picLocks noChangeAspect="1"/>
            </p:cNvPicPr>
            <p:nvPr/>
          </p:nvPicPr>
          <p:blipFill>
            <a:blip r:embed="rId7"/>
            <a:stretch>
              <a:fillRect/>
            </a:stretch>
          </p:blipFill>
          <p:spPr>
            <a:xfrm>
              <a:off x="5224924" y="2609879"/>
              <a:ext cx="1300606" cy="3015040"/>
            </a:xfrm>
            <a:prstGeom prst="rect">
              <a:avLst/>
            </a:prstGeom>
            <a:ln w="38100">
              <a:solidFill>
                <a:srgbClr val="969FA7"/>
              </a:solidFill>
            </a:ln>
          </p:spPr>
        </p:pic>
      </p:grpSp>
    </p:spTree>
    <p:extLst>
      <p:ext uri="{BB962C8B-B14F-4D97-AF65-F5344CB8AC3E}">
        <p14:creationId xmlns:p14="http://schemas.microsoft.com/office/powerpoint/2010/main" val="355072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431515" y="601059"/>
            <a:ext cx="11291298" cy="1169550"/>
          </a:xfrm>
        </p:spPr>
        <p:txBody>
          <a:bodyPr rtlCol="0" anchor="ctr">
            <a:normAutofit/>
          </a:bodyPr>
          <a:lstStyle/>
          <a:p>
            <a:pPr algn="ctr" rtl="0"/>
            <a:r>
              <a:rPr lang="cy-GB" sz="3200" b="1" dirty="0">
                <a:latin typeface="+mn-lt"/>
              </a:rPr>
              <a:t>Pwy sydd yn nheulu Rosie?</a:t>
            </a:r>
            <a:endParaRPr lang="en-GB" sz="3200" dirty="0">
              <a:latin typeface="+mn-lt"/>
            </a:endParaRPr>
          </a:p>
        </p:txBody>
      </p:sp>
      <p:grpSp>
        <p:nvGrpSpPr>
          <p:cNvPr id="22" name="Group 21" descr="Delwedd cartŵn o frawd Rosie, Jack, 13 oed, gyda gwallt du a'i chwaer Chloe, 15 oed, â gwallt coch.">
            <a:extLst>
              <a:ext uri="{FF2B5EF4-FFF2-40B4-BE49-F238E27FC236}">
                <a16:creationId xmlns:a16="http://schemas.microsoft.com/office/drawing/2014/main" id="{47E2D9C7-97E0-4EF9-A525-C66663FE4B8A}"/>
              </a:ext>
            </a:extLst>
          </p:cNvPr>
          <p:cNvGrpSpPr/>
          <p:nvPr/>
        </p:nvGrpSpPr>
        <p:grpSpPr>
          <a:xfrm>
            <a:off x="253638" y="1976613"/>
            <a:ext cx="3408498" cy="1501358"/>
            <a:chOff x="351518" y="2254610"/>
            <a:chExt cx="4057555" cy="1676492"/>
          </a:xfrm>
        </p:grpSpPr>
        <p:pic>
          <p:nvPicPr>
            <p:cNvPr id="8" name="Picture 7">
              <a:extLst>
                <a:ext uri="{FF2B5EF4-FFF2-40B4-BE49-F238E27FC236}">
                  <a16:creationId xmlns:a16="http://schemas.microsoft.com/office/drawing/2014/main" id="{843437E3-90C3-45F2-B188-34BBCCC606D3}"/>
                </a:ext>
              </a:extLst>
            </p:cNvPr>
            <p:cNvPicPr>
              <a:picLocks noChangeAspect="1"/>
            </p:cNvPicPr>
            <p:nvPr/>
          </p:nvPicPr>
          <p:blipFill rotWithShape="1">
            <a:blip r:embed="rId3">
              <a:extLst>
                <a:ext uri="{28A0092B-C50C-407E-A947-70E740481C1C}">
                  <a14:useLocalDpi xmlns:a14="http://schemas.microsoft.com/office/drawing/2010/main" val="0"/>
                </a:ext>
              </a:extLst>
            </a:blip>
            <a:srcRect t="318" b="318"/>
            <a:stretch/>
          </p:blipFill>
          <p:spPr>
            <a:xfrm>
              <a:off x="351518" y="2282926"/>
              <a:ext cx="2709234" cy="1648176"/>
            </a:xfrm>
            <a:prstGeom prst="rect">
              <a:avLst/>
            </a:prstGeom>
            <a:ln w="38100">
              <a:solidFill>
                <a:srgbClr val="969FA7"/>
              </a:solidFill>
            </a:ln>
          </p:spPr>
        </p:pic>
        <p:sp>
          <p:nvSpPr>
            <p:cNvPr id="17" name="TextBox 16">
              <a:extLst>
                <a:ext uri="{FF2B5EF4-FFF2-40B4-BE49-F238E27FC236}">
                  <a16:creationId xmlns:a16="http://schemas.microsoft.com/office/drawing/2014/main" id="{D904DDD7-82A0-4A47-91C6-B8C7B1CB9BBA}"/>
                </a:ext>
              </a:extLst>
            </p:cNvPr>
            <p:cNvSpPr txBox="1"/>
            <p:nvPr/>
          </p:nvSpPr>
          <p:spPr>
            <a:xfrm>
              <a:off x="3391864" y="2254610"/>
              <a:ext cx="1017209" cy="1546555"/>
            </a:xfrm>
            <a:prstGeom prst="rect">
              <a:avLst/>
            </a:prstGeom>
            <a:solidFill>
              <a:srgbClr val="969FA7"/>
            </a:solidFill>
          </p:spPr>
          <p:txBody>
            <a:bodyPr wrap="square" rtlCol="0">
              <a:spAutoFit/>
            </a:bodyPr>
            <a:lstStyle/>
            <a:p>
              <a:pPr rtl="0"/>
              <a:r>
                <a:rPr lang="cy-GB" sz="1400" b="1" dirty="0">
                  <a:solidFill>
                    <a:schemeClr val="bg1"/>
                  </a:solidFill>
                  <a:latin typeface="Segoe Print" panose="02000600000000000000" pitchFamily="2" charset="0"/>
                </a:rPr>
                <a:t>Jack, brawd Rosie, a'i </a:t>
              </a:r>
              <a:r>
                <a:rPr lang="cy-GB" sz="1400" b="1" dirty="0" err="1">
                  <a:solidFill>
                    <a:schemeClr val="bg1"/>
                  </a:solidFill>
                  <a:latin typeface="Segoe Print" panose="02000600000000000000" pitchFamily="2" charset="0"/>
                </a:rPr>
                <a:t>chwae</a:t>
              </a:r>
              <a:r>
                <a:rPr lang="cy-GB" sz="1400" b="1" dirty="0">
                  <a:solidFill>
                    <a:schemeClr val="bg1"/>
                  </a:solidFill>
                  <a:latin typeface="Segoe Print" panose="02000600000000000000" pitchFamily="2" charset="0"/>
                </a:rPr>
                <a:t>, Chloe.</a:t>
              </a:r>
            </a:p>
          </p:txBody>
        </p:sp>
      </p:grpSp>
      <p:grpSp>
        <p:nvGrpSpPr>
          <p:cNvPr id="51" name="Group 50" descr="Delwedd cartŵn o Max, ci Rosie. Mae'n llwyd gyda smotiau llwyd tywyllach.">
            <a:extLst>
              <a:ext uri="{FF2B5EF4-FFF2-40B4-BE49-F238E27FC236}">
                <a16:creationId xmlns:a16="http://schemas.microsoft.com/office/drawing/2014/main" id="{C3EA2528-448B-40D9-B35A-ADFA743F2915}"/>
              </a:ext>
            </a:extLst>
          </p:cNvPr>
          <p:cNvGrpSpPr/>
          <p:nvPr/>
        </p:nvGrpSpPr>
        <p:grpSpPr>
          <a:xfrm>
            <a:off x="8190814" y="3617912"/>
            <a:ext cx="3399060" cy="1476000"/>
            <a:chOff x="1525610" y="2254610"/>
            <a:chExt cx="4046319" cy="1648178"/>
          </a:xfrm>
        </p:grpSpPr>
        <p:pic>
          <p:nvPicPr>
            <p:cNvPr id="52" name="Picture 51">
              <a:extLst>
                <a:ext uri="{FF2B5EF4-FFF2-40B4-BE49-F238E27FC236}">
                  <a16:creationId xmlns:a16="http://schemas.microsoft.com/office/drawing/2014/main" id="{16D97B21-E886-487E-BFD1-6C695FBD1C48}"/>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17573" b="17573"/>
            <a:stretch/>
          </p:blipFill>
          <p:spPr>
            <a:xfrm>
              <a:off x="1525610" y="2254610"/>
              <a:ext cx="2709234" cy="1648178"/>
            </a:xfrm>
            <a:prstGeom prst="rect">
              <a:avLst/>
            </a:prstGeom>
            <a:ln w="38100">
              <a:solidFill>
                <a:srgbClr val="969FA7"/>
              </a:solidFill>
            </a:ln>
          </p:spPr>
        </p:pic>
        <p:sp>
          <p:nvSpPr>
            <p:cNvPr id="53" name="TextBox 52">
              <a:extLst>
                <a:ext uri="{FF2B5EF4-FFF2-40B4-BE49-F238E27FC236}">
                  <a16:creationId xmlns:a16="http://schemas.microsoft.com/office/drawing/2014/main" id="{31C818D3-0DE6-41A1-8B3A-A622AAF5AA0A}"/>
                </a:ext>
              </a:extLst>
            </p:cNvPr>
            <p:cNvSpPr txBox="1"/>
            <p:nvPr/>
          </p:nvSpPr>
          <p:spPr>
            <a:xfrm>
              <a:off x="4509897" y="2254610"/>
              <a:ext cx="1062032" cy="824830"/>
            </a:xfrm>
            <a:prstGeom prst="rect">
              <a:avLst/>
            </a:prstGeom>
            <a:solidFill>
              <a:srgbClr val="969FA7"/>
            </a:solidFill>
          </p:spPr>
          <p:txBody>
            <a:bodyPr wrap="square" rtlCol="0">
              <a:spAutoFit/>
            </a:bodyPr>
            <a:lstStyle/>
            <a:p>
              <a:pPr rtl="0"/>
              <a:r>
                <a:rPr lang="cy-GB" sz="1400" b="1">
                  <a:solidFill>
                    <a:schemeClr val="bg1"/>
                  </a:solidFill>
                  <a:latin typeface="Segoe Print" panose="02000600000000000000" pitchFamily="2" charset="0"/>
                </a:rPr>
                <a:t>Max, ci Rosie.</a:t>
              </a:r>
            </a:p>
          </p:txBody>
        </p:sp>
      </p:grpSp>
      <p:grpSp>
        <p:nvGrpSpPr>
          <p:cNvPr id="54" name="Group 53">
            <a:extLst>
              <a:ext uri="{FF2B5EF4-FFF2-40B4-BE49-F238E27FC236}">
                <a16:creationId xmlns:a16="http://schemas.microsoft.com/office/drawing/2014/main" id="{BF8BBB16-C1CE-4876-9FDC-2C4FA03D4BC0}"/>
              </a:ext>
              <a:ext uri="{C183D7F6-B498-43B3-948B-1728B52AA6E4}">
                <adec:decorative xmlns:adec="http://schemas.microsoft.com/office/drawing/2017/decorative" val="1"/>
              </a:ext>
            </a:extLst>
          </p:cNvPr>
          <p:cNvGrpSpPr/>
          <p:nvPr/>
        </p:nvGrpSpPr>
        <p:grpSpPr>
          <a:xfrm>
            <a:off x="7373303" y="5246322"/>
            <a:ext cx="3684181" cy="1514331"/>
            <a:chOff x="1525610" y="2211806"/>
            <a:chExt cx="4385734" cy="1690980"/>
          </a:xfrm>
        </p:grpSpPr>
        <p:pic>
          <p:nvPicPr>
            <p:cNvPr id="55" name="Picture 51" descr="Delwedd cartŵn o gymydog rosie Teulu Tom a Tom ym mharti pen-blwydd Tom yn 13 oed. Mae cacen gyda chanhwyllau. Mae Tom yn hil gymysg. Yn y llun mae gyda'i fam wen a thad a thaid du.">
              <a:extLst>
                <a:ext uri="{FF2B5EF4-FFF2-40B4-BE49-F238E27FC236}">
                  <a16:creationId xmlns:a16="http://schemas.microsoft.com/office/drawing/2014/main" id="{01CDB0E4-08C0-4B19-8DA1-4F6FF572179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978" r="5978"/>
            <a:stretch/>
          </p:blipFill>
          <p:spPr>
            <a:xfrm>
              <a:off x="1525610" y="2254609"/>
              <a:ext cx="2709239" cy="1648177"/>
            </a:xfrm>
            <a:prstGeom prst="rect">
              <a:avLst/>
            </a:prstGeom>
            <a:ln w="38100">
              <a:solidFill>
                <a:srgbClr val="969FA7"/>
              </a:solidFill>
            </a:ln>
          </p:spPr>
        </p:pic>
        <p:sp>
          <p:nvSpPr>
            <p:cNvPr id="56" name="TextBox 55">
              <a:extLst>
                <a:ext uri="{FF2B5EF4-FFF2-40B4-BE49-F238E27FC236}">
                  <a16:creationId xmlns:a16="http://schemas.microsoft.com/office/drawing/2014/main" id="{69DAEE36-1F10-4530-8679-5EBF02E72462}"/>
                </a:ext>
              </a:extLst>
            </p:cNvPr>
            <p:cNvSpPr txBox="1"/>
            <p:nvPr/>
          </p:nvSpPr>
          <p:spPr>
            <a:xfrm>
              <a:off x="4575474" y="2211806"/>
              <a:ext cx="1335870" cy="1305978"/>
            </a:xfrm>
            <a:prstGeom prst="rect">
              <a:avLst/>
            </a:prstGeom>
            <a:solidFill>
              <a:srgbClr val="969FA7"/>
            </a:solidFill>
          </p:spPr>
          <p:txBody>
            <a:bodyPr wrap="square" rtlCol="0">
              <a:spAutoFit/>
            </a:bodyPr>
            <a:lstStyle/>
            <a:p>
              <a:pPr rtl="0"/>
              <a:r>
                <a:rPr lang="cy-GB" sz="1400" b="1" dirty="0">
                  <a:solidFill>
                    <a:schemeClr val="bg1"/>
                  </a:solidFill>
                  <a:latin typeface="Segoe Print" panose="02000600000000000000" pitchFamily="2" charset="0"/>
                </a:rPr>
                <a:t>Tom, cymydog Rosie, a theulu Tom</a:t>
              </a:r>
            </a:p>
          </p:txBody>
        </p:sp>
      </p:grpSp>
      <p:grpSp>
        <p:nvGrpSpPr>
          <p:cNvPr id="57" name="Group 56" descr="Delwedd cartŵn o ewythr Rosie, Mike, yn dal dwylo gyda'i ŵr Will gyda'u mab mabwysiedig OllIe. Teulu gwyn ydyn nhw. Mae Ollie yn 6 oed ac mae ganddi wallt du byr. Mae gan Mike wallt du ac mae gan Will wallt melyn.">
            <a:extLst>
              <a:ext uri="{FF2B5EF4-FFF2-40B4-BE49-F238E27FC236}">
                <a16:creationId xmlns:a16="http://schemas.microsoft.com/office/drawing/2014/main" id="{E30FFEA5-B22E-4BBE-8D0D-F8D74FC3916D}"/>
              </a:ext>
            </a:extLst>
          </p:cNvPr>
          <p:cNvGrpSpPr/>
          <p:nvPr/>
        </p:nvGrpSpPr>
        <p:grpSpPr>
          <a:xfrm>
            <a:off x="95357" y="4349070"/>
            <a:ext cx="3566779" cy="2016000"/>
            <a:chOff x="1525610" y="2248242"/>
            <a:chExt cx="4245975" cy="2268281"/>
          </a:xfrm>
        </p:grpSpPr>
        <p:pic>
          <p:nvPicPr>
            <p:cNvPr id="58" name="Picture 51">
              <a:extLst>
                <a:ext uri="{FF2B5EF4-FFF2-40B4-BE49-F238E27FC236}">
                  <a16:creationId xmlns:a16="http://schemas.microsoft.com/office/drawing/2014/main" id="{A8E4C0E9-DAFE-4C01-984A-8580AEB9E47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094" b="2094"/>
            <a:stretch/>
          </p:blipFill>
          <p:spPr>
            <a:xfrm>
              <a:off x="1525610" y="2254610"/>
              <a:ext cx="2729828" cy="1660706"/>
            </a:xfrm>
            <a:prstGeom prst="rect">
              <a:avLst/>
            </a:prstGeom>
            <a:ln w="38100">
              <a:solidFill>
                <a:srgbClr val="969FA7"/>
              </a:solidFill>
            </a:ln>
          </p:spPr>
        </p:pic>
        <p:sp>
          <p:nvSpPr>
            <p:cNvPr id="59" name="TextBox 58">
              <a:extLst>
                <a:ext uri="{FF2B5EF4-FFF2-40B4-BE49-F238E27FC236}">
                  <a16:creationId xmlns:a16="http://schemas.microsoft.com/office/drawing/2014/main" id="{999D5900-77C5-4430-A312-0B16B610207C}"/>
                </a:ext>
              </a:extLst>
            </p:cNvPr>
            <p:cNvSpPr txBox="1"/>
            <p:nvPr/>
          </p:nvSpPr>
          <p:spPr>
            <a:xfrm>
              <a:off x="4546605" y="2248242"/>
              <a:ext cx="1224980" cy="2268281"/>
            </a:xfrm>
            <a:prstGeom prst="rect">
              <a:avLst/>
            </a:prstGeom>
            <a:solidFill>
              <a:srgbClr val="969FA7"/>
            </a:solidFill>
          </p:spPr>
          <p:txBody>
            <a:bodyPr wrap="square" rtlCol="0">
              <a:spAutoFit/>
            </a:bodyPr>
            <a:lstStyle/>
            <a:p>
              <a:pPr rtl="0"/>
              <a:r>
                <a:rPr lang="cy-GB" sz="1400" b="1" dirty="0">
                  <a:solidFill>
                    <a:schemeClr val="bg1"/>
                  </a:solidFill>
                  <a:latin typeface="Segoe Print" panose="02000600000000000000" pitchFamily="2" charset="0"/>
                </a:rPr>
                <a:t>Mike, ewythr Rosie, Will, gŵr Mike, a’u mab mabwysiedig, </a:t>
              </a:r>
              <a:r>
                <a:rPr lang="cy-GB" sz="1400" b="1" dirty="0" err="1">
                  <a:solidFill>
                    <a:schemeClr val="bg1"/>
                  </a:solidFill>
                  <a:latin typeface="Segoe Print" panose="02000600000000000000" pitchFamily="2" charset="0"/>
                </a:rPr>
                <a:t>Ollie</a:t>
              </a:r>
              <a:r>
                <a:rPr lang="cy-GB" sz="1400" b="1" dirty="0">
                  <a:solidFill>
                    <a:schemeClr val="bg1"/>
                  </a:solidFill>
                  <a:latin typeface="Segoe Print" panose="02000600000000000000" pitchFamily="2" charset="0"/>
                </a:rPr>
                <a:t>.</a:t>
              </a:r>
            </a:p>
          </p:txBody>
        </p:sp>
      </p:grpSp>
      <p:grpSp>
        <p:nvGrpSpPr>
          <p:cNvPr id="60" name="Group 59" descr="Delwedd cartŵn o Min, partner Dad, a'i mab Jonny. Mae Min a Jonny yn Dsieineaidd. Mae Min yn gwisgo sbectol.">
            <a:extLst>
              <a:ext uri="{FF2B5EF4-FFF2-40B4-BE49-F238E27FC236}">
                <a16:creationId xmlns:a16="http://schemas.microsoft.com/office/drawing/2014/main" id="{B1D02711-6D3A-4BEC-AE6C-AA54BBD60AD7}"/>
              </a:ext>
            </a:extLst>
          </p:cNvPr>
          <p:cNvGrpSpPr/>
          <p:nvPr/>
        </p:nvGrpSpPr>
        <p:grpSpPr>
          <a:xfrm>
            <a:off x="7490704" y="1996563"/>
            <a:ext cx="3566780" cy="1481408"/>
            <a:chOff x="1525609" y="2248242"/>
            <a:chExt cx="4245976" cy="1744186"/>
          </a:xfrm>
        </p:grpSpPr>
        <p:pic>
          <p:nvPicPr>
            <p:cNvPr id="61" name="Picture 51">
              <a:extLst>
                <a:ext uri="{FF2B5EF4-FFF2-40B4-BE49-F238E27FC236}">
                  <a16:creationId xmlns:a16="http://schemas.microsoft.com/office/drawing/2014/main" id="{BBF4B40C-04A1-46AC-B50D-EA3DCF9ECEA9}"/>
                </a:ext>
              </a:extLst>
            </p:cNvPr>
            <p:cNvPicPr>
              <a:picLocks noChangeAspect="1"/>
            </p:cNvPicPr>
            <p:nvPr/>
          </p:nvPicPr>
          <p:blipFill rotWithShape="1">
            <a:blip r:embed="rId8">
              <a:extLst>
                <a:ext uri="{28A0092B-C50C-407E-A947-70E740481C1C}">
                  <a14:useLocalDpi xmlns:a14="http://schemas.microsoft.com/office/drawing/2010/main" val="0"/>
                </a:ext>
              </a:extLst>
            </a:blip>
            <a:srcRect t="2162" b="2162"/>
            <a:stretch/>
          </p:blipFill>
          <p:spPr>
            <a:xfrm>
              <a:off x="1525609" y="2254609"/>
              <a:ext cx="2856586" cy="1737819"/>
            </a:xfrm>
            <a:prstGeom prst="rect">
              <a:avLst/>
            </a:prstGeom>
            <a:ln w="38100">
              <a:solidFill>
                <a:srgbClr val="969FA7"/>
              </a:solidFill>
            </a:ln>
          </p:spPr>
        </p:pic>
        <p:sp>
          <p:nvSpPr>
            <p:cNvPr id="62" name="TextBox 61">
              <a:extLst>
                <a:ext uri="{FF2B5EF4-FFF2-40B4-BE49-F238E27FC236}">
                  <a16:creationId xmlns:a16="http://schemas.microsoft.com/office/drawing/2014/main" id="{71838DAD-BEE0-4AC1-A799-A470B68EB007}"/>
                </a:ext>
              </a:extLst>
            </p:cNvPr>
            <p:cNvSpPr txBox="1"/>
            <p:nvPr/>
          </p:nvSpPr>
          <p:spPr>
            <a:xfrm>
              <a:off x="4546605" y="2248242"/>
              <a:ext cx="1224980" cy="1305980"/>
            </a:xfrm>
            <a:prstGeom prst="rect">
              <a:avLst/>
            </a:prstGeom>
            <a:solidFill>
              <a:srgbClr val="969FA7"/>
            </a:solidFill>
          </p:spPr>
          <p:txBody>
            <a:bodyPr wrap="square" rtlCol="0">
              <a:spAutoFit/>
            </a:bodyPr>
            <a:lstStyle/>
            <a:p>
              <a:pPr rtl="0"/>
              <a:r>
                <a:rPr lang="cy-GB" sz="1400" b="1" dirty="0">
                  <a:solidFill>
                    <a:schemeClr val="bg1"/>
                  </a:solidFill>
                  <a:latin typeface="Segoe Print" panose="02000600000000000000" pitchFamily="2" charset="0"/>
                </a:rPr>
                <a:t>Min, partner dad, a'i mab, </a:t>
              </a:r>
              <a:r>
                <a:rPr lang="cy-GB" sz="1400" b="1" dirty="0" err="1">
                  <a:solidFill>
                    <a:schemeClr val="bg1"/>
                  </a:solidFill>
                  <a:latin typeface="Segoe Print" panose="02000600000000000000" pitchFamily="2" charset="0"/>
                </a:rPr>
                <a:t>Jonny</a:t>
              </a:r>
              <a:r>
                <a:rPr lang="cy-GB" sz="1400" b="1" dirty="0">
                  <a:solidFill>
                    <a:schemeClr val="bg1"/>
                  </a:solidFill>
                  <a:latin typeface="Segoe Print" panose="02000600000000000000" pitchFamily="2" charset="0"/>
                </a:rPr>
                <a:t>.</a:t>
              </a:r>
            </a:p>
          </p:txBody>
        </p:sp>
      </p:grpSp>
      <p:pic>
        <p:nvPicPr>
          <p:cNvPr id="2" name="Picture 1">
            <a:extLst>
              <a:ext uri="{FF2B5EF4-FFF2-40B4-BE49-F238E27FC236}">
                <a16:creationId xmlns:a16="http://schemas.microsoft.com/office/drawing/2014/main" id="{783A260E-B296-2BA1-6268-16CFE01D694B}"/>
              </a:ext>
            </a:extLst>
          </p:cNvPr>
          <p:cNvPicPr>
            <a:picLocks noChangeAspect="1"/>
          </p:cNvPicPr>
          <p:nvPr/>
        </p:nvPicPr>
        <p:blipFill>
          <a:blip r:embed="rId9"/>
          <a:stretch>
            <a:fillRect/>
          </a:stretch>
        </p:blipFill>
        <p:spPr>
          <a:xfrm>
            <a:off x="4039311" y="1976613"/>
            <a:ext cx="2956816" cy="4389500"/>
          </a:xfrm>
          <a:prstGeom prst="rect">
            <a:avLst/>
          </a:prstGeom>
        </p:spPr>
      </p:pic>
    </p:spTree>
    <p:extLst>
      <p:ext uri="{BB962C8B-B14F-4D97-AF65-F5344CB8AC3E}">
        <p14:creationId xmlns:p14="http://schemas.microsoft.com/office/powerpoint/2010/main" val="89179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439388" y="616450"/>
            <a:ext cx="11324654" cy="1202076"/>
          </a:xfrm>
        </p:spPr>
        <p:txBody>
          <a:bodyPr rtlCol="0" anchor="ctr">
            <a:noAutofit/>
          </a:bodyPr>
          <a:lstStyle/>
          <a:p>
            <a:pPr algn="ctr" rtl="0"/>
            <a:r>
              <a:rPr lang="cy-GB" sz="3200" b="1" dirty="0">
                <a:latin typeface="+mn-lt"/>
              </a:rPr>
              <a:t>Teimladau Rosie: Sut gallai Rosie fod wedi teimlo pan wahanodd ei rhieni?</a:t>
            </a:r>
            <a:endParaRPr lang="en-GB" sz="3200" dirty="0">
              <a:latin typeface="+mn-lt"/>
            </a:endParaRPr>
          </a:p>
        </p:txBody>
      </p:sp>
      <p:sp>
        <p:nvSpPr>
          <p:cNvPr id="3" name="Content Placeholder 2"/>
          <p:cNvSpPr>
            <a:spLocks noGrp="1"/>
          </p:cNvSpPr>
          <p:nvPr>
            <p:ph idx="1"/>
          </p:nvPr>
        </p:nvSpPr>
        <p:spPr>
          <a:xfrm>
            <a:off x="439388" y="2054431"/>
            <a:ext cx="6234544" cy="4187119"/>
          </a:xfrm>
          <a:ln w="38100">
            <a:solidFill>
              <a:schemeClr val="accent1">
                <a:lumMod val="75000"/>
                <a:lumOff val="25000"/>
              </a:schemeClr>
            </a:solidFill>
          </a:ln>
        </p:spPr>
        <p:txBody>
          <a:bodyPr rtlCol="0">
            <a:noAutofit/>
          </a:bodyPr>
          <a:lstStyle/>
          <a:p>
            <a:pPr marL="0" indent="0" rtl="0">
              <a:buNone/>
            </a:pPr>
            <a:r>
              <a:rPr lang="cy-GB" sz="2000" b="1" dirty="0">
                <a:solidFill>
                  <a:srgbClr val="62A9AA"/>
                </a:solidFill>
              </a:rPr>
              <a:t>1) Dyw e ddim yn digwydd! </a:t>
            </a:r>
            <a:r>
              <a:rPr lang="cy-GB" sz="2000" dirty="0">
                <a:solidFill>
                  <a:schemeClr val="tx1"/>
                </a:solidFill>
              </a:rPr>
              <a:t>Ddim eisiau credu bod ei rhieni yn gwahanu. </a:t>
            </a:r>
            <a:endParaRPr lang="en-GB" sz="2000" dirty="0">
              <a:solidFill>
                <a:srgbClr val="62A9AA"/>
              </a:solidFill>
            </a:endParaRPr>
          </a:p>
          <a:p>
            <a:pPr marL="0" indent="0" algn="l" rtl="0">
              <a:buNone/>
            </a:pPr>
            <a:r>
              <a:rPr lang="cy-GB" sz="2000" b="1" i="0" dirty="0">
                <a:solidFill>
                  <a:srgbClr val="62A9AA"/>
                </a:solidFill>
                <a:effectLst/>
              </a:rPr>
              <a:t>2)  Pam mae hyn yn digwydd? </a:t>
            </a:r>
            <a:r>
              <a:rPr lang="cy-GB" sz="2000" b="0" i="0" dirty="0">
                <a:solidFill>
                  <a:srgbClr val="000000"/>
                </a:solidFill>
                <a:effectLst/>
              </a:rPr>
              <a:t>Yn rhwystredig, yn ddryslyd ac yn grac bod hyn yn digwydd iddi hi. </a:t>
            </a:r>
          </a:p>
          <a:p>
            <a:pPr marL="0" indent="0" algn="l" rtl="0">
              <a:buNone/>
            </a:pPr>
            <a:r>
              <a:rPr lang="cy-GB" sz="2000" b="1" i="0" dirty="0">
                <a:solidFill>
                  <a:srgbClr val="62A9AA"/>
                </a:solidFill>
                <a:effectLst/>
              </a:rPr>
              <a:t>3)  Sut galla i atal hyn rhag digwydd? </a:t>
            </a:r>
            <a:r>
              <a:rPr lang="cy-GB" sz="2000" i="0" dirty="0">
                <a:solidFill>
                  <a:schemeClr val="tx1"/>
                </a:solidFill>
                <a:effectLst/>
              </a:rPr>
              <a:t>Meddwl mai ei bai hi yw hyn/newid ei hymddygiad i geisio atal ei rhieni rhag gwahanu. </a:t>
            </a:r>
          </a:p>
          <a:p>
            <a:pPr marL="0" indent="0" algn="l" rtl="0">
              <a:buNone/>
            </a:pPr>
            <a:r>
              <a:rPr lang="cy-GB" sz="2000" b="1" i="0" dirty="0">
                <a:solidFill>
                  <a:srgbClr val="62A9AA"/>
                </a:solidFill>
                <a:effectLst/>
              </a:rPr>
              <a:t>4) Dydw i ddim eisiau i hyn ddigwydd! </a:t>
            </a:r>
            <a:r>
              <a:rPr lang="cy-GB" sz="2000" i="0" dirty="0">
                <a:solidFill>
                  <a:schemeClr val="tx1"/>
                </a:solidFill>
                <a:effectLst/>
              </a:rPr>
              <a:t>Yn drist, eisiau i bethau fynd yn ôl i sut oedden nhw.</a:t>
            </a:r>
            <a:endParaRPr lang="en-GB" sz="2000" i="1" dirty="0">
              <a:solidFill>
                <a:srgbClr val="000000"/>
              </a:solidFill>
            </a:endParaRPr>
          </a:p>
          <a:p>
            <a:pPr marL="0" indent="0" algn="l" rtl="0">
              <a:buNone/>
            </a:pPr>
            <a:r>
              <a:rPr lang="cy-GB" sz="2000" b="0" i="0" dirty="0">
                <a:solidFill>
                  <a:srgbClr val="000000"/>
                </a:solidFill>
                <a:effectLst/>
              </a:rPr>
              <a:t>5) </a:t>
            </a:r>
            <a:r>
              <a:rPr lang="cy-GB" sz="2000" b="1" i="0" dirty="0">
                <a:solidFill>
                  <a:srgbClr val="62A9AA"/>
                </a:solidFill>
                <a:effectLst/>
              </a:rPr>
              <a:t>Rwy’n drist ei fod wedi digwydd ond rwy’n iawn</a:t>
            </a:r>
            <a:r>
              <a:rPr lang="cy-GB" sz="2000" b="0" i="0" dirty="0">
                <a:solidFill>
                  <a:srgbClr val="62A9AA"/>
                </a:solidFill>
                <a:effectLst/>
              </a:rPr>
              <a:t>: </a:t>
            </a:r>
            <a:r>
              <a:rPr lang="cy-GB" sz="2000" b="0" i="0" dirty="0">
                <a:solidFill>
                  <a:srgbClr val="000000"/>
                </a:solidFill>
                <a:effectLst/>
              </a:rPr>
              <a:t>Dod i delerau â'r newidiadau yn ei theulu. </a:t>
            </a:r>
          </a:p>
        </p:txBody>
      </p:sp>
      <p:grpSp>
        <p:nvGrpSpPr>
          <p:cNvPr id="9" name="Group 8">
            <a:extLst>
              <a:ext uri="{FF2B5EF4-FFF2-40B4-BE49-F238E27FC236}">
                <a16:creationId xmlns:a16="http://schemas.microsoft.com/office/drawing/2014/main" id="{0E80FD86-D50C-4377-A811-F549E3A19DA3}"/>
              </a:ext>
              <a:ext uri="{C183D7F6-B498-43B3-948B-1728B52AA6E4}">
                <adec:decorative xmlns:adec="http://schemas.microsoft.com/office/drawing/2017/decorative" val="1"/>
              </a:ext>
            </a:extLst>
          </p:cNvPr>
          <p:cNvGrpSpPr/>
          <p:nvPr/>
        </p:nvGrpSpPr>
        <p:grpSpPr>
          <a:xfrm>
            <a:off x="6999111" y="2054430"/>
            <a:ext cx="4753501" cy="4047331"/>
            <a:chOff x="6911355" y="2054430"/>
            <a:chExt cx="4753501" cy="3663081"/>
          </a:xfrm>
        </p:grpSpPr>
        <p:graphicFrame>
          <p:nvGraphicFramePr>
            <p:cNvPr id="7" name="Diagram 6" descr="Image showing the five stages of grief when parents separate: denial (it's not happening!)' anger (why is this happening?), bargaining (how can I stop this happening? ), depression (I don't want this to happen!) and acceptance (I'm sad it's happened but I'm OK). ">
              <a:extLst>
                <a:ext uri="{FF2B5EF4-FFF2-40B4-BE49-F238E27FC236}">
                  <a16:creationId xmlns:a16="http://schemas.microsoft.com/office/drawing/2014/main" id="{8D4C6D7D-A983-4406-9460-25DC3521E7BE}"/>
                </a:ext>
              </a:extLst>
            </p:cNvPr>
            <p:cNvGraphicFramePr/>
            <p:nvPr>
              <p:extLst>
                <p:ext uri="{D42A27DB-BD31-4B8C-83A1-F6EECF244321}">
                  <p14:modId xmlns:p14="http://schemas.microsoft.com/office/powerpoint/2010/main" val="3133923574"/>
                </p:ext>
              </p:extLst>
            </p:nvPr>
          </p:nvGraphicFramePr>
          <p:xfrm>
            <a:off x="6911355" y="2054430"/>
            <a:ext cx="4753501" cy="3663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a:extLst>
                <a:ext uri="{FF2B5EF4-FFF2-40B4-BE49-F238E27FC236}">
                  <a16:creationId xmlns:a16="http://schemas.microsoft.com/office/drawing/2014/main" id="{2A7F5E6B-5750-4D32-9B21-7F8C392F57DD}"/>
                </a:ext>
              </a:extLst>
            </p:cNvPr>
            <p:cNvSpPr/>
            <p:nvPr/>
          </p:nvSpPr>
          <p:spPr>
            <a:xfrm>
              <a:off x="8664639" y="2969691"/>
              <a:ext cx="1476000" cy="12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cy-GB" sz="1400" b="1" dirty="0">
                  <a:solidFill>
                    <a:schemeClr val="bg1"/>
                  </a:solidFill>
                </a:rPr>
                <a:t>Teimladau</a:t>
              </a:r>
              <a:r>
                <a:rPr lang="cy-GB" sz="1400" dirty="0">
                  <a:solidFill>
                    <a:schemeClr val="bg1"/>
                  </a:solidFill>
                </a:rPr>
                <a:t> </a:t>
              </a:r>
            </a:p>
          </p:txBody>
        </p:sp>
      </p:grpSp>
      <p:pic>
        <p:nvPicPr>
          <p:cNvPr id="2" name="Picture 1" descr="Eicon marc cwestiwn i ddynodi ymarfer">
            <a:extLst>
              <a:ext uri="{FF2B5EF4-FFF2-40B4-BE49-F238E27FC236}">
                <a16:creationId xmlns:a16="http://schemas.microsoft.com/office/drawing/2014/main" id="{74B4D67E-509F-45C5-91D4-4E13AC444EBF}"/>
              </a:ext>
            </a:extLst>
          </p:cNvPr>
          <p:cNvPicPr>
            <a:picLocks noChangeAspect="1"/>
          </p:cNvPicPr>
          <p:nvPr/>
        </p:nvPicPr>
        <p:blipFill>
          <a:blip r:embed="rId8"/>
          <a:stretch>
            <a:fillRect/>
          </a:stretch>
        </p:blipFill>
        <p:spPr>
          <a:xfrm>
            <a:off x="11054440" y="6109163"/>
            <a:ext cx="414564" cy="414564"/>
          </a:xfrm>
          <a:prstGeom prst="rect">
            <a:avLst/>
          </a:prstGeom>
        </p:spPr>
      </p:pic>
      <p:pic>
        <p:nvPicPr>
          <p:cNvPr id="5" name="Picture 4" descr="Eicon plws i ddynodi ymarfer">
            <a:extLst>
              <a:ext uri="{FF2B5EF4-FFF2-40B4-BE49-F238E27FC236}">
                <a16:creationId xmlns:a16="http://schemas.microsoft.com/office/drawing/2014/main" id="{0C9EC2A1-0FD4-42C9-B7F2-BB96EAF7701E}"/>
              </a:ext>
            </a:extLst>
          </p:cNvPr>
          <p:cNvPicPr>
            <a:picLocks noChangeAspect="1"/>
          </p:cNvPicPr>
          <p:nvPr/>
        </p:nvPicPr>
        <p:blipFill>
          <a:blip r:embed="rId9"/>
          <a:stretch>
            <a:fillRect/>
          </a:stretch>
        </p:blipFill>
        <p:spPr>
          <a:xfrm>
            <a:off x="11469004" y="6105462"/>
            <a:ext cx="414564" cy="414564"/>
          </a:xfrm>
          <a:prstGeom prst="rect">
            <a:avLst/>
          </a:prstGeom>
        </p:spPr>
      </p:pic>
      <p:sp>
        <p:nvSpPr>
          <p:cNvPr id="6" name="TextBox 5">
            <a:extLst>
              <a:ext uri="{FF2B5EF4-FFF2-40B4-BE49-F238E27FC236}">
                <a16:creationId xmlns:a16="http://schemas.microsoft.com/office/drawing/2014/main" id="{D109115A-1390-65DE-A1F6-6E7B0AFD4C6F}"/>
              </a:ext>
            </a:extLst>
          </p:cNvPr>
          <p:cNvSpPr txBox="1"/>
          <p:nvPr/>
        </p:nvSpPr>
        <p:spPr>
          <a:xfrm>
            <a:off x="7066066" y="2107445"/>
            <a:ext cx="2345826" cy="830997"/>
          </a:xfrm>
          <a:prstGeom prst="rect">
            <a:avLst/>
          </a:prstGeom>
          <a:solidFill>
            <a:srgbClr val="62A9AA"/>
          </a:solidFill>
        </p:spPr>
        <p:txBody>
          <a:bodyPr wrap="square" rtlCol="0">
            <a:spAutoFit/>
          </a:bodyPr>
          <a:lstStyle/>
          <a:p>
            <a:pPr rtl="0"/>
            <a:r>
              <a:rPr lang="cy-GB" sz="1600" b="1" dirty="0">
                <a:solidFill>
                  <a:schemeClr val="bg1"/>
                </a:solidFill>
              </a:rPr>
              <a:t>Rwy’n drist ei fod wedi digwydd ond rwy’n iawn.</a:t>
            </a:r>
            <a:endParaRPr lang="en-GB" sz="1600" dirty="0"/>
          </a:p>
        </p:txBody>
      </p:sp>
      <p:sp>
        <p:nvSpPr>
          <p:cNvPr id="11" name="TextBox 10">
            <a:extLst>
              <a:ext uri="{FF2B5EF4-FFF2-40B4-BE49-F238E27FC236}">
                <a16:creationId xmlns:a16="http://schemas.microsoft.com/office/drawing/2014/main" id="{0F9C0713-CD50-4FA3-15B4-DFEC78D9E838}"/>
              </a:ext>
            </a:extLst>
          </p:cNvPr>
          <p:cNvSpPr txBox="1"/>
          <p:nvPr/>
        </p:nvSpPr>
        <p:spPr>
          <a:xfrm>
            <a:off x="9728709" y="2117414"/>
            <a:ext cx="1937618" cy="615553"/>
          </a:xfrm>
          <a:prstGeom prst="rect">
            <a:avLst/>
          </a:prstGeom>
          <a:solidFill>
            <a:srgbClr val="62A9AA"/>
          </a:solidFill>
        </p:spPr>
        <p:txBody>
          <a:bodyPr wrap="square" rtlCol="0">
            <a:spAutoFit/>
          </a:bodyPr>
          <a:lstStyle/>
          <a:p>
            <a:pPr rtl="0"/>
            <a:r>
              <a:rPr lang="cy-GB" sz="1700" b="1" dirty="0">
                <a:solidFill>
                  <a:schemeClr val="bg1"/>
                </a:solidFill>
              </a:rPr>
              <a:t>Dyw e ddim yn digwydd!</a:t>
            </a:r>
            <a:endParaRPr lang="en-GB" sz="1700" b="1" dirty="0"/>
          </a:p>
        </p:txBody>
      </p:sp>
      <p:sp>
        <p:nvSpPr>
          <p:cNvPr id="12" name="TextBox 11">
            <a:extLst>
              <a:ext uri="{FF2B5EF4-FFF2-40B4-BE49-F238E27FC236}">
                <a16:creationId xmlns:a16="http://schemas.microsoft.com/office/drawing/2014/main" id="{213C7E2E-FF61-790F-F465-0BBD6B95A716}"/>
              </a:ext>
            </a:extLst>
          </p:cNvPr>
          <p:cNvSpPr txBox="1"/>
          <p:nvPr/>
        </p:nvSpPr>
        <p:spPr>
          <a:xfrm>
            <a:off x="10322157" y="3953338"/>
            <a:ext cx="1344171" cy="830997"/>
          </a:xfrm>
          <a:prstGeom prst="rect">
            <a:avLst/>
          </a:prstGeom>
          <a:solidFill>
            <a:srgbClr val="62A9AA"/>
          </a:solidFill>
        </p:spPr>
        <p:txBody>
          <a:bodyPr wrap="square" rtlCol="0">
            <a:spAutoFit/>
          </a:bodyPr>
          <a:lstStyle/>
          <a:p>
            <a:pPr rtl="0"/>
            <a:r>
              <a:rPr lang="cy-GB" sz="1600" b="1" dirty="0">
                <a:solidFill>
                  <a:schemeClr val="bg1"/>
                </a:solidFill>
              </a:rPr>
              <a:t>Pam mae hyn yn digwydd?</a:t>
            </a:r>
            <a:endParaRPr lang="en-GB" sz="1600" dirty="0"/>
          </a:p>
        </p:txBody>
      </p:sp>
      <p:sp>
        <p:nvSpPr>
          <p:cNvPr id="13" name="TextBox 12">
            <a:extLst>
              <a:ext uri="{FF2B5EF4-FFF2-40B4-BE49-F238E27FC236}">
                <a16:creationId xmlns:a16="http://schemas.microsoft.com/office/drawing/2014/main" id="{02B6CF41-195A-3B7E-EDA0-AA0CC09A5467}"/>
              </a:ext>
            </a:extLst>
          </p:cNvPr>
          <p:cNvSpPr txBox="1"/>
          <p:nvPr/>
        </p:nvSpPr>
        <p:spPr>
          <a:xfrm>
            <a:off x="8677366" y="4798450"/>
            <a:ext cx="1469051" cy="830997"/>
          </a:xfrm>
          <a:prstGeom prst="rect">
            <a:avLst/>
          </a:prstGeom>
          <a:solidFill>
            <a:srgbClr val="62A9AA"/>
          </a:solidFill>
        </p:spPr>
        <p:txBody>
          <a:bodyPr wrap="square" rtlCol="0">
            <a:spAutoFit/>
          </a:bodyPr>
          <a:lstStyle/>
          <a:p>
            <a:pPr rtl="0"/>
            <a:r>
              <a:rPr lang="cy-GB" sz="1600" b="1" dirty="0">
                <a:solidFill>
                  <a:schemeClr val="bg1"/>
                </a:solidFill>
              </a:rPr>
              <a:t>Sut galla i atal hyn rhag digwydd?</a:t>
            </a:r>
            <a:endParaRPr lang="en-GB" sz="1600" dirty="0"/>
          </a:p>
        </p:txBody>
      </p:sp>
      <p:sp>
        <p:nvSpPr>
          <p:cNvPr id="14" name="TextBox 13">
            <a:extLst>
              <a:ext uri="{FF2B5EF4-FFF2-40B4-BE49-F238E27FC236}">
                <a16:creationId xmlns:a16="http://schemas.microsoft.com/office/drawing/2014/main" id="{B41F7F72-3BFB-C241-3C50-C013F6375903}"/>
              </a:ext>
            </a:extLst>
          </p:cNvPr>
          <p:cNvSpPr txBox="1"/>
          <p:nvPr/>
        </p:nvSpPr>
        <p:spPr>
          <a:xfrm>
            <a:off x="7066067" y="3953338"/>
            <a:ext cx="1677966" cy="830997"/>
          </a:xfrm>
          <a:prstGeom prst="rect">
            <a:avLst/>
          </a:prstGeom>
          <a:solidFill>
            <a:srgbClr val="62A9AA"/>
          </a:solidFill>
        </p:spPr>
        <p:txBody>
          <a:bodyPr wrap="square" rtlCol="0">
            <a:spAutoFit/>
          </a:bodyPr>
          <a:lstStyle/>
          <a:p>
            <a:pPr rtl="0"/>
            <a:r>
              <a:rPr lang="cy-GB" sz="1600" b="1" dirty="0">
                <a:solidFill>
                  <a:schemeClr val="bg1"/>
                </a:solidFill>
              </a:rPr>
              <a:t>Dydw i ddim eisiau i hyn ddigwydd!</a:t>
            </a:r>
            <a:endParaRPr lang="en-GB" sz="1600" dirty="0"/>
          </a:p>
        </p:txBody>
      </p:sp>
      <p:sp>
        <p:nvSpPr>
          <p:cNvPr id="18" name="Arrow: Down 17">
            <a:extLst>
              <a:ext uri="{FF2B5EF4-FFF2-40B4-BE49-F238E27FC236}">
                <a16:creationId xmlns:a16="http://schemas.microsoft.com/office/drawing/2014/main" id="{92D20F75-EBF7-2E9E-1E90-AB5E2036EE49}"/>
              </a:ext>
              <a:ext uri="{C183D7F6-B498-43B3-948B-1728B52AA6E4}">
                <adec:decorative xmlns:adec="http://schemas.microsoft.com/office/drawing/2017/decorative" val="1"/>
              </a:ext>
            </a:extLst>
          </p:cNvPr>
          <p:cNvSpPr/>
          <p:nvPr/>
        </p:nvSpPr>
        <p:spPr>
          <a:xfrm>
            <a:off x="10910440" y="2993753"/>
            <a:ext cx="288000" cy="7636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9" name="Arrow: Down 18">
            <a:extLst>
              <a:ext uri="{FF2B5EF4-FFF2-40B4-BE49-F238E27FC236}">
                <a16:creationId xmlns:a16="http://schemas.microsoft.com/office/drawing/2014/main" id="{435EF694-F63C-AF35-54DB-8B455A5575D7}"/>
              </a:ext>
              <a:ext uri="{C183D7F6-B498-43B3-948B-1728B52AA6E4}">
                <adec:decorative xmlns:adec="http://schemas.microsoft.com/office/drawing/2017/decorative" val="1"/>
              </a:ext>
            </a:extLst>
          </p:cNvPr>
          <p:cNvSpPr/>
          <p:nvPr/>
        </p:nvSpPr>
        <p:spPr>
          <a:xfrm rot="3000000">
            <a:off x="10563218" y="4705470"/>
            <a:ext cx="288000" cy="7636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0" name="Arrow: Down 19">
            <a:extLst>
              <a:ext uri="{FF2B5EF4-FFF2-40B4-BE49-F238E27FC236}">
                <a16:creationId xmlns:a16="http://schemas.microsoft.com/office/drawing/2014/main" id="{4A6F9DB5-8DA6-6B18-C9CD-35F51658E868}"/>
              </a:ext>
              <a:ext uri="{C183D7F6-B498-43B3-948B-1728B52AA6E4}">
                <adec:decorative xmlns:adec="http://schemas.microsoft.com/office/drawing/2017/decorative" val="1"/>
              </a:ext>
            </a:extLst>
          </p:cNvPr>
          <p:cNvSpPr/>
          <p:nvPr/>
        </p:nvSpPr>
        <p:spPr>
          <a:xfrm rot="7500000">
            <a:off x="7897158" y="4736136"/>
            <a:ext cx="288000" cy="7636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1" name="Arrow: Down 20">
            <a:extLst>
              <a:ext uri="{FF2B5EF4-FFF2-40B4-BE49-F238E27FC236}">
                <a16:creationId xmlns:a16="http://schemas.microsoft.com/office/drawing/2014/main" id="{4DBDF0F4-9E7F-96F5-B2B6-48CF0F675F42}"/>
              </a:ext>
              <a:ext uri="{C183D7F6-B498-43B3-948B-1728B52AA6E4}">
                <adec:decorative xmlns:adec="http://schemas.microsoft.com/office/drawing/2017/decorative" val="1"/>
              </a:ext>
            </a:extLst>
          </p:cNvPr>
          <p:cNvSpPr/>
          <p:nvPr/>
        </p:nvSpPr>
        <p:spPr>
          <a:xfrm flipV="1">
            <a:off x="7761050" y="3044358"/>
            <a:ext cx="288000" cy="7636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Tree>
    <p:extLst>
      <p:ext uri="{BB962C8B-B14F-4D97-AF65-F5344CB8AC3E}">
        <p14:creationId xmlns:p14="http://schemas.microsoft.com/office/powerpoint/2010/main" val="132478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37" y="626723"/>
            <a:ext cx="11352944" cy="1160979"/>
          </a:xfrm>
        </p:spPr>
        <p:txBody>
          <a:bodyPr rtlCol="0" anchor="ctr">
            <a:normAutofit/>
          </a:bodyPr>
          <a:lstStyle/>
          <a:p>
            <a:pPr algn="ctr" rtl="0"/>
            <a:r>
              <a:rPr lang="cy-GB" sz="3200" b="1" dirty="0">
                <a:latin typeface="+mn-lt"/>
              </a:rPr>
              <a:t>GWEITHGAREDD ASESIAD CRYNHOI </a:t>
            </a:r>
          </a:p>
        </p:txBody>
      </p:sp>
      <p:sp>
        <p:nvSpPr>
          <p:cNvPr id="7" name="Cloud Callout 3" descr="Cwmwl geiriau yn cynnwys y geiriau:&#10;Beth yw teulu?&#10;Pwy all fod yn rhan o deulu?&#10;Pa eiriau ydych chi'n meddwl amdanyn nhw pan fyddwch chi'n meddwl am deulu? &#10;">
            <a:extLst>
              <a:ext uri="{FF2B5EF4-FFF2-40B4-BE49-F238E27FC236}">
                <a16:creationId xmlns:a16="http://schemas.microsoft.com/office/drawing/2014/main" id="{3F17924C-FE0B-46F2-9CC4-E6618583842F}"/>
              </a:ext>
            </a:extLst>
          </p:cNvPr>
          <p:cNvSpPr/>
          <p:nvPr/>
        </p:nvSpPr>
        <p:spPr>
          <a:xfrm>
            <a:off x="838948" y="2171525"/>
            <a:ext cx="5561851" cy="3109392"/>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61950" rtl="0"/>
            <a:endParaRPr lang="en-GB" sz="2000" b="1" i="1" dirty="0">
              <a:solidFill>
                <a:srgbClr val="62A9AA"/>
              </a:solidFill>
              <a:effectLst/>
              <a:ea typeface="Times New Roman" panose="02020603050405020304" pitchFamily="18" charset="0"/>
              <a:cs typeface="Arial" panose="020B0604020202020204" pitchFamily="34" charset="0"/>
            </a:endParaRPr>
          </a:p>
          <a:p>
            <a:pPr lvl="0" indent="174625" rtl="0"/>
            <a:r>
              <a:rPr lang="cy-GB" sz="2200" dirty="0">
                <a:solidFill>
                  <a:schemeClr val="tx1"/>
                </a:solidFill>
                <a:effectLst/>
                <a:ea typeface="Times New Roman" panose="02020603050405020304" pitchFamily="18" charset="0"/>
                <a:cs typeface="Arial" panose="020B0604020202020204" pitchFamily="34" charset="0"/>
              </a:rPr>
              <a:t>Beth yw teulu?</a:t>
            </a:r>
            <a:endParaRPr lang="en-GB" sz="2200" dirty="0">
              <a:solidFill>
                <a:schemeClr val="tx1"/>
              </a:solidFill>
              <a:effectLst/>
              <a:ea typeface="Times New Roman" panose="02020603050405020304" pitchFamily="18" charset="0"/>
              <a:cs typeface="Times New Roman" panose="02020603050405020304" pitchFamily="18" charset="0"/>
            </a:endParaRPr>
          </a:p>
          <a:p>
            <a:pPr marL="174625" lvl="0" defTabSz="574675" rtl="0"/>
            <a:r>
              <a:rPr lang="cy-GB" sz="2200" dirty="0">
                <a:solidFill>
                  <a:schemeClr val="tx1"/>
                </a:solidFill>
                <a:effectLst/>
                <a:ea typeface="Times New Roman" panose="02020603050405020304" pitchFamily="18" charset="0"/>
                <a:cs typeface="Arial" panose="020B0604020202020204" pitchFamily="34" charset="0"/>
              </a:rPr>
              <a:t>Pwy all fod yn rhan o deulu?</a:t>
            </a:r>
          </a:p>
          <a:p>
            <a:pPr marL="174625" lvl="0" rtl="0"/>
            <a:r>
              <a:rPr lang="cy-GB" sz="2200" dirty="0">
                <a:solidFill>
                  <a:schemeClr val="tx1"/>
                </a:solidFill>
                <a:ea typeface="Times New Roman" panose="02020603050405020304" pitchFamily="18" charset="0"/>
                <a:cs typeface="Arial" panose="020B0604020202020204" pitchFamily="34" charset="0"/>
              </a:rPr>
              <a:t>Pa eiriau ydych chi'n meddwl amdanyn nhw pan fyddwch chi'n meddwl am deulu? </a:t>
            </a:r>
            <a:endParaRPr lang="en-GB" sz="2400" dirty="0">
              <a:solidFill>
                <a:schemeClr val="tx1"/>
              </a:solidFill>
            </a:endParaRPr>
          </a:p>
        </p:txBody>
      </p:sp>
      <p:pic>
        <p:nvPicPr>
          <p:cNvPr id="3" name="Picture 2" descr="Delwedd cartŵn o dŷ gyda choeden a blodyn">
            <a:extLst>
              <a:ext uri="{FF2B5EF4-FFF2-40B4-BE49-F238E27FC236}">
                <a16:creationId xmlns:a16="http://schemas.microsoft.com/office/drawing/2014/main" id="{B4FB431B-490D-480D-9396-4981BFB2AD5D}"/>
              </a:ext>
            </a:extLst>
          </p:cNvPr>
          <p:cNvPicPr>
            <a:picLocks noChangeAspect="1"/>
          </p:cNvPicPr>
          <p:nvPr/>
        </p:nvPicPr>
        <p:blipFill>
          <a:blip r:embed="rId3"/>
          <a:stretch>
            <a:fillRect/>
          </a:stretch>
        </p:blipFill>
        <p:spPr>
          <a:xfrm>
            <a:off x="7562410" y="2171525"/>
            <a:ext cx="3200677" cy="3200677"/>
          </a:xfrm>
          <a:prstGeom prst="rect">
            <a:avLst/>
          </a:prstGeom>
        </p:spPr>
      </p:pic>
    </p:spTree>
    <p:extLst>
      <p:ext uri="{BB962C8B-B14F-4D97-AF65-F5344CB8AC3E}">
        <p14:creationId xmlns:p14="http://schemas.microsoft.com/office/powerpoint/2010/main" val="3397914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rtlCol="0" anchor="ctr">
            <a:noAutofit/>
          </a:bodyPr>
          <a:lstStyle/>
          <a:p>
            <a:pPr algn="ctr" rtl="0"/>
            <a:r>
              <a:rPr lang="cy-GB" sz="3200" b="1" dirty="0">
                <a:latin typeface="+mn-lt"/>
              </a:rPr>
              <a:t>Cymorth a chefnogaeth bellach yn yr ysgol</a:t>
            </a:r>
          </a:p>
        </p:txBody>
      </p:sp>
      <p:sp>
        <p:nvSpPr>
          <p:cNvPr id="5" name="TextBox 4"/>
          <p:cNvSpPr txBox="1"/>
          <p:nvPr/>
        </p:nvSpPr>
        <p:spPr>
          <a:xfrm>
            <a:off x="477126" y="2481435"/>
            <a:ext cx="11189010" cy="2492990"/>
          </a:xfrm>
          <a:prstGeom prst="rect">
            <a:avLst/>
          </a:prstGeom>
          <a:noFill/>
          <a:ln w="38100">
            <a:solidFill>
              <a:srgbClr val="62A9AA"/>
            </a:solidFill>
          </a:ln>
        </p:spPr>
        <p:txBody>
          <a:bodyPr wrap="square" lIns="91440" tIns="45720" rIns="91440" bIns="45720" rtlCol="0" anchor="t">
            <a:spAutoFit/>
          </a:bodyPr>
          <a:lstStyle/>
          <a:p>
            <a:pPr rtl="0"/>
            <a:r>
              <a:rPr lang="cy-GB" sz="2400" b="1" dirty="0">
                <a:solidFill>
                  <a:srgbClr val="62A9AA"/>
                </a:solidFill>
              </a:rPr>
              <a:t>Am ragor o gymorth a chefnogaeth yn yr ysgol, cysylltwch â’r bobl ganlynol: </a:t>
            </a:r>
          </a:p>
          <a:p>
            <a:pPr marL="571500" indent="-571500" rtl="0">
              <a:buClr>
                <a:srgbClr val="62A9AA"/>
              </a:buClr>
              <a:buFont typeface="Wingdings" panose="05000000000000000000" pitchFamily="2" charset="2"/>
              <a:buChar char="§"/>
            </a:pPr>
            <a:endParaRPr lang="en-GB" sz="2000" dirty="0"/>
          </a:p>
          <a:p>
            <a:pPr marL="571500" indent="-571500" rtl="0">
              <a:buClr>
                <a:srgbClr val="62A9AA"/>
              </a:buClr>
              <a:buFont typeface="Wingdings" panose="05000000000000000000" pitchFamily="2" charset="2"/>
              <a:buChar char="§"/>
            </a:pPr>
            <a:r>
              <a:rPr lang="cy-GB" sz="2000" dirty="0"/>
              <a:t>eich athro/cynorthwyydd addysgu</a:t>
            </a:r>
          </a:p>
          <a:p>
            <a:pPr marL="571500" indent="-571500" rtl="0">
              <a:buClr>
                <a:srgbClr val="62A9AA"/>
              </a:buClr>
              <a:buFont typeface="Wingdings" panose="05000000000000000000" pitchFamily="2" charset="2"/>
              <a:buChar char="§"/>
            </a:pPr>
            <a:r>
              <a:rPr lang="cy-GB" sz="2000" dirty="0"/>
              <a:t>uwch staff yn yr ysgol</a:t>
            </a:r>
          </a:p>
          <a:p>
            <a:pPr rtl="0"/>
            <a:endParaRPr lang="en-GB" sz="2800" dirty="0">
              <a:solidFill>
                <a:srgbClr val="62A9AA"/>
              </a:solidFill>
            </a:endParaRPr>
          </a:p>
          <a:p>
            <a:pPr rtl="0"/>
            <a:br>
              <a:rPr lang="en-GB" sz="2000" b="1" i="0" dirty="0">
                <a:solidFill>
                  <a:srgbClr val="62A9AA"/>
                </a:solidFill>
                <a:effectLst/>
              </a:rPr>
            </a:br>
            <a:r>
              <a:rPr lang="cy-GB" sz="2400" dirty="0">
                <a:solidFill>
                  <a:srgbClr val="62A9AA"/>
                </a:solidFill>
              </a:rPr>
              <a:t> </a:t>
            </a:r>
            <a:r>
              <a:rPr lang="cy-GB" sz="2400" dirty="0">
                <a:solidFill>
                  <a:schemeClr val="accent2">
                    <a:lumMod val="75000"/>
                  </a:schemeClr>
                </a:solidFill>
              </a:rPr>
              <a:t> </a:t>
            </a:r>
          </a:p>
        </p:txBody>
      </p:sp>
    </p:spTree>
    <p:extLst>
      <p:ext uri="{BB962C8B-B14F-4D97-AF65-F5344CB8AC3E}">
        <p14:creationId xmlns:p14="http://schemas.microsoft.com/office/powerpoint/2010/main" val="2169924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431515" y="702156"/>
            <a:ext cx="11179293" cy="851436"/>
          </a:xfrm>
        </p:spPr>
        <p:txBody>
          <a:bodyPr rtlCol="0" anchor="ctr">
            <a:normAutofit fontScale="90000"/>
          </a:bodyPr>
          <a:lstStyle/>
          <a:p>
            <a:pPr algn="ctr" rtl="0"/>
            <a:r>
              <a:rPr lang="cy-GB" sz="3200" b="1" dirty="0">
                <a:latin typeface="+mn-lt"/>
              </a:rPr>
              <a:t>Cymorth a chefnogaeth bellach y tu allan i'r ysgol</a:t>
            </a:r>
            <a:endParaRPr lang="en-GB" sz="3200" dirty="0">
              <a:latin typeface="+mn-lt"/>
            </a:endParaRPr>
          </a:p>
        </p:txBody>
      </p:sp>
      <p:sp>
        <p:nvSpPr>
          <p:cNvPr id="15" name="TextBox 14" descr="Logo for Relate Cymru&#10;">
            <a:extLst>
              <a:ext uri="{FF2B5EF4-FFF2-40B4-BE49-F238E27FC236}">
                <a16:creationId xmlns:a16="http://schemas.microsoft.com/office/drawing/2014/main" id="{E7D44313-0E88-412E-8987-10823D9568CF}"/>
              </a:ext>
            </a:extLst>
          </p:cNvPr>
          <p:cNvSpPr txBox="1"/>
          <p:nvPr/>
        </p:nvSpPr>
        <p:spPr>
          <a:xfrm>
            <a:off x="7030048" y="3341993"/>
            <a:ext cx="4140178" cy="1358340"/>
          </a:xfrm>
          <a:prstGeom prst="rect">
            <a:avLst/>
          </a:prstGeom>
          <a:noFill/>
          <a:ln w="38100">
            <a:solidFill>
              <a:srgbClr val="9B9B9B"/>
            </a:solidFill>
          </a:ln>
        </p:spPr>
        <p:txBody>
          <a:bodyPr wrap="square" rtlCol="0">
            <a:spAutoFit/>
          </a:bodyPr>
          <a:lstStyle/>
          <a:p>
            <a:pPr algn="ctr" rtl="0"/>
            <a:r>
              <a:rPr lang="cy-GB" sz="2000" dirty="0" err="1"/>
              <a:t>Relate</a:t>
            </a:r>
            <a:r>
              <a:rPr lang="cy-GB" sz="2000" dirty="0"/>
              <a:t> Cymru - </a:t>
            </a:r>
            <a:r>
              <a:rPr lang="cy-GB" sz="20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www.relate.org.uk/cymru/children-and-young-peoples-counselling</a:t>
            </a:r>
            <a:r>
              <a:rPr lang="cy-GB" sz="2000" b="1" dirty="0">
                <a:solidFill>
                  <a:srgbClr val="62A9AA"/>
                </a:solidFill>
                <a:effectLst/>
                <a:ea typeface="Times New Roman" panose="02020603050405020304" pitchFamily="18" charset="0"/>
                <a:cs typeface="Times New Roman" panose="02020603050405020304" pitchFamily="18" charset="0"/>
              </a:rPr>
              <a:t> </a:t>
            </a:r>
            <a:br>
              <a:rPr lang="fr-FR" sz="2000" dirty="0">
                <a:solidFill>
                  <a:srgbClr val="62A9AA"/>
                </a:solidFill>
                <a:effectLst/>
                <a:ea typeface="Times New Roman" panose="02020603050405020304" pitchFamily="18" charset="0"/>
                <a:cs typeface="Times New Roman" panose="02020603050405020304" pitchFamily="18" charset="0"/>
              </a:rPr>
            </a:br>
            <a:r>
              <a:rPr lang="cy-GB" sz="2000" dirty="0">
                <a:effectLst/>
                <a:ea typeface="Times New Roman" panose="02020603050405020304" pitchFamily="18" charset="0"/>
                <a:cs typeface="Times New Roman" panose="02020603050405020304" pitchFamily="18" charset="0"/>
              </a:rPr>
              <a:t>(Ffôn: </a:t>
            </a:r>
            <a:r>
              <a:rPr lang="cy-GB" sz="2000" u="sng" dirty="0">
                <a:effectLst/>
                <a:ea typeface="Times New Roman" panose="02020603050405020304" pitchFamily="18" charset="0"/>
                <a:cs typeface="Times New Roman" panose="02020603050405020304" pitchFamily="18" charset="0"/>
              </a:rPr>
              <a:t>03000030396</a:t>
            </a:r>
            <a:r>
              <a:rPr lang="cy-GB" sz="2000" dirty="0">
                <a:effectLst/>
                <a:ea typeface="Times New Roman" panose="02020603050405020304" pitchFamily="18" charset="0"/>
                <a:cs typeface="Times New Roman" panose="02020603050405020304" pitchFamily="18" charset="0"/>
              </a:rPr>
              <a:t>)</a:t>
            </a:r>
            <a:r>
              <a:rPr lang="cy-GB" sz="2000" dirty="0"/>
              <a:t> </a:t>
            </a:r>
          </a:p>
        </p:txBody>
      </p:sp>
      <p:sp>
        <p:nvSpPr>
          <p:cNvPr id="17" name="TextBox 16">
            <a:extLst>
              <a:ext uri="{FF2B5EF4-FFF2-40B4-BE49-F238E27FC236}">
                <a16:creationId xmlns:a16="http://schemas.microsoft.com/office/drawing/2014/main" id="{B4938B49-86A2-45FB-873A-529C6E76A5EA}"/>
              </a:ext>
            </a:extLst>
          </p:cNvPr>
          <p:cNvSpPr txBox="1"/>
          <p:nvPr/>
        </p:nvSpPr>
        <p:spPr>
          <a:xfrm>
            <a:off x="698950" y="3780823"/>
            <a:ext cx="4869642" cy="1323439"/>
          </a:xfrm>
          <a:prstGeom prst="rect">
            <a:avLst/>
          </a:prstGeom>
          <a:noFill/>
          <a:ln w="38100">
            <a:solidFill>
              <a:srgbClr val="9B9B9B"/>
            </a:solidFill>
          </a:ln>
        </p:spPr>
        <p:txBody>
          <a:bodyPr wrap="square" rtlCol="0">
            <a:spAutoFit/>
          </a:bodyPr>
          <a:lstStyle/>
          <a:p>
            <a:pPr algn="ctr" rtl="0"/>
            <a:r>
              <a:rPr lang="cy-GB" sz="2000" dirty="0"/>
              <a:t>Childline Cymru - </a:t>
            </a:r>
            <a:r>
              <a:rPr lang="cy-GB" sz="2000" b="1" u="sng" dirty="0">
                <a:solidFill>
                  <a:srgbClr val="62A9AA"/>
                </a:solidFill>
                <a:hlinkClick r:id="rId4">
                  <a:extLst>
                    <a:ext uri="{A12FA001-AC4F-418D-AE19-62706E023703}">
                      <ahyp:hlinkClr xmlns:ahyp="http://schemas.microsoft.com/office/drawing/2018/hyperlinkcolor" val="tx"/>
                    </a:ext>
                  </a:extLst>
                </a:hlinkClick>
              </a:rPr>
              <a:t>www.childline.org.uk/info-advice/home-families/family-relationships/divorce-separation/</a:t>
            </a:r>
            <a:r>
              <a:rPr lang="cy-GB" sz="2000" b="1" u="sng" dirty="0">
                <a:solidFill>
                  <a:srgbClr val="62A9AA"/>
                </a:solidFill>
              </a:rPr>
              <a:t> </a:t>
            </a:r>
            <a:r>
              <a:rPr lang="cy-GB" sz="2000" dirty="0"/>
              <a:t>(Ffôn: </a:t>
            </a:r>
            <a:r>
              <a:rPr lang="cy-GB" sz="2000" u="sng" dirty="0">
                <a:hlinkClick r:id="rId5">
                  <a:extLst>
                    <a:ext uri="{A12FA001-AC4F-418D-AE19-62706E023703}">
                      <ahyp:hlinkClr xmlns:ahyp="http://schemas.microsoft.com/office/drawing/2018/hyperlinkcolor" val="tx"/>
                    </a:ext>
                  </a:extLst>
                </a:hlinkClick>
              </a:rPr>
              <a:t>0800 1111</a:t>
            </a:r>
            <a:r>
              <a:rPr lang="cy-GB" sz="2000" dirty="0"/>
              <a:t>)</a:t>
            </a:r>
          </a:p>
        </p:txBody>
      </p:sp>
      <p:sp>
        <p:nvSpPr>
          <p:cNvPr id="22" name="TextBox 21">
            <a:extLst>
              <a:ext uri="{FF2B5EF4-FFF2-40B4-BE49-F238E27FC236}">
                <a16:creationId xmlns:a16="http://schemas.microsoft.com/office/drawing/2014/main" id="{4E7126AD-6191-6A6B-C3CA-09CEDA7B0669}"/>
              </a:ext>
            </a:extLst>
          </p:cNvPr>
          <p:cNvSpPr txBox="1"/>
          <p:nvPr/>
        </p:nvSpPr>
        <p:spPr>
          <a:xfrm>
            <a:off x="698949" y="2095305"/>
            <a:ext cx="4869643" cy="707886"/>
          </a:xfrm>
          <a:prstGeom prst="rect">
            <a:avLst/>
          </a:prstGeom>
          <a:noFill/>
          <a:ln w="38100">
            <a:solidFill>
              <a:srgbClr val="9B9B9B"/>
            </a:solidFill>
          </a:ln>
        </p:spPr>
        <p:txBody>
          <a:bodyPr wrap="square" rtlCol="0">
            <a:spAutoFit/>
          </a:bodyPr>
          <a:lstStyle/>
          <a:p>
            <a:pPr algn="ctr" rtl="0"/>
            <a:r>
              <a:rPr lang="cy-GB" sz="2000" dirty="0" err="1">
                <a:latin typeface="+mj-lt"/>
              </a:rPr>
              <a:t>NYAS</a:t>
            </a:r>
            <a:r>
              <a:rPr lang="cy-GB" sz="2000" dirty="0">
                <a:latin typeface="+mj-lt"/>
              </a:rPr>
              <a:t> Cymru - </a:t>
            </a:r>
            <a:r>
              <a:rPr lang="cy-GB" sz="2000" b="1" u="sng" dirty="0">
                <a:solidFill>
                  <a:srgbClr val="62A9AA"/>
                </a:solidFill>
                <a:effectLst/>
                <a:latin typeface="+mj-lt"/>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www.nyas.net/nyas-cymru/</a:t>
            </a:r>
            <a:r>
              <a:rPr lang="cy-GB" sz="2000" b="1" dirty="0">
                <a:solidFill>
                  <a:srgbClr val="62A9AA"/>
                </a:solidFill>
                <a:effectLst/>
                <a:latin typeface="+mj-lt"/>
                <a:ea typeface="Times New Roman" panose="02020603050405020304" pitchFamily="18" charset="0"/>
                <a:cs typeface="Times New Roman" panose="02020603050405020304" pitchFamily="18" charset="0"/>
              </a:rPr>
              <a:t>  </a:t>
            </a:r>
            <a:r>
              <a:rPr lang="cy-GB" sz="2000" b="1" dirty="0">
                <a:effectLst/>
                <a:latin typeface="+mj-lt"/>
                <a:ea typeface="Times New Roman" panose="02020603050405020304" pitchFamily="18" charset="0"/>
                <a:cs typeface="Times New Roman" panose="02020603050405020304" pitchFamily="18" charset="0"/>
              </a:rPr>
              <a:t>  </a:t>
            </a:r>
            <a:r>
              <a:rPr lang="cy-GB" sz="2000" dirty="0">
                <a:effectLst/>
                <a:latin typeface="+mj-lt"/>
                <a:ea typeface="Times New Roman" panose="02020603050405020304" pitchFamily="18" charset="0"/>
                <a:cs typeface="Times New Roman" panose="02020603050405020304" pitchFamily="18" charset="0"/>
              </a:rPr>
              <a:t>(Ffôn: </a:t>
            </a:r>
            <a:r>
              <a:rPr lang="cy-GB" sz="2000" u="sng" dirty="0">
                <a:effectLst/>
                <a:latin typeface="+mj-l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0808 8081001</a:t>
            </a:r>
            <a:r>
              <a:rPr lang="cy-GB" sz="2000" dirty="0">
                <a:effectLst/>
                <a:latin typeface="+mj-lt"/>
                <a:ea typeface="Times New Roman" panose="02020603050405020304" pitchFamily="18" charset="0"/>
                <a:cs typeface="Times New Roman" panose="02020603050405020304" pitchFamily="18" charset="0"/>
              </a:rPr>
              <a:t>)</a:t>
            </a:r>
            <a:endParaRPr lang="en-GB" sz="2000" dirty="0">
              <a:latin typeface="+mj-lt"/>
            </a:endParaRPr>
          </a:p>
        </p:txBody>
      </p:sp>
      <p:sp>
        <p:nvSpPr>
          <p:cNvPr id="23" name="TextBox 22">
            <a:extLst>
              <a:ext uri="{FF2B5EF4-FFF2-40B4-BE49-F238E27FC236}">
                <a16:creationId xmlns:a16="http://schemas.microsoft.com/office/drawing/2014/main" id="{27A09EC1-A504-996B-F5FB-D0D1FBA7F1B4}"/>
              </a:ext>
            </a:extLst>
          </p:cNvPr>
          <p:cNvSpPr txBox="1"/>
          <p:nvPr/>
        </p:nvSpPr>
        <p:spPr>
          <a:xfrm>
            <a:off x="7030049" y="4931359"/>
            <a:ext cx="4140177" cy="1015663"/>
          </a:xfrm>
          <a:prstGeom prst="rect">
            <a:avLst/>
          </a:prstGeom>
          <a:noFill/>
          <a:ln w="38100">
            <a:solidFill>
              <a:srgbClr val="9B9B9B"/>
            </a:solidFill>
          </a:ln>
        </p:spPr>
        <p:txBody>
          <a:bodyPr wrap="square" rtlCol="0">
            <a:spAutoFit/>
          </a:bodyPr>
          <a:lstStyle/>
          <a:p>
            <a:pPr algn="ctr" rtl="0"/>
            <a:r>
              <a:rPr lang="cy-GB" sz="2000" dirty="0" err="1"/>
              <a:t>Cafcass</a:t>
            </a:r>
            <a:r>
              <a:rPr lang="cy-GB" sz="2000" dirty="0"/>
              <a:t> Cymru - </a:t>
            </a:r>
            <a:r>
              <a:rPr lang="cy-GB" sz="2000" b="1" u="sng" dirty="0">
                <a:solidFill>
                  <a:srgbClr val="62A9AA"/>
                </a:solidFill>
                <a:effectLst/>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https://llyw.cymru/cafcass-cymru</a:t>
            </a:r>
            <a:r>
              <a:rPr lang="cy-GB" sz="2000" b="1" dirty="0">
                <a:solidFill>
                  <a:srgbClr val="62A9AA"/>
                </a:solidFill>
                <a:effectLst/>
                <a:ea typeface="Times New Roman" panose="02020603050405020304" pitchFamily="18" charset="0"/>
                <a:cs typeface="Times New Roman" panose="02020603050405020304" pitchFamily="18" charset="0"/>
              </a:rPr>
              <a:t> </a:t>
            </a:r>
            <a:br>
              <a:rPr lang="en-GB" sz="2000" dirty="0">
                <a:solidFill>
                  <a:srgbClr val="62A9AA"/>
                </a:solidFill>
                <a:effectLst/>
                <a:ea typeface="Times New Roman" panose="02020603050405020304" pitchFamily="18" charset="0"/>
                <a:cs typeface="Times New Roman" panose="02020603050405020304" pitchFamily="18" charset="0"/>
              </a:rPr>
            </a:br>
            <a:r>
              <a:rPr lang="cy-GB" sz="2000" dirty="0">
                <a:effectLst/>
                <a:ea typeface="Times New Roman" panose="02020603050405020304" pitchFamily="18" charset="0"/>
                <a:cs typeface="Times New Roman" panose="02020603050405020304" pitchFamily="18" charset="0"/>
              </a:rPr>
              <a:t>(Ffôn: </a:t>
            </a:r>
            <a:r>
              <a:rPr lang="cy-GB" sz="2000" u="sng" dirty="0">
                <a:effectLst/>
                <a:ea typeface="Times New Roman" panose="02020603050405020304" pitchFamily="18" charset="0"/>
                <a:cs typeface="Times New Roman" panose="02020603050405020304" pitchFamily="18" charset="0"/>
              </a:rPr>
              <a:t>0300 456 4000</a:t>
            </a:r>
            <a:r>
              <a:rPr lang="cy-GB" sz="2000" dirty="0">
                <a:effectLst/>
                <a:ea typeface="Times New Roman" panose="02020603050405020304" pitchFamily="18" charset="0"/>
                <a:cs typeface="Times New Roman" panose="02020603050405020304" pitchFamily="18" charset="0"/>
              </a:rPr>
              <a:t>)</a:t>
            </a:r>
            <a:endParaRPr lang="en-GB" sz="2000" dirty="0"/>
          </a:p>
        </p:txBody>
      </p:sp>
      <p:sp>
        <p:nvSpPr>
          <p:cNvPr id="24" name="TextBox 23">
            <a:extLst>
              <a:ext uri="{FF2B5EF4-FFF2-40B4-BE49-F238E27FC236}">
                <a16:creationId xmlns:a16="http://schemas.microsoft.com/office/drawing/2014/main" id="{470F6B57-5F6D-1E0F-25AD-3E485FA88343}"/>
              </a:ext>
            </a:extLst>
          </p:cNvPr>
          <p:cNvSpPr txBox="1"/>
          <p:nvPr/>
        </p:nvSpPr>
        <p:spPr>
          <a:xfrm>
            <a:off x="7030048" y="2095305"/>
            <a:ext cx="4140178" cy="1323439"/>
          </a:xfrm>
          <a:prstGeom prst="rect">
            <a:avLst/>
          </a:prstGeom>
          <a:noFill/>
          <a:ln w="38100">
            <a:solidFill>
              <a:srgbClr val="9B9B9B"/>
            </a:solidFill>
          </a:ln>
        </p:spPr>
        <p:txBody>
          <a:bodyPr wrap="square" rtlCol="0">
            <a:spAutoFit/>
          </a:bodyPr>
          <a:lstStyle/>
          <a:p>
            <a:pPr algn="ctr" rtl="0"/>
            <a:r>
              <a:rPr lang="cy-GB" sz="2000" dirty="0"/>
              <a:t>Comisiynydd Plant Cymru - </a:t>
            </a:r>
            <a:r>
              <a:rPr lang="cy-GB" sz="2000" b="1" dirty="0">
                <a:solidFill>
                  <a:srgbClr val="62A9AA"/>
                </a:solidFill>
                <a:hlinkClick r:id="rId8">
                  <a:extLst>
                    <a:ext uri="{A12FA001-AC4F-418D-AE19-62706E023703}">
                      <ahyp:hlinkClr xmlns:ahyp="http://schemas.microsoft.com/office/drawing/2018/hyperlinkcolor" val="tx"/>
                    </a:ext>
                  </a:extLst>
                </a:hlinkClick>
              </a:rPr>
              <a:t>www.complantcymru.org.uk/</a:t>
            </a:r>
            <a:r>
              <a:rPr lang="cy-GB" sz="2000" b="1" dirty="0">
                <a:solidFill>
                  <a:srgbClr val="62A9AA"/>
                </a:solidFill>
              </a:rPr>
              <a:t>  </a:t>
            </a:r>
            <a:r>
              <a:rPr lang="cy-GB" sz="2000" dirty="0"/>
              <a:t>(Ffôn 0808 801000)</a:t>
            </a:r>
            <a:r>
              <a:rPr lang="cy-GB" sz="2000" dirty="0">
                <a:solidFill>
                  <a:srgbClr val="62A9AA"/>
                </a:solidFill>
              </a:rPr>
              <a:t> </a:t>
            </a:r>
            <a:br>
              <a:rPr lang="en-GB" sz="2000" dirty="0">
                <a:solidFill>
                  <a:srgbClr val="62A9AA"/>
                </a:solidFill>
              </a:rPr>
            </a:br>
            <a:endParaRPr lang="en-GB" sz="2000" dirty="0">
              <a:solidFill>
                <a:srgbClr val="62A9AA"/>
              </a:solidFill>
            </a:endParaRPr>
          </a:p>
        </p:txBody>
      </p:sp>
      <p:sp>
        <p:nvSpPr>
          <p:cNvPr id="25" name="TextBox 24">
            <a:extLst>
              <a:ext uri="{FF2B5EF4-FFF2-40B4-BE49-F238E27FC236}">
                <a16:creationId xmlns:a16="http://schemas.microsoft.com/office/drawing/2014/main" id="{D3071A54-653F-7AF2-C8EB-FC1084930037}"/>
              </a:ext>
            </a:extLst>
          </p:cNvPr>
          <p:cNvSpPr txBox="1"/>
          <p:nvPr/>
        </p:nvSpPr>
        <p:spPr>
          <a:xfrm>
            <a:off x="698950" y="2938064"/>
            <a:ext cx="4869642" cy="707886"/>
          </a:xfrm>
          <a:prstGeom prst="rect">
            <a:avLst/>
          </a:prstGeom>
          <a:noFill/>
          <a:ln w="38100">
            <a:solidFill>
              <a:srgbClr val="9B9B9B"/>
            </a:solidFill>
          </a:ln>
        </p:spPr>
        <p:txBody>
          <a:bodyPr wrap="square" rtlCol="0">
            <a:spAutoFit/>
          </a:bodyPr>
          <a:lstStyle/>
          <a:p>
            <a:pPr algn="ctr" rtl="0"/>
            <a:r>
              <a:rPr lang="cy-GB" sz="2000" dirty="0"/>
              <a:t>NACCC - </a:t>
            </a:r>
            <a:r>
              <a:rPr lang="cy-GB" sz="2000" b="1" u="sng" dirty="0">
                <a:solidFill>
                  <a:srgbClr val="62A9AA"/>
                </a:solidFill>
                <a:effectLst/>
                <a:ea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https://naccc.org.uk</a:t>
            </a:r>
            <a:r>
              <a:rPr lang="cy-GB" sz="2000" b="1" dirty="0">
                <a:solidFill>
                  <a:srgbClr val="62A9AA"/>
                </a:solidFill>
                <a:effectLst/>
                <a:ea typeface="Times New Roman" panose="02020603050405020304" pitchFamily="18" charset="0"/>
                <a:cs typeface="Times New Roman" panose="02020603050405020304" pitchFamily="18" charset="0"/>
              </a:rPr>
              <a:t> </a:t>
            </a:r>
            <a:br>
              <a:rPr lang="en-GB" sz="2000" dirty="0">
                <a:solidFill>
                  <a:srgbClr val="62A9AA"/>
                </a:solidFill>
                <a:effectLst/>
                <a:ea typeface="Times New Roman" panose="02020603050405020304" pitchFamily="18" charset="0"/>
                <a:cs typeface="Times New Roman" panose="02020603050405020304" pitchFamily="18" charset="0"/>
              </a:rPr>
            </a:br>
            <a:r>
              <a:rPr lang="cy-GB" sz="2000" dirty="0">
                <a:effectLst/>
                <a:ea typeface="Times New Roman" panose="02020603050405020304" pitchFamily="18" charset="0"/>
                <a:cs typeface="Times New Roman" panose="02020603050405020304" pitchFamily="18" charset="0"/>
              </a:rPr>
              <a:t>(Ffôn: 01159 484557)</a:t>
            </a:r>
            <a:r>
              <a:rPr lang="cy-GB" sz="2000" dirty="0"/>
              <a:t> </a:t>
            </a:r>
          </a:p>
        </p:txBody>
      </p:sp>
      <p:sp>
        <p:nvSpPr>
          <p:cNvPr id="9" name="TextBox 8">
            <a:extLst>
              <a:ext uri="{FF2B5EF4-FFF2-40B4-BE49-F238E27FC236}">
                <a16:creationId xmlns:a16="http://schemas.microsoft.com/office/drawing/2014/main" id="{7C7377AE-2E3F-5A11-3AE6-23A70F7179B5}"/>
              </a:ext>
            </a:extLst>
          </p:cNvPr>
          <p:cNvSpPr txBox="1"/>
          <p:nvPr/>
        </p:nvSpPr>
        <p:spPr>
          <a:xfrm>
            <a:off x="698949" y="5239135"/>
            <a:ext cx="4869642" cy="1015663"/>
          </a:xfrm>
          <a:prstGeom prst="rect">
            <a:avLst/>
          </a:prstGeom>
          <a:noFill/>
          <a:ln w="38100">
            <a:solidFill>
              <a:srgbClr val="9B9B9B"/>
            </a:solidFill>
          </a:ln>
        </p:spPr>
        <p:txBody>
          <a:bodyPr wrap="square" rtlCol="0">
            <a:spAutoFit/>
          </a:bodyPr>
          <a:lstStyle/>
          <a:p>
            <a:pPr algn="ctr"/>
            <a:r>
              <a:rPr lang="cy-GB" sz="2000" dirty="0"/>
              <a:t>The Exchange- </a:t>
            </a:r>
            <a:r>
              <a:rPr lang="en-GB" sz="2000" b="1" u="sng" dirty="0">
                <a:solidFill>
                  <a:srgbClr val="62A9AA"/>
                </a:solidFill>
                <a:hlinkClick r:id="rId10">
                  <a:extLst>
                    <a:ext uri="{A12FA001-AC4F-418D-AE19-62706E023703}">
                      <ahyp:hlinkClr xmlns:ahyp="http://schemas.microsoft.com/office/drawing/2018/hyperlinkcolor" val="tx"/>
                    </a:ext>
                  </a:extLst>
                </a:hlinkClick>
              </a:rPr>
              <a:t>https://www.exchange-counselling.com/primary/</a:t>
            </a:r>
            <a:r>
              <a:rPr lang="en-GB" sz="2000" b="1" u="sng" dirty="0">
                <a:solidFill>
                  <a:srgbClr val="62A9AA"/>
                </a:solidFill>
              </a:rPr>
              <a:t> </a:t>
            </a:r>
            <a:endParaRPr lang="cy-GB" sz="2000" dirty="0">
              <a:solidFill>
                <a:srgbClr val="62A9AA"/>
              </a:solidFill>
            </a:endParaRPr>
          </a:p>
          <a:p>
            <a:pPr algn="ctr" rtl="0"/>
            <a:r>
              <a:rPr lang="cy-GB" sz="2000" dirty="0"/>
              <a:t>(Ffôn: 0330 2020283)</a:t>
            </a:r>
          </a:p>
        </p:txBody>
      </p:sp>
    </p:spTree>
    <p:extLst>
      <p:ext uri="{BB962C8B-B14F-4D97-AF65-F5344CB8AC3E}">
        <p14:creationId xmlns:p14="http://schemas.microsoft.com/office/powerpoint/2010/main" val="119457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2" grpId="0" animBg="1"/>
      <p:bldP spid="23" grpId="0" animBg="1"/>
      <p:bldP spid="24" grpId="0" animBg="1"/>
      <p:bldP spid="25"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noAutofit/>
          </a:bodyPr>
          <a:lstStyle/>
          <a:p>
            <a:pPr algn="ctr" rtl="0"/>
            <a:r>
              <a:rPr lang="cy-GB" sz="3200" b="1" dirty="0"/>
              <a:t>SLEID I ATHRAWON – PARATOI I ADDYSGU</a:t>
            </a:r>
          </a:p>
        </p:txBody>
      </p:sp>
      <p:sp>
        <p:nvSpPr>
          <p:cNvPr id="5" name="TextBox 4"/>
          <p:cNvSpPr txBox="1"/>
          <p:nvPr/>
        </p:nvSpPr>
        <p:spPr>
          <a:xfrm>
            <a:off x="575894" y="2100392"/>
            <a:ext cx="5096773" cy="4247317"/>
          </a:xfrm>
          <a:prstGeom prst="rect">
            <a:avLst/>
          </a:prstGeom>
          <a:noFill/>
          <a:ln w="38100">
            <a:solidFill>
              <a:srgbClr val="62A9AA"/>
            </a:solidFill>
          </a:ln>
        </p:spPr>
        <p:txBody>
          <a:bodyPr wrap="square" lIns="91440" tIns="45720" rIns="91440" bIns="45720" rtlCol="0" anchor="t">
            <a:spAutoFit/>
          </a:bodyPr>
          <a:lstStyle/>
          <a:p>
            <a:pPr rtl="0"/>
            <a:r>
              <a:rPr lang="cy-GB" b="1" dirty="0">
                <a:solidFill>
                  <a:srgbClr val="62A9AA"/>
                </a:solidFill>
              </a:rPr>
              <a:t>Paratoi i addysgu a defnyddio'r sleidiau hyn</a:t>
            </a:r>
          </a:p>
          <a:p>
            <a:pPr rtl="0">
              <a:buClr>
                <a:srgbClr val="62A9AA"/>
              </a:buClr>
              <a:buFont typeface="Wingdings" panose="05000000000000000000" pitchFamily="2" charset="2"/>
              <a:buChar char="§"/>
            </a:pPr>
            <a:r>
              <a:rPr lang="cy-GB" dirty="0"/>
              <a:t>Mae’r sleidiau o dan y pennawd ‘sleid athro’ yn cynorthwyo’r athro/athrawes i sefydlu a rhedeg y dysgu.</a:t>
            </a:r>
          </a:p>
          <a:p>
            <a:pPr rtl="0">
              <a:buClr>
                <a:srgbClr val="62A9AA"/>
              </a:buClr>
              <a:buFont typeface="Wingdings" panose="05000000000000000000" pitchFamily="2" charset="2"/>
              <a:buChar char="§"/>
            </a:pPr>
            <a:r>
              <a:rPr lang="cy-GB" dirty="0"/>
              <a:t>Mae Sleid 8 ymlaen ar gyfer y </a:t>
            </a:r>
            <a:r>
              <a:rPr lang="cy-GB" sz="1800" dirty="0"/>
              <a:t>dysgwr sy'n cael ei addysgu.</a:t>
            </a:r>
            <a:endParaRPr lang="en-GB" dirty="0"/>
          </a:p>
          <a:p>
            <a:pPr rtl="0">
              <a:buClr>
                <a:srgbClr val="62A9AA"/>
              </a:buClr>
              <a:buFont typeface="Wingdings" panose="05000000000000000000" pitchFamily="2" charset="2"/>
              <a:buChar char="§"/>
            </a:pPr>
            <a:r>
              <a:rPr lang="cy-GB" dirty="0"/>
              <a:t>Darllenwch y Canllawiau i Athrawon (Adnodd 1) ar gyfer ‘Stori Rosie’ cyn addysgu. </a:t>
            </a:r>
          </a:p>
          <a:p>
            <a:pPr rtl="0">
              <a:buClr>
                <a:srgbClr val="62A9AA"/>
              </a:buClr>
              <a:buFont typeface="Wingdings" panose="05000000000000000000" pitchFamily="2" charset="2"/>
              <a:buChar char="§"/>
            </a:pPr>
            <a:r>
              <a:rPr lang="cy-GB" dirty="0"/>
              <a:t>Sicrhewch fod gennych y sleidiau yn y modd cyflwynydd - mae nodiadau ar gael o dan bob sleid i gynorthwyo'r addysgu</a:t>
            </a:r>
          </a:p>
          <a:p>
            <a:pPr rtl="0">
              <a:buClr>
                <a:srgbClr val="62A9AA"/>
              </a:buClr>
              <a:buFont typeface="Wingdings" panose="05000000000000000000" pitchFamily="2" charset="2"/>
              <a:buChar char="§"/>
            </a:pPr>
            <a:r>
              <a:rPr lang="cy-GB" dirty="0"/>
              <a:t>Cefnogaeth:           ac ymestyn: </a:t>
            </a:r>
          </a:p>
          <a:p>
            <a:pPr rtl="0"/>
            <a:r>
              <a:rPr lang="cy-GB" dirty="0"/>
              <a:t>Mae gweithgareddau yn cael eu hawgrymu lle bo’n briodol (eiconau ar gornel dde isaf y sleidiau).</a:t>
            </a:r>
          </a:p>
          <a:p>
            <a:pPr rtl="0"/>
            <a:endParaRPr lang="en-GB" dirty="0"/>
          </a:p>
        </p:txBody>
      </p:sp>
      <p:pic>
        <p:nvPicPr>
          <p:cNvPr id="16" name="Graphic 15" descr="Marc cwestiwn i ddynodi ymarfer">
            <a:extLst>
              <a:ext uri="{FF2B5EF4-FFF2-40B4-BE49-F238E27FC236}">
                <a16:creationId xmlns:a16="http://schemas.microsoft.com/office/drawing/2014/main" id="{CD181D46-BFC3-4E44-8577-CD9D2E401D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134470" y="5152046"/>
            <a:ext cx="360000" cy="360000"/>
          </a:xfrm>
          <a:prstGeom prst="rect">
            <a:avLst/>
          </a:prstGeom>
        </p:spPr>
      </p:pic>
      <p:pic>
        <p:nvPicPr>
          <p:cNvPr id="4" name="Picture 3" descr="Eicon plws i ddynodi ymarfer">
            <a:extLst>
              <a:ext uri="{FF2B5EF4-FFF2-40B4-BE49-F238E27FC236}">
                <a16:creationId xmlns:a16="http://schemas.microsoft.com/office/drawing/2014/main" id="{44DA73B1-97C3-412E-9237-CC574402D9A2}"/>
              </a:ext>
            </a:extLst>
          </p:cNvPr>
          <p:cNvPicPr>
            <a:picLocks noChangeAspect="1"/>
          </p:cNvPicPr>
          <p:nvPr/>
        </p:nvPicPr>
        <p:blipFill>
          <a:blip r:embed="rId5"/>
          <a:stretch>
            <a:fillRect/>
          </a:stretch>
        </p:blipFill>
        <p:spPr>
          <a:xfrm>
            <a:off x="3732796" y="5152046"/>
            <a:ext cx="360000" cy="360000"/>
          </a:xfrm>
          <a:prstGeom prst="rect">
            <a:avLst/>
          </a:prstGeom>
        </p:spPr>
      </p:pic>
      <p:sp>
        <p:nvSpPr>
          <p:cNvPr id="6" name="TextBox 5"/>
          <p:cNvSpPr txBox="1"/>
          <p:nvPr/>
        </p:nvSpPr>
        <p:spPr>
          <a:xfrm>
            <a:off x="6198781" y="2126512"/>
            <a:ext cx="4322572" cy="2308324"/>
          </a:xfrm>
          <a:prstGeom prst="rect">
            <a:avLst/>
          </a:prstGeom>
          <a:noFill/>
          <a:ln w="38100">
            <a:solidFill>
              <a:srgbClr val="969FA7"/>
            </a:solidFill>
          </a:ln>
        </p:spPr>
        <p:txBody>
          <a:bodyPr wrap="square" lIns="91440" tIns="45720" rIns="91440" bIns="45720" rtlCol="0" anchor="t">
            <a:spAutoFit/>
          </a:bodyPr>
          <a:lstStyle/>
          <a:p>
            <a:pPr rtl="0"/>
            <a:r>
              <a:rPr lang="cy-GB" b="1" dirty="0">
                <a:solidFill>
                  <a:srgbClr val="62A9AA"/>
                </a:solidFill>
              </a:rPr>
              <a:t>Adnoddau</a:t>
            </a:r>
          </a:p>
          <a:p>
            <a:pPr rtl="0">
              <a:buClr>
                <a:srgbClr val="62A9AA"/>
              </a:buClr>
              <a:buFont typeface="Wingdings" panose="05000000000000000000" pitchFamily="2" charset="2"/>
              <a:buChar char="§"/>
            </a:pPr>
            <a:r>
              <a:rPr lang="cy-GB" dirty="0"/>
              <a:t> Nodiadau post-it.</a:t>
            </a:r>
          </a:p>
          <a:p>
            <a:pPr rtl="0">
              <a:buClr>
                <a:srgbClr val="62A9AA"/>
              </a:buClr>
              <a:buFont typeface="Wingdings" panose="05000000000000000000" pitchFamily="2" charset="2"/>
              <a:buChar char="§"/>
            </a:pPr>
            <a:r>
              <a:rPr lang="cy-GB" dirty="0"/>
              <a:t> Blwch gofyn cwestiynau i ddysgwyr ofyn cwestiynau’n gyfrinachol.</a:t>
            </a:r>
          </a:p>
          <a:p>
            <a:pPr rtl="0">
              <a:buClr>
                <a:srgbClr val="62A9AA"/>
              </a:buClr>
              <a:buFont typeface="Wingdings" panose="05000000000000000000" pitchFamily="2" charset="2"/>
              <a:buChar char="§"/>
            </a:pPr>
            <a:r>
              <a:rPr lang="cy-GB" dirty="0"/>
              <a:t> Heblaw am yr uchod, nid oes angen adnoddau addysgu ychwanegol i addysgu'r sesiwn ddysgu hon.</a:t>
            </a:r>
          </a:p>
          <a:p>
            <a:pPr rtl="0">
              <a:buFont typeface="Wingdings" panose="05000000000000000000" pitchFamily="2" charset="2"/>
              <a:buChar char="§"/>
            </a:pPr>
            <a:endParaRPr lang="en-GB" dirty="0"/>
          </a:p>
        </p:txBody>
      </p:sp>
      <p:pic>
        <p:nvPicPr>
          <p:cNvPr id="12" name="Graphic 11" descr="Clipfwrdd gyda rhestr, wedi'i thicio.">
            <a:extLst>
              <a:ext uri="{FF2B5EF4-FFF2-40B4-BE49-F238E27FC236}">
                <a16:creationId xmlns:a16="http://schemas.microsoft.com/office/drawing/2014/main" id="{80CA8C00-6620-4AAD-8852-F614646A59B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27771" y="2100392"/>
            <a:ext cx="644506" cy="644506"/>
          </a:xfrm>
          <a:prstGeom prst="rect">
            <a:avLst/>
          </a:prstGeom>
        </p:spPr>
      </p:pic>
      <p:sp>
        <p:nvSpPr>
          <p:cNvPr id="8" name="TextBox 7"/>
          <p:cNvSpPr txBox="1"/>
          <p:nvPr/>
        </p:nvSpPr>
        <p:spPr>
          <a:xfrm>
            <a:off x="6201353" y="4593382"/>
            <a:ext cx="4320000" cy="1477328"/>
          </a:xfrm>
          <a:prstGeom prst="rect">
            <a:avLst/>
          </a:prstGeom>
          <a:noFill/>
          <a:ln w="38100">
            <a:solidFill>
              <a:srgbClr val="969FA7"/>
            </a:solidFill>
          </a:ln>
        </p:spPr>
        <p:txBody>
          <a:bodyPr wrap="square" lIns="91440" tIns="45720" rIns="91440" bIns="45720" rtlCol="0" anchor="t">
            <a:spAutoFit/>
          </a:bodyPr>
          <a:lstStyle/>
          <a:p>
            <a:pPr rtl="0"/>
            <a:r>
              <a:rPr lang="cy-GB" b="1" dirty="0">
                <a:solidFill>
                  <a:srgbClr val="62A9AA"/>
                </a:solidFill>
              </a:rPr>
              <a:t>Amseru</a:t>
            </a:r>
          </a:p>
          <a:p>
            <a:pPr marL="174625" indent="-174625" rtl="0">
              <a:buClr>
                <a:srgbClr val="62A9AA"/>
              </a:buClr>
              <a:buFont typeface="Wingdings" panose="05000000000000000000" pitchFamily="2" charset="2"/>
              <a:buChar char="§"/>
            </a:pPr>
            <a:r>
              <a:rPr lang="cy-GB" sz="1800" dirty="0"/>
              <a:t>Bydd y dysgu yn digwydd dros </a:t>
            </a:r>
          </a:p>
          <a:p>
            <a:pPr rtl="0"/>
            <a:r>
              <a:rPr lang="cy-GB" dirty="0"/>
              <a:t> 45 munud.</a:t>
            </a:r>
          </a:p>
          <a:p>
            <a:pPr rtl="0"/>
            <a:endParaRPr lang="en-GB" dirty="0"/>
          </a:p>
          <a:p>
            <a:pPr rtl="0"/>
            <a:endParaRPr lang="en-GB" dirty="0"/>
          </a:p>
        </p:txBody>
      </p:sp>
      <p:pic>
        <p:nvPicPr>
          <p:cNvPr id="7" name="Graphic 6" descr="Awrwydr ar 30%.">
            <a:extLst>
              <a:ext uri="{FF2B5EF4-FFF2-40B4-BE49-F238E27FC236}">
                <a16:creationId xmlns:a16="http://schemas.microsoft.com/office/drawing/2014/main" id="{96BF11D3-5437-486C-B693-D93FE0E19C5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06407" y="4886073"/>
            <a:ext cx="614946" cy="614946"/>
          </a:xfrm>
          <a:prstGeom prst="rect">
            <a:avLst/>
          </a:prstGeom>
        </p:spPr>
      </p:pic>
    </p:spTree>
    <p:extLst>
      <p:ext uri="{BB962C8B-B14F-4D97-AF65-F5344CB8AC3E}">
        <p14:creationId xmlns:p14="http://schemas.microsoft.com/office/powerpoint/2010/main" val="3411758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noAutofit/>
          </a:bodyPr>
          <a:lstStyle/>
          <a:p>
            <a:pPr algn="ctr" rtl="0"/>
            <a:r>
              <a:rPr lang="cy-GB" sz="3200" b="1"/>
              <a:t>SLEID I ATHRAWON – y Cwricwlwm i Gymru </a:t>
            </a:r>
          </a:p>
        </p:txBody>
      </p:sp>
      <p:sp>
        <p:nvSpPr>
          <p:cNvPr id="5" name="TextBox 4"/>
          <p:cNvSpPr txBox="1"/>
          <p:nvPr/>
        </p:nvSpPr>
        <p:spPr>
          <a:xfrm>
            <a:off x="575894" y="2100392"/>
            <a:ext cx="11029615" cy="3731278"/>
          </a:xfrm>
          <a:prstGeom prst="rect">
            <a:avLst/>
          </a:prstGeom>
          <a:noFill/>
          <a:ln w="38100">
            <a:solidFill>
              <a:srgbClr val="969FA7"/>
            </a:solidFill>
          </a:ln>
        </p:spPr>
        <p:txBody>
          <a:bodyPr wrap="square" lIns="91440" tIns="45720" rIns="91440" bIns="45720" rtlCol="0" anchor="t">
            <a:spAutoFit/>
          </a:bodyPr>
          <a:lstStyle/>
          <a:p>
            <a:pPr rtl="0">
              <a:lnSpc>
                <a:spcPct val="114000"/>
              </a:lnSpc>
            </a:pPr>
            <a:r>
              <a:rPr lang="cy-GB" sz="2000" dirty="0">
                <a:ea typeface="Times New Roman" panose="02020603050405020304" pitchFamily="18" charset="0"/>
                <a:cs typeface="Times New Roman" panose="02020603050405020304" pitchFamily="18" charset="0"/>
              </a:rPr>
              <a:t>Mae’r adnodd hwn ar gyfer dysgwyr sy’n gweithio yng nghamau Cynnydd 2 a 3 yn helpu i fodloni </a:t>
            </a:r>
            <a:r>
              <a:rPr lang="cy-GB" sz="2000" b="0" dirty="0">
                <a:ea typeface="Times New Roman" panose="02020603050405020304" pitchFamily="18" charset="0"/>
                <a:cs typeface="Times New Roman" panose="02020603050405020304" pitchFamily="18" charset="0"/>
              </a:rPr>
              <a:t>pedwar diben</a:t>
            </a:r>
            <a:r>
              <a:rPr lang="cy-GB" sz="2000" b="0" dirty="0"/>
              <a:t> y </a:t>
            </a:r>
            <a:r>
              <a:rPr lang="cy-GB" sz="2000" b="0" dirty="0">
                <a:effectLst/>
                <a:ea typeface="Times New Roman" panose="02020603050405020304" pitchFamily="18" charset="0"/>
                <a:cs typeface="Times New Roman" panose="02020603050405020304" pitchFamily="18" charset="0"/>
              </a:rPr>
              <a:t>Cwricwlwm i Gymru</a:t>
            </a:r>
            <a:r>
              <a:rPr lang="cy-GB" sz="2000" dirty="0">
                <a:effectLst/>
                <a:ea typeface="Times New Roman" panose="02020603050405020304" pitchFamily="18" charset="0"/>
                <a:cs typeface="Times New Roman" panose="02020603050405020304" pitchFamily="18" charset="0"/>
              </a:rPr>
              <a:t> sy’n nodi mai nod cwricwlwm ysgol yw cefnogi ei dysgwyr i ddod yn:</a:t>
            </a:r>
            <a:r>
              <a:rPr lang="cy-GB" sz="2000" b="1" dirty="0">
                <a:solidFill>
                  <a:srgbClr val="62A9AA"/>
                </a:solidFill>
                <a:effectLst/>
                <a:ea typeface="Calibri" panose="020F0502020204030204" pitchFamily="34" charset="0"/>
                <a:cs typeface="Times New Roman" panose="02020603050405020304" pitchFamily="18" charset="0"/>
              </a:rPr>
              <a:t> </a:t>
            </a:r>
          </a:p>
          <a:p>
            <a:pPr rtl="0">
              <a:lnSpc>
                <a:spcPct val="114000"/>
              </a:lnSpc>
            </a:pPr>
            <a:endParaRPr lang="en-GB" sz="2000" b="1" u="sng" dirty="0">
              <a:solidFill>
                <a:srgbClr val="62A9AA"/>
              </a:solidFill>
              <a:effectLst/>
              <a:ea typeface="Times New Roman" panose="02020603050405020304" pitchFamily="18" charset="0"/>
              <a:cs typeface="Arial" panose="020B0604020202020204" pitchFamily="34" charset="0"/>
            </a:endParaRPr>
          </a:p>
          <a:p>
            <a:pPr marL="342900" indent="-342900" algn="l" rtl="0" fontAlgn="base">
              <a:buClr>
                <a:srgbClr val="62A9AA"/>
              </a:buClr>
              <a:buSzPct val="100000"/>
              <a:buFont typeface="Wingdings" panose="05000000000000000000" pitchFamily="2" charset="2"/>
              <a:buChar char="§"/>
            </a:pPr>
            <a:r>
              <a:rPr lang="cy-GB" sz="2000" b="0" i="0" dirty="0">
                <a:solidFill>
                  <a:srgbClr val="1F1F1F"/>
                </a:solidFill>
                <a:effectLst/>
              </a:rPr>
              <a:t>yn ddysgwyr uchelgeisiol, galluog, sy’n barod i ddysgu drwy gydol eu hoes</a:t>
            </a:r>
          </a:p>
          <a:p>
            <a:pPr marL="342900" indent="-342900" algn="l" rtl="0" fontAlgn="base">
              <a:buClr>
                <a:srgbClr val="62A9AA"/>
              </a:buClr>
              <a:buSzPct val="100000"/>
              <a:buFont typeface="Wingdings" panose="05000000000000000000" pitchFamily="2" charset="2"/>
              <a:buChar char="§"/>
            </a:pPr>
            <a:r>
              <a:rPr lang="cy-GB" sz="2000" b="0" i="0" dirty="0">
                <a:solidFill>
                  <a:srgbClr val="1F1F1F"/>
                </a:solidFill>
                <a:effectLst/>
              </a:rPr>
              <a:t>yn gyfranwyr mentrus, creadigol, yn barod i chwarae rhan lawn mewn bywyd a gwaith</a:t>
            </a:r>
          </a:p>
          <a:p>
            <a:pPr marL="342900" indent="-342900" algn="l" rtl="0" fontAlgn="base">
              <a:buClr>
                <a:srgbClr val="62A9AA"/>
              </a:buClr>
              <a:buSzPct val="100000"/>
              <a:buFont typeface="Wingdings" panose="05000000000000000000" pitchFamily="2" charset="2"/>
              <a:buChar char="§"/>
            </a:pPr>
            <a:r>
              <a:rPr lang="cy-GB" sz="2000" b="0" i="0" dirty="0">
                <a:solidFill>
                  <a:srgbClr val="1F1F1F"/>
                </a:solidFill>
                <a:effectLst/>
              </a:rPr>
              <a:t>dinasyddion egwyddorol, gwybodus Cymru a'r byd</a:t>
            </a:r>
          </a:p>
          <a:p>
            <a:pPr marL="342900" indent="-342900" algn="l" rtl="0" fontAlgn="base">
              <a:buClr>
                <a:srgbClr val="62A9AA"/>
              </a:buClr>
              <a:buSzPct val="100000"/>
              <a:buFont typeface="Wingdings" panose="05000000000000000000" pitchFamily="2" charset="2"/>
              <a:buChar char="§"/>
            </a:pPr>
            <a:r>
              <a:rPr lang="cy-GB" sz="2000" b="0" i="0" dirty="0">
                <a:solidFill>
                  <a:srgbClr val="1F1F1F"/>
                </a:solidFill>
                <a:effectLst/>
              </a:rPr>
              <a:t>unigolion iach, hyderus, sy’n barod i fyw bywydau boddhaus fel aelodau gwerthfawr o gymdeithas.</a:t>
            </a:r>
          </a:p>
          <a:p>
            <a:pPr algn="l" rtl="0" fontAlgn="base">
              <a:buClr>
                <a:srgbClr val="62A9AA"/>
              </a:buClr>
              <a:buSzPct val="100000"/>
            </a:pPr>
            <a:endParaRPr lang="en-GB" sz="2000" b="0" i="0" dirty="0">
              <a:solidFill>
                <a:srgbClr val="1F1F1F"/>
              </a:solidFill>
              <a:effectLst/>
            </a:endParaRPr>
          </a:p>
          <a:p>
            <a:pPr rtl="0">
              <a:lnSpc>
                <a:spcPct val="114000"/>
              </a:lnSpc>
            </a:pPr>
            <a:r>
              <a:rPr lang="cy-GB" sz="2000" dirty="0">
                <a:ea typeface="Times New Roman" panose="02020603050405020304" pitchFamily="18" charset="0"/>
                <a:cs typeface="Times New Roman" panose="02020603050405020304" pitchFamily="18" charset="0"/>
              </a:rPr>
              <a:t>Bydd yr adnodd hwn o gymorth arbennig ar ddau o’r pedwar diben hyn, gan helpu dysgwyr i ddod yn: </a:t>
            </a:r>
            <a:endParaRPr lang="en-GB" sz="2000" dirty="0">
              <a:effectLst/>
              <a:ea typeface="Times New Roman" panose="02020603050405020304" pitchFamily="18" charset="0"/>
              <a:cs typeface="Arial" panose="020B0604020202020204" pitchFamily="34" charset="0"/>
            </a:endParaRPr>
          </a:p>
          <a:p>
            <a:pPr marL="342900" indent="-342900" algn="l" rtl="0" fontAlgn="base">
              <a:buClr>
                <a:srgbClr val="62A9AA"/>
              </a:buClr>
              <a:buSzPct val="100000"/>
              <a:buFont typeface="Wingdings" panose="05000000000000000000" pitchFamily="2" charset="2"/>
              <a:buChar char="§"/>
            </a:pPr>
            <a:r>
              <a:rPr lang="cy-GB" sz="2000" b="0" i="0" dirty="0">
                <a:solidFill>
                  <a:srgbClr val="1F1F1F"/>
                </a:solidFill>
                <a:effectLst/>
              </a:rPr>
              <a:t>dinasyddion egwyddorol, gwybodus Cymru a'r byd</a:t>
            </a:r>
          </a:p>
          <a:p>
            <a:pPr marL="342900" indent="-342900" algn="l" rtl="0" fontAlgn="base">
              <a:buClr>
                <a:srgbClr val="62A9AA"/>
              </a:buClr>
              <a:buSzPct val="100000"/>
              <a:buFont typeface="Wingdings" panose="05000000000000000000" pitchFamily="2" charset="2"/>
              <a:buChar char="§"/>
            </a:pPr>
            <a:r>
              <a:rPr lang="cy-GB" sz="2000" b="0" i="0" dirty="0">
                <a:solidFill>
                  <a:srgbClr val="1F1F1F"/>
                </a:solidFill>
                <a:effectLst/>
              </a:rPr>
              <a:t>unigolion iach, hyderus, sy’n barod i fyw bywydau boddhaus fel aelodau gwerthfawr o gymdeithas.</a:t>
            </a:r>
          </a:p>
        </p:txBody>
      </p:sp>
    </p:spTree>
    <p:extLst>
      <p:ext uri="{BB962C8B-B14F-4D97-AF65-F5344CB8AC3E}">
        <p14:creationId xmlns:p14="http://schemas.microsoft.com/office/powerpoint/2010/main" val="393404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noAutofit/>
          </a:bodyPr>
          <a:lstStyle/>
          <a:p>
            <a:pPr algn="ctr" rtl="0"/>
            <a:r>
              <a:rPr lang="cy-GB" sz="3200" b="1"/>
              <a:t>SLEID I ATHRAWON – Canllawiau ar Addysg Cydberthynas a Rhywioldeb </a:t>
            </a:r>
          </a:p>
        </p:txBody>
      </p:sp>
      <p:sp>
        <p:nvSpPr>
          <p:cNvPr id="5" name="TextBox 4"/>
          <p:cNvSpPr txBox="1"/>
          <p:nvPr/>
        </p:nvSpPr>
        <p:spPr>
          <a:xfrm>
            <a:off x="575894" y="2100392"/>
            <a:ext cx="11029616" cy="4483600"/>
          </a:xfrm>
          <a:prstGeom prst="rect">
            <a:avLst/>
          </a:prstGeom>
          <a:noFill/>
          <a:ln w="38100">
            <a:solidFill>
              <a:srgbClr val="969FA7"/>
            </a:solidFill>
          </a:ln>
        </p:spPr>
        <p:txBody>
          <a:bodyPr wrap="square" lIns="91440" tIns="45720" rIns="91440" bIns="45720" rtlCol="0" anchor="t">
            <a:spAutoFit/>
          </a:bodyPr>
          <a:lstStyle/>
          <a:p>
            <a:pPr rtl="0">
              <a:lnSpc>
                <a:spcPct val="114000"/>
              </a:lnSpc>
            </a:pPr>
            <a:r>
              <a:rPr lang="cy-GB" sz="2800" b="1" u="sng" dirty="0">
                <a:solidFill>
                  <a:srgbClr val="62A9AA"/>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Mae </a:t>
            </a:r>
            <a:r>
              <a:rPr lang="cy-GB" sz="2800" b="1" dirty="0">
                <a:solidFill>
                  <a:srgbClr val="62A9AA"/>
                </a:solidFill>
                <a:effectLst/>
                <a:ea typeface="Times New Roman" panose="02020603050405020304" pitchFamily="18" charset="0"/>
              </a:rPr>
              <a:t> </a:t>
            </a:r>
            <a:r>
              <a:rPr lang="cy-GB" sz="2800" b="1" dirty="0">
                <a:solidFill>
                  <a:srgbClr val="62A9AA"/>
                </a:solidFill>
                <a:ea typeface="Times New Roman" panose="02020603050405020304" pitchFamily="18" charset="0"/>
              </a:rPr>
              <a:t>Canllawiau’r Cwricwlwm i Gymru ar Addysg Cydberthynas a Rhywioldeb</a:t>
            </a:r>
            <a:r>
              <a:rPr lang="cy-GB" sz="2800" b="1" dirty="0">
                <a:solidFill>
                  <a:srgbClr val="62A9AA"/>
                </a:solidFill>
                <a:effectLst/>
                <a:ea typeface="Times New Roman" panose="02020603050405020304" pitchFamily="18" charset="0"/>
              </a:rPr>
              <a:t> yn nodi y dylai Addysg Cydberthynas a Rhywioldeb wneud y canlynol:</a:t>
            </a:r>
            <a:endParaRPr lang="en-GB" sz="2800" b="1" dirty="0">
              <a:effectLst/>
              <a:ea typeface="Times New Roman" panose="02020603050405020304" pitchFamily="18" charset="0"/>
              <a:cs typeface="Times New Roman" panose="02020603050405020304" pitchFamily="18" charset="0"/>
            </a:endParaRPr>
          </a:p>
          <a:p>
            <a:pPr marL="342900" lvl="0" indent="-342900" rtl="0" fontAlgn="base">
              <a:lnSpc>
                <a:spcPct val="114000"/>
              </a:lnSpc>
              <a:buClr>
                <a:srgbClr val="62A9AA"/>
              </a:buClr>
              <a:buFont typeface="Wingdings" panose="05000000000000000000" pitchFamily="2" charset="2"/>
              <a:buChar char="§"/>
            </a:pPr>
            <a:r>
              <a:rPr lang="cy-GB" sz="2000" dirty="0">
                <a:effectLst/>
                <a:ea typeface="Calibri" panose="020F0502020204030204" pitchFamily="34" charset="0"/>
                <a:cs typeface="Arial" panose="020B0604020202020204" pitchFamily="34" charset="0"/>
              </a:rPr>
              <a:t>trafod Addysg Cydberthynas a Rhywioldeb yng nghyd-destun hawliau plant fel y’u hamddiffynnir gan hawliau Confensiwn y Cenhedloedd Unedig ar Hawliau’r Plentyn (CCUHP)</a:t>
            </a:r>
            <a:endParaRPr lang="en-US" sz="2000" dirty="0">
              <a:effectLst/>
              <a:ea typeface="Calibri" panose="020F0502020204030204" pitchFamily="34" charset="0"/>
              <a:cs typeface="Times New Roman" panose="02020603050405020304" pitchFamily="18" charset="0"/>
            </a:endParaRPr>
          </a:p>
          <a:p>
            <a:pPr marL="342900" lvl="0" indent="-342900" rtl="0" fontAlgn="base">
              <a:lnSpc>
                <a:spcPct val="114000"/>
              </a:lnSpc>
              <a:buClr>
                <a:srgbClr val="62A9AA"/>
              </a:buClr>
              <a:buFont typeface="Wingdings" panose="05000000000000000000" pitchFamily="2" charset="2"/>
              <a:buChar char="§"/>
            </a:pPr>
            <a:r>
              <a:rPr lang="cy-GB" sz="2000" dirty="0">
                <a:effectLst/>
                <a:ea typeface="Times New Roman" panose="02020603050405020304" pitchFamily="18" charset="0"/>
                <a:cs typeface="Arial" panose="020B0604020202020204" pitchFamily="34" charset="0"/>
              </a:rPr>
              <a:t>tynnu sylw at yr hawl i gael eich clywed a chael eich cynnwys yn y broses o wneud penderfyniadau (CCUHP, Erthygl 12)</a:t>
            </a:r>
            <a:endParaRPr lang="en-US" sz="2000" dirty="0">
              <a:effectLst/>
              <a:ea typeface="Calibri" panose="020F0502020204030204" pitchFamily="34" charset="0"/>
              <a:cs typeface="Times New Roman" panose="02020603050405020304" pitchFamily="18" charset="0"/>
            </a:endParaRPr>
          </a:p>
          <a:p>
            <a:pPr marL="342900" lvl="0" indent="-342900" rtl="0" fontAlgn="base">
              <a:buClr>
                <a:srgbClr val="62A9AA"/>
              </a:buClr>
              <a:buFont typeface="Wingdings" panose="05000000000000000000" pitchFamily="2" charset="2"/>
              <a:buChar char="§"/>
            </a:pPr>
            <a:r>
              <a:rPr lang="cy-GB" sz="2000" b="0" i="0" dirty="0">
                <a:solidFill>
                  <a:srgbClr val="1F1F1F"/>
                </a:solidFill>
                <a:effectLst/>
              </a:rPr>
              <a:t>bod yn gadarnhaol, amddiffynnol ac ataliol, gan ystyried sut y gallai fod angen cefnogi dysgwyr i wneud y canlynol:</a:t>
            </a:r>
          </a:p>
          <a:p>
            <a:pPr marL="800100" lvl="1" indent="-342900" rtl="0" fontAlgn="base">
              <a:buClr>
                <a:srgbClr val="62A9AA"/>
              </a:buClr>
              <a:buFont typeface="Wingdings" panose="05000000000000000000" pitchFamily="2" charset="2"/>
              <a:buChar char="§"/>
            </a:pPr>
            <a:r>
              <a:rPr lang="cy-GB" sz="2000" dirty="0">
                <a:solidFill>
                  <a:srgbClr val="1F1F1F"/>
                </a:solidFill>
                <a:effectLst/>
                <a:ea typeface="Times New Roman" panose="02020603050405020304" pitchFamily="18" charset="0"/>
                <a:cs typeface="Arial" panose="020B0604020202020204" pitchFamily="34" charset="0"/>
              </a:rPr>
              <a:t>deall ac ymdopi â newid, gwrthdaro a phwysau [yma, os yw rhieni a gofalwyr yn gwahanu] </a:t>
            </a:r>
          </a:p>
          <a:p>
            <a:pPr marL="800100" lvl="1" indent="-342900" rtl="0" fontAlgn="base">
              <a:buClr>
                <a:srgbClr val="62A9AA"/>
              </a:buClr>
              <a:buFont typeface="Wingdings" panose="05000000000000000000" pitchFamily="2" charset="2"/>
              <a:buChar char="§"/>
            </a:pPr>
            <a:r>
              <a:rPr lang="cy-GB" sz="2000" dirty="0">
                <a:solidFill>
                  <a:srgbClr val="1F1F1F"/>
                </a:solidFill>
                <a:effectLst/>
                <a:ea typeface="Times New Roman" panose="02020603050405020304" pitchFamily="18" charset="0"/>
                <a:cs typeface="Arial" panose="020B0604020202020204" pitchFamily="34" charset="0"/>
              </a:rPr>
              <a:t>… gwybod sut i geisio cymorth [a] </a:t>
            </a:r>
          </a:p>
          <a:p>
            <a:pPr marL="800100" lvl="1" indent="-342900" rtl="0" fontAlgn="base">
              <a:buClr>
                <a:srgbClr val="62A9AA"/>
              </a:buClr>
              <a:buFont typeface="Wingdings" panose="05000000000000000000" pitchFamily="2" charset="2"/>
              <a:buChar char="§"/>
            </a:pPr>
            <a:r>
              <a:rPr lang="cy-GB" sz="2000" b="0" i="0" dirty="0">
                <a:solidFill>
                  <a:srgbClr val="1F1F1F"/>
                </a:solidFill>
                <a:effectLst/>
              </a:rPr>
              <a:t>… ceisio cymorth a chyngor lle bo'n briodol.</a:t>
            </a:r>
            <a:endParaRPr lang="en-US" sz="20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1681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noAutofit/>
          </a:bodyPr>
          <a:lstStyle/>
          <a:p>
            <a:pPr algn="ctr" rtl="0"/>
            <a:r>
              <a:rPr lang="cy-GB" sz="3200" b="1" dirty="0"/>
              <a:t>SLEID I ATHRAWON - datganiadau o’r hyn sy’n bwysig </a:t>
            </a:r>
          </a:p>
        </p:txBody>
      </p:sp>
      <p:sp>
        <p:nvSpPr>
          <p:cNvPr id="5" name="TextBox 4"/>
          <p:cNvSpPr txBox="1"/>
          <p:nvPr/>
        </p:nvSpPr>
        <p:spPr>
          <a:xfrm>
            <a:off x="575892" y="2100392"/>
            <a:ext cx="5093386" cy="3877985"/>
          </a:xfrm>
          <a:prstGeom prst="rect">
            <a:avLst/>
          </a:prstGeom>
          <a:noFill/>
          <a:ln w="38100">
            <a:solidFill>
              <a:srgbClr val="969FA7"/>
            </a:solidFill>
          </a:ln>
        </p:spPr>
        <p:txBody>
          <a:bodyPr wrap="square" lIns="91440" tIns="45720" rIns="91440" bIns="45720" rtlCol="0" anchor="t">
            <a:spAutoFit/>
          </a:bodyPr>
          <a:lstStyle/>
          <a:p>
            <a:pPr rtl="0">
              <a:lnSpc>
                <a:spcPct val="114000"/>
              </a:lnSpc>
            </a:pPr>
            <a:r>
              <a:rPr lang="cy-GB" sz="2000" dirty="0">
                <a:effectLst/>
              </a:rPr>
              <a:t>Yn Adnodd 1 a 2, mae trafod pryd mae rhieni a gofalwyr yn gwahanu a normaleiddio’r ystod o emosiynau y gall plant a phobl ifanc fynd drwyddynt pan fydd rhieni a gofalwyr yn gwahanu yn cwmpasu nifer o ‘ddatganiadau o’r hyn sy’n bwysig’. Er enghraifft, o </a:t>
            </a:r>
            <a:r>
              <a:rPr lang="cy-GB" sz="20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Iechyd a Lles</a:t>
            </a:r>
            <a:r>
              <a:rPr lang="cy-GB" sz="2000" dirty="0">
                <a:effectLst/>
                <a:ea typeface="Times New Roman" panose="02020603050405020304" pitchFamily="18" charset="0"/>
                <a:cs typeface="Arial" panose="020B0604020202020204" pitchFamily="34" charset="0"/>
              </a:rPr>
              <a:t>:</a:t>
            </a:r>
            <a:r>
              <a:rPr lang="cy-GB" sz="2000" dirty="0">
                <a:effectLst/>
                <a:ea typeface="Calibri" panose="020F0502020204030204" pitchFamily="34" charset="0"/>
                <a:cs typeface="Arial" panose="020B0604020202020204" pitchFamily="34" charset="0"/>
              </a:rPr>
              <a:t> </a:t>
            </a:r>
            <a:endParaRPr lang="en-GB" sz="2000" dirty="0">
              <a:effectLst/>
              <a:ea typeface="Times New Roman" panose="02020603050405020304" pitchFamily="18" charset="0"/>
              <a:cs typeface="Times New Roman" panose="02020603050405020304" pitchFamily="18" charset="0"/>
            </a:endParaRPr>
          </a:p>
          <a:p>
            <a:pPr marL="285750" indent="-285750" rtl="0">
              <a:lnSpc>
                <a:spcPct val="114000"/>
              </a:lnSpc>
              <a:buClr>
                <a:srgbClr val="62A9AA"/>
              </a:buClr>
              <a:buFont typeface="Wingdings" panose="05000000000000000000" pitchFamily="2" charset="2"/>
              <a:buChar char="§"/>
            </a:pPr>
            <a:r>
              <a:rPr lang="cy-GB" sz="2000" spc="-25" dirty="0">
                <a:effectLst/>
                <a:ea typeface="Times New Roman" panose="02020603050405020304" pitchFamily="18" charset="0"/>
                <a:cs typeface="Arial" panose="020B0604020202020204" pitchFamily="34" charset="0"/>
              </a:rPr>
              <a:t>Mae sut rydym yn prosesu ac yn ymateb i'n profiadau yn effeithio ar ein hiechyd meddwl a'n lles emosiynol.</a:t>
            </a:r>
          </a:p>
          <a:p>
            <a:pPr marL="285750" indent="-285750" rtl="0">
              <a:lnSpc>
                <a:spcPct val="114000"/>
              </a:lnSpc>
              <a:buClr>
                <a:srgbClr val="62A9AA"/>
              </a:buClr>
              <a:buFont typeface="Wingdings" panose="05000000000000000000" pitchFamily="2" charset="2"/>
              <a:buChar char="§"/>
            </a:pPr>
            <a:r>
              <a:rPr lang="cy-GB" sz="2000" spc="-25" dirty="0">
                <a:effectLst/>
                <a:ea typeface="Times New Roman" panose="02020603050405020304" pitchFamily="18" charset="0"/>
                <a:cs typeface="Arial" panose="020B0604020202020204" pitchFamily="34" charset="0"/>
              </a:rPr>
              <a:t>Mae perthnasoedd iach yn hanfodol i’n lles.</a:t>
            </a:r>
            <a:endParaRPr lang="en-GB" sz="2000" dirty="0">
              <a:effectLst/>
              <a:ea typeface="Times New Roman" panose="02020603050405020304" pitchFamily="18" charset="0"/>
              <a:cs typeface="Times New Roman" panose="02020603050405020304" pitchFamily="18" charset="0"/>
            </a:endParaRPr>
          </a:p>
          <a:p>
            <a:pPr rtl="0"/>
            <a:endParaRPr lang="en-GB" dirty="0"/>
          </a:p>
        </p:txBody>
      </p:sp>
      <p:sp>
        <p:nvSpPr>
          <p:cNvPr id="7" name="TextBox 6">
            <a:extLst>
              <a:ext uri="{FF2B5EF4-FFF2-40B4-BE49-F238E27FC236}">
                <a16:creationId xmlns:a16="http://schemas.microsoft.com/office/drawing/2014/main" id="{2CD6AAD6-195E-4EF3-8E64-4B78EBDD5AD7}"/>
              </a:ext>
            </a:extLst>
          </p:cNvPr>
          <p:cNvSpPr txBox="1"/>
          <p:nvPr/>
        </p:nvSpPr>
        <p:spPr>
          <a:xfrm>
            <a:off x="6522723" y="2100392"/>
            <a:ext cx="5093386" cy="4579715"/>
          </a:xfrm>
          <a:prstGeom prst="rect">
            <a:avLst/>
          </a:prstGeom>
          <a:noFill/>
          <a:ln w="38100">
            <a:solidFill>
              <a:srgbClr val="969FA7"/>
            </a:solidFill>
          </a:ln>
        </p:spPr>
        <p:txBody>
          <a:bodyPr wrap="square" lIns="91440" tIns="45720" rIns="91440" bIns="45720" rtlCol="0" anchor="t">
            <a:spAutoFit/>
          </a:bodyPr>
          <a:lstStyle/>
          <a:p>
            <a:pPr rtl="0">
              <a:lnSpc>
                <a:spcPct val="114000"/>
              </a:lnSpc>
            </a:pPr>
            <a:r>
              <a:rPr lang="cy-GB" sz="2000" dirty="0">
                <a:effectLst/>
                <a:ea typeface="Times New Roman" panose="02020603050405020304" pitchFamily="18" charset="0"/>
              </a:rPr>
              <a:t>Yn Adnodd 2, mae plant a phobl ifanc sy’n dysgu am eu hawl i fynegi eu barn o dan </a:t>
            </a:r>
            <a:r>
              <a:rPr lang="cy-GB" sz="2000" dirty="0" err="1">
                <a:effectLst/>
                <a:ea typeface="Times New Roman" panose="02020603050405020304" pitchFamily="18" charset="0"/>
              </a:rPr>
              <a:t>CCUHP</a:t>
            </a:r>
            <a:r>
              <a:rPr lang="cy-GB" sz="2000" dirty="0">
                <a:effectLst/>
                <a:ea typeface="Times New Roman" panose="02020603050405020304" pitchFamily="18" charset="0"/>
              </a:rPr>
              <a:t>, Erthygl 12 pan fydd penderfyniadau’n cael eu gwneud ar ôl i’w rhieni a’u gofalwyr wahanu yn cwmpasu nifer o ‘ddatganiadau o’r hyn sy’n bwysig’ fel yr un hwn o’r </a:t>
            </a:r>
            <a:r>
              <a:rPr lang="cy-GB" sz="2000" dirty="0">
                <a:effectLst/>
              </a:rPr>
              <a:t>Dyniaethau</a:t>
            </a:r>
            <a:r>
              <a:rPr lang="cy-GB" sz="2000" b="1" u="sng" dirty="0">
                <a:solidFill>
                  <a:srgbClr val="62A9AA"/>
                </a:solidFill>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t>
            </a:r>
          </a:p>
          <a:p>
            <a:pPr marL="285750" lvl="0" indent="-285750" rtl="0">
              <a:lnSpc>
                <a:spcPct val="114000"/>
              </a:lnSpc>
              <a:buClr>
                <a:srgbClr val="62A9AA"/>
              </a:buClr>
              <a:buFont typeface="Wingdings" panose="05000000000000000000" pitchFamily="2" charset="2"/>
              <a:buChar char="§"/>
            </a:pPr>
            <a:r>
              <a:rPr lang="cy-GB" sz="2000" spc="-25" dirty="0">
                <a:effectLst/>
                <a:ea typeface="Times New Roman" panose="02020603050405020304" pitchFamily="18" charset="0"/>
                <a:cs typeface="Arial" panose="020B0604020202020204" pitchFamily="34" charset="0"/>
              </a:rPr>
              <a:t>Mae dinasyddion gwybodus, hunanymwybodol yn ymgysylltu â'r heriau a'r cyfleoedd sy'n wynebu dynoliaeth, ac yn gallu cymryd camau ystyriol a moesol.</a:t>
            </a:r>
          </a:p>
          <a:p>
            <a:pPr marL="285750" lvl="0" indent="-285750" rtl="0">
              <a:lnSpc>
                <a:spcPct val="114000"/>
              </a:lnSpc>
              <a:buClr>
                <a:srgbClr val="62A9AA"/>
              </a:buClr>
              <a:buFont typeface="Wingdings" panose="05000000000000000000" pitchFamily="2" charset="2"/>
              <a:buChar char="§"/>
            </a:pPr>
            <a:endParaRPr lang="en-US" sz="2000" spc="-25" dirty="0">
              <a:effectLst/>
              <a:ea typeface="Times New Roman" panose="02020603050405020304" pitchFamily="18" charset="0"/>
              <a:cs typeface="Arial" panose="020B0604020202020204" pitchFamily="34" charset="0"/>
            </a:endParaRPr>
          </a:p>
          <a:p>
            <a:pPr rtl="0"/>
            <a:endParaRPr lang="en-GB" dirty="0"/>
          </a:p>
        </p:txBody>
      </p:sp>
    </p:spTree>
    <p:extLst>
      <p:ext uri="{BB962C8B-B14F-4D97-AF65-F5344CB8AC3E}">
        <p14:creationId xmlns:p14="http://schemas.microsoft.com/office/powerpoint/2010/main" val="935072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noAutofit/>
          </a:bodyPr>
          <a:lstStyle/>
          <a:p>
            <a:pPr algn="ctr" rtl="0"/>
            <a:r>
              <a:rPr lang="cy-GB" sz="3200" b="1" dirty="0"/>
              <a:t>SLEID I ATHRAWON – Camau cynnydd </a:t>
            </a:r>
          </a:p>
        </p:txBody>
      </p:sp>
      <p:sp>
        <p:nvSpPr>
          <p:cNvPr id="5" name="TextBox 4"/>
          <p:cNvSpPr txBox="1"/>
          <p:nvPr/>
        </p:nvSpPr>
        <p:spPr>
          <a:xfrm>
            <a:off x="575894" y="2100392"/>
            <a:ext cx="5093386" cy="4276171"/>
          </a:xfrm>
          <a:prstGeom prst="rect">
            <a:avLst/>
          </a:prstGeom>
          <a:noFill/>
          <a:ln w="38100">
            <a:solidFill>
              <a:srgbClr val="969FA7"/>
            </a:solidFill>
          </a:ln>
        </p:spPr>
        <p:txBody>
          <a:bodyPr wrap="square" lIns="91440" tIns="45720" rIns="91440" bIns="45720" rtlCol="0" anchor="t">
            <a:spAutoFit/>
          </a:bodyPr>
          <a:lstStyle/>
          <a:p>
            <a:pPr rtl="0">
              <a:lnSpc>
                <a:spcPct val="114000"/>
              </a:lnSpc>
            </a:pPr>
            <a:r>
              <a:rPr lang="cy-GB" sz="2000" dirty="0">
                <a:effectLst/>
                <a:ea typeface="Times New Roman" panose="02020603050405020304" pitchFamily="18" charset="0"/>
              </a:rPr>
              <a:t>Mae Adnodd 1 yn trafod rhieni’n gwahanu ac yn normaleiddio emosiynau y gall plant a phobl ifanc fynd drwyddynt. Mae Adnodd 2 yn trafod ffynonellau cymorth i blant a phobl ifanc pan fydd rhieni’n gwahanu. </a:t>
            </a:r>
            <a:r>
              <a:rPr lang="cy-GB" sz="2000" dirty="0">
                <a:effectLst/>
                <a:ea typeface="Times New Roman" panose="02020603050405020304" pitchFamily="18" charset="0"/>
                <a:cs typeface="Arial" panose="020B0604020202020204" pitchFamily="34" charset="0"/>
              </a:rPr>
              <a:t>Bydd y ddau adnodd yn helpu dysgwyr i ddeall y meysydd allweddol sydd wedi’u hamlinellu yng nghamau Cynnydd 2 a 3. </a:t>
            </a:r>
            <a:r>
              <a:rPr lang="cy-GB" sz="2000" dirty="0">
                <a:effectLst/>
              </a:rPr>
              <a:t>Er enghraifft, o </a:t>
            </a:r>
            <a:r>
              <a:rPr lang="cy-GB" sz="20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Iechyd a Lles</a:t>
            </a:r>
            <a:r>
              <a:rPr lang="cy-GB" sz="2000" dirty="0">
                <a:effectLst/>
                <a:ea typeface="Times New Roman" panose="02020603050405020304" pitchFamily="18" charset="0"/>
                <a:cs typeface="Arial" panose="020B0604020202020204" pitchFamily="34" charset="0"/>
              </a:rPr>
              <a:t>:</a:t>
            </a:r>
            <a:r>
              <a:rPr lang="cy-GB" sz="2000" dirty="0">
                <a:effectLst/>
                <a:ea typeface="Calibri" panose="020F0502020204030204" pitchFamily="34" charset="0"/>
                <a:cs typeface="Arial" panose="020B0604020202020204" pitchFamily="34" charset="0"/>
              </a:rPr>
              <a:t> </a:t>
            </a:r>
            <a:endParaRPr lang="en-GB" sz="2000" dirty="0">
              <a:effectLst/>
              <a:ea typeface="Times New Roman" panose="02020603050405020304" pitchFamily="18" charset="0"/>
              <a:cs typeface="Times New Roman" panose="02020603050405020304" pitchFamily="18" charset="0"/>
            </a:endParaRPr>
          </a:p>
          <a:p>
            <a:pPr marL="285750" indent="-285750" rtl="0">
              <a:lnSpc>
                <a:spcPct val="114000"/>
              </a:lnSpc>
              <a:buClr>
                <a:srgbClr val="62A9AA"/>
              </a:buClr>
              <a:buFont typeface="Wingdings" panose="05000000000000000000" pitchFamily="2" charset="2"/>
              <a:buChar char="§"/>
            </a:pPr>
            <a:r>
              <a:rPr lang="cy-GB" sz="2000" spc="-25" dirty="0">
                <a:effectLst/>
                <a:ea typeface="Times New Roman" panose="02020603050405020304" pitchFamily="18" charset="0"/>
                <a:cs typeface="Arial" panose="020B0604020202020204" pitchFamily="34" charset="0"/>
              </a:rPr>
              <a:t>Mae sut rydym yn prosesu ac yn ymateb i'n profiadau yn effeithio ar ein hiechyd meddwl a'n lles emosiynol.</a:t>
            </a:r>
          </a:p>
          <a:p>
            <a:pPr marL="285750" indent="-285750" rtl="0">
              <a:lnSpc>
                <a:spcPct val="114000"/>
              </a:lnSpc>
              <a:buClr>
                <a:srgbClr val="62A9AA"/>
              </a:buClr>
              <a:buFont typeface="Wingdings" panose="05000000000000000000" pitchFamily="2" charset="2"/>
              <a:buChar char="§"/>
            </a:pPr>
            <a:r>
              <a:rPr lang="cy-GB" sz="2000" spc="-25" dirty="0">
                <a:effectLst/>
                <a:ea typeface="Times New Roman" panose="02020603050405020304" pitchFamily="18" charset="0"/>
                <a:cs typeface="Arial" panose="020B0604020202020204" pitchFamily="34" charset="0"/>
              </a:rPr>
              <a:t>Mae perthnasoedd iach yn hanfodol i’n lles.</a:t>
            </a:r>
            <a:endParaRPr lang="en-GB" dirty="0"/>
          </a:p>
        </p:txBody>
      </p:sp>
      <p:sp>
        <p:nvSpPr>
          <p:cNvPr id="7" name="TextBox 6">
            <a:extLst>
              <a:ext uri="{FF2B5EF4-FFF2-40B4-BE49-F238E27FC236}">
                <a16:creationId xmlns:a16="http://schemas.microsoft.com/office/drawing/2014/main" id="{2CD6AAD6-195E-4EF3-8E64-4B78EBDD5AD7}"/>
              </a:ext>
            </a:extLst>
          </p:cNvPr>
          <p:cNvSpPr txBox="1"/>
          <p:nvPr/>
        </p:nvSpPr>
        <p:spPr>
          <a:xfrm>
            <a:off x="6522723" y="2100392"/>
            <a:ext cx="5093386" cy="4579715"/>
          </a:xfrm>
          <a:prstGeom prst="rect">
            <a:avLst/>
          </a:prstGeom>
          <a:noFill/>
          <a:ln w="38100">
            <a:solidFill>
              <a:srgbClr val="969FA7"/>
            </a:solidFill>
          </a:ln>
        </p:spPr>
        <p:txBody>
          <a:bodyPr wrap="square" lIns="91440" tIns="45720" rIns="91440" bIns="45720" rtlCol="0" anchor="t">
            <a:spAutoFit/>
          </a:bodyPr>
          <a:lstStyle/>
          <a:p>
            <a:pPr lvl="0" rtl="0">
              <a:lnSpc>
                <a:spcPct val="114000"/>
              </a:lnSpc>
            </a:pPr>
            <a:r>
              <a:rPr lang="cy-GB" sz="2000" dirty="0">
                <a:effectLst/>
              </a:rPr>
              <a:t>Yn Adnodd 2, mae plant a phobl ifanc yn dysgu am eu hawl i fynegi eu llais a chael eu clywed pan fydd penderfyniadau’n cael eu gwneud ar ôl i’w rhieni a’u gofalwyr wahanu. Bydd dysgwyr yn cynyddu eu dealltwriaeth yng nghamau Cynnydd 2 a 3 fel hwn o’r</a:t>
            </a:r>
            <a:r>
              <a:rPr lang="cy-GB" sz="2000" dirty="0">
                <a:effectLst/>
                <a:ea typeface="Times New Roman" panose="02020603050405020304" pitchFamily="18" charset="0"/>
                <a:cs typeface="Arial" panose="020B0604020202020204" pitchFamily="34" charset="0"/>
              </a:rPr>
              <a:t> Dyniaethau</a:t>
            </a:r>
            <a:r>
              <a:rPr lang="cy-GB" sz="2000" b="1" u="sng" dirty="0">
                <a:solidFill>
                  <a:srgbClr val="62A9AA"/>
                </a:solidFill>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t>
            </a:r>
            <a:r>
              <a:rPr lang="cy-GB" sz="2000" dirty="0">
                <a:effectLst/>
                <a:ea typeface="Calibri" panose="020F0502020204030204" pitchFamily="34" charset="0"/>
                <a:cs typeface="Arial" panose="020B0604020202020204" pitchFamily="34" charset="0"/>
              </a:rPr>
              <a:t> </a:t>
            </a:r>
            <a:endParaRPr lang="en-GB" sz="2000" dirty="0">
              <a:effectLst/>
              <a:ea typeface="Calibri" panose="020F0502020204030204" pitchFamily="34" charset="0"/>
              <a:cs typeface="Gill Sans MT" panose="020B0502020104020203" pitchFamily="34" charset="0"/>
            </a:endParaRPr>
          </a:p>
          <a:p>
            <a:pPr marL="285750" lvl="0" indent="-285750" rtl="0">
              <a:lnSpc>
                <a:spcPct val="114000"/>
              </a:lnSpc>
              <a:buClr>
                <a:srgbClr val="62A9AA"/>
              </a:buClr>
              <a:buFont typeface="Wingdings" panose="05000000000000000000" pitchFamily="2" charset="2"/>
              <a:buChar char="§"/>
            </a:pPr>
            <a:r>
              <a:rPr lang="cy-GB" sz="2000" spc="-25" dirty="0">
                <a:effectLst/>
                <a:ea typeface="Times New Roman" panose="02020603050405020304" pitchFamily="18" charset="0"/>
                <a:cs typeface="Arial" panose="020B0604020202020204" pitchFamily="34" charset="0"/>
              </a:rPr>
              <a:t>Mae dinasyddion gwybodus, hunanymwybodol yn ymgysylltu â'r heriau a'r cyfleoedd sy'n wynebu dynoliaeth, ac yn gallu cymryd camau ystyriol a moesol.</a:t>
            </a:r>
          </a:p>
          <a:p>
            <a:pPr marL="285750" lvl="0" indent="-285750" rtl="0">
              <a:lnSpc>
                <a:spcPct val="114000"/>
              </a:lnSpc>
              <a:buClr>
                <a:srgbClr val="62A9AA"/>
              </a:buClr>
              <a:buFont typeface="Wingdings" panose="05000000000000000000" pitchFamily="2" charset="2"/>
              <a:buChar char="§"/>
            </a:pPr>
            <a:endParaRPr lang="en-US" sz="2000" spc="-25" dirty="0">
              <a:effectLst/>
              <a:ea typeface="Times New Roman" panose="02020603050405020304" pitchFamily="18" charset="0"/>
              <a:cs typeface="Arial" panose="020B0604020202020204" pitchFamily="34" charset="0"/>
            </a:endParaRPr>
          </a:p>
          <a:p>
            <a:pPr rtl="0"/>
            <a:endParaRPr lang="en-GB" dirty="0"/>
          </a:p>
        </p:txBody>
      </p:sp>
    </p:spTree>
    <p:extLst>
      <p:ext uri="{BB962C8B-B14F-4D97-AF65-F5344CB8AC3E}">
        <p14:creationId xmlns:p14="http://schemas.microsoft.com/office/powerpoint/2010/main" val="2517847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838777"/>
          </a:xfrm>
        </p:spPr>
        <p:txBody>
          <a:bodyPr rtlCol="0" anchor="ctr">
            <a:noAutofit/>
          </a:bodyPr>
          <a:lstStyle/>
          <a:p>
            <a:pPr algn="ctr" rtl="0"/>
            <a:r>
              <a:rPr lang="cy-GB" b="1" dirty="0"/>
              <a:t>SLEID ATHRAWON – Dysgu AC AMSERU a awgrymedig</a:t>
            </a:r>
          </a:p>
        </p:txBody>
      </p:sp>
      <p:graphicFrame>
        <p:nvGraphicFramePr>
          <p:cNvPr id="3" name="Table 4">
            <a:extLst>
              <a:ext uri="{FF2B5EF4-FFF2-40B4-BE49-F238E27FC236}">
                <a16:creationId xmlns:a16="http://schemas.microsoft.com/office/drawing/2014/main" id="{8E9DC36D-A248-4E4C-A1B1-400C3012DBAB}"/>
              </a:ext>
            </a:extLst>
          </p:cNvPr>
          <p:cNvGraphicFramePr>
            <a:graphicFrameLocks noGrp="1"/>
          </p:cNvGraphicFramePr>
          <p:nvPr>
            <p:extLst>
              <p:ext uri="{D42A27DB-BD31-4B8C-83A1-F6EECF244321}">
                <p14:modId xmlns:p14="http://schemas.microsoft.com/office/powerpoint/2010/main" val="2516219664"/>
              </p:ext>
            </p:extLst>
          </p:nvPr>
        </p:nvGraphicFramePr>
        <p:xfrm>
          <a:off x="451556" y="1540933"/>
          <a:ext cx="11288888" cy="5173620"/>
        </p:xfrm>
        <a:graphic>
          <a:graphicData uri="http://schemas.openxmlformats.org/drawingml/2006/table">
            <a:tbl>
              <a:tblPr firstRow="1" bandRow="1">
                <a:tableStyleId>{5C22544A-7EE6-4342-B048-85BDC9FD1C3A}</a:tableStyleId>
              </a:tblPr>
              <a:tblGrid>
                <a:gridCol w="2156177">
                  <a:extLst>
                    <a:ext uri="{9D8B030D-6E8A-4147-A177-3AD203B41FA5}">
                      <a16:colId xmlns:a16="http://schemas.microsoft.com/office/drawing/2014/main" val="1814823420"/>
                    </a:ext>
                  </a:extLst>
                </a:gridCol>
                <a:gridCol w="7823200">
                  <a:extLst>
                    <a:ext uri="{9D8B030D-6E8A-4147-A177-3AD203B41FA5}">
                      <a16:colId xmlns:a16="http://schemas.microsoft.com/office/drawing/2014/main" val="1085586564"/>
                    </a:ext>
                  </a:extLst>
                </a:gridCol>
                <a:gridCol w="1309511">
                  <a:extLst>
                    <a:ext uri="{9D8B030D-6E8A-4147-A177-3AD203B41FA5}">
                      <a16:colId xmlns:a16="http://schemas.microsoft.com/office/drawing/2014/main" val="3383875792"/>
                    </a:ext>
                  </a:extLst>
                </a:gridCol>
              </a:tblGrid>
              <a:tr h="624273">
                <a:tc>
                  <a:txBody>
                    <a:bodyPr/>
                    <a:lstStyle/>
                    <a:p>
                      <a:pPr rtl="0"/>
                      <a:r>
                        <a:rPr lang="cy-GB" sz="1600"/>
                        <a:t>Gweithgaredd</a:t>
                      </a:r>
                    </a:p>
                  </a:txBody>
                  <a:tcPr/>
                </a:tc>
                <a:tc>
                  <a:txBody>
                    <a:bodyPr/>
                    <a:lstStyle/>
                    <a:p>
                      <a:pPr rtl="0"/>
                      <a:r>
                        <a:rPr lang="cy-GB" sz="1600" dirty="0"/>
                        <a:t>Disgrifiad </a:t>
                      </a:r>
                    </a:p>
                  </a:txBody>
                  <a:tcPr/>
                </a:tc>
                <a:tc>
                  <a:txBody>
                    <a:bodyPr/>
                    <a:lstStyle/>
                    <a:p>
                      <a:pPr rtl="0"/>
                      <a:r>
                        <a:rPr lang="cy-GB" sz="1600"/>
                        <a:t>Amseru awgrymedig  </a:t>
                      </a:r>
                    </a:p>
                  </a:txBody>
                  <a:tcPr/>
                </a:tc>
                <a:extLst>
                  <a:ext uri="{0D108BD9-81ED-4DB2-BD59-A6C34878D82A}">
                    <a16:rowId xmlns:a16="http://schemas.microsoft.com/office/drawing/2014/main" val="318897726"/>
                  </a:ext>
                </a:extLst>
              </a:tr>
              <a:tr h="376079">
                <a:tc>
                  <a:txBody>
                    <a:bodyPr/>
                    <a:lstStyle/>
                    <a:p>
                      <a:pPr rtl="0"/>
                      <a:r>
                        <a:rPr lang="cy-GB" sz="1600"/>
                        <a:t>Cyflwyniad</a:t>
                      </a:r>
                    </a:p>
                  </a:txBody>
                  <a:tcPr/>
                </a:tc>
                <a:tc>
                  <a:txBody>
                    <a:bodyPr/>
                    <a:lstStyle/>
                    <a:p>
                      <a:pPr rtl="0"/>
                      <a:r>
                        <a:rPr lang="cy-GB" sz="1600"/>
                        <a:t>Rheolau sylfaenol, amcanion dysgu a chanlyniadau. </a:t>
                      </a:r>
                    </a:p>
                  </a:txBody>
                  <a:tcPr/>
                </a:tc>
                <a:tc>
                  <a:txBody>
                    <a:bodyPr/>
                    <a:lstStyle/>
                    <a:p>
                      <a:pPr rtl="0"/>
                      <a:r>
                        <a:rPr lang="cy-GB" sz="1600"/>
                        <a:t>5 munud</a:t>
                      </a:r>
                    </a:p>
                  </a:txBody>
                  <a:tcPr/>
                </a:tc>
                <a:extLst>
                  <a:ext uri="{0D108BD9-81ED-4DB2-BD59-A6C34878D82A}">
                    <a16:rowId xmlns:a16="http://schemas.microsoft.com/office/drawing/2014/main" val="65902199"/>
                  </a:ext>
                </a:extLst>
              </a:tr>
              <a:tr h="658139">
                <a:tc>
                  <a:txBody>
                    <a:bodyPr/>
                    <a:lstStyle/>
                    <a:p>
                      <a:pPr rtl="0"/>
                      <a:r>
                        <a:rPr lang="cy-GB" sz="1600"/>
                        <a:t>Gweithgaredd sylfaenol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y-GB" sz="1600" i="0">
                          <a:solidFill>
                            <a:schemeClr val="tx1"/>
                          </a:solidFill>
                        </a:rPr>
                        <a:t>Bydd dysgwyr yn awgrymu geiriau allweddol sy’n gysylltiedig â ‘teulu’ a’r gwahanol bobl sy’n gallu bod yn rhan o deulu.</a:t>
                      </a:r>
                    </a:p>
                  </a:txBody>
                  <a:tcPr/>
                </a:tc>
                <a:tc>
                  <a:txBody>
                    <a:bodyPr/>
                    <a:lstStyle/>
                    <a:p>
                      <a:pPr rtl="0"/>
                      <a:r>
                        <a:rPr lang="cy-GB" sz="1600"/>
                        <a:t>8 munud</a:t>
                      </a:r>
                    </a:p>
                  </a:txBody>
                  <a:tcPr/>
                </a:tc>
                <a:extLst>
                  <a:ext uri="{0D108BD9-81ED-4DB2-BD59-A6C34878D82A}">
                    <a16:rowId xmlns:a16="http://schemas.microsoft.com/office/drawing/2014/main" val="3390599317"/>
                  </a:ext>
                </a:extLst>
              </a:tr>
              <a:tr h="658139">
                <a:tc>
                  <a:txBody>
                    <a:bodyPr/>
                    <a:lstStyle/>
                    <a:p>
                      <a:pPr rtl="0"/>
                      <a:r>
                        <a:rPr lang="cy-GB" sz="1600"/>
                        <a:t>Beth mae teuluoedd yn ei wneud i'w gilydd?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y-GB" sz="1600"/>
                        <a:t>Bydd dysgwyr yn trafod ar eu byrddau beth mae aelodau o'r teulu, neu bobl sy'n arbennig iddyn nhw, yn ei wneud i wneud iddyn nhw deimlo eu bod nhw'n cael eu caru a'u bod nhw'n cael gofal.</a:t>
                      </a:r>
                    </a:p>
                  </a:txBody>
                  <a:tcPr/>
                </a:tc>
                <a:tc>
                  <a:txBody>
                    <a:bodyPr/>
                    <a:lstStyle/>
                    <a:p>
                      <a:pPr rtl="0"/>
                      <a:r>
                        <a:rPr lang="cy-GB" sz="1600"/>
                        <a:t>7 munud</a:t>
                      </a:r>
                      <a:endParaRPr lang="en-GB" sz="1600" dirty="0"/>
                    </a:p>
                  </a:txBody>
                  <a:tcPr/>
                </a:tc>
                <a:extLst>
                  <a:ext uri="{0D108BD9-81ED-4DB2-BD59-A6C34878D82A}">
                    <a16:rowId xmlns:a16="http://schemas.microsoft.com/office/drawing/2014/main" val="2788934503"/>
                  </a:ext>
                </a:extLst>
              </a:tr>
              <a:tr h="425046">
                <a:tc>
                  <a:txBody>
                    <a:bodyPr/>
                    <a:lstStyle/>
                    <a:p>
                      <a:pPr rtl="0"/>
                      <a:r>
                        <a:rPr lang="cy-GB" sz="1600" kern="1200">
                          <a:solidFill>
                            <a:schemeClr val="dk1"/>
                          </a:solidFill>
                          <a:effectLst/>
                          <a:latin typeface="+mn-lt"/>
                          <a:ea typeface="+mn-ea"/>
                          <a:cs typeface="+mn-cs"/>
                        </a:rPr>
                        <a:t>Yn cyflwyno Rosie</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y-GB" sz="1600" kern="1200">
                          <a:solidFill>
                            <a:schemeClr val="dk1"/>
                          </a:solidFill>
                          <a:effectLst/>
                          <a:latin typeface="+mn-lt"/>
                          <a:ea typeface="+mn-ea"/>
                          <a:cs typeface="+mn-cs"/>
                        </a:rPr>
                        <a:t>Bydd dysgwyr yn cael eu cyflwyno i Rosie; ei chartref, ffrind ysgol, athrawes a hobi.</a:t>
                      </a:r>
                      <a:endParaRPr lang="en-GB" sz="1600" dirty="0"/>
                    </a:p>
                  </a:txBody>
                  <a:tcPr/>
                </a:tc>
                <a:tc>
                  <a:txBody>
                    <a:bodyPr/>
                    <a:lstStyle/>
                    <a:p>
                      <a:pPr rtl="0"/>
                      <a:r>
                        <a:rPr lang="cy-GB" sz="1600"/>
                        <a:t>2 funud</a:t>
                      </a:r>
                    </a:p>
                  </a:txBody>
                  <a:tcPr/>
                </a:tc>
                <a:extLst>
                  <a:ext uri="{0D108BD9-81ED-4DB2-BD59-A6C34878D82A}">
                    <a16:rowId xmlns:a16="http://schemas.microsoft.com/office/drawing/2014/main" val="896574756"/>
                  </a:ext>
                </a:extLst>
              </a:tr>
              <a:tr h="658139">
                <a:tc>
                  <a:txBody>
                    <a:bodyPr/>
                    <a:lstStyle/>
                    <a:p>
                      <a:pPr rtl="0"/>
                      <a:r>
                        <a:rPr lang="cy-GB" sz="1600"/>
                        <a:t>Pwy sydd yn nheulu Rosie?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y-GB" sz="1600" dirty="0"/>
                        <a:t>Mewn parau, gofynnir i ddysgwyr ystyried y bobl a’r grwpiau sy’n bwysig i Rosie a phenderfynu pa rai sy’n rhan o’i theulu. </a:t>
                      </a:r>
                    </a:p>
                  </a:txBody>
                  <a:tcPr/>
                </a:tc>
                <a:tc>
                  <a:txBody>
                    <a:bodyPr/>
                    <a:lstStyle/>
                    <a:p>
                      <a:pPr rtl="0"/>
                      <a:r>
                        <a:rPr lang="cy-GB" sz="1600"/>
                        <a:t>6 munud</a:t>
                      </a:r>
                    </a:p>
                  </a:txBody>
                  <a:tcPr/>
                </a:tc>
                <a:extLst>
                  <a:ext uri="{0D108BD9-81ED-4DB2-BD59-A6C34878D82A}">
                    <a16:rowId xmlns:a16="http://schemas.microsoft.com/office/drawing/2014/main" val="3662406365"/>
                  </a:ext>
                </a:extLst>
              </a:tr>
              <a:tr h="658139">
                <a:tc>
                  <a:txBody>
                    <a:bodyPr/>
                    <a:lstStyle/>
                    <a:p>
                      <a:pPr rtl="0"/>
                      <a:r>
                        <a:rPr lang="cy-GB" sz="1600" i="0">
                          <a:solidFill>
                            <a:schemeClr val="tx1"/>
                          </a:solidFill>
                        </a:rPr>
                        <a:t>Teimladau Rosie</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y-GB" sz="1600" i="0">
                          <a:solidFill>
                            <a:schemeClr val="tx1"/>
                          </a:solidFill>
                        </a:rPr>
                        <a:t>Bydd dysgwyr yn ystyried sut y gallai Rosie fod wedi bod yn teimlo ar ôl i’w rhieni wahanu a sut gallai Billy, ffrind Rosie, gefnogi Rosie.</a:t>
                      </a:r>
                      <a:endParaRPr lang="en-GB" sz="1600" dirty="0"/>
                    </a:p>
                  </a:txBody>
                  <a:tcPr/>
                </a:tc>
                <a:tc>
                  <a:txBody>
                    <a:bodyPr/>
                    <a:lstStyle/>
                    <a:p>
                      <a:pPr rtl="0"/>
                      <a:r>
                        <a:rPr lang="cy-GB" sz="1600"/>
                        <a:t>10 munud</a:t>
                      </a:r>
                    </a:p>
                  </a:txBody>
                  <a:tcPr/>
                </a:tc>
                <a:extLst>
                  <a:ext uri="{0D108BD9-81ED-4DB2-BD59-A6C34878D82A}">
                    <a16:rowId xmlns:a16="http://schemas.microsoft.com/office/drawing/2014/main" val="3131935317"/>
                  </a:ext>
                </a:extLst>
              </a:tr>
              <a:tr h="376079">
                <a:tc>
                  <a:txBody>
                    <a:bodyPr/>
                    <a:lstStyle/>
                    <a:p>
                      <a:pPr rtl="0"/>
                      <a:r>
                        <a:rPr lang="cy-GB" sz="1600"/>
                        <a:t>Asesiad crynhoi</a:t>
                      </a:r>
                    </a:p>
                  </a:txBody>
                  <a:tcPr/>
                </a:tc>
                <a:tc>
                  <a:txBody>
                    <a:bodyPr/>
                    <a:lstStyle/>
                    <a:p>
                      <a:pPr rtl="0"/>
                      <a:r>
                        <a:rPr lang="cy-GB" sz="1600"/>
                        <a:t>Bydd dysgwyr yn ailedrych ar yr atebion sylfaenol ac yn eu hadolygu fel y bo'n briodol.</a:t>
                      </a:r>
                      <a:endParaRPr lang="en-GB" sz="1600" dirty="0"/>
                    </a:p>
                  </a:txBody>
                  <a:tcPr/>
                </a:tc>
                <a:tc>
                  <a:txBody>
                    <a:bodyPr/>
                    <a:lstStyle/>
                    <a:p>
                      <a:pPr rtl="0"/>
                      <a:r>
                        <a:rPr lang="cy-GB" sz="1600"/>
                        <a:t>5 munud</a:t>
                      </a:r>
                    </a:p>
                  </a:txBody>
                  <a:tcPr/>
                </a:tc>
                <a:extLst>
                  <a:ext uri="{0D108BD9-81ED-4DB2-BD59-A6C34878D82A}">
                    <a16:rowId xmlns:a16="http://schemas.microsoft.com/office/drawing/2014/main" val="2816443397"/>
                  </a:ext>
                </a:extLst>
              </a:tr>
              <a:tr h="376079">
                <a:tc>
                  <a:txBody>
                    <a:bodyPr/>
                    <a:lstStyle/>
                    <a:p>
                      <a:pPr rtl="0"/>
                      <a:r>
                        <a:rPr lang="cy-GB" sz="1600"/>
                        <a:t>Cefnogaeth bellach</a:t>
                      </a:r>
                    </a:p>
                  </a:txBody>
                  <a:tcPr/>
                </a:tc>
                <a:tc>
                  <a:txBody>
                    <a:bodyPr/>
                    <a:lstStyle/>
                    <a:p>
                      <a:pPr rtl="0"/>
                      <a:r>
                        <a:rPr lang="cy-GB" sz="1600"/>
                        <a:t>Bydd dysgwyr yn ystyried y cymorth pellach sydd ar gael yn yr ysgol ac ar-lein.</a:t>
                      </a:r>
                    </a:p>
                  </a:txBody>
                  <a:tcPr/>
                </a:tc>
                <a:tc>
                  <a:txBody>
                    <a:bodyPr/>
                    <a:lstStyle/>
                    <a:p>
                      <a:pPr rtl="0"/>
                      <a:r>
                        <a:rPr lang="cy-GB" sz="1600" dirty="0"/>
                        <a:t>2 funud</a:t>
                      </a:r>
                    </a:p>
                  </a:txBody>
                  <a:tcPr/>
                </a:tc>
                <a:extLst>
                  <a:ext uri="{0D108BD9-81ED-4DB2-BD59-A6C34878D82A}">
                    <a16:rowId xmlns:a16="http://schemas.microsoft.com/office/drawing/2014/main" val="1551002174"/>
                  </a:ext>
                </a:extLst>
              </a:tr>
            </a:tbl>
          </a:graphicData>
        </a:graphic>
      </p:graphicFrame>
      <p:sp>
        <p:nvSpPr>
          <p:cNvPr id="12" name="Content Placeholder 3">
            <a:extLst>
              <a:ext uri="{FF2B5EF4-FFF2-40B4-BE49-F238E27FC236}">
                <a16:creationId xmlns:a16="http://schemas.microsoft.com/office/drawing/2014/main" id="{67E09950-C655-4A6F-B139-E92D94A8D0AB}"/>
              </a:ext>
            </a:extLst>
          </p:cNvPr>
          <p:cNvSpPr>
            <a:spLocks noGrp="1"/>
          </p:cNvSpPr>
          <p:nvPr>
            <p:ph idx="1"/>
          </p:nvPr>
        </p:nvSpPr>
        <p:spPr>
          <a:xfrm>
            <a:off x="451556" y="1840090"/>
            <a:ext cx="11288888" cy="4843978"/>
          </a:xfrm>
          <a:ln w="38100">
            <a:solidFill>
              <a:srgbClr val="62A9AA"/>
            </a:solidFill>
          </a:ln>
        </p:spPr>
        <p:txBody>
          <a:bodyPr rtlCol="0">
            <a:normAutofit/>
          </a:bodyPr>
          <a:lstStyle/>
          <a:p>
            <a:pPr marL="0" indent="0" rtl="0">
              <a:buNone/>
            </a:pPr>
            <a:r>
              <a:rPr lang="cy-GB" dirty="0"/>
              <a:t>            </a:t>
            </a:r>
          </a:p>
        </p:txBody>
      </p:sp>
    </p:spTree>
    <p:extLst>
      <p:ext uri="{BB962C8B-B14F-4D97-AF65-F5344CB8AC3E}">
        <p14:creationId xmlns:p14="http://schemas.microsoft.com/office/powerpoint/2010/main" val="2105738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240" y="631766"/>
            <a:ext cx="11360857" cy="1141471"/>
          </a:xfrm>
        </p:spPr>
        <p:txBody>
          <a:bodyPr rtlCol="0" anchor="ctr">
            <a:noAutofit/>
          </a:bodyPr>
          <a:lstStyle/>
          <a:p>
            <a:pPr algn="ctr" rtl="0"/>
            <a:r>
              <a:rPr lang="cy-GB" sz="3200" b="1" dirty="0"/>
              <a:t>RHEOLAU SYLFAENOL</a:t>
            </a:r>
          </a:p>
        </p:txBody>
      </p:sp>
      <p:sp>
        <p:nvSpPr>
          <p:cNvPr id="5" name="TextBox 4"/>
          <p:cNvSpPr txBox="1"/>
          <p:nvPr/>
        </p:nvSpPr>
        <p:spPr>
          <a:xfrm>
            <a:off x="501495" y="2272216"/>
            <a:ext cx="5436009" cy="4318298"/>
          </a:xfrm>
          <a:prstGeom prst="rect">
            <a:avLst/>
          </a:prstGeom>
          <a:noFill/>
          <a:ln w="38100">
            <a:solidFill>
              <a:srgbClr val="62A9AA"/>
            </a:solidFill>
          </a:ln>
        </p:spPr>
        <p:txBody>
          <a:bodyPr wrap="square" rtlCol="0">
            <a:spAutoFit/>
          </a:bodyPr>
          <a:lstStyle/>
          <a:p>
            <a:pPr rtl="0">
              <a:lnSpc>
                <a:spcPct val="109000"/>
              </a:lnSpc>
            </a:pPr>
            <a:r>
              <a:rPr lang="cy-GB" sz="2600" b="1" dirty="0">
                <a:solidFill>
                  <a:srgbClr val="62A9AA"/>
                </a:solidFill>
              </a:rPr>
              <a:t>Byddwn ni’n gwneud y canlynol:</a:t>
            </a:r>
          </a:p>
          <a:p>
            <a:pPr marL="342900" lvl="0" indent="-342900" rtl="0">
              <a:lnSpc>
                <a:spcPct val="115000"/>
              </a:lnSpc>
              <a:buClr>
                <a:srgbClr val="62A9AA"/>
              </a:buClr>
              <a:buSzPts val="1200"/>
              <a:buFont typeface="Wingdings 2" panose="05020102010507070707" pitchFamily="18" charset="2"/>
              <a:buChar char=""/>
              <a:tabLst>
                <a:tab pos="457200" algn="l"/>
              </a:tabLst>
            </a:pPr>
            <a:r>
              <a:rPr lang="cy-GB" sz="2400" dirty="0">
                <a:ea typeface="Times New Roman" panose="02020603050405020304" pitchFamily="18" charset="0"/>
                <a:cs typeface="Arial" panose="020B0604020202020204" pitchFamily="34" charset="0"/>
              </a:rPr>
              <a:t>bod yn garedig ac yn dosturiol tuag at ein gilydd</a:t>
            </a:r>
          </a:p>
          <a:p>
            <a:pPr marL="342900" lvl="0" indent="-342900" rtl="0">
              <a:lnSpc>
                <a:spcPct val="115000"/>
              </a:lnSpc>
              <a:buClr>
                <a:srgbClr val="62A9AA"/>
              </a:buClr>
              <a:buSzPts val="1200"/>
              <a:buFont typeface="Wingdings 2" panose="05020102010507070707" pitchFamily="18" charset="2"/>
              <a:buChar char=""/>
              <a:tabLst>
                <a:tab pos="457200" algn="l"/>
              </a:tabLst>
            </a:pPr>
            <a:r>
              <a:rPr lang="cy-GB" sz="2400" dirty="0">
                <a:effectLst/>
                <a:ea typeface="Times New Roman" panose="02020603050405020304" pitchFamily="18" charset="0"/>
                <a:cs typeface="Arial" panose="020B0604020202020204" pitchFamily="34" charset="0"/>
              </a:rPr>
              <a:t>siarad am ‘rywun dwi’n nabod…’ yn hytrach na defnyddio enw person</a:t>
            </a:r>
          </a:p>
          <a:p>
            <a:pPr marL="342900" lvl="0" indent="-342900" rtl="0">
              <a:lnSpc>
                <a:spcPct val="115000"/>
              </a:lnSpc>
              <a:buClr>
                <a:srgbClr val="62A9AA"/>
              </a:buClr>
              <a:buSzPts val="1200"/>
              <a:buFont typeface="Wingdings 2" panose="05020102010507070707" pitchFamily="18" charset="2"/>
              <a:buChar char=""/>
              <a:tabLst>
                <a:tab pos="457200" algn="l"/>
              </a:tabLst>
            </a:pPr>
            <a:r>
              <a:rPr lang="cy-GB" sz="2400" dirty="0">
                <a:effectLst/>
                <a:ea typeface="Times New Roman" panose="02020603050405020304" pitchFamily="18" charset="0"/>
                <a:cs typeface="Arial" panose="020B0604020202020204" pitchFamily="34" charset="0"/>
              </a:rPr>
              <a:t>cael yr hawl i beidio ateb</a:t>
            </a:r>
            <a:endParaRPr lang="en-GB" sz="2400" dirty="0">
              <a:effectLst/>
              <a:ea typeface="Times New Roman" panose="02020603050405020304" pitchFamily="18" charset="0"/>
              <a:cs typeface="Times New Roman" panose="02020603050405020304" pitchFamily="18" charset="0"/>
            </a:endParaRPr>
          </a:p>
          <a:p>
            <a:pPr marL="342900" lvl="0" indent="-342900" rtl="0">
              <a:lnSpc>
                <a:spcPct val="115000"/>
              </a:lnSpc>
              <a:buClr>
                <a:srgbClr val="62A9AA"/>
              </a:buClr>
              <a:buSzPts val="1200"/>
              <a:buFont typeface="Wingdings 2" panose="05020102010507070707" pitchFamily="18" charset="2"/>
              <a:buChar char=""/>
              <a:tabLst>
                <a:tab pos="457200" algn="l"/>
              </a:tabLst>
            </a:pPr>
            <a:r>
              <a:rPr lang="cy-GB" sz="2400" dirty="0">
                <a:effectLst/>
                <a:ea typeface="Times New Roman" panose="02020603050405020304" pitchFamily="18" charset="0"/>
                <a:cs typeface="Arial" panose="020B0604020202020204" pitchFamily="34" charset="0"/>
              </a:rPr>
              <a:t>gwneud sylwadau ar yr hyn sy’n cael ei ddweud, nid pwy sydd wedi ei ddweud</a:t>
            </a:r>
            <a:endParaRPr lang="en-GB" sz="2400" dirty="0">
              <a:effectLst/>
              <a:ea typeface="Times New Roman" panose="02020603050405020304" pitchFamily="18" charset="0"/>
              <a:cs typeface="Times New Roman" panose="02020603050405020304" pitchFamily="18" charset="0"/>
            </a:endParaRPr>
          </a:p>
          <a:p>
            <a:pPr marL="342900" lvl="0" indent="-342900" rtl="0">
              <a:lnSpc>
                <a:spcPct val="115000"/>
              </a:lnSpc>
              <a:buClr>
                <a:srgbClr val="62A9AA"/>
              </a:buClr>
              <a:buSzPts val="1200"/>
              <a:buFont typeface="Wingdings 2" panose="05020102010507070707" pitchFamily="18" charset="2"/>
              <a:buChar char=""/>
              <a:tabLst>
                <a:tab pos="457200" algn="l"/>
              </a:tabLst>
            </a:pPr>
            <a:r>
              <a:rPr lang="cy-GB" sz="2400" dirty="0">
                <a:effectLst/>
                <a:ea typeface="Times New Roman" panose="02020603050405020304" pitchFamily="18" charset="0"/>
                <a:cs typeface="Arial" panose="020B0604020202020204" pitchFamily="34" charset="0"/>
              </a:rPr>
              <a:t>ceisio cymorth yn yr ysgol/annog ffrindiau i geisio cymorth os oes angen.</a:t>
            </a:r>
            <a:endParaRPr lang="en-GB" sz="2400" dirty="0">
              <a:effectLst/>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2F90BCA-DA7C-D074-C2F3-33BFC1A695CD}"/>
              </a:ext>
            </a:extLst>
          </p:cNvPr>
          <p:cNvSpPr txBox="1"/>
          <p:nvPr/>
        </p:nvSpPr>
        <p:spPr>
          <a:xfrm>
            <a:off x="6254496" y="2272216"/>
            <a:ext cx="5436009" cy="4252959"/>
          </a:xfrm>
          <a:prstGeom prst="rect">
            <a:avLst/>
          </a:prstGeom>
          <a:noFill/>
          <a:ln w="38100">
            <a:solidFill>
              <a:srgbClr val="62A9AA"/>
            </a:solidFill>
          </a:ln>
        </p:spPr>
        <p:txBody>
          <a:bodyPr wrap="square" rtlCol="0">
            <a:spAutoFit/>
          </a:bodyPr>
          <a:lstStyle/>
          <a:p>
            <a:pPr rtl="0">
              <a:lnSpc>
                <a:spcPct val="109000"/>
              </a:lnSpc>
            </a:pPr>
            <a:r>
              <a:rPr lang="cy-GB" sz="2600" b="1" dirty="0">
                <a:solidFill>
                  <a:srgbClr val="62A9AA"/>
                </a:solidFill>
              </a:rPr>
              <a:t>Fyddwn ni ddim yn gwneud y canlynol:</a:t>
            </a:r>
          </a:p>
          <a:p>
            <a:pPr marL="342900" lvl="0" indent="-342900" rtl="0">
              <a:lnSpc>
                <a:spcPct val="115000"/>
              </a:lnSpc>
              <a:buClr>
                <a:srgbClr val="62A9AA"/>
              </a:buClr>
              <a:buSzPts val="1200"/>
              <a:buFont typeface="Wingdings 2" panose="05020102010507070707" pitchFamily="18" charset="2"/>
              <a:buChar char=""/>
              <a:tabLst>
                <a:tab pos="457200" algn="l"/>
              </a:tabLst>
            </a:pPr>
            <a:r>
              <a:rPr lang="cy-GB" sz="2400" dirty="0">
                <a:effectLst/>
                <a:ea typeface="Times New Roman" panose="02020603050405020304" pitchFamily="18" charset="0"/>
                <a:cs typeface="Arial" panose="020B0604020202020204" pitchFamily="34" charset="0"/>
              </a:rPr>
              <a:t>datgelu gwybodaeth am stori ein teulu </a:t>
            </a:r>
          </a:p>
          <a:p>
            <a:pPr marL="342900" lvl="0" indent="-342900" rtl="0">
              <a:lnSpc>
                <a:spcPct val="115000"/>
              </a:lnSpc>
              <a:buClr>
                <a:srgbClr val="62A9AA"/>
              </a:buClr>
              <a:buSzPts val="1200"/>
              <a:buFont typeface="Wingdings 2" panose="05020102010507070707" pitchFamily="18" charset="2"/>
              <a:buChar char=""/>
              <a:tabLst>
                <a:tab pos="457200" algn="l"/>
              </a:tabLst>
            </a:pPr>
            <a:r>
              <a:rPr lang="cy-GB" sz="2400" dirty="0">
                <a:ea typeface="Times New Roman" panose="02020603050405020304" pitchFamily="18" charset="0"/>
                <a:cs typeface="Arial" panose="020B0604020202020204" pitchFamily="34" charset="0"/>
              </a:rPr>
              <a:t>dweud wrth unrhyw un arall am stori pobl eraill</a:t>
            </a:r>
            <a:endParaRPr lang="en-GB" sz="2400" dirty="0">
              <a:effectLst/>
              <a:ea typeface="Times New Roman" panose="02020603050405020304" pitchFamily="18" charset="0"/>
              <a:cs typeface="Times New Roman" panose="02020603050405020304" pitchFamily="18" charset="0"/>
            </a:endParaRPr>
          </a:p>
          <a:p>
            <a:pPr marL="342900" lvl="0" indent="-342900" rtl="0">
              <a:lnSpc>
                <a:spcPct val="115000"/>
              </a:lnSpc>
              <a:buClr>
                <a:srgbClr val="62A9AA"/>
              </a:buClr>
              <a:buSzPts val="1200"/>
              <a:buFont typeface="Wingdings 2" panose="05020102010507070707" pitchFamily="18" charset="2"/>
              <a:buChar char=""/>
              <a:tabLst>
                <a:tab pos="457200" algn="l"/>
              </a:tabLst>
            </a:pPr>
            <a:r>
              <a:rPr lang="cy-GB" sz="2400" dirty="0">
                <a:effectLst/>
                <a:ea typeface="Times New Roman" panose="02020603050405020304" pitchFamily="18" charset="0"/>
                <a:cs typeface="Arial" panose="020B0604020202020204" pitchFamily="34" charset="0"/>
              </a:rPr>
              <a:t>barnu eraill </a:t>
            </a:r>
            <a:endParaRPr lang="en-GB" sz="2400" dirty="0">
              <a:effectLst/>
              <a:ea typeface="Times New Roman" panose="02020603050405020304" pitchFamily="18" charset="0"/>
              <a:cs typeface="Times New Roman" panose="02020603050405020304" pitchFamily="18" charset="0"/>
            </a:endParaRPr>
          </a:p>
          <a:p>
            <a:pPr marL="342900" lvl="0" indent="-342900" rtl="0">
              <a:lnSpc>
                <a:spcPct val="115000"/>
              </a:lnSpc>
              <a:buClr>
                <a:srgbClr val="62A9AA"/>
              </a:buClr>
              <a:buSzPts val="1200"/>
              <a:buFont typeface="Wingdings 2" panose="05020102010507070707" pitchFamily="18" charset="2"/>
              <a:buChar char=""/>
              <a:tabLst>
                <a:tab pos="457200" algn="l"/>
              </a:tabLst>
            </a:pPr>
            <a:r>
              <a:rPr lang="cy-GB" sz="2400" dirty="0">
                <a:effectLst/>
                <a:ea typeface="Times New Roman" panose="02020603050405020304" pitchFamily="18" charset="0"/>
                <a:cs typeface="Arial" panose="020B0604020202020204" pitchFamily="34" charset="0"/>
              </a:rPr>
              <a:t>rhoi unrhyw un mewn sefyllfa lletchwith</a:t>
            </a:r>
            <a:endParaRPr lang="en-GB" sz="2400" dirty="0">
              <a:effectLst/>
              <a:ea typeface="Times New Roman" panose="02020603050405020304" pitchFamily="18" charset="0"/>
              <a:cs typeface="Times New Roman" panose="02020603050405020304" pitchFamily="18" charset="0"/>
            </a:endParaRPr>
          </a:p>
          <a:p>
            <a:pPr marL="342900" lvl="0" indent="-342900" rtl="0">
              <a:lnSpc>
                <a:spcPct val="115000"/>
              </a:lnSpc>
              <a:buClr>
                <a:srgbClr val="62A9AA"/>
              </a:buClr>
              <a:buSzPts val="1200"/>
              <a:buFont typeface="Wingdings 2" panose="05020102010507070707" pitchFamily="18" charset="2"/>
              <a:buChar char=""/>
              <a:tabLst>
                <a:tab pos="457200" algn="l"/>
              </a:tabLst>
            </a:pPr>
            <a:r>
              <a:rPr lang="cy-GB" sz="2400" dirty="0">
                <a:effectLst/>
                <a:ea typeface="Times New Roman" panose="02020603050405020304" pitchFamily="18" charset="0"/>
                <a:cs typeface="Arial" panose="020B0604020202020204" pitchFamily="34" charset="0"/>
              </a:rPr>
              <a:t>gofyn cwestiynau personol na cheisio codi cywilydd ar rywun.</a:t>
            </a:r>
            <a:endParaRPr lang="en-GB" sz="2000" dirty="0">
              <a:ea typeface="Times New Roman" panose="02020603050405020304" pitchFamily="18" charset="0"/>
              <a:cs typeface="Arial" panose="020B0604020202020204" pitchFamily="34" charset="0"/>
            </a:endParaRPr>
          </a:p>
          <a:p>
            <a:pPr marL="342900" lvl="0" indent="-342900" rtl="0">
              <a:lnSpc>
                <a:spcPct val="115000"/>
              </a:lnSpc>
              <a:buClr>
                <a:srgbClr val="62A9AA"/>
              </a:buClr>
              <a:buSzPts val="1200"/>
              <a:buFont typeface="Wingdings 2" panose="05020102010507070707" pitchFamily="18" charset="2"/>
              <a:buChar char=""/>
              <a:tabLst>
                <a:tab pos="457200" algn="l"/>
              </a:tabLst>
            </a:pPr>
            <a:endParaRPr lang="en-GB" sz="20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633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rtlCol="0">
            <a:normAutofit/>
          </a:bodyPr>
          <a:lstStyle/>
          <a:p>
            <a:pPr rtl="0"/>
            <a:r>
              <a:rPr lang="cy-GB" b="1" dirty="0">
                <a:solidFill>
                  <a:srgbClr val="FFFFFF"/>
                </a:solidFill>
                <a:effectLst/>
                <a:ea typeface="Calibri" panose="020F0502020204030204" pitchFamily="34" charset="0"/>
                <a:cs typeface="Times New Roman" panose="02020603050405020304" pitchFamily="18" charset="0"/>
              </a:rPr>
              <a:t>Stori Rosie  Beth fydd yn digwydd os bydd teuluoedd yn newid? </a:t>
            </a:r>
            <a:r>
              <a:rPr lang="cy-GB" b="1" dirty="0">
                <a:solidFill>
                  <a:srgbClr val="FFFFFF"/>
                </a:solidFill>
              </a:rPr>
              <a:t>Adnodd 1 – Amcan dysgu </a:t>
            </a:r>
          </a:p>
        </p:txBody>
      </p:sp>
      <p:sp>
        <p:nvSpPr>
          <p:cNvPr id="30" name="Rectangle 29">
            <a:extLst>
              <a:ext uri="{FF2B5EF4-FFF2-40B4-BE49-F238E27FC236}">
                <a16:creationId xmlns:a16="http://schemas.microsoft.com/office/drawing/2014/main" id="{AD8034AD-3E16-4F15-BF5A-BE32C56EC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 y="2180496"/>
            <a:ext cx="2737942" cy="4045683"/>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pic>
        <p:nvPicPr>
          <p:cNvPr id="7" name="Picture 6" descr="Llun arddull cartŵn o ferch, Rosie. 9 oed.">
            <a:extLst>
              <a:ext uri="{FF2B5EF4-FFF2-40B4-BE49-F238E27FC236}">
                <a16:creationId xmlns:a16="http://schemas.microsoft.com/office/drawing/2014/main" id="{423F9E3F-A685-D13A-D9BC-CF47C8558507}"/>
              </a:ext>
            </a:extLst>
          </p:cNvPr>
          <p:cNvPicPr>
            <a:picLocks noChangeAspect="1"/>
          </p:cNvPicPr>
          <p:nvPr/>
        </p:nvPicPr>
        <p:blipFill rotWithShape="1">
          <a:blip r:embed="rId3"/>
          <a:srcRect b="14732"/>
          <a:stretch/>
        </p:blipFill>
        <p:spPr>
          <a:xfrm>
            <a:off x="1117913" y="2624469"/>
            <a:ext cx="1416514" cy="3157736"/>
          </a:xfrm>
          <a:prstGeom prst="rect">
            <a:avLst/>
          </a:prstGeom>
        </p:spPr>
      </p:pic>
      <p:sp>
        <p:nvSpPr>
          <p:cNvPr id="32" name="Rectangle 31">
            <a:extLst>
              <a:ext uri="{FF2B5EF4-FFF2-40B4-BE49-F238E27FC236}">
                <a16:creationId xmlns:a16="http://schemas.microsoft.com/office/drawing/2014/main" id="{DBA75D13-5FB1-44FA-A579-4DC5FD6B5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4778" y="2180497"/>
            <a:ext cx="2737942" cy="1942408"/>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pic>
        <p:nvPicPr>
          <p:cNvPr id="2" name="Picture 1" descr="Delwedd cartŵn o bartner Dad, Min, a'i mab Jonny. Mae Min a Jonny yn Dsieineaid. Mae Min yn gwisgo sbectol.">
            <a:extLst>
              <a:ext uri="{FF2B5EF4-FFF2-40B4-BE49-F238E27FC236}">
                <a16:creationId xmlns:a16="http://schemas.microsoft.com/office/drawing/2014/main" id="{26A677A8-EA5D-4777-B2CB-F201C995075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26071" y="2382217"/>
            <a:ext cx="2437200" cy="1538967"/>
          </a:xfrm>
          <a:prstGeom prst="rect">
            <a:avLst/>
          </a:prstGeom>
        </p:spPr>
      </p:pic>
      <p:sp>
        <p:nvSpPr>
          <p:cNvPr id="34" name="Rectangle 33">
            <a:extLst>
              <a:ext uri="{FF2B5EF4-FFF2-40B4-BE49-F238E27FC236}">
                <a16:creationId xmlns:a16="http://schemas.microsoft.com/office/drawing/2014/main" id="{522F4070-BC79-40BC-883E-62300F991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4778" y="4283771"/>
            <a:ext cx="2737942" cy="1942408"/>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pic>
        <p:nvPicPr>
          <p:cNvPr id="5" name="Picture 4" descr="Delwedd cartŵn o wncl Rosie, Mike, yn dal dwylo gyda'i ŵr Will a'u mab mabwysiedig Ollie. Teulu gwyn ydyn nhw. Mae Ollie yn 6 aoed ac mae ganddo wallt du, byr. ">
            <a:extLst>
              <a:ext uri="{FF2B5EF4-FFF2-40B4-BE49-F238E27FC236}">
                <a16:creationId xmlns:a16="http://schemas.microsoft.com/office/drawing/2014/main" id="{E19CD976-B43E-9EF7-B4ED-77EB365D212E}"/>
              </a:ext>
            </a:extLst>
          </p:cNvPr>
          <p:cNvPicPr>
            <a:picLocks noChangeAspect="1"/>
          </p:cNvPicPr>
          <p:nvPr/>
        </p:nvPicPr>
        <p:blipFill>
          <a:blip r:embed="rId5">
            <a:extLst>
              <a:ext uri="{28A0092B-C50C-407E-A947-70E740481C1C}">
                <a14:useLocalDpi xmlns:a14="http://schemas.microsoft.com/office/drawing/2010/main" val="0"/>
              </a:ext>
            </a:extLst>
          </a:blip>
          <a:stretch/>
        </p:blipFill>
        <p:spPr>
          <a:xfrm>
            <a:off x="3526071" y="4459931"/>
            <a:ext cx="2435275" cy="1598539"/>
          </a:xfrm>
          <a:prstGeom prst="rect">
            <a:avLst/>
          </a:prstGeom>
        </p:spPr>
      </p:pic>
      <p:sp>
        <p:nvSpPr>
          <p:cNvPr id="3" name="Content Placeholder 2"/>
          <p:cNvSpPr>
            <a:spLocks noGrp="1"/>
          </p:cNvSpPr>
          <p:nvPr>
            <p:ph idx="1"/>
          </p:nvPr>
        </p:nvSpPr>
        <p:spPr>
          <a:xfrm>
            <a:off x="6335805" y="2180496"/>
            <a:ext cx="5275001" cy="4045683"/>
          </a:xfrm>
          <a:ln w="38100">
            <a:solidFill>
              <a:srgbClr val="9B9B9B"/>
            </a:solidFill>
          </a:ln>
        </p:spPr>
        <p:txBody>
          <a:bodyPr rtlCol="0">
            <a:normAutofit/>
          </a:bodyPr>
          <a:lstStyle/>
          <a:p>
            <a:pPr marL="0" indent="0" rtl="0">
              <a:buNone/>
            </a:pPr>
            <a:r>
              <a:rPr lang="cy-GB" sz="2600" b="1" dirty="0">
                <a:solidFill>
                  <a:srgbClr val="62A9AA"/>
                </a:solidFill>
              </a:rPr>
              <a:t>Amcan dysgu</a:t>
            </a:r>
            <a:endParaRPr lang="en-GB" sz="2600" i="1" dirty="0">
              <a:solidFill>
                <a:srgbClr val="62A9AA"/>
              </a:solidFill>
            </a:endParaRPr>
          </a:p>
          <a:p>
            <a:pPr rtl="0">
              <a:buClr>
                <a:srgbClr val="62A9AA"/>
              </a:buClr>
            </a:pPr>
            <a:r>
              <a:rPr lang="cy-GB" sz="2200" dirty="0">
                <a:effectLst/>
                <a:ea typeface="Times New Roman" panose="02020603050405020304" pitchFamily="18" charset="0"/>
                <a:cs typeface="Times New Roman" panose="02020603050405020304" pitchFamily="18" charset="0"/>
              </a:rPr>
              <a:t>Dysgu am wahanol fathau o deuluoedd a sut y </a:t>
            </a:r>
            <a:r>
              <a:rPr lang="cy-GB" sz="2200" dirty="0" err="1">
                <a:effectLst/>
                <a:ea typeface="Times New Roman" panose="02020603050405020304" pitchFamily="18" charset="0"/>
                <a:cs typeface="Times New Roman" panose="02020603050405020304" pitchFamily="18" charset="0"/>
              </a:rPr>
              <a:t>gallant</a:t>
            </a:r>
            <a:r>
              <a:rPr lang="cy-GB" sz="2200" dirty="0">
                <a:effectLst/>
                <a:ea typeface="Times New Roman" panose="02020603050405020304" pitchFamily="18" charset="0"/>
                <a:cs typeface="Times New Roman" panose="02020603050405020304" pitchFamily="18" charset="0"/>
              </a:rPr>
              <a:t> newid</a:t>
            </a:r>
          </a:p>
        </p:txBody>
      </p:sp>
    </p:spTree>
    <p:extLst>
      <p:ext uri="{BB962C8B-B14F-4D97-AF65-F5344CB8AC3E}">
        <p14:creationId xmlns:p14="http://schemas.microsoft.com/office/powerpoint/2010/main" val="3564710698"/>
      </p:ext>
    </p:extLst>
  </p:cSld>
  <p:clrMapOvr>
    <a:masterClrMapping/>
  </p:clrMapOvr>
</p:sld>
</file>

<file path=ppt/theme/theme1.xml><?xml version="1.0" encoding="utf-8"?>
<a:theme xmlns:a="http://schemas.openxmlformats.org/drawingml/2006/main" name="Dividend">
  <a:themeElements>
    <a:clrScheme name="Custom 10">
      <a:dk1>
        <a:sysClr val="windowText" lastClr="000000"/>
      </a:dk1>
      <a:lt1>
        <a:sysClr val="window" lastClr="FFFFFF"/>
      </a:lt1>
      <a:dk2>
        <a:srgbClr val="3D3D3D"/>
      </a:dk2>
      <a:lt2>
        <a:srgbClr val="EBEBEB"/>
      </a:lt2>
      <a:accent1>
        <a:srgbClr val="62A9AA"/>
      </a:accent1>
      <a:accent2>
        <a:srgbClr val="B7E5CB"/>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etadata xmlns="http://www.objective.com/ecm/document/metadata/FF3C5B18883D4E21973B57C2EEED7FD1" version="1.0.0">
  <systemFields>
    <field name="Objective-Id">
      <value order="0">A41089508</value>
    </field>
    <field name="Objective-Title">
      <value order="0">2022-06-08 - Primary Resources - Rosie's Story Lesson Plan 1 LATEST</value>
    </field>
    <field name="Objective-Description">
      <value order="0"/>
    </field>
    <field name="Objective-CreationStamp">
      <value order="0">2022-06-21T14:49:17Z</value>
    </field>
    <field name="Objective-IsApproved">
      <value order="0">false</value>
    </field>
    <field name="Objective-IsPublished">
      <value order="0">true</value>
    </field>
    <field name="Objective-DatePublished">
      <value order="0">2022-07-04T19:32:01Z</value>
    </field>
    <field name="Objective-ModificationStamp">
      <value order="0">2022-07-04T19:32:01Z</value>
    </field>
    <field name="Objective-Owner">
      <value order="0">Morgan, Amy (ETC - Business and Regions - Innovation)</value>
    </field>
    <field name="Objective-Path">
      <value order="0">Objective Global Folder:Business File Plan:WG Organisational Groups:NEW - Post April 2022 - Education, Social Justice &amp; Welsh Language:Education, Social Justice &amp; Welsh Language (ESJWL) - Education - Curriculum &amp; Assessment Division:1 - Save:Expressive Arts &amp; Humanities Branch:Humanities:Ethical &amp; Informed Citizens, Politics and Citizenship:Educational resources (14+) to support lowering the voting age to 16 - Guidance &amp; Reference - 2019-2024:7.3 - UNCRC - Primary Resources</value>
    </field>
    <field name="Objective-Parent">
      <value order="0">7.3 - UNCRC - Primary Resources</value>
    </field>
    <field name="Objective-State">
      <value order="0">Published</value>
    </field>
    <field name="Objective-VersionId">
      <value order="0">vA79134267</value>
    </field>
    <field name="Objective-Version">
      <value order="0">3.0</value>
    </field>
    <field name="Objective-VersionNumber">
      <value order="0">4</value>
    </field>
    <field name="Objective-VersionComment">
      <value order="0"/>
    </field>
    <field name="Objective-FileNumber">
      <value order="0">qA1395916</value>
    </field>
    <field name="Objective-Classification">
      <value order="0">Official</value>
    </field>
    <field name="Objective-Caveats">
      <value order="0"/>
    </field>
  </systemFields>
  <catalogues>
    <catalogue name="Document Type Catalogue" type="type" ori="id:cA14">
      <field name="Objective-Date Acquired">
        <value order="0"/>
      </field>
      <field name="Objective-Official Translation">
        <value order="0"/>
      </field>
      <field name="Objective-Connect Creator">
        <value order="0"/>
      </field>
    </catalogue>
  </catalogues>
</metadat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018A79F044A24FBED7CB24B84484E2" ma:contentTypeVersion="13" ma:contentTypeDescription="Create a new document." ma:contentTypeScope="" ma:versionID="4bb486c40845169040a49edcd084a7cc">
  <xsd:schema xmlns:xsd="http://www.w3.org/2001/XMLSchema" xmlns:xs="http://www.w3.org/2001/XMLSchema" xmlns:p="http://schemas.microsoft.com/office/2006/metadata/properties" xmlns:ns3="716fe84c-9023-43a9-aa4c-f6f9a28f002c" xmlns:ns4="561ad049-9fef-4428-bfcb-6bce8ee09453" targetNamespace="http://schemas.microsoft.com/office/2006/metadata/properties" ma:root="true" ma:fieldsID="19ce83a13205e4c74ab4d95ec384f1a1" ns3:_="" ns4:_="">
    <xsd:import namespace="716fe84c-9023-43a9-aa4c-f6f9a28f002c"/>
    <xsd:import namespace="561ad049-9fef-4428-bfcb-6bce8ee0945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6fe84c-9023-43a9-aa4c-f6f9a28f002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1ad049-9fef-4428-bfcb-6bce8ee0945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customXml/itemProps2.xml><?xml version="1.0" encoding="utf-8"?>
<ds:datastoreItem xmlns:ds="http://schemas.openxmlformats.org/officeDocument/2006/customXml" ds:itemID="{E3B83808-F2F9-4527-B182-B57C11DC29C0}">
  <ds:schemaRefs>
    <ds:schemaRef ds:uri="http://schemas.microsoft.com/office/2006/documentManagement/types"/>
    <ds:schemaRef ds:uri="http://schemas.microsoft.com/office/2006/metadata/properties"/>
    <ds:schemaRef ds:uri="http://purl.org/dc/elements/1.1/"/>
    <ds:schemaRef ds:uri="http://purl.org/dc/dcmitype/"/>
    <ds:schemaRef ds:uri="http://schemas.microsoft.com/office/infopath/2007/PartnerControls"/>
    <ds:schemaRef ds:uri="http://purl.org/dc/terms/"/>
    <ds:schemaRef ds:uri="http://schemas.openxmlformats.org/package/2006/metadata/core-properties"/>
    <ds:schemaRef ds:uri="561ad049-9fef-4428-bfcb-6bce8ee09453"/>
    <ds:schemaRef ds:uri="716fe84c-9023-43a9-aa4c-f6f9a28f002c"/>
    <ds:schemaRef ds:uri="http://www.w3.org/XML/1998/namespace"/>
  </ds:schemaRefs>
</ds:datastoreItem>
</file>

<file path=customXml/itemProps3.xml><?xml version="1.0" encoding="utf-8"?>
<ds:datastoreItem xmlns:ds="http://schemas.openxmlformats.org/officeDocument/2006/customXml" ds:itemID="{1066972B-2A4A-4B63-B99C-38A0D9A84C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6fe84c-9023-43a9-aa4c-f6f9a28f002c"/>
    <ds:schemaRef ds:uri="561ad049-9fef-4428-bfcb-6bce8ee094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9832E0D-B0CD-444C-A90B-0CCB8F6EA1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38266</TotalTime>
  <Words>6831</Words>
  <Application>Microsoft Office PowerPoint</Application>
  <PresentationFormat>Widescreen</PresentationFormat>
  <Paragraphs>335</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Gill Sans MT</vt:lpstr>
      <vt:lpstr>Segoe Print</vt:lpstr>
      <vt:lpstr>Wingdings</vt:lpstr>
      <vt:lpstr>Wingdings 2</vt:lpstr>
      <vt:lpstr>Dividend</vt:lpstr>
      <vt:lpstr>Sleid agoriadol</vt:lpstr>
      <vt:lpstr>SLEID I ATHRAWON – PARATOI I ADDYSGU</vt:lpstr>
      <vt:lpstr>SLEID I ATHRAWON – y Cwricwlwm i Gymru </vt:lpstr>
      <vt:lpstr>SLEID I ATHRAWON – Canllawiau ar Addysg Cydberthynas a Rhywioldeb </vt:lpstr>
      <vt:lpstr>SLEID I ATHRAWON - datganiadau o’r hyn sy’n bwysig </vt:lpstr>
      <vt:lpstr>SLEID I ATHRAWON – Camau cynnydd </vt:lpstr>
      <vt:lpstr>SLEID ATHRAWON – Dysgu AC AMSERU a awgrymedig</vt:lpstr>
      <vt:lpstr>RHEOLAU SYLFAENOL</vt:lpstr>
      <vt:lpstr>Stori Rosie  Beth fydd yn digwydd os bydd teuluoedd yn newid? Adnodd 1 – Amcan dysgu </vt:lpstr>
      <vt:lpstr>Stori Rosie Beth fydd yn digwydd os bydd teuluoedd yn newid? Adnodd 1 – Amcan dysgu </vt:lpstr>
      <vt:lpstr>GWEITHGAREDD SYLFAENOL - Beth yw teulu?</vt:lpstr>
      <vt:lpstr>BETH mae Teuluoedd yn ei wneud i'w gilydd?</vt:lpstr>
      <vt:lpstr>Dewch i gwrdd â Rosie</vt:lpstr>
      <vt:lpstr>Pwy sydd yn nheulu Rosie?</vt:lpstr>
      <vt:lpstr>Teimladau Rosie: Sut gallai Rosie fod wedi teimlo pan wahanodd ei rhieni?</vt:lpstr>
      <vt:lpstr>GWEITHGAREDD ASESIAD CRYNHOI </vt:lpstr>
      <vt:lpstr>Cymorth a chefnogaeth bellach yn yr ysgol</vt:lpstr>
      <vt:lpstr>Cymorth a chefnogaeth bellach y tu allan i'r ysgol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Ewing</dc:creator>
  <cp:lastModifiedBy>Jan Ewing</cp:lastModifiedBy>
  <cp:revision>104</cp:revision>
  <dcterms:created xsi:type="dcterms:W3CDTF">2020-10-12T16:16:16Z</dcterms:created>
  <dcterms:modified xsi:type="dcterms:W3CDTF">2022-11-04T13:07:19Z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0x010100C2018A79F044A24FBED7CB24B84484E2</vt:lpwstr>
  </property>
  <property fmtid="{D5CDD505-2E9C-101B-9397-08002B2CF9AE}" pid="3" name="Objective-Id">
    <vt:lpwstr>A41089508</vt:lpwstr>
  </property>
  <property fmtid="{D5CDD505-2E9C-101B-9397-08002B2CF9AE}" pid="4" name="Objective-Title">
    <vt:lpwstr>2022-06-08 - Primary Resources - Rosie's Story Lesson Plan 1 LATEST</vt:lpwstr>
  </property>
  <property fmtid="{D5CDD505-2E9C-101B-9397-08002B2CF9AE}" pid="5" name="Objective-Description">
    <vt:lpwstr/>
  </property>
  <property fmtid="{D5CDD505-2E9C-101B-9397-08002B2CF9AE}" pid="6" name="Objective-CreationStamp">
    <vt:filetime>2022-06-21T14:49:21Z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2022-07-04T19:32:01Z</vt:filetime>
  </property>
  <property fmtid="{D5CDD505-2E9C-101B-9397-08002B2CF9AE}" pid="10" name="Objective-ModificationStamp">
    <vt:filetime>2022-07-04T19:32:01Z</vt:filetime>
  </property>
  <property fmtid="{D5CDD505-2E9C-101B-9397-08002B2CF9AE}" pid="11" name="Objective-Owner">
    <vt:lpwstr>Morgan, Amy (ETC - Business and Regions - Innovation)</vt:lpwstr>
  </property>
  <property fmtid="{D5CDD505-2E9C-101B-9397-08002B2CF9AE}" pid="12" name="Objective-Path">
    <vt:lpwstr>Objective Global Folder:Business File Plan:WG Organisational Groups:NEW - Post April 2022 - Education, Social Justice &amp; Welsh Language:Education, Social Justice &amp; Welsh Language (ESJWL) - Education - Curriculum &amp; Assessment Division:1 - Save:Expressive Ar</vt:lpwstr>
  </property>
  <property fmtid="{D5CDD505-2E9C-101B-9397-08002B2CF9AE}" pid="13" name="Objective-Parent">
    <vt:lpwstr>7.3 - UNCRC - Primary Resources</vt:lpwstr>
  </property>
  <property fmtid="{D5CDD505-2E9C-101B-9397-08002B2CF9AE}" pid="14" name="Objective-State">
    <vt:lpwstr>Published</vt:lpwstr>
  </property>
  <property fmtid="{D5CDD505-2E9C-101B-9397-08002B2CF9AE}" pid="15" name="Objective-VersionId">
    <vt:lpwstr>vA79134267</vt:lpwstr>
  </property>
  <property fmtid="{D5CDD505-2E9C-101B-9397-08002B2CF9AE}" pid="16" name="Objective-Version">
    <vt:lpwstr>3.0</vt:lpwstr>
  </property>
  <property fmtid="{D5CDD505-2E9C-101B-9397-08002B2CF9AE}" pid="17" name="Objective-VersionNumber">
    <vt:r8>4</vt:r8>
  </property>
  <property fmtid="{D5CDD505-2E9C-101B-9397-08002B2CF9AE}" pid="18" name="Objective-VersionComment">
    <vt:lpwstr/>
  </property>
  <property fmtid="{D5CDD505-2E9C-101B-9397-08002B2CF9AE}" pid="19" name="Objective-FileNumber">
    <vt:lpwstr/>
  </property>
  <property fmtid="{D5CDD505-2E9C-101B-9397-08002B2CF9AE}" pid="20" name="Objective-Classification">
    <vt:lpwstr>[Inherited - Official]</vt:lpwstr>
  </property>
  <property fmtid="{D5CDD505-2E9C-101B-9397-08002B2CF9AE}" pid="21" name="Objective-Caveats">
    <vt:lpwstr/>
  </property>
  <property fmtid="{D5CDD505-2E9C-101B-9397-08002B2CF9AE}" pid="22" name="Objective-Date Acquired">
    <vt:lpwstr/>
  </property>
  <property fmtid="{D5CDD505-2E9C-101B-9397-08002B2CF9AE}" pid="23" name="Objective-Official Translation">
    <vt:lpwstr/>
  </property>
  <property fmtid="{D5CDD505-2E9C-101B-9397-08002B2CF9AE}" pid="24" name="Objective-Connect Creator">
    <vt:lpwstr/>
  </property>
  <property fmtid="{D5CDD505-2E9C-101B-9397-08002B2CF9AE}" pid="25" name="Objective-Comment">
    <vt:lpwstr/>
  </property>
</Properties>
</file>