
<file path=[Content_Types].xml><?xml version="1.0" encoding="utf-8"?>
<Types xmlns="http://schemas.openxmlformats.org/package/2006/content-types">
  <Default Extension="bin" ContentType="application/vnd.openxmlformats-officedocument.oleObject"/>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0" r:id="rId3"/>
    <p:sldId id="265" r:id="rId4"/>
    <p:sldId id="259" r:id="rId5"/>
    <p:sldId id="308" r:id="rId6"/>
    <p:sldId id="289" r:id="rId7"/>
    <p:sldId id="327" r:id="rId8"/>
    <p:sldId id="695" r:id="rId9"/>
    <p:sldId id="667" r:id="rId10"/>
    <p:sldId id="256" r:id="rId11"/>
    <p:sldId id="258" r:id="rId12"/>
    <p:sldId id="261" r:id="rId13"/>
    <p:sldId id="696" r:id="rId14"/>
    <p:sldId id="263" r:id="rId15"/>
    <p:sldId id="295" r:id="rId16"/>
    <p:sldId id="668" r:id="rId17"/>
    <p:sldId id="29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9" autoAdjust="0"/>
    <p:restoredTop sz="86429" autoAdjust="0"/>
  </p:normalViewPr>
  <p:slideViewPr>
    <p:cSldViewPr snapToGrid="0">
      <p:cViewPr varScale="1">
        <p:scale>
          <a:sx n="98" d="100"/>
          <a:sy n="98" d="100"/>
        </p:scale>
        <p:origin x="1332" y="96"/>
      </p:cViewPr>
      <p:guideLst/>
    </p:cSldViewPr>
  </p:slideViewPr>
  <p:outlineViewPr>
    <p:cViewPr>
      <p:scale>
        <a:sx n="33" d="100"/>
        <a:sy n="33" d="100"/>
      </p:scale>
      <p:origin x="0" y="-1098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E31D6-3A99-4148-A9FE-B00AEDEA73AD}" type="datetimeFigureOut">
              <a:rPr lang="en-GB" smtClean="0"/>
              <a:t>14/12/2021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6137F-98AE-4957-9907-4ADA4AC56180}" type="slidenum">
              <a:rPr lang="en-GB" smtClean="0"/>
              <a:t>‹#›</a:t>
            </a:fld>
            <a:endParaRPr lang="en-GB"/>
          </a:p>
        </p:txBody>
      </p:sp>
    </p:spTree>
    <p:extLst>
      <p:ext uri="{BB962C8B-B14F-4D97-AF65-F5344CB8AC3E}">
        <p14:creationId xmlns:p14="http://schemas.microsoft.com/office/powerpoint/2010/main" val="127185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zh-CN"/>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AC1133-3D71-41E0-A014-ACA0CCB44C49}" type="slidenum">
              <a:rPr lang="en-GB" altLang="zh-CN" smtClean="0">
                <a:latin typeface="Arial" panose="020B0604020202020204" pitchFamily="34" charset="0"/>
              </a:rPr>
              <a:pPr>
                <a:spcBef>
                  <a:spcPct val="0"/>
                </a:spcBef>
              </a:pPr>
              <a:t>2</a:t>
            </a:fld>
            <a:endParaRPr lang="en-GB" altLang="zh-CN">
              <a:latin typeface="Arial" panose="020B0604020202020204" pitchFamily="34" charset="0"/>
            </a:endParaRPr>
          </a:p>
        </p:txBody>
      </p:sp>
    </p:spTree>
    <p:extLst>
      <p:ext uri="{BB962C8B-B14F-4D97-AF65-F5344CB8AC3E}">
        <p14:creationId xmlns:p14="http://schemas.microsoft.com/office/powerpoint/2010/main" val="2592292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a:latin typeface="Arial" panose="020B0604020202020204" pitchFamily="34" charset="0"/>
              <a:cs typeface="Arial" panose="020B0604020202020204" pitchFamily="34"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DCE7D2-F396-49D6-997C-852029CC82C8}" type="slidenum">
              <a:rPr lang="en-GB" altLang="zh-CN" smtClean="0">
                <a:latin typeface="Arial" panose="020B0604020202020204" pitchFamily="34" charset="0"/>
                <a:cs typeface="Arial" panose="020B0604020202020204" pitchFamily="34" charset="0"/>
              </a:rPr>
              <a:pPr>
                <a:spcBef>
                  <a:spcPct val="0"/>
                </a:spcBef>
              </a:pPr>
              <a:t>3</a:t>
            </a:fld>
            <a:endParaRPr lang="en-GB" altLang="zh-C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5647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spcBef>
                <a:spcPct val="0"/>
              </a:spcBef>
            </a:pPr>
            <a:endParaRPr lang="en-GB" altLang="en-US">
              <a:latin typeface="Arial" panose="020B0604020202020204" pitchFamily="34" charset="0"/>
            </a:endParaRPr>
          </a:p>
        </p:txBody>
      </p:sp>
      <p:sp>
        <p:nvSpPr>
          <p:cNvPr id="28676" name="Slide Number Placeholder 3"/>
          <p:cNvSpPr txBox="1">
            <a:spLocks noGrp="1"/>
          </p:cNvSpPr>
          <p:nvPr/>
        </p:nvSpPr>
        <p:spPr bwMode="auto">
          <a:xfrm>
            <a:off x="3857625" y="9444038"/>
            <a:ext cx="29511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844550">
              <a:spcBef>
                <a:spcPct val="30000"/>
              </a:spcBef>
              <a:defRPr sz="1200">
                <a:solidFill>
                  <a:schemeClr val="tx1"/>
                </a:solidFill>
                <a:latin typeface="Calibri" panose="020F0502020204030204" pitchFamily="34" charset="0"/>
              </a:defRPr>
            </a:lvl1pPr>
            <a:lvl2pPr marL="742950" indent="-285750" defTabSz="844550">
              <a:spcBef>
                <a:spcPct val="30000"/>
              </a:spcBef>
              <a:defRPr sz="1200">
                <a:solidFill>
                  <a:schemeClr val="tx1"/>
                </a:solidFill>
                <a:latin typeface="Calibri" panose="020F0502020204030204" pitchFamily="34" charset="0"/>
              </a:defRPr>
            </a:lvl2pPr>
            <a:lvl3pPr marL="1143000" indent="-228600" defTabSz="844550">
              <a:spcBef>
                <a:spcPct val="30000"/>
              </a:spcBef>
              <a:defRPr sz="1200">
                <a:solidFill>
                  <a:schemeClr val="tx1"/>
                </a:solidFill>
                <a:latin typeface="Calibri" panose="020F0502020204030204" pitchFamily="34" charset="0"/>
              </a:defRPr>
            </a:lvl3pPr>
            <a:lvl4pPr marL="1600200" indent="-228600" defTabSz="844550">
              <a:spcBef>
                <a:spcPct val="30000"/>
              </a:spcBef>
              <a:defRPr sz="1200">
                <a:solidFill>
                  <a:schemeClr val="tx1"/>
                </a:solidFill>
                <a:latin typeface="Calibri" panose="020F0502020204030204" pitchFamily="34" charset="0"/>
              </a:defRPr>
            </a:lvl4pPr>
            <a:lvl5pPr marL="2057400" indent="-228600" defTabSz="844550">
              <a:spcBef>
                <a:spcPct val="30000"/>
              </a:spcBef>
              <a:defRPr sz="1200">
                <a:solidFill>
                  <a:schemeClr val="tx1"/>
                </a:solidFill>
                <a:latin typeface="Calibri" panose="020F0502020204030204" pitchFamily="34" charset="0"/>
              </a:defRPr>
            </a:lvl5pPr>
            <a:lvl6pPr marL="2514600" indent="-228600" defTabSz="8445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445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445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4455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710455B-BCA1-4813-9B4B-E804F58A3969}" type="slidenum">
              <a:rPr lang="en-GB" altLang="en-US"/>
              <a:pPr algn="r" eaLnBrk="1" hangingPunct="1">
                <a:spcBef>
                  <a:spcPct val="0"/>
                </a:spcBef>
              </a:pPr>
              <a:t>4</a:t>
            </a:fld>
            <a:endParaRPr lang="en-GB" altLang="en-US"/>
          </a:p>
        </p:txBody>
      </p:sp>
    </p:spTree>
    <p:extLst>
      <p:ext uri="{BB962C8B-B14F-4D97-AF65-F5344CB8AC3E}">
        <p14:creationId xmlns:p14="http://schemas.microsoft.com/office/powerpoint/2010/main" val="30686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zh-CN"/>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06C374-CDEA-4784-A69F-9307AD0AEAB0}" type="slidenum">
              <a:rPr lang="en-GB" altLang="zh-CN" smtClean="0">
                <a:latin typeface="Arial" panose="020B0604020202020204" pitchFamily="34" charset="0"/>
              </a:rPr>
              <a:pPr>
                <a:spcBef>
                  <a:spcPct val="0"/>
                </a:spcBef>
              </a:pPr>
              <a:t>5</a:t>
            </a:fld>
            <a:endParaRPr lang="en-GB" altLang="zh-CN">
              <a:latin typeface="Arial" panose="020B0604020202020204" pitchFamily="34" charset="0"/>
            </a:endParaRPr>
          </a:p>
        </p:txBody>
      </p:sp>
    </p:spTree>
    <p:extLst>
      <p:ext uri="{BB962C8B-B14F-4D97-AF65-F5344CB8AC3E}">
        <p14:creationId xmlns:p14="http://schemas.microsoft.com/office/powerpoint/2010/main" val="270206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lstStyle/>
          <a:p>
            <a:pPr eaLnBrk="1" hangingPunct="1">
              <a:spcBef>
                <a:spcPct val="0"/>
              </a:spcBef>
            </a:pPr>
            <a:endParaRPr lang="en-GB" altLang="zh-CN"/>
          </a:p>
        </p:txBody>
      </p:sp>
      <p:sp>
        <p:nvSpPr>
          <p:cNvPr id="41988" name="Slide Number Placeholder 3"/>
          <p:cNvSpPr txBox="1">
            <a:spLocks noGrp="1"/>
          </p:cNvSpPr>
          <p:nvPr/>
        </p:nvSpPr>
        <p:spPr bwMode="auto">
          <a:xfrm>
            <a:off x="3857625" y="9444038"/>
            <a:ext cx="29511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defTabSz="844550">
              <a:spcBef>
                <a:spcPct val="30000"/>
              </a:spcBef>
              <a:defRPr sz="1200">
                <a:solidFill>
                  <a:schemeClr val="tx1"/>
                </a:solidFill>
                <a:latin typeface="Calibri" panose="020F0502020204030204" pitchFamily="34" charset="0"/>
              </a:defRPr>
            </a:lvl1pPr>
            <a:lvl2pPr marL="742950" indent="-285750" defTabSz="844550">
              <a:spcBef>
                <a:spcPct val="30000"/>
              </a:spcBef>
              <a:defRPr sz="1200">
                <a:solidFill>
                  <a:schemeClr val="tx1"/>
                </a:solidFill>
                <a:latin typeface="Calibri" panose="020F0502020204030204" pitchFamily="34" charset="0"/>
              </a:defRPr>
            </a:lvl2pPr>
            <a:lvl3pPr marL="1143000" indent="-228600" defTabSz="844550">
              <a:spcBef>
                <a:spcPct val="30000"/>
              </a:spcBef>
              <a:defRPr sz="1200">
                <a:solidFill>
                  <a:schemeClr val="tx1"/>
                </a:solidFill>
                <a:latin typeface="Calibri" panose="020F0502020204030204" pitchFamily="34" charset="0"/>
              </a:defRPr>
            </a:lvl3pPr>
            <a:lvl4pPr marL="1600200" indent="-228600" defTabSz="844550">
              <a:spcBef>
                <a:spcPct val="30000"/>
              </a:spcBef>
              <a:defRPr sz="1200">
                <a:solidFill>
                  <a:schemeClr val="tx1"/>
                </a:solidFill>
                <a:latin typeface="Calibri" panose="020F0502020204030204" pitchFamily="34" charset="0"/>
              </a:defRPr>
            </a:lvl4pPr>
            <a:lvl5pPr marL="2057400" indent="-228600" defTabSz="844550">
              <a:spcBef>
                <a:spcPct val="30000"/>
              </a:spcBef>
              <a:defRPr sz="1200">
                <a:solidFill>
                  <a:schemeClr val="tx1"/>
                </a:solidFill>
                <a:latin typeface="Calibri" panose="020F0502020204030204" pitchFamily="34" charset="0"/>
              </a:defRPr>
            </a:lvl5pPr>
            <a:lvl6pPr marL="2514600" indent="-228600" defTabSz="84455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4455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4455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4455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A989724-6DD9-40E0-97A9-FEB047D6278A}" type="slidenum">
              <a:rPr lang="en-GB" altLang="zh-CN"/>
              <a:pPr algn="r" eaLnBrk="1" hangingPunct="1">
                <a:spcBef>
                  <a:spcPct val="0"/>
                </a:spcBef>
              </a:pPr>
              <a:t>6</a:t>
            </a:fld>
            <a:endParaRPr lang="en-GB" altLang="zh-CN"/>
          </a:p>
        </p:txBody>
      </p:sp>
    </p:spTree>
    <p:extLst>
      <p:ext uri="{BB962C8B-B14F-4D97-AF65-F5344CB8AC3E}">
        <p14:creationId xmlns:p14="http://schemas.microsoft.com/office/powerpoint/2010/main" val="28941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CN"/>
          </a:p>
        </p:txBody>
      </p:sp>
      <p:sp>
        <p:nvSpPr>
          <p:cNvPr id="63492" name="Slide Number Placeholder 3"/>
          <p:cNvSpPr txBox="1">
            <a:spLocks noGrp="1"/>
          </p:cNvSpPr>
          <p:nvPr/>
        </p:nvSpPr>
        <p:spPr bwMode="auto">
          <a:xfrm>
            <a:off x="3857625" y="9444038"/>
            <a:ext cx="29511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220CD48-6EFF-4FA3-91F3-D5844FB4079E}" type="slidenum">
              <a:rPr lang="en-GB" altLang="zh-CN">
                <a:latin typeface="Arial" panose="020B0604020202020204" pitchFamily="34" charset="0"/>
                <a:cs typeface="Arial" panose="020B0604020202020204" pitchFamily="34" charset="0"/>
              </a:rPr>
              <a:pPr algn="r" eaLnBrk="1" hangingPunct="1">
                <a:spcBef>
                  <a:spcPct val="0"/>
                </a:spcBef>
              </a:pPr>
              <a:t>17</a:t>
            </a:fld>
            <a:endParaRPr lang="en-GB" altLang="zh-C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92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D17B01-ACF7-44F7-9225-1E40F6E354F4}"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166EE-3B1B-4F06-BEF8-DB49B292F885}" type="slidenum">
              <a:rPr lang="en-GB" smtClean="0"/>
              <a:t>‹#›</a:t>
            </a:fld>
            <a:endParaRPr lang="en-GB"/>
          </a:p>
        </p:txBody>
      </p:sp>
    </p:spTree>
    <p:extLst>
      <p:ext uri="{BB962C8B-B14F-4D97-AF65-F5344CB8AC3E}">
        <p14:creationId xmlns:p14="http://schemas.microsoft.com/office/powerpoint/2010/main" val="1684551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D17B01-ACF7-44F7-9225-1E40F6E354F4}"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166EE-3B1B-4F06-BEF8-DB49B292F885}" type="slidenum">
              <a:rPr lang="en-GB" smtClean="0"/>
              <a:t>‹#›</a:t>
            </a:fld>
            <a:endParaRPr lang="en-GB"/>
          </a:p>
        </p:txBody>
      </p:sp>
    </p:spTree>
    <p:extLst>
      <p:ext uri="{BB962C8B-B14F-4D97-AF65-F5344CB8AC3E}">
        <p14:creationId xmlns:p14="http://schemas.microsoft.com/office/powerpoint/2010/main" val="298207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D17B01-ACF7-44F7-9225-1E40F6E354F4}"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166EE-3B1B-4F06-BEF8-DB49B292F885}" type="slidenum">
              <a:rPr lang="en-GB" smtClean="0"/>
              <a:t>‹#›</a:t>
            </a:fld>
            <a:endParaRPr lang="en-GB"/>
          </a:p>
        </p:txBody>
      </p:sp>
    </p:spTree>
    <p:extLst>
      <p:ext uri="{BB962C8B-B14F-4D97-AF65-F5344CB8AC3E}">
        <p14:creationId xmlns:p14="http://schemas.microsoft.com/office/powerpoint/2010/main" val="102648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D17B01-ACF7-44F7-9225-1E40F6E354F4}"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166EE-3B1B-4F06-BEF8-DB49B292F885}" type="slidenum">
              <a:rPr lang="en-GB" smtClean="0"/>
              <a:t>‹#›</a:t>
            </a:fld>
            <a:endParaRPr lang="en-GB"/>
          </a:p>
        </p:txBody>
      </p:sp>
    </p:spTree>
    <p:extLst>
      <p:ext uri="{BB962C8B-B14F-4D97-AF65-F5344CB8AC3E}">
        <p14:creationId xmlns:p14="http://schemas.microsoft.com/office/powerpoint/2010/main" val="15688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D17B01-ACF7-44F7-9225-1E40F6E354F4}" type="datetimeFigureOut">
              <a:rPr lang="en-GB" smtClean="0"/>
              <a:t>14/12/2021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166EE-3B1B-4F06-BEF8-DB49B292F885}" type="slidenum">
              <a:rPr lang="en-GB" smtClean="0"/>
              <a:t>‹#›</a:t>
            </a:fld>
            <a:endParaRPr lang="en-GB"/>
          </a:p>
        </p:txBody>
      </p:sp>
    </p:spTree>
    <p:extLst>
      <p:ext uri="{BB962C8B-B14F-4D97-AF65-F5344CB8AC3E}">
        <p14:creationId xmlns:p14="http://schemas.microsoft.com/office/powerpoint/2010/main" val="151679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D17B01-ACF7-44F7-9225-1E40F6E354F4}" type="datetimeFigureOut">
              <a:rPr lang="en-GB" smtClean="0"/>
              <a:t>14/12/2021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E166EE-3B1B-4F06-BEF8-DB49B292F885}" type="slidenum">
              <a:rPr lang="en-GB" smtClean="0"/>
              <a:t>‹#›</a:t>
            </a:fld>
            <a:endParaRPr lang="en-GB"/>
          </a:p>
        </p:txBody>
      </p:sp>
    </p:spTree>
    <p:extLst>
      <p:ext uri="{BB962C8B-B14F-4D97-AF65-F5344CB8AC3E}">
        <p14:creationId xmlns:p14="http://schemas.microsoft.com/office/powerpoint/2010/main" val="84666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D17B01-ACF7-44F7-9225-1E40F6E354F4}" type="datetimeFigureOut">
              <a:rPr lang="en-GB" smtClean="0"/>
              <a:t>14/12/2021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E166EE-3B1B-4F06-BEF8-DB49B292F885}" type="slidenum">
              <a:rPr lang="en-GB" smtClean="0"/>
              <a:t>‹#›</a:t>
            </a:fld>
            <a:endParaRPr lang="en-GB"/>
          </a:p>
        </p:txBody>
      </p:sp>
    </p:spTree>
    <p:extLst>
      <p:ext uri="{BB962C8B-B14F-4D97-AF65-F5344CB8AC3E}">
        <p14:creationId xmlns:p14="http://schemas.microsoft.com/office/powerpoint/2010/main" val="207331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D17B01-ACF7-44F7-9225-1E40F6E354F4}" type="datetimeFigureOut">
              <a:rPr lang="en-GB" smtClean="0"/>
              <a:t>14/12/2021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E166EE-3B1B-4F06-BEF8-DB49B292F885}" type="slidenum">
              <a:rPr lang="en-GB" smtClean="0"/>
              <a:t>‹#›</a:t>
            </a:fld>
            <a:endParaRPr lang="en-GB"/>
          </a:p>
        </p:txBody>
      </p:sp>
    </p:spTree>
    <p:extLst>
      <p:ext uri="{BB962C8B-B14F-4D97-AF65-F5344CB8AC3E}">
        <p14:creationId xmlns:p14="http://schemas.microsoft.com/office/powerpoint/2010/main" val="5315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D17B01-ACF7-44F7-9225-1E40F6E354F4}" type="datetimeFigureOut">
              <a:rPr lang="en-GB" smtClean="0"/>
              <a:t>14/12/2021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E166EE-3B1B-4F06-BEF8-DB49B292F885}" type="slidenum">
              <a:rPr lang="en-GB" smtClean="0"/>
              <a:t>‹#›</a:t>
            </a:fld>
            <a:endParaRPr lang="en-GB"/>
          </a:p>
        </p:txBody>
      </p:sp>
    </p:spTree>
    <p:extLst>
      <p:ext uri="{BB962C8B-B14F-4D97-AF65-F5344CB8AC3E}">
        <p14:creationId xmlns:p14="http://schemas.microsoft.com/office/powerpoint/2010/main" val="415711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D17B01-ACF7-44F7-9225-1E40F6E354F4}" type="datetimeFigureOut">
              <a:rPr lang="en-GB" smtClean="0"/>
              <a:t>14/12/2021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E166EE-3B1B-4F06-BEF8-DB49B292F885}" type="slidenum">
              <a:rPr lang="en-GB" smtClean="0"/>
              <a:t>‹#›</a:t>
            </a:fld>
            <a:endParaRPr lang="en-GB"/>
          </a:p>
        </p:txBody>
      </p:sp>
    </p:spTree>
    <p:extLst>
      <p:ext uri="{BB962C8B-B14F-4D97-AF65-F5344CB8AC3E}">
        <p14:creationId xmlns:p14="http://schemas.microsoft.com/office/powerpoint/2010/main" val="127656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D17B01-ACF7-44F7-9225-1E40F6E354F4}" type="datetimeFigureOut">
              <a:rPr lang="en-GB" smtClean="0"/>
              <a:t>14/12/2021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E166EE-3B1B-4F06-BEF8-DB49B292F885}" type="slidenum">
              <a:rPr lang="en-GB" smtClean="0"/>
              <a:t>‹#›</a:t>
            </a:fld>
            <a:endParaRPr lang="en-GB"/>
          </a:p>
        </p:txBody>
      </p:sp>
    </p:spTree>
    <p:extLst>
      <p:ext uri="{BB962C8B-B14F-4D97-AF65-F5344CB8AC3E}">
        <p14:creationId xmlns:p14="http://schemas.microsoft.com/office/powerpoint/2010/main" val="210243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17B01-ACF7-44F7-9225-1E40F6E354F4}" type="datetimeFigureOut">
              <a:rPr lang="en-GB" smtClean="0"/>
              <a:t>14/12/2021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166EE-3B1B-4F06-BEF8-DB49B292F885}" type="slidenum">
              <a:rPr lang="en-GB" smtClean="0"/>
              <a:t>‹#›</a:t>
            </a:fld>
            <a:endParaRPr lang="en-GB"/>
          </a:p>
        </p:txBody>
      </p:sp>
    </p:spTree>
    <p:extLst>
      <p:ext uri="{BB962C8B-B14F-4D97-AF65-F5344CB8AC3E}">
        <p14:creationId xmlns:p14="http://schemas.microsoft.com/office/powerpoint/2010/main" val="314924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2.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overnment/speeches/crime-in-context-speech" TargetMode="External"/><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www.google.co.uk/url?sa=i&amp;rct=j&amp;q=&amp;esrc=s&amp;source=images&amp;cd=&amp;ved=0ahUKEwj_pLvBjdzLAhVI7xQKHYEkDsUQjRwIBw&amp;url=https://en.wikipedia.org/wiki/Centre_for_Mental_Health&amp;psig=AFQjCNHGCg2q5GekcBvWqS0TtgQAw-xQSg&amp;ust=145900451631915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bc.co.uk/programmes/m000wrkt"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8.jpeg"/><Relationship Id="rId3" Type="http://schemas.microsoft.com/office/2007/relationships/media" Target="../media/media1.m4a"/><Relationship Id="rId7" Type="http://schemas.openxmlformats.org/officeDocument/2006/relationships/image" Target="../media/image4.jpeg"/><Relationship Id="rId12" Type="http://schemas.openxmlformats.org/officeDocument/2006/relationships/image" Target="../media/image7.jpeg"/><Relationship Id="rId17" Type="http://schemas.openxmlformats.org/officeDocument/2006/relationships/image" Target="../media/image12.png"/><Relationship Id="rId2" Type="http://schemas.openxmlformats.org/officeDocument/2006/relationships/tags" Target="../tags/tag1.xml"/><Relationship Id="rId16" Type="http://schemas.openxmlformats.org/officeDocument/2006/relationships/image" Target="../media/image11.jpeg"/><Relationship Id="rId1" Type="http://schemas.openxmlformats.org/officeDocument/2006/relationships/vmlDrawing" Target="../drawings/vmlDrawing1.vml"/><Relationship Id="rId6" Type="http://schemas.openxmlformats.org/officeDocument/2006/relationships/notesSlide" Target="../notesSlides/notesSlide1.xml"/><Relationship Id="rId11" Type="http://schemas.openxmlformats.org/officeDocument/2006/relationships/image" Target="../media/image6.jpeg"/><Relationship Id="rId5" Type="http://schemas.openxmlformats.org/officeDocument/2006/relationships/slideLayout" Target="../slideLayouts/slideLayout7.xml"/><Relationship Id="rId15" Type="http://schemas.openxmlformats.org/officeDocument/2006/relationships/image" Target="../media/image10.jpeg"/><Relationship Id="rId10" Type="http://schemas.openxmlformats.org/officeDocument/2006/relationships/image" Target="../media/image3.png"/><Relationship Id="rId4" Type="http://schemas.openxmlformats.org/officeDocument/2006/relationships/audio" Target="../media/media1.m4a"/><Relationship Id="rId9" Type="http://schemas.openxmlformats.org/officeDocument/2006/relationships/oleObject" Target="../embeddings/oleObject1.bin"/><Relationship Id="rId1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2.xml"/><Relationship Id="rId7" Type="http://schemas.openxmlformats.org/officeDocument/2006/relationships/image" Target="../media/image15.png"/><Relationship Id="rId12" Type="http://schemas.openxmlformats.org/officeDocument/2006/relationships/image" Target="../media/image1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4.jpeg"/><Relationship Id="rId11" Type="http://schemas.openxmlformats.org/officeDocument/2006/relationships/hyperlink" Target="https://www.ncbi.nlm.nih.gov/pubmed/?term=Arain%20M%5bAuthor%5d&amp;cauthor=true&amp;cauthor_uid=23579318" TargetMode="External"/><Relationship Id="rId5" Type="http://schemas.openxmlformats.org/officeDocument/2006/relationships/image" Target="../media/image13.jpeg"/><Relationship Id="rId10" Type="http://schemas.openxmlformats.org/officeDocument/2006/relationships/hyperlink" Target="https://dx.doi.org/10.2147/NDT.S39776" TargetMode="External"/><Relationship Id="rId4" Type="http://schemas.openxmlformats.org/officeDocument/2006/relationships/notesSlide" Target="../notesSlides/notesSlide2.xml"/><Relationship Id="rId9" Type="http://schemas.openxmlformats.org/officeDocument/2006/relationships/hyperlink" Target="https://www.ncbi.nlm.nih.gov/pmc/articles/PMC3621648/"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9.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7542" y="1447248"/>
            <a:ext cx="9056915" cy="1981752"/>
          </a:xfrm>
        </p:spPr>
        <p:txBody>
          <a:bodyPr>
            <a:normAutofit fontScale="90000"/>
          </a:bodyPr>
          <a:lstStyle/>
          <a:p>
            <a:r>
              <a:rPr lang="en-GB" b="1" i="1" u="sng" dirty="0">
                <a:solidFill>
                  <a:schemeClr val="accent1">
                    <a:lumMod val="75000"/>
                  </a:schemeClr>
                </a:solidFill>
              </a:rPr>
              <a:t>Policing vulnerable people</a:t>
            </a:r>
            <a:r>
              <a:rPr lang="en-GB" b="1" dirty="0">
                <a:solidFill>
                  <a:schemeClr val="accent1">
                    <a:lumMod val="75000"/>
                  </a:schemeClr>
                </a:solidFill>
              </a:rPr>
              <a:t>: Screening for Traumatic Brain Injury provides an opportunity for behaviour change….</a:t>
            </a:r>
          </a:p>
        </p:txBody>
      </p:sp>
      <p:pic>
        <p:nvPicPr>
          <p:cNvPr id="4" name="Picture 3"/>
          <p:cNvPicPr>
            <a:picLocks noChangeAspect="1"/>
          </p:cNvPicPr>
          <p:nvPr/>
        </p:nvPicPr>
        <p:blipFill>
          <a:blip r:embed="rId2"/>
          <a:stretch>
            <a:fillRect/>
          </a:stretch>
        </p:blipFill>
        <p:spPr>
          <a:xfrm>
            <a:off x="8146650" y="5917393"/>
            <a:ext cx="2521350" cy="940607"/>
          </a:xfrm>
          <a:prstGeom prst="rect">
            <a:avLst/>
          </a:prstGeom>
        </p:spPr>
      </p:pic>
      <p:pic>
        <p:nvPicPr>
          <p:cNvPr id="5" name="Picture 4"/>
          <p:cNvPicPr>
            <a:picLocks noChangeAspect="1"/>
          </p:cNvPicPr>
          <p:nvPr/>
        </p:nvPicPr>
        <p:blipFill>
          <a:blip r:embed="rId3"/>
          <a:stretch>
            <a:fillRect/>
          </a:stretch>
        </p:blipFill>
        <p:spPr>
          <a:xfrm>
            <a:off x="1524000" y="5735899"/>
            <a:ext cx="3283416" cy="1110439"/>
          </a:xfrm>
          <a:prstGeom prst="rect">
            <a:avLst/>
          </a:prstGeom>
        </p:spPr>
      </p:pic>
      <p:sp>
        <p:nvSpPr>
          <p:cNvPr id="7" name="TextBox 6"/>
          <p:cNvSpPr txBox="1"/>
          <p:nvPr/>
        </p:nvSpPr>
        <p:spPr>
          <a:xfrm>
            <a:off x="3301134" y="3429000"/>
            <a:ext cx="9327452" cy="1631216"/>
          </a:xfrm>
          <a:prstGeom prst="rect">
            <a:avLst/>
          </a:prstGeom>
          <a:noFill/>
        </p:spPr>
        <p:txBody>
          <a:bodyPr wrap="square" rtlCol="0">
            <a:spAutoFit/>
          </a:bodyPr>
          <a:lstStyle/>
          <a:p>
            <a:pPr algn="ctr"/>
            <a:endParaRPr lang="en-GB" sz="2000" dirty="0">
              <a:solidFill>
                <a:schemeClr val="accent1">
                  <a:lumMod val="75000"/>
                </a:schemeClr>
              </a:solidFill>
            </a:endParaRPr>
          </a:p>
          <a:p>
            <a:r>
              <a:rPr lang="en-GB" sz="2000" dirty="0">
                <a:solidFill>
                  <a:schemeClr val="accent1"/>
                </a:solidFill>
              </a:rPr>
              <a:t>Sarah Carlsen -Senior Manager Criminal Justice D&amp;C Police </a:t>
            </a:r>
          </a:p>
          <a:p>
            <a:r>
              <a:rPr lang="en-GB" sz="2000" dirty="0">
                <a:solidFill>
                  <a:schemeClr val="accent1"/>
                </a:solidFill>
              </a:rPr>
              <a:t>Prof Huw Williams  - Clinical Neuropsychology </a:t>
            </a:r>
          </a:p>
          <a:p>
            <a:r>
              <a:rPr lang="en-GB" sz="2000" dirty="0">
                <a:solidFill>
                  <a:schemeClr val="accent1"/>
                </a:solidFill>
              </a:rPr>
              <a:t>Hope Kent – PhD Candidate</a:t>
            </a:r>
          </a:p>
          <a:p>
            <a:pPr algn="ctr"/>
            <a:endParaRPr lang="en-GB" sz="2000" dirty="0">
              <a:solidFill>
                <a:schemeClr val="accent1">
                  <a:lumMod val="75000"/>
                </a:schemeClr>
              </a:solidFill>
            </a:endParaRPr>
          </a:p>
        </p:txBody>
      </p:sp>
    </p:spTree>
    <p:extLst>
      <p:ext uri="{BB962C8B-B14F-4D97-AF65-F5344CB8AC3E}">
        <p14:creationId xmlns:p14="http://schemas.microsoft.com/office/powerpoint/2010/main" val="2823029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5199" y="167541"/>
            <a:ext cx="5959929" cy="599621"/>
          </a:xfrm>
        </p:spPr>
        <p:txBody>
          <a:bodyPr>
            <a:normAutofit fontScale="90000"/>
          </a:bodyPr>
          <a:lstStyle/>
          <a:p>
            <a:r>
              <a:rPr lang="en-GB" sz="3857" b="1" dirty="0">
                <a:solidFill>
                  <a:schemeClr val="accent1">
                    <a:lumMod val="75000"/>
                  </a:schemeClr>
                </a:solidFill>
              </a:rPr>
              <a:t>Key findings</a:t>
            </a:r>
          </a:p>
        </p:txBody>
      </p:sp>
      <p:pic>
        <p:nvPicPr>
          <p:cNvPr id="4" name="Picture 3"/>
          <p:cNvPicPr>
            <a:picLocks noChangeAspect="1"/>
          </p:cNvPicPr>
          <p:nvPr/>
        </p:nvPicPr>
        <p:blipFill>
          <a:blip r:embed="rId2"/>
          <a:stretch>
            <a:fillRect/>
          </a:stretch>
        </p:blipFill>
        <p:spPr>
          <a:xfrm>
            <a:off x="8148005" y="5917294"/>
            <a:ext cx="2519995" cy="940706"/>
          </a:xfrm>
          <a:prstGeom prst="rect">
            <a:avLst/>
          </a:prstGeom>
        </p:spPr>
      </p:pic>
      <p:pic>
        <p:nvPicPr>
          <p:cNvPr id="5" name="Picture 4"/>
          <p:cNvPicPr>
            <a:picLocks noChangeAspect="1"/>
          </p:cNvPicPr>
          <p:nvPr/>
        </p:nvPicPr>
        <p:blipFill rotWithShape="1">
          <a:blip r:embed="rId3"/>
          <a:srcRect t="6115" b="5828"/>
          <a:stretch/>
        </p:blipFill>
        <p:spPr>
          <a:xfrm>
            <a:off x="1524000" y="5769203"/>
            <a:ext cx="3283857" cy="1110343"/>
          </a:xfrm>
          <a:prstGeom prst="rect">
            <a:avLst/>
          </a:prstGeom>
        </p:spPr>
      </p:pic>
      <p:sp>
        <p:nvSpPr>
          <p:cNvPr id="6" name="Rounded Rectangle 5"/>
          <p:cNvSpPr/>
          <p:nvPr/>
        </p:nvSpPr>
        <p:spPr>
          <a:xfrm>
            <a:off x="6626405" y="4330448"/>
            <a:ext cx="3794351" cy="1449163"/>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9314" y="940337"/>
            <a:ext cx="4373336" cy="3313481"/>
          </a:xfrm>
          <a:prstGeom prst="rect">
            <a:avLst/>
          </a:prstGeom>
          <a:noFill/>
        </p:spPr>
      </p:pic>
      <p:sp>
        <p:nvSpPr>
          <p:cNvPr id="11" name="TextBox 10"/>
          <p:cNvSpPr txBox="1"/>
          <p:nvPr/>
        </p:nvSpPr>
        <p:spPr>
          <a:xfrm>
            <a:off x="6724651" y="4322987"/>
            <a:ext cx="3551464" cy="1960986"/>
          </a:xfrm>
          <a:prstGeom prst="rect">
            <a:avLst/>
          </a:prstGeom>
          <a:noFill/>
        </p:spPr>
        <p:txBody>
          <a:bodyPr wrap="square" rtlCol="0">
            <a:spAutoFit/>
          </a:bodyPr>
          <a:lstStyle/>
          <a:p>
            <a:pPr algn="ctr"/>
            <a:r>
              <a:rPr lang="en-GB" sz="1143" b="1" dirty="0">
                <a:solidFill>
                  <a:schemeClr val="accent1">
                    <a:lumMod val="75000"/>
                  </a:schemeClr>
                </a:solidFill>
              </a:rPr>
              <a:t>Staff Feedback</a:t>
            </a:r>
          </a:p>
          <a:p>
            <a:pPr algn="ctr"/>
            <a:r>
              <a:rPr lang="en-GB" sz="1000" dirty="0">
                <a:solidFill>
                  <a:schemeClr val="accent1">
                    <a:lumMod val="75000"/>
                  </a:schemeClr>
                </a:solidFill>
              </a:rPr>
              <a:t>Interviews with staff showed that they found the training interesting and helpful, and that using the BISI helped them to understand the people they were working with better. Staff reported an increased awareness of the lifetime debilitating impact of TBI, and how TBI could impact on ability to engage with rehabilitation programmes. </a:t>
            </a:r>
            <a:r>
              <a:rPr lang="en-GB" sz="1000" b="1" dirty="0">
                <a:solidFill>
                  <a:schemeClr val="accent1">
                    <a:lumMod val="75000"/>
                  </a:schemeClr>
                </a:solidFill>
              </a:rPr>
              <a:t>The BISI was a useful way to open conversations and gain insight into a persons history</a:t>
            </a:r>
            <a:r>
              <a:rPr lang="en-GB" sz="1000" dirty="0">
                <a:solidFill>
                  <a:schemeClr val="accent1">
                    <a:lumMod val="75000"/>
                  </a:schemeClr>
                </a:solidFill>
              </a:rPr>
              <a:t>. </a:t>
            </a:r>
          </a:p>
          <a:p>
            <a:pPr algn="ctr"/>
            <a:endParaRPr lang="en-GB" sz="1000" b="1" dirty="0">
              <a:solidFill>
                <a:schemeClr val="accent1">
                  <a:lumMod val="75000"/>
                </a:schemeClr>
              </a:solidFill>
            </a:endParaRPr>
          </a:p>
          <a:p>
            <a:pPr algn="ctr"/>
            <a:endParaRPr lang="en-GB" sz="1000" b="1" dirty="0">
              <a:solidFill>
                <a:schemeClr val="accent1">
                  <a:lumMod val="75000"/>
                </a:schemeClr>
              </a:solidFill>
            </a:endParaRPr>
          </a:p>
          <a:p>
            <a:pPr algn="ctr"/>
            <a:endParaRPr lang="en-GB" sz="1000" b="1" dirty="0">
              <a:solidFill>
                <a:schemeClr val="accent1">
                  <a:lumMod val="75000"/>
                </a:schemeClr>
              </a:solidFill>
            </a:endParaRPr>
          </a:p>
          <a:p>
            <a:pPr algn="ctr"/>
            <a:endParaRPr lang="en-GB" sz="1000" b="1" dirty="0">
              <a:solidFill>
                <a:schemeClr val="accent1">
                  <a:lumMod val="75000"/>
                </a:schemeClr>
              </a:solidFill>
            </a:endParaRPr>
          </a:p>
        </p:txBody>
      </p:sp>
      <p:sp>
        <p:nvSpPr>
          <p:cNvPr id="12" name="Rounded Rectangle 11"/>
          <p:cNvSpPr/>
          <p:nvPr/>
        </p:nvSpPr>
        <p:spPr>
          <a:xfrm>
            <a:off x="1730081" y="1199098"/>
            <a:ext cx="4373336" cy="2747282"/>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3" name="Rounded Rectangle 12"/>
          <p:cNvSpPr/>
          <p:nvPr/>
        </p:nvSpPr>
        <p:spPr>
          <a:xfrm>
            <a:off x="1730081" y="4253818"/>
            <a:ext cx="4373336" cy="1445194"/>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86"/>
          </a:p>
        </p:txBody>
      </p:sp>
      <p:sp>
        <p:nvSpPr>
          <p:cNvPr id="14" name="TextBox 13"/>
          <p:cNvSpPr txBox="1"/>
          <p:nvPr/>
        </p:nvSpPr>
        <p:spPr>
          <a:xfrm>
            <a:off x="1908335" y="1128848"/>
            <a:ext cx="4016829" cy="3961662"/>
          </a:xfrm>
          <a:prstGeom prst="rect">
            <a:avLst/>
          </a:prstGeom>
          <a:noFill/>
        </p:spPr>
        <p:txBody>
          <a:bodyPr wrap="square" rtlCol="0">
            <a:spAutoFit/>
          </a:bodyPr>
          <a:lstStyle/>
          <a:p>
            <a:pPr algn="ctr"/>
            <a:endParaRPr lang="en-GB" sz="1143" dirty="0">
              <a:solidFill>
                <a:schemeClr val="accent1">
                  <a:lumMod val="75000"/>
                </a:schemeClr>
              </a:solidFill>
            </a:endParaRPr>
          </a:p>
          <a:p>
            <a:pPr marL="204111" indent="-204111">
              <a:buFont typeface="Arial" panose="020B0604020202020204" pitchFamily="34" charset="0"/>
              <a:buChar char="•"/>
            </a:pPr>
            <a:r>
              <a:rPr lang="en-GB" sz="1143" dirty="0">
                <a:solidFill>
                  <a:schemeClr val="accent1">
                    <a:lumMod val="75000"/>
                  </a:schemeClr>
                </a:solidFill>
              </a:rPr>
              <a:t>54 out of 91 people screened had a mild or moderate TBI at some point in their lifetime (59.3%)</a:t>
            </a:r>
            <a:br>
              <a:rPr lang="en-GB" sz="1143" dirty="0">
                <a:solidFill>
                  <a:schemeClr val="accent1">
                    <a:lumMod val="75000"/>
                  </a:schemeClr>
                </a:solidFill>
              </a:rPr>
            </a:br>
            <a:endParaRPr lang="en-GB" sz="1143" dirty="0">
              <a:solidFill>
                <a:schemeClr val="accent1">
                  <a:lumMod val="75000"/>
                </a:schemeClr>
              </a:solidFill>
            </a:endParaRPr>
          </a:p>
          <a:p>
            <a:pPr marL="204111" indent="-204111">
              <a:buFont typeface="Arial" panose="020B0604020202020204" pitchFamily="34" charset="0"/>
              <a:buChar char="•"/>
            </a:pPr>
            <a:r>
              <a:rPr lang="en-GB" sz="1143" b="1" dirty="0">
                <a:solidFill>
                  <a:schemeClr val="accent1">
                    <a:lumMod val="75000"/>
                  </a:schemeClr>
                </a:solidFill>
              </a:rPr>
              <a:t>People in contact with the IOM team had significantly more moderate TBIs </a:t>
            </a:r>
            <a:r>
              <a:rPr lang="en-GB" sz="1143" dirty="0">
                <a:solidFill>
                  <a:schemeClr val="accent1">
                    <a:lumMod val="75000"/>
                  </a:schemeClr>
                </a:solidFill>
              </a:rPr>
              <a:t>than people in contact with the pathfinder team, but those in contact with the pathfinder team had significantly more mild TBIs (as shown in the graph opposite). </a:t>
            </a:r>
            <a:br>
              <a:rPr lang="en-GB" sz="1143" dirty="0">
                <a:solidFill>
                  <a:schemeClr val="accent1">
                    <a:lumMod val="75000"/>
                  </a:schemeClr>
                </a:solidFill>
              </a:rPr>
            </a:br>
            <a:endParaRPr lang="en-GB" sz="1143" dirty="0">
              <a:solidFill>
                <a:schemeClr val="accent1">
                  <a:lumMod val="75000"/>
                </a:schemeClr>
              </a:solidFill>
            </a:endParaRPr>
          </a:p>
          <a:p>
            <a:pPr marL="204111" indent="-204111">
              <a:buFont typeface="Arial" panose="020B0604020202020204" pitchFamily="34" charset="0"/>
              <a:buChar char="•"/>
            </a:pPr>
            <a:r>
              <a:rPr lang="en-GB" sz="1143" dirty="0">
                <a:solidFill>
                  <a:schemeClr val="accent1">
                    <a:lumMod val="75000"/>
                  </a:schemeClr>
                </a:solidFill>
              </a:rPr>
              <a:t>Having).</a:t>
            </a:r>
            <a:r>
              <a:rPr lang="en-GB" sz="1143" b="1" dirty="0">
                <a:solidFill>
                  <a:schemeClr val="accent1">
                    <a:lumMod val="75000"/>
                  </a:schemeClr>
                </a:solidFill>
              </a:rPr>
              <a:t> a higher score on the BISI (Brain Injury Screening Index) was linked to having higher numbers of identified needs (e.g. housing needs, education needs, victim of domestic violence</a:t>
            </a:r>
            <a:br>
              <a:rPr lang="en-GB" sz="1143" dirty="0">
                <a:solidFill>
                  <a:schemeClr val="accent1">
                    <a:lumMod val="75000"/>
                  </a:schemeClr>
                </a:solidFill>
              </a:rPr>
            </a:br>
            <a:endParaRPr lang="en-GB" sz="1143" dirty="0">
              <a:solidFill>
                <a:schemeClr val="accent1">
                  <a:lumMod val="75000"/>
                </a:schemeClr>
              </a:solidFill>
            </a:endParaRPr>
          </a:p>
          <a:p>
            <a:pPr marL="204111" indent="-204111">
              <a:buFont typeface="Arial" panose="020B0604020202020204" pitchFamily="34" charset="0"/>
              <a:buChar char="•"/>
            </a:pPr>
            <a:r>
              <a:rPr lang="en-GB" sz="1143" dirty="0">
                <a:solidFill>
                  <a:schemeClr val="accent1">
                    <a:lumMod val="75000"/>
                  </a:schemeClr>
                </a:solidFill>
              </a:rPr>
              <a:t>There was </a:t>
            </a:r>
            <a:r>
              <a:rPr lang="en-GB" sz="1143" b="1" dirty="0">
                <a:solidFill>
                  <a:schemeClr val="accent1">
                    <a:lumMod val="75000"/>
                  </a:schemeClr>
                </a:solidFill>
              </a:rPr>
              <a:t>no significant difference in TBI profile by gender </a:t>
            </a:r>
          </a:p>
          <a:p>
            <a:pPr algn="ctr"/>
            <a:endParaRPr lang="en-GB" sz="1000" b="1" dirty="0">
              <a:solidFill>
                <a:schemeClr val="accent1">
                  <a:lumMod val="75000"/>
                </a:schemeClr>
              </a:solidFill>
            </a:endParaRPr>
          </a:p>
          <a:p>
            <a:pPr algn="ctr"/>
            <a:endParaRPr lang="en-GB" sz="1000" b="1" dirty="0">
              <a:solidFill>
                <a:schemeClr val="accent1">
                  <a:lumMod val="75000"/>
                </a:schemeClr>
              </a:solidFill>
            </a:endParaRPr>
          </a:p>
          <a:p>
            <a:pPr algn="ctr"/>
            <a:endParaRPr lang="en-GB" sz="1000" b="1" dirty="0">
              <a:solidFill>
                <a:schemeClr val="accent1">
                  <a:lumMod val="75000"/>
                </a:schemeClr>
              </a:solidFill>
            </a:endParaRPr>
          </a:p>
          <a:p>
            <a:pPr algn="ctr"/>
            <a:endParaRPr lang="en-GB" sz="1000" b="1" dirty="0">
              <a:solidFill>
                <a:schemeClr val="accent1">
                  <a:lumMod val="75000"/>
                </a:schemeClr>
              </a:solidFill>
            </a:endParaRPr>
          </a:p>
          <a:p>
            <a:pPr algn="ctr"/>
            <a:endParaRPr lang="en-GB" sz="1000" b="1" dirty="0">
              <a:solidFill>
                <a:schemeClr val="accent1">
                  <a:lumMod val="75000"/>
                </a:schemeClr>
              </a:solidFill>
            </a:endParaRPr>
          </a:p>
          <a:p>
            <a:pPr algn="ctr"/>
            <a:endParaRPr lang="en-GB" sz="1000" b="1" dirty="0">
              <a:solidFill>
                <a:schemeClr val="accent1">
                  <a:lumMod val="75000"/>
                </a:schemeClr>
              </a:solidFill>
            </a:endParaRPr>
          </a:p>
          <a:p>
            <a:pPr algn="ctr"/>
            <a:endParaRPr lang="en-GB" sz="1000" b="1" dirty="0">
              <a:solidFill>
                <a:schemeClr val="accent1">
                  <a:lumMod val="75000"/>
                </a:schemeClr>
              </a:solidFill>
            </a:endParaRPr>
          </a:p>
          <a:p>
            <a:pPr algn="ctr"/>
            <a:endParaRPr lang="en-GB" sz="1000" b="1" dirty="0">
              <a:solidFill>
                <a:schemeClr val="accent1">
                  <a:lumMod val="75000"/>
                </a:schemeClr>
              </a:solidFill>
            </a:endParaRPr>
          </a:p>
        </p:txBody>
      </p:sp>
      <p:sp>
        <p:nvSpPr>
          <p:cNvPr id="15" name="TextBox 14"/>
          <p:cNvSpPr txBox="1"/>
          <p:nvPr/>
        </p:nvSpPr>
        <p:spPr>
          <a:xfrm>
            <a:off x="1908335" y="4316893"/>
            <a:ext cx="4016829" cy="1345433"/>
          </a:xfrm>
          <a:prstGeom prst="rect">
            <a:avLst/>
          </a:prstGeom>
          <a:noFill/>
        </p:spPr>
        <p:txBody>
          <a:bodyPr wrap="square" rtlCol="0">
            <a:spAutoFit/>
          </a:bodyPr>
          <a:lstStyle/>
          <a:p>
            <a:pPr algn="ctr"/>
            <a:r>
              <a:rPr lang="en-GB" sz="1143" b="1" dirty="0">
                <a:solidFill>
                  <a:schemeClr val="accent1">
                    <a:lumMod val="75000"/>
                  </a:schemeClr>
                </a:solidFill>
              </a:rPr>
              <a:t>Demographics</a:t>
            </a:r>
            <a:br>
              <a:rPr lang="en-GB" sz="1000" b="1" dirty="0">
                <a:solidFill>
                  <a:schemeClr val="accent1">
                    <a:lumMod val="75000"/>
                  </a:schemeClr>
                </a:solidFill>
              </a:rPr>
            </a:br>
            <a:endParaRPr lang="en-GB" sz="1000" b="1" dirty="0">
              <a:solidFill>
                <a:schemeClr val="accent1">
                  <a:lumMod val="75000"/>
                </a:schemeClr>
              </a:solidFill>
            </a:endParaRPr>
          </a:p>
          <a:p>
            <a:pPr marL="204111" indent="-204111">
              <a:buFont typeface="Arial" panose="020B0604020202020204" pitchFamily="34" charset="0"/>
              <a:buChar char="•"/>
            </a:pPr>
            <a:r>
              <a:rPr lang="en-GB" sz="1000" dirty="0">
                <a:solidFill>
                  <a:schemeClr val="accent1">
                    <a:lumMod val="75000"/>
                  </a:schemeClr>
                </a:solidFill>
              </a:rPr>
              <a:t>94 BISI collected, 3 excluded for incomplete data, 91 total analysed</a:t>
            </a:r>
          </a:p>
          <a:p>
            <a:pPr marL="204111" indent="-204111">
              <a:buFont typeface="Arial" panose="020B0604020202020204" pitchFamily="34" charset="0"/>
              <a:buChar char="•"/>
            </a:pPr>
            <a:r>
              <a:rPr lang="en-GB" sz="1000" dirty="0">
                <a:solidFill>
                  <a:schemeClr val="accent1">
                    <a:lumMod val="75000"/>
                  </a:schemeClr>
                </a:solidFill>
              </a:rPr>
              <a:t>74 male, 16 female, 1 non-binary </a:t>
            </a:r>
          </a:p>
          <a:p>
            <a:pPr marL="204111" indent="-204111">
              <a:buFont typeface="Arial" panose="020B0604020202020204" pitchFamily="34" charset="0"/>
              <a:buChar char="•"/>
            </a:pPr>
            <a:r>
              <a:rPr lang="en-GB" sz="1000" dirty="0">
                <a:solidFill>
                  <a:schemeClr val="accent1">
                    <a:lumMod val="75000"/>
                  </a:schemeClr>
                </a:solidFill>
              </a:rPr>
              <a:t>88 White British, 1 Black African, 1 Black </a:t>
            </a:r>
            <a:r>
              <a:rPr lang="en-GB" sz="1000" dirty="0" err="1">
                <a:solidFill>
                  <a:schemeClr val="accent1">
                    <a:lumMod val="75000"/>
                  </a:schemeClr>
                </a:solidFill>
              </a:rPr>
              <a:t>Carribean</a:t>
            </a:r>
            <a:r>
              <a:rPr lang="en-GB" sz="1000" dirty="0">
                <a:solidFill>
                  <a:schemeClr val="accent1">
                    <a:lumMod val="75000"/>
                  </a:schemeClr>
                </a:solidFill>
              </a:rPr>
              <a:t>, 1 British Asian </a:t>
            </a:r>
          </a:p>
          <a:p>
            <a:pPr marL="204111" indent="-204111">
              <a:buFont typeface="Arial" panose="020B0604020202020204" pitchFamily="34" charset="0"/>
              <a:buChar char="•"/>
            </a:pPr>
            <a:r>
              <a:rPr lang="en-GB" sz="1000" dirty="0">
                <a:solidFill>
                  <a:schemeClr val="accent1">
                    <a:lumMod val="75000"/>
                  </a:schemeClr>
                </a:solidFill>
              </a:rPr>
              <a:t>Ages ranging from 18 – 65</a:t>
            </a:r>
          </a:p>
          <a:p>
            <a:pPr marL="204111" indent="-204111">
              <a:buFont typeface="Arial" panose="020B0604020202020204" pitchFamily="34" charset="0"/>
              <a:buChar char="•"/>
            </a:pPr>
            <a:r>
              <a:rPr lang="en-GB" sz="1000" dirty="0">
                <a:solidFill>
                  <a:schemeClr val="accent1">
                    <a:lumMod val="75000"/>
                  </a:schemeClr>
                </a:solidFill>
              </a:rPr>
              <a:t>Various crime categories including assault, acquisition, threatening behaviour, and drug/substance related crime</a:t>
            </a:r>
          </a:p>
        </p:txBody>
      </p:sp>
    </p:spTree>
    <p:extLst>
      <p:ext uri="{BB962C8B-B14F-4D97-AF65-F5344CB8AC3E}">
        <p14:creationId xmlns:p14="http://schemas.microsoft.com/office/powerpoint/2010/main" val="285552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3169" y="299732"/>
            <a:ext cx="6202583" cy="945367"/>
          </a:xfrm>
        </p:spPr>
        <p:txBody>
          <a:bodyPr>
            <a:normAutofit/>
          </a:bodyPr>
          <a:lstStyle/>
          <a:p>
            <a:pPr algn="ctr"/>
            <a:r>
              <a:rPr lang="en-GB" sz="4286" b="1" dirty="0">
                <a:solidFill>
                  <a:schemeClr val="accent1">
                    <a:lumMod val="75000"/>
                  </a:schemeClr>
                </a:solidFill>
              </a:rPr>
              <a:t>Identified needs profiles</a:t>
            </a:r>
          </a:p>
        </p:txBody>
      </p:sp>
      <p:pic>
        <p:nvPicPr>
          <p:cNvPr id="4" name="Content Placeholder 3"/>
          <p:cNvPicPr>
            <a:picLocks noGrp="1" noChangeAspect="1"/>
          </p:cNvPicPr>
          <p:nvPr>
            <p:ph idx="1"/>
          </p:nvPr>
        </p:nvPicPr>
        <p:blipFill>
          <a:blip r:embed="rId2"/>
          <a:stretch>
            <a:fillRect/>
          </a:stretch>
        </p:blipFill>
        <p:spPr>
          <a:xfrm>
            <a:off x="2863471" y="1592410"/>
            <a:ext cx="6465056" cy="3977671"/>
          </a:xfrm>
          <a:prstGeom prst="rect">
            <a:avLst/>
          </a:prstGeom>
        </p:spPr>
      </p:pic>
      <p:pic>
        <p:nvPicPr>
          <p:cNvPr id="5" name="Picture 4"/>
          <p:cNvPicPr>
            <a:picLocks noChangeAspect="1"/>
          </p:cNvPicPr>
          <p:nvPr/>
        </p:nvPicPr>
        <p:blipFill>
          <a:blip r:embed="rId3"/>
          <a:stretch>
            <a:fillRect/>
          </a:stretch>
        </p:blipFill>
        <p:spPr>
          <a:xfrm>
            <a:off x="1524000" y="5747561"/>
            <a:ext cx="3283416" cy="1110439"/>
          </a:xfrm>
          <a:prstGeom prst="rect">
            <a:avLst/>
          </a:prstGeom>
        </p:spPr>
      </p:pic>
      <p:pic>
        <p:nvPicPr>
          <p:cNvPr id="6" name="Picture 5"/>
          <p:cNvPicPr>
            <a:picLocks noChangeAspect="1"/>
          </p:cNvPicPr>
          <p:nvPr/>
        </p:nvPicPr>
        <p:blipFill>
          <a:blip r:embed="rId4"/>
          <a:stretch>
            <a:fillRect/>
          </a:stretch>
        </p:blipFill>
        <p:spPr>
          <a:xfrm>
            <a:off x="8101039" y="5917393"/>
            <a:ext cx="2521350" cy="940607"/>
          </a:xfrm>
          <a:prstGeom prst="rect">
            <a:avLst/>
          </a:prstGeom>
        </p:spPr>
      </p:pic>
    </p:spTree>
    <p:extLst>
      <p:ext uri="{BB962C8B-B14F-4D97-AF65-F5344CB8AC3E}">
        <p14:creationId xmlns:p14="http://schemas.microsoft.com/office/powerpoint/2010/main" val="42994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3169" y="299732"/>
            <a:ext cx="6202583" cy="945367"/>
          </a:xfrm>
        </p:spPr>
        <p:txBody>
          <a:bodyPr>
            <a:normAutofit/>
          </a:bodyPr>
          <a:lstStyle/>
          <a:p>
            <a:pPr algn="ctr"/>
            <a:r>
              <a:rPr lang="en-GB" sz="4286" b="1" dirty="0">
                <a:solidFill>
                  <a:schemeClr val="accent1">
                    <a:lumMod val="75000"/>
                  </a:schemeClr>
                </a:solidFill>
              </a:rPr>
              <a:t>Key takeaways</a:t>
            </a:r>
          </a:p>
        </p:txBody>
      </p:sp>
      <p:pic>
        <p:nvPicPr>
          <p:cNvPr id="5" name="Picture 4"/>
          <p:cNvPicPr>
            <a:picLocks noChangeAspect="1"/>
          </p:cNvPicPr>
          <p:nvPr/>
        </p:nvPicPr>
        <p:blipFill>
          <a:blip r:embed="rId2"/>
          <a:stretch>
            <a:fillRect/>
          </a:stretch>
        </p:blipFill>
        <p:spPr>
          <a:xfrm>
            <a:off x="1524000" y="5747561"/>
            <a:ext cx="3283416" cy="1110439"/>
          </a:xfrm>
          <a:prstGeom prst="rect">
            <a:avLst/>
          </a:prstGeom>
        </p:spPr>
      </p:pic>
      <p:pic>
        <p:nvPicPr>
          <p:cNvPr id="6" name="Picture 5"/>
          <p:cNvPicPr>
            <a:picLocks noChangeAspect="1"/>
          </p:cNvPicPr>
          <p:nvPr/>
        </p:nvPicPr>
        <p:blipFill>
          <a:blip r:embed="rId3"/>
          <a:stretch>
            <a:fillRect/>
          </a:stretch>
        </p:blipFill>
        <p:spPr>
          <a:xfrm>
            <a:off x="8101039" y="5917393"/>
            <a:ext cx="2521350" cy="940607"/>
          </a:xfrm>
          <a:prstGeom prst="rect">
            <a:avLst/>
          </a:prstGeom>
        </p:spPr>
      </p:pic>
      <p:sp>
        <p:nvSpPr>
          <p:cNvPr id="3" name="Content Placeholder 2"/>
          <p:cNvSpPr>
            <a:spLocks noGrp="1"/>
          </p:cNvSpPr>
          <p:nvPr>
            <p:ph idx="1"/>
          </p:nvPr>
        </p:nvSpPr>
        <p:spPr>
          <a:xfrm>
            <a:off x="2151111" y="1490493"/>
            <a:ext cx="7886700" cy="4351338"/>
          </a:xfrm>
        </p:spPr>
        <p:txBody>
          <a:bodyPr>
            <a:normAutofit fontScale="92500" lnSpcReduction="10000"/>
          </a:bodyPr>
          <a:lstStyle/>
          <a:p>
            <a:r>
              <a:rPr lang="en-GB" sz="2286" dirty="0">
                <a:solidFill>
                  <a:schemeClr val="accent1">
                    <a:lumMod val="75000"/>
                  </a:schemeClr>
                </a:solidFill>
              </a:rPr>
              <a:t>High prevalence of TBI in those in contact with both Pathfinder &amp; IOM </a:t>
            </a:r>
            <a:br>
              <a:rPr lang="en-GB" sz="2286" dirty="0">
                <a:solidFill>
                  <a:schemeClr val="accent1">
                    <a:lumMod val="75000"/>
                  </a:schemeClr>
                </a:solidFill>
              </a:rPr>
            </a:br>
            <a:endParaRPr lang="en-GB" sz="2286" dirty="0">
              <a:solidFill>
                <a:schemeClr val="accent1">
                  <a:lumMod val="75000"/>
                </a:schemeClr>
              </a:solidFill>
            </a:endParaRPr>
          </a:p>
          <a:p>
            <a:r>
              <a:rPr lang="en-GB" sz="2286" dirty="0">
                <a:solidFill>
                  <a:schemeClr val="accent1">
                    <a:lumMod val="75000"/>
                  </a:schemeClr>
                </a:solidFill>
              </a:rPr>
              <a:t>More severe TBI associated with identified needs across more areas, indicative of complex social needs associated with ongoing TBI symptoms</a:t>
            </a:r>
            <a:br>
              <a:rPr lang="en-GB" sz="2286" dirty="0">
                <a:solidFill>
                  <a:schemeClr val="accent1">
                    <a:lumMod val="75000"/>
                  </a:schemeClr>
                </a:solidFill>
              </a:rPr>
            </a:br>
            <a:endParaRPr lang="en-GB" sz="2286" dirty="0">
              <a:solidFill>
                <a:schemeClr val="accent1">
                  <a:lumMod val="75000"/>
                </a:schemeClr>
              </a:solidFill>
            </a:endParaRPr>
          </a:p>
          <a:p>
            <a:r>
              <a:rPr lang="en-GB" sz="2286" dirty="0">
                <a:solidFill>
                  <a:schemeClr val="accent1">
                    <a:lumMod val="75000"/>
                  </a:schemeClr>
                </a:solidFill>
              </a:rPr>
              <a:t>BISI is a useful screening tool for police staff, and increasing awareness can help staff feel more confident working with neurodiverse groups</a:t>
            </a:r>
            <a:br>
              <a:rPr lang="en-GB" sz="2286" dirty="0">
                <a:solidFill>
                  <a:schemeClr val="accent1">
                    <a:lumMod val="75000"/>
                  </a:schemeClr>
                </a:solidFill>
              </a:rPr>
            </a:br>
            <a:endParaRPr lang="en-GB" sz="2286" dirty="0">
              <a:solidFill>
                <a:schemeClr val="accent1">
                  <a:lumMod val="75000"/>
                </a:schemeClr>
              </a:solidFill>
            </a:endParaRPr>
          </a:p>
          <a:p>
            <a:r>
              <a:rPr lang="en-GB" sz="2286" dirty="0">
                <a:solidFill>
                  <a:schemeClr val="accent1">
                    <a:lumMod val="75000"/>
                  </a:schemeClr>
                </a:solidFill>
              </a:rPr>
              <a:t>Further support in this area for both teams could help to reduce impulsive behaviour, improve rehabilitative outcomes, and ensure those with TBI are referred for proper assessment and diagnosis where necessary</a:t>
            </a:r>
          </a:p>
        </p:txBody>
      </p:sp>
    </p:spTree>
    <p:extLst>
      <p:ext uri="{BB962C8B-B14F-4D97-AF65-F5344CB8AC3E}">
        <p14:creationId xmlns:p14="http://schemas.microsoft.com/office/powerpoint/2010/main" val="4245538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816429"/>
            <a:ext cx="12702503" cy="7674429"/>
          </a:xfrm>
          <a:prstGeom prst="rect">
            <a:avLst/>
          </a:prstGeom>
        </p:spPr>
      </p:pic>
    </p:spTree>
    <p:extLst>
      <p:ext uri="{BB962C8B-B14F-4D97-AF65-F5344CB8AC3E}">
        <p14:creationId xmlns:p14="http://schemas.microsoft.com/office/powerpoint/2010/main" val="1097798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en-GB" altLang="en-US"/>
          </a:p>
        </p:txBody>
      </p:sp>
      <p:pic>
        <p:nvPicPr>
          <p:cNvPr id="60419"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7891" y="0"/>
            <a:ext cx="7355626" cy="513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11"/>
          <p:cNvSpPr>
            <a:spLocks noChangeArrowheads="1"/>
          </p:cNvSpPr>
          <p:nvPr/>
        </p:nvSpPr>
        <p:spPr bwMode="auto">
          <a:xfrm>
            <a:off x="215900" y="5517698"/>
            <a:ext cx="65013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dirty="0">
                <a:latin typeface="Arial" panose="020B0604020202020204" pitchFamily="34" charset="0"/>
              </a:rPr>
              <a:t>https://tbinternet.ohchr.org/_</a:t>
            </a:r>
            <a:r>
              <a:rPr lang="en-GB" altLang="en-US" sz="1800" b="1" dirty="0">
                <a:solidFill>
                  <a:srgbClr val="FF0000"/>
                </a:solidFill>
                <a:latin typeface="Arial" panose="020B0604020202020204" pitchFamily="34" charset="0"/>
              </a:rPr>
              <a:t>layouts/15/treatybodyexternal/Download.aspx?symbolno=CRC%2fC%2fGC%2f24&amp;Lang=en</a:t>
            </a:r>
          </a:p>
        </p:txBody>
      </p:sp>
      <p:pic>
        <p:nvPicPr>
          <p:cNvPr id="60421" name="Content Placeholder 8"/>
          <p:cNvPicPr>
            <a:picLocks noGrp="1" noChangeAspect="1"/>
          </p:cNvPicPr>
          <p:nvPr>
            <p:ph sz="half" idx="1"/>
          </p:nvPr>
        </p:nvPicPr>
        <p:blipFill>
          <a:blip r:embed="rId5" cstate="print">
            <a:extLst>
              <a:ext uri="{28A0092B-C50C-407E-A947-70E740481C1C}">
                <a14:useLocalDpi xmlns:a14="http://schemas.microsoft.com/office/drawing/2010/main" val="0"/>
              </a:ext>
            </a:extLst>
          </a:blip>
          <a:srcRect/>
          <a:stretch>
            <a:fillRect/>
          </a:stretch>
        </p:blipFill>
        <p:spPr>
          <a:xfrm>
            <a:off x="3076306" y="2826251"/>
            <a:ext cx="3122613" cy="2616200"/>
          </a:xfr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
        <p:nvSpPr>
          <p:cNvPr id="8" name="TextBox 7">
            <a:extLst>
              <a:ext uri="{FF2B5EF4-FFF2-40B4-BE49-F238E27FC236}">
                <a16:creationId xmlns:a16="http://schemas.microsoft.com/office/drawing/2014/main" id="{4F6C206E-A0AC-42CF-91B5-9E2055F835EE}"/>
              </a:ext>
            </a:extLst>
          </p:cNvPr>
          <p:cNvSpPr txBox="1"/>
          <p:nvPr/>
        </p:nvSpPr>
        <p:spPr>
          <a:xfrm>
            <a:off x="6476188" y="710896"/>
            <a:ext cx="5715812" cy="4230710"/>
          </a:xfrm>
          <a:prstGeom prst="rect">
            <a:avLst/>
          </a:prstGeom>
          <a:noFill/>
        </p:spPr>
        <p:txBody>
          <a:bodyPr wrap="square">
            <a:spAutoFit/>
          </a:bodyPr>
          <a:lstStyle/>
          <a:p>
            <a:pPr>
              <a:lnSpc>
                <a:spcPct val="150000"/>
              </a:lnSpc>
              <a:spcAft>
                <a:spcPts val="0"/>
              </a:spcAft>
            </a:pPr>
            <a:r>
              <a:rPr lang="en-GB" sz="1800" u="sng" dirty="0">
                <a:effectLst/>
                <a:latin typeface="Arial" panose="020B0604020202020204" pitchFamily="34" charset="0"/>
                <a:ea typeface="Calibri" panose="020F0502020204030204" pitchFamily="34" charset="0"/>
                <a:cs typeface="Arial" panose="020B0604020202020204" pitchFamily="34" charset="0"/>
              </a:rPr>
              <a:t>Paragraph 21 states that</a:t>
            </a:r>
            <a:r>
              <a:rPr lang="en-GB" sz="1800" dirty="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spcAft>
                <a:spcPts val="0"/>
              </a:spcAft>
            </a:pPr>
            <a:r>
              <a:rPr lang="en-GB" sz="1800" dirty="0">
                <a:effectLst/>
                <a:latin typeface="Arial" panose="020B0604020202020204" pitchFamily="34" charset="0"/>
                <a:ea typeface="Calibri" panose="020F0502020204030204" pitchFamily="34" charset="0"/>
                <a:cs typeface="Arial" panose="020B0604020202020204" pitchFamily="34" charset="0"/>
              </a:rPr>
              <a:t>‘Children with developmental delays or neurodevelopmental disorders or disabilities… </a:t>
            </a:r>
            <a:r>
              <a:rPr lang="en-GB"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should not be in the child justice system at all</a:t>
            </a:r>
            <a:r>
              <a:rPr lang="en-GB" sz="1800" dirty="0">
                <a:effectLst/>
                <a:latin typeface="Arial" panose="020B0604020202020204" pitchFamily="34" charset="0"/>
                <a:ea typeface="Calibri" panose="020F0502020204030204" pitchFamily="34" charset="0"/>
                <a:cs typeface="Arial" panose="020B0604020202020204" pitchFamily="34" charset="0"/>
              </a:rPr>
              <a:t>…</a:t>
            </a:r>
            <a:r>
              <a:rPr lang="en-GB"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[there needs to be] </a:t>
            </a:r>
            <a:r>
              <a:rPr lang="en-GB" sz="22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more effective support of education, health, family and social services to offer the support needed to prevent the onset of offending or the criminalisation of children with such disabilities</a:t>
            </a:r>
            <a:r>
              <a:rPr lang="en-GB" sz="2200" baseline="30000" dirty="0">
                <a:effectLst/>
                <a:latin typeface="Arial" panose="020B0604020202020204" pitchFamily="34" charset="0"/>
                <a:ea typeface="Calibri" panose="020F0502020204030204" pitchFamily="34" charset="0"/>
                <a:cs typeface="Arial" panose="020B0604020202020204" pitchFamily="34" charset="0"/>
              </a:rPr>
              <a:t>4</a:t>
            </a:r>
            <a:r>
              <a:rPr lang="en-GB" sz="1800" dirty="0">
                <a:effectLst/>
                <a:latin typeface="Arial" panose="020B0604020202020204" pitchFamily="34" charset="0"/>
                <a:ea typeface="Calibri" panose="020F0502020204030204" pitchFamily="34" charset="0"/>
                <a:cs typeface="Arial" panose="020B060402020202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3880229"/>
      </p:ext>
    </p:extLst>
  </p:cSld>
  <p:clrMapOvr>
    <a:masterClrMapping/>
  </p:clrMapOvr>
  <mc:AlternateContent xmlns:mc="http://schemas.openxmlformats.org/markup-compatibility/2006" xmlns:p14="http://schemas.microsoft.com/office/powerpoint/2010/main">
    <mc:Choice Requires="p14">
      <p:transition spd="slow" p14:dur="2000" advTm="51826"/>
    </mc:Choice>
    <mc:Fallback xmlns="">
      <p:transition spd="slow" advTm="518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p:txBody>
          <a:bodyPr vert="horz" lIns="68580" tIns="34290" rIns="68580" bIns="34290" rtlCol="0">
            <a:normAutofit/>
          </a:bodyPr>
          <a:lstStyle/>
          <a:p>
            <a:endParaRPr lang="en-GB" altLang="en-US"/>
          </a:p>
        </p:txBody>
      </p:sp>
      <p:pic>
        <p:nvPicPr>
          <p:cNvPr id="5939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273" y="426417"/>
            <a:ext cx="4018659" cy="289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304088" y="3624263"/>
            <a:ext cx="2220912" cy="2551112"/>
          </a:xfrm>
          <a:prstGeom prst="rect">
            <a:avLst/>
          </a:prstGeom>
        </p:spPr>
        <p:txBody>
          <a:bodyPr>
            <a:spAutoFit/>
          </a:bodyPr>
          <a:lstStyle/>
          <a:p>
            <a:pPr>
              <a:defRPr/>
            </a:pPr>
            <a:r>
              <a:rPr lang="en-GB" altLang="en-US" dirty="0">
                <a:latin typeface="Arial" charset="0"/>
                <a:cs typeface="Arial" charset="0"/>
              </a:rPr>
              <a:t>“even if interventions are only moderately effective in reducing re-offending, they are still likely to be good value for money” </a:t>
            </a:r>
          </a:p>
          <a:p>
            <a:pPr>
              <a:defRPr/>
            </a:pPr>
            <a:r>
              <a:rPr lang="en-GB" altLang="en-US" sz="788" dirty="0">
                <a:latin typeface="Arial" charset="0"/>
                <a:cs typeface="Arial" charset="0"/>
              </a:rPr>
              <a:t>Williams, McAuliffe, Cohen, Parsonage &amp; Lord </a:t>
            </a:r>
            <a:r>
              <a:rPr lang="en-GB" altLang="en-US" sz="788" dirty="0" err="1">
                <a:latin typeface="Arial" charset="0"/>
                <a:cs typeface="Arial" charset="0"/>
              </a:rPr>
              <a:t>Ramsbotham</a:t>
            </a:r>
            <a:r>
              <a:rPr lang="en-GB" altLang="en-US" sz="788" dirty="0">
                <a:latin typeface="Arial" charset="0"/>
                <a:cs typeface="Arial" charset="0"/>
              </a:rPr>
              <a:t> (2015)</a:t>
            </a:r>
          </a:p>
        </p:txBody>
      </p:sp>
      <p:sp>
        <p:nvSpPr>
          <p:cNvPr id="73735" name="Rectangle 6"/>
          <p:cNvSpPr>
            <a:spLocks noChangeArrowheads="1"/>
          </p:cNvSpPr>
          <p:nvPr/>
        </p:nvSpPr>
        <p:spPr bwMode="auto">
          <a:xfrm>
            <a:off x="402165" y="3429000"/>
            <a:ext cx="448073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sz="1500" u="sng" dirty="0">
                <a:cs typeface="Arial" panose="020B0604020202020204" pitchFamily="34" charset="0"/>
              </a:rPr>
              <a:t>Analysis of UK National Audit Office (NAO) study</a:t>
            </a:r>
            <a:r>
              <a:rPr lang="en-GB" altLang="en-US" sz="1500" dirty="0">
                <a:cs typeface="Arial" panose="020B0604020202020204" pitchFamily="34" charset="0"/>
              </a:rPr>
              <a:t>: </a:t>
            </a:r>
          </a:p>
          <a:p>
            <a:pPr>
              <a:defRPr/>
            </a:pPr>
            <a:endParaRPr lang="en-GB" altLang="en-US" sz="1500" dirty="0">
              <a:cs typeface="Arial" panose="020B0604020202020204" pitchFamily="34" charset="0"/>
            </a:endParaRPr>
          </a:p>
          <a:p>
            <a:pPr>
              <a:defRPr/>
            </a:pPr>
            <a:r>
              <a:rPr lang="en-GB" altLang="en-US" sz="1500" dirty="0">
                <a:cs typeface="Arial" panose="020B0604020202020204" pitchFamily="34" charset="0"/>
              </a:rPr>
              <a:t>costs to the criminal justice system of a cohort of  83,000 young offenders who committed their first offence in 2000  </a:t>
            </a:r>
          </a:p>
          <a:p>
            <a:pPr>
              <a:defRPr/>
            </a:pPr>
            <a:endParaRPr lang="en-GB" altLang="en-US" sz="1500" dirty="0">
              <a:cs typeface="Arial" panose="020B0604020202020204" pitchFamily="34" charset="0"/>
            </a:endParaRPr>
          </a:p>
          <a:p>
            <a:pPr>
              <a:defRPr/>
            </a:pPr>
            <a:r>
              <a:rPr lang="en-GB" altLang="en-US" sz="1500" dirty="0">
                <a:cs typeface="Arial" panose="020B0604020202020204" pitchFamily="34" charset="0"/>
              </a:rPr>
              <a:t>Each YO cost the criminal justice system £8,000 ($12,400) a year</a:t>
            </a:r>
          </a:p>
          <a:p>
            <a:pPr>
              <a:defRPr/>
            </a:pPr>
            <a:endParaRPr lang="en-GB" altLang="en-US" sz="1500" dirty="0">
              <a:cs typeface="Arial" panose="020B0604020202020204" pitchFamily="34" charset="0"/>
            </a:endParaRPr>
          </a:p>
          <a:p>
            <a:pPr>
              <a:defRPr/>
            </a:pPr>
            <a:r>
              <a:rPr lang="en-GB" altLang="en-US" sz="1500" dirty="0">
                <a:cs typeface="Arial" panose="020B0604020202020204" pitchFamily="34" charset="0"/>
              </a:rPr>
              <a:t>Each of the 10% most serious offenders cost £29,000 ($45,000) a year</a:t>
            </a:r>
          </a:p>
          <a:p>
            <a:pPr>
              <a:defRPr/>
            </a:pPr>
            <a:endParaRPr lang="en-GB" altLang="en-US" sz="1500" dirty="0">
              <a:cs typeface="Arial" panose="020B0604020202020204" pitchFamily="34" charset="0"/>
            </a:endParaRPr>
          </a:p>
          <a:p>
            <a:pPr>
              <a:defRPr/>
            </a:pPr>
            <a:r>
              <a:rPr lang="en-GB" altLang="en-US" sz="1500" dirty="0">
                <a:solidFill>
                  <a:srgbClr val="FF0000"/>
                </a:solidFill>
                <a:cs typeface="Arial" panose="020B0604020202020204" pitchFamily="34" charset="0"/>
              </a:rPr>
              <a:t>Prolific offenders (6+ offences – from early years) cost £1.3 to 2.3 Million</a:t>
            </a:r>
            <a:endParaRPr lang="en-GB" altLang="en-US" sz="1500" dirty="0">
              <a:solidFill>
                <a:srgbClr val="FF0000"/>
              </a:solidFill>
            </a:endParaRPr>
          </a:p>
        </p:txBody>
      </p:sp>
      <p:sp>
        <p:nvSpPr>
          <p:cNvPr id="73736" name="Rectangle 7"/>
          <p:cNvSpPr>
            <a:spLocks noChangeArrowheads="1"/>
          </p:cNvSpPr>
          <p:nvPr/>
        </p:nvSpPr>
        <p:spPr bwMode="auto">
          <a:xfrm>
            <a:off x="7067551" y="1376364"/>
            <a:ext cx="2322513"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defRPr/>
            </a:pPr>
            <a:r>
              <a:rPr lang="en-GB" altLang="zh-CN" sz="1050" b="1">
                <a:solidFill>
                  <a:srgbClr val="5F99CA"/>
                </a:solidFill>
                <a:cs typeface="Arial" panose="020B0604020202020204" pitchFamily="34" charset="0"/>
              </a:rPr>
              <a:t>Reoffending costs the UK…between nine and 13 billion pounds </a:t>
            </a:r>
            <a:r>
              <a:rPr lang="en-GB" altLang="zh-CN" sz="1050">
                <a:cs typeface="Arial" panose="020B0604020202020204" pitchFamily="34" charset="0"/>
              </a:rPr>
              <a:t>a year. The taxpayer has so far got a poor return for the money invested in rehabilitation..</a:t>
            </a:r>
            <a:r>
              <a:rPr lang="en-GB" altLang="zh-CN" sz="1050" b="1">
                <a:solidFill>
                  <a:srgbClr val="5F99CA"/>
                </a:solidFill>
                <a:cs typeface="Arial" panose="020B0604020202020204" pitchFamily="34" charset="0"/>
              </a:rPr>
              <a:t>need a new way of approaching the problem…</a:t>
            </a:r>
            <a:r>
              <a:rPr lang="en-GB" altLang="en-US" sz="1050">
                <a:solidFill>
                  <a:srgbClr val="5F99CA"/>
                </a:solidFill>
                <a:ea typeface="宋体" panose="02010600030101010101" pitchFamily="2" charset="-122"/>
                <a:cs typeface="Arial" panose="020B0604020202020204" pitchFamily="34" charset="0"/>
              </a:rPr>
              <a:t>”</a:t>
            </a:r>
            <a:r>
              <a:rPr lang="en-GB" altLang="zh-CN" sz="1050">
                <a:solidFill>
                  <a:srgbClr val="004C9C"/>
                </a:solidFill>
                <a:cs typeface="Arial" panose="020B0604020202020204" pitchFamily="34" charset="0"/>
              </a:rPr>
              <a:t> </a:t>
            </a:r>
          </a:p>
          <a:p>
            <a:pPr lvl="1" eaLnBrk="1" hangingPunct="1">
              <a:defRPr/>
            </a:pPr>
            <a:r>
              <a:rPr lang="en-GB" altLang="zh-CN" sz="1050">
                <a:cs typeface="Arial" panose="020B0604020202020204" pitchFamily="34" charset="0"/>
              </a:rPr>
              <a:t>(ex.Secretary of State for Justice: Chris Grayling MP)</a:t>
            </a:r>
          </a:p>
        </p:txBody>
      </p:sp>
      <p:sp>
        <p:nvSpPr>
          <p:cNvPr id="59400" name="Rectangle 8"/>
          <p:cNvSpPr>
            <a:spLocks noChangeArrowheads="1"/>
          </p:cNvSpPr>
          <p:nvPr/>
        </p:nvSpPr>
        <p:spPr bwMode="auto">
          <a:xfrm>
            <a:off x="6716713" y="2997201"/>
            <a:ext cx="2673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3" eaLnBrk="1" hangingPunct="1">
              <a:spcBef>
                <a:spcPct val="0"/>
              </a:spcBef>
              <a:buFontTx/>
              <a:buNone/>
            </a:pPr>
            <a:r>
              <a:rPr lang="en-GB" altLang="zh-CN" sz="600">
                <a:latin typeface="Arial" panose="020B0604020202020204" pitchFamily="34" charset="0"/>
                <a:hlinkClick r:id="rId3"/>
              </a:rPr>
              <a:t>www.gov.uk/government/speeches/crime-in-context-speech</a:t>
            </a:r>
            <a:endParaRPr lang="en-GB" altLang="zh-CN" sz="600">
              <a:latin typeface="Arial" panose="020B0604020202020204" pitchFamily="34" charset="0"/>
            </a:endParaRPr>
          </a:p>
          <a:p>
            <a:pPr lvl="3" eaLnBrk="1" hangingPunct="1">
              <a:spcBef>
                <a:spcPct val="0"/>
              </a:spcBef>
              <a:buFontTx/>
              <a:buNone/>
            </a:pPr>
            <a:r>
              <a:rPr lang="en-GB" altLang="en-US" sz="600">
                <a:latin typeface="Arial" panose="020B0604020202020204" pitchFamily="34" charset="0"/>
                <a:cs typeface="Arial" panose="020B0604020202020204" pitchFamily="34" charset="0"/>
              </a:rPr>
              <a:t>* Ministry of Justice 8/12 Analytical Services Prisoners Criminal Backgrounds and Re-offending report</a:t>
            </a:r>
          </a:p>
        </p:txBody>
      </p:sp>
      <p:sp>
        <p:nvSpPr>
          <p:cNvPr id="73738" name="Title 1"/>
          <p:cNvSpPr txBox="1">
            <a:spLocks/>
          </p:cNvSpPr>
          <p:nvPr/>
        </p:nvSpPr>
        <p:spPr bwMode="auto">
          <a:xfrm>
            <a:off x="3411125" y="-69850"/>
            <a:ext cx="58054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GB" altLang="en-US" sz="3200" dirty="0">
                <a:latin typeface="Calibri" panose="020F0502020204030204" pitchFamily="34" charset="0"/>
                <a:cs typeface="Arial" panose="020B0604020202020204" pitchFamily="34" charset="0"/>
              </a:rPr>
              <a:t>Economic analysis of TBI &amp; Crime</a:t>
            </a:r>
            <a:br>
              <a:rPr lang="en-GB" altLang="zh-CN" sz="2700" b="1" dirty="0">
                <a:solidFill>
                  <a:srgbClr val="5F99CA"/>
                </a:solidFill>
                <a:cs typeface="Arial" panose="020B0604020202020204" pitchFamily="34" charset="0"/>
              </a:rPr>
            </a:br>
            <a:endParaRPr lang="en-GB" altLang="zh-CN" sz="750" dirty="0">
              <a:cs typeface="Arial" panose="020B0604020202020204" pitchFamily="34" charset="0"/>
            </a:endParaRPr>
          </a:p>
        </p:txBody>
      </p:sp>
      <p:pic>
        <p:nvPicPr>
          <p:cNvPr id="59402" name="Picture 11" descr="https://upload.wikimedia.org/wikipedia/commons/f/f1/Centre_logo_web_transparent.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667" y="665647"/>
            <a:ext cx="1649412"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E9FF035-9938-4B61-BAC0-01EDDC001B98}"/>
              </a:ext>
            </a:extLst>
          </p:cNvPr>
          <p:cNvPicPr>
            <a:picLocks noChangeAspect="1"/>
          </p:cNvPicPr>
          <p:nvPr/>
        </p:nvPicPr>
        <p:blipFill>
          <a:blip r:embed="rId6"/>
          <a:stretch>
            <a:fillRect/>
          </a:stretch>
        </p:blipFill>
        <p:spPr>
          <a:xfrm>
            <a:off x="4710932" y="4051507"/>
            <a:ext cx="8198796" cy="2730499"/>
          </a:xfrm>
          <a:prstGeom prst="rect">
            <a:avLst/>
          </a:prstGeom>
        </p:spPr>
      </p:pic>
      <p:pic>
        <p:nvPicPr>
          <p:cNvPr id="4" name="Picture 3">
            <a:extLst>
              <a:ext uri="{FF2B5EF4-FFF2-40B4-BE49-F238E27FC236}">
                <a16:creationId xmlns:a16="http://schemas.microsoft.com/office/drawing/2014/main" id="{3E610BF4-4759-4DEC-B73D-4A0AFCECDBA5}"/>
              </a:ext>
            </a:extLst>
          </p:cNvPr>
          <p:cNvPicPr>
            <a:picLocks noChangeAspect="1"/>
          </p:cNvPicPr>
          <p:nvPr/>
        </p:nvPicPr>
        <p:blipFill>
          <a:blip r:embed="rId7"/>
          <a:stretch>
            <a:fillRect/>
          </a:stretch>
        </p:blipFill>
        <p:spPr>
          <a:xfrm>
            <a:off x="5855647" y="646179"/>
            <a:ext cx="8476579" cy="3224409"/>
          </a:xfrm>
          <a:prstGeom prst="rect">
            <a:avLst/>
          </a:prstGeom>
        </p:spPr>
      </p:pic>
    </p:spTree>
    <p:extLst>
      <p:ext uri="{BB962C8B-B14F-4D97-AF65-F5344CB8AC3E}">
        <p14:creationId xmlns:p14="http://schemas.microsoft.com/office/powerpoint/2010/main" val="4105865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75818-3DBF-498D-9C07-6FA26A37EF2E}"/>
              </a:ext>
            </a:extLst>
          </p:cNvPr>
          <p:cNvSpPr>
            <a:spLocks noGrp="1"/>
          </p:cNvSpPr>
          <p:nvPr>
            <p:ph type="title"/>
          </p:nvPr>
        </p:nvSpPr>
        <p:spPr>
          <a:xfrm>
            <a:off x="838200" y="585216"/>
            <a:ext cx="10515600" cy="1325563"/>
          </a:xfrm>
        </p:spPr>
        <p:txBody>
          <a:bodyPr>
            <a:normAutofit fontScale="90000"/>
          </a:bodyPr>
          <a:lstStyle/>
          <a:p>
            <a:r>
              <a:rPr lang="en-GB" dirty="0">
                <a:solidFill>
                  <a:schemeClr val="bg1"/>
                </a:solidFill>
              </a:rPr>
              <a:t>Useful overview on what judicial changes needed 12-25 years (NZ) and in police custody (UK)</a:t>
            </a:r>
          </a:p>
        </p:txBody>
      </p:sp>
      <p:pic>
        <p:nvPicPr>
          <p:cNvPr id="5" name="Picture 4">
            <a:extLst>
              <a:ext uri="{FF2B5EF4-FFF2-40B4-BE49-F238E27FC236}">
                <a16:creationId xmlns:a16="http://schemas.microsoft.com/office/drawing/2014/main" id="{1097D699-AE6F-4BCE-ADEA-134D55266CFA}"/>
              </a:ext>
            </a:extLst>
          </p:cNvPr>
          <p:cNvPicPr>
            <a:picLocks noChangeAspect="1"/>
          </p:cNvPicPr>
          <p:nvPr/>
        </p:nvPicPr>
        <p:blipFill rotWithShape="1">
          <a:blip r:embed="rId2"/>
          <a:srcRect r="9273"/>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CEFB6CAF-A78B-47CF-BB55-087CBEE0FA55}"/>
              </a:ext>
            </a:extLst>
          </p:cNvPr>
          <p:cNvSpPr>
            <a:spLocks noGrp="1"/>
          </p:cNvSpPr>
          <p:nvPr>
            <p:ph idx="1"/>
          </p:nvPr>
        </p:nvSpPr>
        <p:spPr>
          <a:xfrm>
            <a:off x="7546848" y="2516777"/>
            <a:ext cx="3803904" cy="3660185"/>
          </a:xfrm>
        </p:spPr>
        <p:txBody>
          <a:bodyPr anchor="ctr">
            <a:normAutofit/>
          </a:bodyPr>
          <a:lstStyle/>
          <a:p>
            <a:r>
              <a:rPr lang="en-GB" sz="2200">
                <a:hlinkClick r:id="rId3"/>
              </a:rPr>
              <a:t>BBC Radio 4 - Law in Action, Traumatic brain injury and crime</a:t>
            </a:r>
            <a:endParaRPr lang="en-GB" sz="2200"/>
          </a:p>
        </p:txBody>
      </p:sp>
    </p:spTree>
    <p:extLst>
      <p:ext uri="{BB962C8B-B14F-4D97-AF65-F5344CB8AC3E}">
        <p14:creationId xmlns:p14="http://schemas.microsoft.com/office/powerpoint/2010/main" val="164908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0" y="1"/>
            <a:ext cx="12587591" cy="1139825"/>
          </a:xfrm>
        </p:spPr>
        <p:txBody>
          <a:bodyPr>
            <a:normAutofit fontScale="90000"/>
          </a:bodyPr>
          <a:lstStyle/>
          <a:p>
            <a:pPr eaLnBrk="1" hangingPunct="1"/>
            <a:r>
              <a:rPr lang="en-GB" altLang="zh-CN" b="1" dirty="0"/>
              <a:t>Invest in development: Spending to save…community capital</a:t>
            </a:r>
          </a:p>
        </p:txBody>
      </p:sp>
      <p:sp>
        <p:nvSpPr>
          <p:cNvPr id="62467" name="Text Box 4"/>
          <p:cNvSpPr txBox="1">
            <a:spLocks noChangeArrowheads="1"/>
          </p:cNvSpPr>
          <p:nvPr/>
        </p:nvSpPr>
        <p:spPr bwMode="auto">
          <a:xfrm>
            <a:off x="2008916" y="1358521"/>
            <a:ext cx="8174167" cy="481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108585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pPr>
            <a:r>
              <a:rPr lang="en-GB" altLang="zh-CN" sz="1700" dirty="0">
                <a:solidFill>
                  <a:srgbClr val="FF0000"/>
                </a:solidFill>
                <a:latin typeface="Arial" panose="020B0604020202020204" pitchFamily="34" charset="0"/>
                <a:cs typeface="Arial" panose="020B0604020202020204" pitchFamily="34" charset="0"/>
              </a:rPr>
              <a:t>Children and </a:t>
            </a:r>
            <a:r>
              <a:rPr lang="en-GB" altLang="zh-CN" sz="1800" b="1" dirty="0">
                <a:solidFill>
                  <a:srgbClr val="FF0000"/>
                </a:solidFill>
                <a:latin typeface="Arial" panose="020B0604020202020204" pitchFamily="34" charset="0"/>
                <a:cs typeface="Arial" panose="020B0604020202020204" pitchFamily="34" charset="0"/>
              </a:rPr>
              <a:t>young adults </a:t>
            </a:r>
            <a:r>
              <a:rPr lang="en-GB" altLang="zh-CN" sz="1700" dirty="0">
                <a:solidFill>
                  <a:srgbClr val="FF0000"/>
                </a:solidFill>
                <a:latin typeface="Arial" panose="020B0604020202020204" pitchFamily="34" charset="0"/>
                <a:cs typeface="Arial" panose="020B0604020202020204" pitchFamily="34" charset="0"/>
              </a:rPr>
              <a:t>MOST likely to get a TBI least likely to get support</a:t>
            </a:r>
          </a:p>
          <a:p>
            <a:pPr lvl="1" eaLnBrk="1" hangingPunct="1">
              <a:spcBef>
                <a:spcPct val="50000"/>
              </a:spcBef>
            </a:pPr>
            <a:r>
              <a:rPr lang="en-GB" altLang="zh-CN" sz="1700" dirty="0">
                <a:solidFill>
                  <a:srgbClr val="FF0000"/>
                </a:solidFill>
                <a:latin typeface="Arial" panose="020B0604020202020204" pitchFamily="34" charset="0"/>
                <a:cs typeface="Arial" panose="020B0604020202020204" pitchFamily="34" charset="0"/>
              </a:rPr>
              <a:t>They do </a:t>
            </a:r>
            <a:r>
              <a:rPr lang="en-GB" altLang="zh-CN" sz="1700" b="1" dirty="0">
                <a:solidFill>
                  <a:schemeClr val="accent1"/>
                </a:solidFill>
                <a:latin typeface="Arial" panose="020B0604020202020204" pitchFamily="34" charset="0"/>
                <a:cs typeface="Arial" panose="020B0604020202020204" pitchFamily="34" charset="0"/>
              </a:rPr>
              <a:t>NOT grow out of their problems, BUT probably into them</a:t>
            </a:r>
            <a:r>
              <a:rPr lang="en-GB" altLang="zh-CN" sz="1700" dirty="0">
                <a:solidFill>
                  <a:srgbClr val="FF0000"/>
                </a:solidFill>
                <a:latin typeface="Arial" panose="020B0604020202020204" pitchFamily="34" charset="0"/>
                <a:cs typeface="Arial" panose="020B0604020202020204" pitchFamily="34" charset="0"/>
              </a:rPr>
              <a:t>...especially when in adverse environments….and drugs</a:t>
            </a:r>
          </a:p>
          <a:p>
            <a:pPr eaLnBrk="1" hangingPunct="1">
              <a:spcBef>
                <a:spcPct val="50000"/>
              </a:spcBef>
            </a:pPr>
            <a:r>
              <a:rPr lang="en-GB" altLang="zh-CN" sz="1700" b="1" dirty="0">
                <a:latin typeface="Arial" panose="020B0604020202020204" pitchFamily="34" charset="0"/>
                <a:cs typeface="Arial" panose="020B0604020202020204" pitchFamily="34" charset="0"/>
              </a:rPr>
              <a:t>Parent/Social-Care-giver  support </a:t>
            </a:r>
            <a:r>
              <a:rPr lang="en-GB" altLang="zh-CN" sz="1700" i="1" dirty="0">
                <a:latin typeface="Arial" panose="020B0604020202020204" pitchFamily="34" charset="0"/>
                <a:cs typeface="Arial" panose="020B0604020202020204" pitchFamily="34" charset="0"/>
              </a:rPr>
              <a:t>important</a:t>
            </a:r>
            <a:r>
              <a:rPr lang="en-GB" altLang="zh-CN" sz="1700" dirty="0">
                <a:latin typeface="Arial" panose="020B0604020202020204" pitchFamily="34" charset="0"/>
                <a:cs typeface="Arial" panose="020B0604020202020204" pitchFamily="34" charset="0"/>
              </a:rPr>
              <a:t>….</a:t>
            </a:r>
          </a:p>
          <a:p>
            <a:pPr>
              <a:spcBef>
                <a:spcPct val="50000"/>
              </a:spcBef>
            </a:pPr>
            <a:r>
              <a:rPr lang="en-GB" altLang="zh-CN" sz="1700" b="1" dirty="0">
                <a:latin typeface="Arial" panose="020B0604020202020204" pitchFamily="34" charset="0"/>
                <a:cs typeface="Arial" panose="020B0604020202020204" pitchFamily="34" charset="0"/>
              </a:rPr>
              <a:t>School inclusion </a:t>
            </a:r>
            <a:r>
              <a:rPr lang="en-GB" altLang="zh-CN" sz="1700" dirty="0">
                <a:latin typeface="Arial" panose="020B0604020202020204" pitchFamily="34" charset="0"/>
                <a:cs typeface="Arial" panose="020B0604020202020204" pitchFamily="34" charset="0"/>
              </a:rPr>
              <a:t>with diversion/liaison processes vital…</a:t>
            </a:r>
          </a:p>
          <a:p>
            <a:pPr eaLnBrk="1" hangingPunct="1">
              <a:spcBef>
                <a:spcPct val="50000"/>
              </a:spcBef>
            </a:pPr>
            <a:r>
              <a:rPr lang="en-GB" altLang="zh-CN" sz="1700" dirty="0">
                <a:latin typeface="Arial" panose="020B0604020202020204" pitchFamily="34" charset="0"/>
                <a:cs typeface="Arial" panose="020B0604020202020204" pitchFamily="34" charset="0"/>
              </a:rPr>
              <a:t>Screening for TBI (Neuro-disability) is possible </a:t>
            </a:r>
            <a:r>
              <a:rPr lang="en-GB" altLang="zh-CN" sz="1700" b="1" dirty="0">
                <a:latin typeface="Arial" panose="020B0604020202020204" pitchFamily="34" charset="0"/>
                <a:cs typeface="Arial" panose="020B0604020202020204" pitchFamily="34" charset="0"/>
              </a:rPr>
              <a:t>(</a:t>
            </a:r>
          </a:p>
          <a:p>
            <a:pPr lvl="1">
              <a:spcBef>
                <a:spcPct val="50000"/>
              </a:spcBef>
            </a:pPr>
            <a:r>
              <a:rPr lang="en-GB" altLang="zh-CN" sz="1700" dirty="0">
                <a:latin typeface="Arial" panose="020B0604020202020204" pitchFamily="34" charset="0"/>
                <a:cs typeface="Arial" panose="020B0604020202020204" pitchFamily="34" charset="0"/>
              </a:rPr>
              <a:t>Pre-custody + DEFLECTION ….DIVERSION</a:t>
            </a:r>
          </a:p>
          <a:p>
            <a:pPr lvl="1">
              <a:spcBef>
                <a:spcPct val="50000"/>
              </a:spcBef>
            </a:pPr>
            <a:r>
              <a:rPr lang="en-GB" altLang="zh-CN" sz="1700" dirty="0">
                <a:latin typeface="Arial" panose="020B0604020202020204" pitchFamily="34" charset="0"/>
                <a:cs typeface="Arial" panose="020B0604020202020204" pitchFamily="34" charset="0"/>
              </a:rPr>
              <a:t>Custody + DIVERSION</a:t>
            </a:r>
          </a:p>
          <a:p>
            <a:pPr lvl="1">
              <a:spcBef>
                <a:spcPct val="50000"/>
              </a:spcBef>
            </a:pPr>
            <a:r>
              <a:rPr lang="en-GB" altLang="zh-CN" sz="1700" dirty="0">
                <a:latin typeface="Arial" panose="020B0604020202020204" pitchFamily="34" charset="0"/>
                <a:cs typeface="Arial" panose="020B0604020202020204" pitchFamily="34" charset="0"/>
              </a:rPr>
              <a:t>Sentencing + COMMUNITY ORDERS </a:t>
            </a:r>
          </a:p>
          <a:p>
            <a:pPr lvl="2">
              <a:spcBef>
                <a:spcPct val="50000"/>
              </a:spcBef>
            </a:pPr>
            <a:r>
              <a:rPr lang="en-GB" altLang="zh-CN" sz="1300" dirty="0">
                <a:latin typeface="Arial" panose="020B0604020202020204" pitchFamily="34" charset="0"/>
                <a:cs typeface="Arial" panose="020B0604020202020204" pitchFamily="34" charset="0"/>
              </a:rPr>
              <a:t>(see </a:t>
            </a:r>
            <a:r>
              <a:rPr lang="en-GB" altLang="zh-CN" sz="1300" b="1" dirty="0">
                <a:latin typeface="Arial" panose="020B0604020202020204" pitchFamily="34" charset="0"/>
                <a:cs typeface="Arial" panose="020B0604020202020204" pitchFamily="34" charset="0"/>
              </a:rPr>
              <a:t>new Sentencing Guidelines UK</a:t>
            </a:r>
            <a:r>
              <a:rPr lang="en-GB" altLang="zh-CN" sz="1300" dirty="0">
                <a:latin typeface="Arial" panose="020B0604020202020204" pitchFamily="34" charset="0"/>
                <a:cs typeface="Arial" panose="020B0604020202020204" pitchFamily="34" charset="0"/>
              </a:rPr>
              <a:t>)</a:t>
            </a:r>
          </a:p>
          <a:p>
            <a:pPr lvl="1">
              <a:spcBef>
                <a:spcPct val="50000"/>
              </a:spcBef>
            </a:pPr>
            <a:r>
              <a:rPr lang="en-GB" altLang="zh-CN" sz="1700" dirty="0">
                <a:latin typeface="Arial" panose="020B0604020202020204" pitchFamily="34" charset="0"/>
                <a:cs typeface="Arial" panose="020B0604020202020204" pitchFamily="34" charset="0"/>
              </a:rPr>
              <a:t>entry &amp; exit from secure estate - PLAN </a:t>
            </a:r>
            <a:r>
              <a:rPr lang="en-GB" altLang="zh-CN" sz="1700" u="sng" dirty="0">
                <a:latin typeface="Arial" panose="020B0604020202020204" pitchFamily="34" charset="0"/>
                <a:cs typeface="Arial" panose="020B0604020202020204" pitchFamily="34" charset="0"/>
              </a:rPr>
              <a:t>FOR SOCIAL RE-ENTRY </a:t>
            </a:r>
            <a:r>
              <a:rPr lang="en-GB" altLang="zh-CN" sz="1700" b="1" dirty="0">
                <a:latin typeface="Arial" panose="020B0604020202020204" pitchFamily="34" charset="0"/>
                <a:cs typeface="Arial" panose="020B0604020202020204" pitchFamily="34" charset="0"/>
              </a:rPr>
              <a:t>(NHS Justice RECONNECT)</a:t>
            </a:r>
          </a:p>
          <a:p>
            <a:pPr>
              <a:spcBef>
                <a:spcPct val="50000"/>
              </a:spcBef>
            </a:pPr>
            <a:r>
              <a:rPr lang="en-GB" altLang="zh-CN" sz="1700" b="1" dirty="0">
                <a:latin typeface="Arial" panose="020B0604020202020204" pitchFamily="34" charset="0"/>
                <a:cs typeface="Arial" panose="020B0604020202020204" pitchFamily="34" charset="0"/>
              </a:rPr>
              <a:t>Multi-agency working is vital</a:t>
            </a:r>
            <a:endParaRPr lang="en-GB" altLang="zh-CN"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5170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725613" y="-350838"/>
            <a:ext cx="8769350" cy="1277938"/>
          </a:xfrm>
        </p:spPr>
        <p:txBody>
          <a:bodyPr/>
          <a:lstStyle/>
          <a:p>
            <a:pPr eaLnBrk="1" hangingPunct="1"/>
            <a:r>
              <a:rPr lang="en-GB" altLang="zh-CN" sz="3600" b="1">
                <a:solidFill>
                  <a:srgbClr val="5F99CA"/>
                </a:solidFill>
                <a:latin typeface="Arial" panose="020B0604020202020204" pitchFamily="34" charset="0"/>
                <a:cs typeface="Arial" panose="020B0604020202020204" pitchFamily="34" charset="0"/>
              </a:rPr>
              <a:t>Traumatic Brain Injury mechanism</a:t>
            </a:r>
          </a:p>
        </p:txBody>
      </p:sp>
      <p:sp>
        <p:nvSpPr>
          <p:cNvPr id="16387" name="Content Placeholder 2"/>
          <p:cNvSpPr>
            <a:spLocks noGrp="1"/>
          </p:cNvSpPr>
          <p:nvPr>
            <p:ph idx="4294967295"/>
          </p:nvPr>
        </p:nvSpPr>
        <p:spPr>
          <a:xfrm>
            <a:off x="1625601" y="2908300"/>
            <a:ext cx="3679825" cy="2592388"/>
          </a:xfrm>
        </p:spPr>
        <p:txBody>
          <a:bodyPr>
            <a:normAutofit fontScale="92500" lnSpcReduction="20000"/>
          </a:bodyPr>
          <a:lstStyle/>
          <a:p>
            <a:pPr marL="0" indent="0">
              <a:buNone/>
            </a:pPr>
            <a:r>
              <a:rPr lang="en-GB" altLang="zh-CN" sz="1500" b="1" dirty="0">
                <a:solidFill>
                  <a:schemeClr val="accent1"/>
                </a:solidFill>
                <a:latin typeface="Arial" panose="020B0604020202020204" pitchFamily="34" charset="0"/>
                <a:cs typeface="Arial" panose="020B0604020202020204" pitchFamily="34" charset="0"/>
              </a:rPr>
              <a:t>Moderate-Severe TBI </a:t>
            </a:r>
          </a:p>
          <a:p>
            <a:pPr marL="0" indent="0">
              <a:buNone/>
            </a:pPr>
            <a:r>
              <a:rPr lang="en-GB" altLang="zh-CN" sz="1500" b="1" dirty="0">
                <a:solidFill>
                  <a:schemeClr val="accent1"/>
                </a:solidFill>
                <a:latin typeface="Arial" panose="020B0604020202020204" pitchFamily="34" charset="0"/>
                <a:cs typeface="Arial" panose="020B0604020202020204" pitchFamily="34" charset="0"/>
              </a:rPr>
              <a:t>(30 mins Loss of Consciousness)</a:t>
            </a:r>
          </a:p>
          <a:p>
            <a:pPr marL="9525" lvl="1" indent="0">
              <a:buNone/>
            </a:pPr>
            <a:r>
              <a:rPr lang="en-GB" altLang="zh-CN" sz="1500" dirty="0">
                <a:latin typeface="Arial" panose="020B0604020202020204" pitchFamily="34" charset="0"/>
                <a:cs typeface="Arial" panose="020B0604020202020204" pitchFamily="34" charset="0"/>
              </a:rPr>
              <a:t>• </a:t>
            </a:r>
            <a:r>
              <a:rPr lang="en-GB" altLang="zh-CN" sz="1200" dirty="0">
                <a:latin typeface="Arial" panose="020B0604020202020204" pitchFamily="34" charset="0"/>
                <a:cs typeface="Arial" panose="020B0604020202020204" pitchFamily="34" charset="0"/>
              </a:rPr>
              <a:t>insult to the brain from an external mechanical force…</a:t>
            </a:r>
          </a:p>
          <a:p>
            <a:pPr marL="9525" lvl="1" indent="0">
              <a:buNone/>
            </a:pPr>
            <a:r>
              <a:rPr lang="en-GB" altLang="zh-CN" sz="1200" dirty="0">
                <a:latin typeface="Arial" panose="020B0604020202020204" pitchFamily="34" charset="0"/>
                <a:cs typeface="Arial" panose="020B0604020202020204" pitchFamily="34" charset="0"/>
              </a:rPr>
              <a:t>with </a:t>
            </a:r>
            <a:r>
              <a:rPr lang="en-GB" altLang="zh-CN" sz="1200" u="sng" dirty="0">
                <a:latin typeface="Arial" panose="020B0604020202020204" pitchFamily="34" charset="0"/>
                <a:cs typeface="Arial" panose="020B0604020202020204" pitchFamily="34" charset="0"/>
              </a:rPr>
              <a:t>ROTATIONAL SHEAR </a:t>
            </a:r>
            <a:r>
              <a:rPr lang="en-GB" altLang="zh-CN" sz="1200" dirty="0">
                <a:latin typeface="Arial" panose="020B0604020202020204" pitchFamily="34" charset="0"/>
                <a:cs typeface="Arial" panose="020B0604020202020204" pitchFamily="34" charset="0"/>
              </a:rPr>
              <a:t>FORCES important</a:t>
            </a:r>
          </a:p>
          <a:p>
            <a:pPr marL="9525" lvl="1" indent="0">
              <a:buNone/>
            </a:pPr>
            <a:r>
              <a:rPr lang="en-GB" altLang="zh-CN" sz="1200" dirty="0">
                <a:solidFill>
                  <a:srgbClr val="FF0000"/>
                </a:solidFill>
                <a:latin typeface="Arial" panose="020B0604020202020204" pitchFamily="34" charset="0"/>
                <a:cs typeface="Arial" panose="020B0604020202020204" pitchFamily="34" charset="0"/>
              </a:rPr>
              <a:t>e.g. blow to the head - “fast-stop” in a crash, assault, fall. Leading to: </a:t>
            </a:r>
            <a:r>
              <a:rPr lang="en-GB" altLang="zh-CN" sz="1200" dirty="0">
                <a:latin typeface="Arial" panose="020B0604020202020204" pitchFamily="34" charset="0"/>
                <a:cs typeface="Arial" panose="020B0604020202020204" pitchFamily="34" charset="0"/>
              </a:rPr>
              <a:t>Contusions, lacerations, </a:t>
            </a:r>
            <a:r>
              <a:rPr lang="en-US" altLang="zh-CN" sz="1200" dirty="0">
                <a:latin typeface="Arial" panose="020B0604020202020204" pitchFamily="34" charset="0"/>
                <a:cs typeface="Arial" panose="020B0604020202020204" pitchFamily="34" charset="0"/>
              </a:rPr>
              <a:t> diffuse injury (</a:t>
            </a:r>
            <a:r>
              <a:rPr lang="en-US" altLang="zh-CN" sz="1200" dirty="0" err="1">
                <a:latin typeface="Arial" panose="020B0604020202020204" pitchFamily="34" charset="0"/>
                <a:cs typeface="Arial" panose="020B0604020202020204" pitchFamily="34" charset="0"/>
              </a:rPr>
              <a:t>eg</a:t>
            </a:r>
            <a:r>
              <a:rPr lang="en-US" altLang="zh-CN" sz="1200" dirty="0">
                <a:latin typeface="Arial" panose="020B0604020202020204" pitchFamily="34" charset="0"/>
                <a:cs typeface="Arial" panose="020B0604020202020204" pitchFamily="34" charset="0"/>
              </a:rPr>
              <a:t> diffuse axonal shearing)</a:t>
            </a:r>
          </a:p>
          <a:p>
            <a:pPr marL="9525" lvl="1" indent="0">
              <a:buNone/>
            </a:pPr>
            <a:r>
              <a:rPr lang="en-GB" altLang="zh-CN" sz="1200" dirty="0">
                <a:latin typeface="Arial" panose="020B0604020202020204" pitchFamily="34" charset="0"/>
                <a:cs typeface="Arial" panose="020B0604020202020204" pitchFamily="34" charset="0"/>
              </a:rPr>
              <a:t>• </a:t>
            </a:r>
            <a:r>
              <a:rPr lang="en-GB" altLang="zh-CN" sz="1200" u="sng" dirty="0">
                <a:latin typeface="Arial" panose="020B0604020202020204" pitchFamily="34" charset="0"/>
                <a:cs typeface="Arial" panose="020B0604020202020204" pitchFamily="34" charset="0"/>
              </a:rPr>
              <a:t>frontal and temporal most common sites of injury</a:t>
            </a:r>
          </a:p>
          <a:p>
            <a:pPr marL="0" indent="0">
              <a:buNone/>
            </a:pPr>
            <a:r>
              <a:rPr lang="en-US" altLang="zh-CN" sz="1500" b="1" u="sng" dirty="0">
                <a:solidFill>
                  <a:srgbClr val="5F99CA"/>
                </a:solidFill>
                <a:latin typeface="Arial" panose="020B0604020202020204" pitchFamily="34" charset="0"/>
                <a:cs typeface="Arial" panose="020B0604020202020204" pitchFamily="34" charset="0"/>
              </a:rPr>
              <a:t>MILD TBI </a:t>
            </a:r>
            <a:r>
              <a:rPr lang="en-US" altLang="zh-CN" sz="1500" b="1" dirty="0">
                <a:solidFill>
                  <a:srgbClr val="5F99CA"/>
                </a:solidFill>
                <a:latin typeface="Arial" panose="020B0604020202020204" pitchFamily="34" charset="0"/>
                <a:cs typeface="Arial" panose="020B0604020202020204" pitchFamily="34" charset="0"/>
              </a:rPr>
              <a:t>– same mechanisms</a:t>
            </a:r>
          </a:p>
          <a:p>
            <a:pPr marL="0" indent="0">
              <a:buNone/>
            </a:pPr>
            <a:r>
              <a:rPr lang="en-US" altLang="zh-CN" sz="1500" b="1" dirty="0">
                <a:solidFill>
                  <a:srgbClr val="5F99CA"/>
                </a:solidFill>
                <a:latin typeface="Arial" panose="020B0604020202020204" pitchFamily="34" charset="0"/>
                <a:cs typeface="Arial" panose="020B0604020202020204" pitchFamily="34" charset="0"/>
              </a:rPr>
              <a:t>with more “dosage” (e.g. repeated injury, or longer LOCV 10-30) = more likely problems (SEE Erin Bigler ***)</a:t>
            </a:r>
            <a:endParaRPr lang="en-US" altLang="zh-CN" sz="1500" dirty="0">
              <a:cs typeface="Arial" panose="020B0604020202020204" pitchFamily="34" charset="0"/>
            </a:endParaRPr>
          </a:p>
        </p:txBody>
      </p:sp>
      <p:pic>
        <p:nvPicPr>
          <p:cNvPr id="16388" name="Picture 8" descr="socio-emotional_processing_network NEWEST.jpe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41789" y="806451"/>
            <a:ext cx="2530475"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descr="IMAG00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0500" y="1149350"/>
            <a:ext cx="143668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2"/>
          <p:cNvGraphicFramePr>
            <a:graphicFrameLocks noChangeAspect="1"/>
          </p:cNvGraphicFramePr>
          <p:nvPr/>
        </p:nvGraphicFramePr>
        <p:xfrm>
          <a:off x="8269288" y="3027364"/>
          <a:ext cx="2265362" cy="1474787"/>
        </p:xfrm>
        <a:graphic>
          <a:graphicData uri="http://schemas.openxmlformats.org/presentationml/2006/ole">
            <mc:AlternateContent xmlns:mc="http://schemas.openxmlformats.org/markup-compatibility/2006">
              <mc:Choice xmlns:v="urn:schemas-microsoft-com:vml" Requires="v">
                <p:oleObj spid="_x0000_s1233" name="Photo Editor Photo" r:id="rId9" imgW="5334462" imgH="4358095" progId="">
                  <p:embed/>
                </p:oleObj>
              </mc:Choice>
              <mc:Fallback>
                <p:oleObj name="Photo Editor Photo" r:id="rId9" imgW="5334462" imgH="4358095"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69288" y="3027364"/>
                        <a:ext cx="2265362"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391" name="Picture 7" descr="headinjury2.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507038" y="3086100"/>
            <a:ext cx="2322512"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6" descr="http://www.adaweb.net/Portals/0/Coroner/images/brain.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94489" y="968376"/>
            <a:ext cx="22701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8" descr="ANd9GcTpzm98CHGwyPb2gp0atM6zrakNZmq4MeP3XWBZYwlhiGAQ_cW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2276" y="627064"/>
            <a:ext cx="2479675"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17"/>
          <p:cNvSpPr txBox="1">
            <a:spLocks noChangeArrowheads="1"/>
          </p:cNvSpPr>
          <p:nvPr/>
        </p:nvSpPr>
        <p:spPr bwMode="auto">
          <a:xfrm>
            <a:off x="1524000" y="6235700"/>
            <a:ext cx="9182100" cy="338554"/>
          </a:xfrm>
          <a:prstGeom prst="rect">
            <a:avLst/>
          </a:prstGeom>
          <a:solidFill>
            <a:srgbClr val="5F99C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600">
              <a:latin typeface="Arial" panose="020B0604020202020204" pitchFamily="34" charset="0"/>
              <a:cs typeface="Times New Roman" panose="02020603050405020304" pitchFamily="18" charset="0"/>
            </a:endParaRPr>
          </a:p>
        </p:txBody>
      </p:sp>
      <p:pic>
        <p:nvPicPr>
          <p:cNvPr id="16395" name="Picture 1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547814" y="6153151"/>
            <a:ext cx="16906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3" descr="ct24m"/>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49964" y="4829176"/>
            <a:ext cx="20288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4" descr="ct23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99475" y="4665664"/>
            <a:ext cx="1995488"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11569700" y="6235700"/>
            <a:ext cx="406400" cy="406400"/>
          </a:xfrm>
          <a:prstGeom prst="rect">
            <a:avLst/>
          </a:prstGeom>
        </p:spPr>
      </p:pic>
    </p:spTree>
    <p:custDataLst>
      <p:tags r:id="rId2"/>
    </p:custDataLst>
    <p:extLst>
      <p:ext uri="{BB962C8B-B14F-4D97-AF65-F5344CB8AC3E}">
        <p14:creationId xmlns:p14="http://schemas.microsoft.com/office/powerpoint/2010/main" val="2943038206"/>
      </p:ext>
    </p:extLst>
  </p:cSld>
  <p:clrMapOvr>
    <a:masterClrMapping/>
  </p:clrMapOvr>
  <mc:AlternateContent xmlns:mc="http://schemas.openxmlformats.org/markup-compatibility/2006" xmlns:p14="http://schemas.microsoft.com/office/powerpoint/2010/main">
    <mc:Choice Requires="p14">
      <p:transition spd="slow" p14:dur="2000" advTm="41164"/>
    </mc:Choice>
    <mc:Fallback xmlns="">
      <p:transition spd="slow" advTm="411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0" showWhenStopped="0">
                <p:cTn id="13"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1866900" y="0"/>
            <a:ext cx="8229600" cy="1143000"/>
          </a:xfrm>
        </p:spPr>
        <p:txBody>
          <a:bodyPr anchor="t"/>
          <a:lstStyle/>
          <a:p>
            <a:pPr eaLnBrk="1" hangingPunct="1"/>
            <a:r>
              <a:rPr lang="en-GB" altLang="zh-CN" sz="3600" b="1">
                <a:solidFill>
                  <a:srgbClr val="5F99CA"/>
                </a:solidFill>
                <a:latin typeface="Arial" panose="020B0604020202020204" pitchFamily="34" charset="0"/>
                <a:cs typeface="Arial" panose="020B0604020202020204" pitchFamily="34" charset="0"/>
              </a:rPr>
              <a:t>Rates of Traumatic Brain Injury:</a:t>
            </a:r>
          </a:p>
        </p:txBody>
      </p:sp>
      <p:pic>
        <p:nvPicPr>
          <p:cNvPr id="1843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1650" y="2455863"/>
            <a:ext cx="578485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73425" y="4949826"/>
            <a:ext cx="15113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7"/>
          <p:cNvSpPr>
            <a:spLocks noChangeArrowheads="1"/>
          </p:cNvSpPr>
          <p:nvPr/>
        </p:nvSpPr>
        <p:spPr bwMode="auto">
          <a:xfrm>
            <a:off x="5016501" y="5287964"/>
            <a:ext cx="54403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zh-CN" sz="1600" b="1">
              <a:solidFill>
                <a:schemeClr val="accent1"/>
              </a:solidFill>
              <a:latin typeface="Arial" panose="020B0604020202020204" pitchFamily="34" charset="0"/>
            </a:endParaRPr>
          </a:p>
          <a:p>
            <a:pPr eaLnBrk="1" hangingPunct="1">
              <a:spcBef>
                <a:spcPct val="0"/>
              </a:spcBef>
              <a:buFontTx/>
              <a:buNone/>
            </a:pPr>
            <a:r>
              <a:rPr lang="en-GB" altLang="zh-CN" sz="1200">
                <a:latin typeface="Arial" panose="020B0604020202020204" pitchFamily="34" charset="0"/>
              </a:rPr>
              <a:t>Yates, Williams et al: Attendance rates for </a:t>
            </a:r>
            <a:r>
              <a:rPr lang="en-GB" altLang="zh-CN" sz="1200" b="1">
                <a:solidFill>
                  <a:srgbClr val="5F99CA"/>
                </a:solidFill>
                <a:latin typeface="Arial" panose="020B0604020202020204" pitchFamily="34" charset="0"/>
              </a:rPr>
              <a:t>moderate to severe head injury </a:t>
            </a:r>
            <a:r>
              <a:rPr lang="en-GB" altLang="zh-CN" sz="1200">
                <a:latin typeface="Arial" panose="020B0604020202020204" pitchFamily="34" charset="0"/>
              </a:rPr>
              <a:t>per 100,000 population </a:t>
            </a:r>
            <a:r>
              <a:rPr lang="en-GB" altLang="zh-CN" sz="1200" b="1">
                <a:solidFill>
                  <a:srgbClr val="5F99CA"/>
                </a:solidFill>
                <a:latin typeface="Arial" panose="020B0604020202020204" pitchFamily="34" charset="0"/>
              </a:rPr>
              <a:t>Age, gender, urban location </a:t>
            </a:r>
            <a:r>
              <a:rPr lang="en-GB" altLang="zh-CN" sz="1200">
                <a:latin typeface="Arial" panose="020B0604020202020204" pitchFamily="34" charset="0"/>
              </a:rPr>
              <a:t>and</a:t>
            </a:r>
            <a:r>
              <a:rPr lang="en-GB" altLang="zh-CN" sz="1200" b="1">
                <a:latin typeface="Arial" panose="020B0604020202020204" pitchFamily="34" charset="0"/>
              </a:rPr>
              <a:t> </a:t>
            </a:r>
            <a:r>
              <a:rPr lang="en-GB" altLang="zh-CN" sz="1200" b="1">
                <a:solidFill>
                  <a:srgbClr val="5F99CA"/>
                </a:solidFill>
                <a:latin typeface="Arial" panose="020B0604020202020204" pitchFamily="34" charset="0"/>
              </a:rPr>
              <a:t>social deprivation </a:t>
            </a:r>
            <a:r>
              <a:rPr lang="en-GB" altLang="zh-CN" sz="1200">
                <a:latin typeface="Arial" panose="020B0604020202020204" pitchFamily="34" charset="0"/>
              </a:rPr>
              <a:t>as</a:t>
            </a:r>
            <a:r>
              <a:rPr lang="en-GB" altLang="zh-CN" sz="1200" b="1">
                <a:latin typeface="Arial" panose="020B0604020202020204" pitchFamily="34" charset="0"/>
              </a:rPr>
              <a:t> </a:t>
            </a:r>
            <a:r>
              <a:rPr lang="en-GB" altLang="zh-CN" sz="1200" b="1">
                <a:solidFill>
                  <a:srgbClr val="5F99CA"/>
                </a:solidFill>
                <a:latin typeface="Arial" panose="020B0604020202020204" pitchFamily="34" charset="0"/>
              </a:rPr>
              <a:t>key risk factors</a:t>
            </a:r>
            <a:endParaRPr lang="en-US" altLang="zh-CN" sz="1200" b="1">
              <a:solidFill>
                <a:srgbClr val="5F99CA"/>
              </a:solidFill>
              <a:latin typeface="Arial" panose="020B0604020202020204" pitchFamily="34" charset="0"/>
            </a:endParaRPr>
          </a:p>
        </p:txBody>
      </p:sp>
      <p:pic>
        <p:nvPicPr>
          <p:cNvPr id="18438" name="Picture 12" descr="Logo of jnnpsy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5500" y="6378576"/>
            <a:ext cx="34925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12"/>
          <p:cNvSpPr>
            <a:spLocks noChangeArrowheads="1"/>
          </p:cNvSpPr>
          <p:nvPr/>
        </p:nvSpPr>
        <p:spPr bwMode="auto">
          <a:xfrm>
            <a:off x="5375275" y="1841501"/>
            <a:ext cx="49911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zh-CN" sz="1800" b="1" u="sng">
                <a:latin typeface="Arial" panose="020B0604020202020204" pitchFamily="34" charset="0"/>
                <a:cs typeface="Arial" panose="020B0604020202020204" pitchFamily="34" charset="0"/>
              </a:rPr>
              <a:t>12% (adults) may have had a TBI with a LOC </a:t>
            </a:r>
            <a:r>
              <a:rPr lang="en-GB" altLang="zh-CN" sz="1000">
                <a:latin typeface="Arial" panose="020B0604020202020204" pitchFamily="34" charset="0"/>
                <a:cs typeface="Arial" panose="020B0604020202020204" pitchFamily="34" charset="0"/>
              </a:rPr>
              <a:t>(Frost et al, 2013) </a:t>
            </a:r>
          </a:p>
          <a:p>
            <a:pPr eaLnBrk="1" hangingPunct="1">
              <a:spcBef>
                <a:spcPct val="0"/>
              </a:spcBef>
              <a:buFontTx/>
              <a:buNone/>
            </a:pPr>
            <a:r>
              <a:rPr lang="en-GB" altLang="zh-CN" sz="1000" b="1">
                <a:latin typeface="Arial" panose="020B0604020202020204" pitchFamily="34" charset="0"/>
                <a:cs typeface="Arial" panose="020B0604020202020204" pitchFamily="34" charset="0"/>
              </a:rPr>
              <a:t>2/100 moderate to severe 8-10/100 milder forms</a:t>
            </a:r>
          </a:p>
        </p:txBody>
      </p:sp>
      <p:sp>
        <p:nvSpPr>
          <p:cNvPr id="18440" name="Rectangle 9"/>
          <p:cNvSpPr>
            <a:spLocks noChangeArrowheads="1"/>
          </p:cNvSpPr>
          <p:nvPr/>
        </p:nvSpPr>
        <p:spPr bwMode="auto">
          <a:xfrm>
            <a:off x="5199064" y="779464"/>
            <a:ext cx="50752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zh-CN" sz="1800">
                <a:latin typeface="Arial" panose="020B0604020202020204" pitchFamily="34" charset="0"/>
              </a:rPr>
              <a:t>TBI (RTAs, Falls, Assaults) –</a:t>
            </a:r>
          </a:p>
          <a:p>
            <a:pPr eaLnBrk="1" hangingPunct="1">
              <a:spcBef>
                <a:spcPct val="0"/>
              </a:spcBef>
              <a:buFontTx/>
              <a:buNone/>
            </a:pPr>
            <a:r>
              <a:rPr lang="en-GB" altLang="zh-CN" sz="1800" b="1">
                <a:latin typeface="Arial" panose="020B0604020202020204" pitchFamily="34" charset="0"/>
              </a:rPr>
              <a:t>- biggest causes of death and disability in children &amp; young people </a:t>
            </a:r>
            <a:r>
              <a:rPr lang="en-GB" altLang="zh-CN" sz="1800">
                <a:latin typeface="Arial" panose="020B0604020202020204" pitchFamily="34" charset="0"/>
              </a:rPr>
              <a:t>WORLDWIDE  </a:t>
            </a:r>
          </a:p>
        </p:txBody>
      </p:sp>
      <p:sp>
        <p:nvSpPr>
          <p:cNvPr id="18441" name="AutoShape 10" descr="Image result for the world"/>
          <p:cNvSpPr>
            <a:spLocks noChangeAspect="1" noChangeArrowheads="1"/>
          </p:cNvSpPr>
          <p:nvPr/>
        </p:nvSpPr>
        <p:spPr bwMode="auto">
          <a:xfrm>
            <a:off x="149225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pic>
        <p:nvPicPr>
          <p:cNvPr id="18442" name="Picture 1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44639" y="6338889"/>
            <a:ext cx="10874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rot="19587068">
            <a:off x="3363913" y="3852864"/>
            <a:ext cx="1047750" cy="200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45" name="TextBox 1"/>
          <p:cNvSpPr txBox="1">
            <a:spLocks noChangeArrowheads="1"/>
          </p:cNvSpPr>
          <p:nvPr/>
        </p:nvSpPr>
        <p:spPr bwMode="auto">
          <a:xfrm>
            <a:off x="1689101" y="806451"/>
            <a:ext cx="278606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Arial" panose="020B0604020202020204" pitchFamily="34" charset="0"/>
              </a:rPr>
              <a:t>Injury &amp; Violence – </a:t>
            </a:r>
          </a:p>
          <a:p>
            <a:pPr>
              <a:spcBef>
                <a:spcPct val="0"/>
              </a:spcBef>
              <a:buFontTx/>
              <a:buNone/>
            </a:pPr>
            <a:r>
              <a:rPr lang="en-GB" altLang="en-US" sz="1800">
                <a:latin typeface="Arial" panose="020B0604020202020204" pitchFamily="34" charset="0"/>
              </a:rPr>
              <a:t>the two leading causes pf death in 10-24 age group</a:t>
            </a:r>
          </a:p>
          <a:p>
            <a:pPr>
              <a:spcBef>
                <a:spcPct val="0"/>
              </a:spcBef>
              <a:buFontTx/>
              <a:buNone/>
            </a:pPr>
            <a:r>
              <a:rPr lang="en-GB" altLang="en-US" sz="1800">
                <a:latin typeface="Arial" panose="020B0604020202020204" pitchFamily="34" charset="0"/>
              </a:rPr>
              <a:t> </a:t>
            </a:r>
          </a:p>
          <a:p>
            <a:pPr fontAlgn="t">
              <a:spcBef>
                <a:spcPct val="0"/>
              </a:spcBef>
              <a:buFontTx/>
              <a:buNone/>
            </a:pPr>
            <a:r>
              <a:rPr lang="en-GB" altLang="en-US" sz="1200">
                <a:latin typeface="Arial" panose="020B0604020202020204" pitchFamily="34" charset="0"/>
                <a:hlinkClick r:id="rId9"/>
              </a:rPr>
              <a:t>Neuropsychiatr Dis Treat</a:t>
            </a:r>
            <a:r>
              <a:rPr lang="en-GB" altLang="en-US" sz="1200">
                <a:latin typeface="Arial" panose="020B0604020202020204" pitchFamily="34" charset="0"/>
              </a:rPr>
              <a:t>. 2013; 9: 449–461.doi: </a:t>
            </a:r>
            <a:r>
              <a:rPr lang="en-GB" altLang="en-US" sz="1200">
                <a:latin typeface="Arial" panose="020B0604020202020204" pitchFamily="34" charset="0"/>
                <a:hlinkClick r:id="rId10"/>
              </a:rPr>
              <a:t>10.2147/NDT.S39776</a:t>
            </a:r>
            <a:endParaRPr lang="en-GB" altLang="en-US" sz="1200">
              <a:latin typeface="Arial" panose="020B0604020202020204" pitchFamily="34" charset="0"/>
            </a:endParaRPr>
          </a:p>
          <a:p>
            <a:pPr>
              <a:spcBef>
                <a:spcPct val="0"/>
              </a:spcBef>
              <a:buFontTx/>
              <a:buNone/>
            </a:pPr>
            <a:r>
              <a:rPr lang="en-GB" altLang="en-US" sz="1200">
                <a:latin typeface="Arial" panose="020B0604020202020204" pitchFamily="34" charset="0"/>
              </a:rPr>
              <a:t>Maturation of the adolescent brain</a:t>
            </a:r>
          </a:p>
          <a:p>
            <a:pPr>
              <a:spcBef>
                <a:spcPct val="0"/>
              </a:spcBef>
              <a:buFontTx/>
              <a:buNone/>
            </a:pPr>
            <a:r>
              <a:rPr lang="en-GB" altLang="en-US" sz="1200">
                <a:latin typeface="Arial" panose="020B0604020202020204" pitchFamily="34" charset="0"/>
                <a:hlinkClick r:id="rId11"/>
              </a:rPr>
              <a:t>Mariam Arain</a:t>
            </a:r>
            <a:r>
              <a:rPr lang="en-GB" altLang="en-US" sz="1200">
                <a:latin typeface="Arial" panose="020B0604020202020204" pitchFamily="34" charset="0"/>
              </a:rPr>
              <a:t>, etal</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569700" y="6235700"/>
            <a:ext cx="406400" cy="406400"/>
          </a:xfrm>
          <a:prstGeom prst="rect">
            <a:avLst/>
          </a:prstGeom>
        </p:spPr>
      </p:pic>
      <p:sp>
        <p:nvSpPr>
          <p:cNvPr id="2" name="Oval 1"/>
          <p:cNvSpPr/>
          <p:nvPr/>
        </p:nvSpPr>
        <p:spPr>
          <a:xfrm>
            <a:off x="1005136" y="3540941"/>
            <a:ext cx="2844242" cy="23574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
          <p:cNvSpPr txBox="1">
            <a:spLocks noChangeArrowheads="1"/>
          </p:cNvSpPr>
          <p:nvPr/>
        </p:nvSpPr>
        <p:spPr bwMode="auto">
          <a:xfrm>
            <a:off x="1828800" y="3832225"/>
            <a:ext cx="2058988"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500" b="1" dirty="0">
                <a:solidFill>
                  <a:srgbClr val="FF0000"/>
                </a:solidFill>
                <a:latin typeface="Arial" panose="020B0604020202020204" pitchFamily="34" charset="0"/>
              </a:rPr>
              <a:t>5-5-5</a:t>
            </a:r>
          </a:p>
          <a:p>
            <a:pPr>
              <a:spcBef>
                <a:spcPct val="0"/>
              </a:spcBef>
              <a:buFontTx/>
              <a:buNone/>
            </a:pPr>
            <a:r>
              <a:rPr lang="en-GB" altLang="en-US" sz="1800" b="1" dirty="0">
                <a:latin typeface="Arial" panose="020B0604020202020204" pitchFamily="34" charset="0"/>
              </a:rPr>
              <a:t>Under 5 years</a:t>
            </a:r>
          </a:p>
          <a:p>
            <a:pPr>
              <a:spcBef>
                <a:spcPct val="0"/>
              </a:spcBef>
              <a:buFontTx/>
              <a:buNone/>
            </a:pPr>
            <a:r>
              <a:rPr lang="en-GB" altLang="en-US" sz="1800" b="1" dirty="0">
                <a:latin typeface="Arial" panose="020B0604020202020204" pitchFamily="34" charset="0"/>
              </a:rPr>
              <a:t>In poorest 5%</a:t>
            </a:r>
          </a:p>
          <a:p>
            <a:pPr>
              <a:spcBef>
                <a:spcPct val="0"/>
              </a:spcBef>
              <a:buFontTx/>
              <a:buNone/>
            </a:pPr>
            <a:r>
              <a:rPr lang="en-GB" altLang="en-US" sz="1800" b="1" dirty="0">
                <a:latin typeface="Arial" panose="020B0604020202020204" pitchFamily="34" charset="0"/>
              </a:rPr>
              <a:t>5 times more likely to be injured</a:t>
            </a:r>
          </a:p>
        </p:txBody>
      </p:sp>
    </p:spTree>
    <p:extLst>
      <p:ext uri="{BB962C8B-B14F-4D97-AF65-F5344CB8AC3E}">
        <p14:creationId xmlns:p14="http://schemas.microsoft.com/office/powerpoint/2010/main" val="1006846775"/>
      </p:ext>
    </p:extLst>
  </p:cSld>
  <p:clrMapOvr>
    <a:masterClrMapping/>
  </p:clrMapOvr>
  <mc:AlternateContent xmlns:mc="http://schemas.openxmlformats.org/markup-compatibility/2006" xmlns:p14="http://schemas.microsoft.com/office/powerpoint/2010/main">
    <mc:Choice Requires="p14">
      <p:transition spd="slow" p14:dur="2000" advTm="29278"/>
    </mc:Choice>
    <mc:Fallback xmlns="">
      <p:transition spd="slow" advTm="292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774826" y="-201613"/>
            <a:ext cx="8791575" cy="1143001"/>
          </a:xfrm>
        </p:spPr>
        <p:txBody>
          <a:bodyPr/>
          <a:lstStyle/>
          <a:p>
            <a:pPr eaLnBrk="1" hangingPunct="1"/>
            <a:r>
              <a:rPr lang="en-GB" altLang="en-US" sz="2400" b="1">
                <a:solidFill>
                  <a:srgbClr val="FF0000"/>
                </a:solidFill>
                <a:latin typeface="Arial" panose="020B0604020202020204" pitchFamily="34" charset="0"/>
                <a:cs typeface="Arial" panose="020B0604020202020204" pitchFamily="34" charset="0"/>
              </a:rPr>
              <a:t>TBI &amp; “Personality Change” in children and young people</a:t>
            </a:r>
          </a:p>
        </p:txBody>
      </p:sp>
      <p:sp>
        <p:nvSpPr>
          <p:cNvPr id="2" name="Text Box 5"/>
          <p:cNvSpPr txBox="1">
            <a:spLocks noChangeArrowheads="1"/>
          </p:cNvSpPr>
          <p:nvPr/>
        </p:nvSpPr>
        <p:spPr bwMode="auto">
          <a:xfrm>
            <a:off x="1919289" y="711200"/>
            <a:ext cx="3959225" cy="338138"/>
          </a:xfrm>
          <a:prstGeom prst="rect">
            <a:avLst/>
          </a:prstGeom>
          <a:solidFill>
            <a:schemeClr val="bg1">
              <a:lumMod val="85000"/>
            </a:schemeClr>
          </a:solidFill>
          <a:ln>
            <a:noFill/>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GB" altLang="en-US" sz="1600" b="1" dirty="0">
                <a:solidFill>
                  <a:srgbClr val="5F99CA"/>
                </a:solidFill>
                <a:ea typeface="Arial" charset="0"/>
                <a:cs typeface="Arial" charset="0"/>
              </a:rPr>
              <a:t>Moderate to Severe TBI: (20% </a:t>
            </a:r>
            <a:r>
              <a:rPr lang="en-GB" altLang="en-US" sz="1600" b="1" dirty="0" err="1">
                <a:solidFill>
                  <a:srgbClr val="5F99CA"/>
                </a:solidFill>
                <a:ea typeface="Arial" charset="0"/>
                <a:cs typeface="Arial" charset="0"/>
              </a:rPr>
              <a:t>approx</a:t>
            </a:r>
            <a:r>
              <a:rPr lang="en-GB" altLang="en-US" sz="1600" b="1" dirty="0">
                <a:solidFill>
                  <a:srgbClr val="5F99CA"/>
                </a:solidFill>
                <a:ea typeface="Arial" charset="0"/>
                <a:cs typeface="Arial" charset="0"/>
              </a:rPr>
              <a:t>)</a:t>
            </a:r>
          </a:p>
        </p:txBody>
      </p:sp>
      <p:sp>
        <p:nvSpPr>
          <p:cNvPr id="27652" name="Text Box 17"/>
          <p:cNvSpPr txBox="1">
            <a:spLocks noChangeArrowheads="1"/>
          </p:cNvSpPr>
          <p:nvPr/>
        </p:nvSpPr>
        <p:spPr bwMode="auto">
          <a:xfrm>
            <a:off x="6240464" y="723900"/>
            <a:ext cx="3887787" cy="338138"/>
          </a:xfrm>
          <a:prstGeom prst="rect">
            <a:avLst/>
          </a:prstGeom>
          <a:solidFill>
            <a:srgbClr val="5F99C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GB" altLang="en-US" sz="1600" b="1">
                <a:solidFill>
                  <a:schemeClr val="bg1"/>
                </a:solidFill>
                <a:latin typeface="Arial" panose="020B0604020202020204" pitchFamily="34" charset="0"/>
                <a:cs typeface="Arial" panose="020B0604020202020204" pitchFamily="34" charset="0"/>
              </a:rPr>
              <a:t>Mild TBI: (80% approx)</a:t>
            </a:r>
          </a:p>
        </p:txBody>
      </p:sp>
      <p:sp>
        <p:nvSpPr>
          <p:cNvPr id="25612" name="Rectangle 12"/>
          <p:cNvSpPr>
            <a:spLocks noChangeArrowheads="1"/>
          </p:cNvSpPr>
          <p:nvPr/>
        </p:nvSpPr>
        <p:spPr bwMode="auto">
          <a:xfrm>
            <a:off x="605633" y="1267299"/>
            <a:ext cx="5400674" cy="1261884"/>
          </a:xfrm>
          <a:prstGeom prst="rect">
            <a:avLst/>
          </a:prstGeom>
          <a:noFill/>
          <a:ln w="9525">
            <a:noFill/>
            <a:miter lim="800000"/>
            <a:headEnd/>
            <a:tailEnd/>
          </a:ln>
          <a:effec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GB" altLang="zh-CN" sz="1600" b="1" dirty="0">
                <a:solidFill>
                  <a:srgbClr val="5F99CA"/>
                </a:solidFill>
              </a:rPr>
              <a:t>Cognition – </a:t>
            </a:r>
            <a:r>
              <a:rPr lang="en-GB" altLang="zh-CN" sz="1400" b="1" dirty="0">
                <a:solidFill>
                  <a:srgbClr val="5F99CA"/>
                </a:solidFill>
              </a:rPr>
              <a:t>attention, memory, executive, social cognition</a:t>
            </a:r>
          </a:p>
          <a:p>
            <a:pPr eaLnBrk="1" hangingPunct="1">
              <a:defRPr/>
            </a:pPr>
            <a:r>
              <a:rPr lang="en-GB" altLang="zh-CN" sz="1600" b="1" dirty="0">
                <a:solidFill>
                  <a:srgbClr val="5F99CA"/>
                </a:solidFill>
              </a:rPr>
              <a:t>Behaviour – dis-inhibition, anger, </a:t>
            </a:r>
            <a:r>
              <a:rPr lang="en-GB" altLang="zh-CN" sz="1600" b="1" dirty="0" err="1">
                <a:solidFill>
                  <a:srgbClr val="5F99CA"/>
                </a:solidFill>
              </a:rPr>
              <a:t>etc</a:t>
            </a:r>
            <a:endParaRPr lang="en-GB" altLang="zh-CN" sz="1600" b="1" dirty="0">
              <a:solidFill>
                <a:srgbClr val="5F99CA"/>
              </a:solidFill>
            </a:endParaRPr>
          </a:p>
          <a:p>
            <a:pPr eaLnBrk="1" hangingPunct="1">
              <a:defRPr/>
            </a:pPr>
            <a:r>
              <a:rPr lang="en-GB" altLang="zh-CN" sz="1600" b="1" dirty="0">
                <a:solidFill>
                  <a:srgbClr val="5F99CA"/>
                </a:solidFill>
              </a:rPr>
              <a:t>Mood – depression, anxiety…</a:t>
            </a:r>
          </a:p>
          <a:p>
            <a:pPr eaLnBrk="1" hangingPunct="1">
              <a:defRPr/>
            </a:pPr>
            <a:r>
              <a:rPr lang="en-GB" altLang="zh-CN" sz="1000" dirty="0"/>
              <a:t>(Hawley, 2003; Anderson et al 2006; Max, 2001; Tonks et al, 2010</a:t>
            </a:r>
            <a:r>
              <a:rPr lang="en-GB" altLang="en-US" sz="1000" dirty="0"/>
              <a:t>)</a:t>
            </a:r>
          </a:p>
          <a:p>
            <a:pPr eaLnBrk="1" hangingPunct="1">
              <a:defRPr/>
            </a:pPr>
            <a:endParaRPr lang="en-GB" altLang="en-US" i="1" dirty="0">
              <a:effectLst>
                <a:outerShdw blurRad="38100" dist="38100" dir="2700000" algn="tl">
                  <a:srgbClr val="C0C0C0"/>
                </a:outerShdw>
              </a:effectLst>
            </a:endParaRPr>
          </a:p>
        </p:txBody>
      </p:sp>
      <p:sp>
        <p:nvSpPr>
          <p:cNvPr id="27654" name="Rectangle 7"/>
          <p:cNvSpPr>
            <a:spLocks noChangeArrowheads="1"/>
          </p:cNvSpPr>
          <p:nvPr/>
        </p:nvSpPr>
        <p:spPr bwMode="auto">
          <a:xfrm>
            <a:off x="6275388" y="1046163"/>
            <a:ext cx="3814762"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zh-CN" sz="1600" b="1">
                <a:solidFill>
                  <a:srgbClr val="5F99CA"/>
                </a:solidFill>
                <a:latin typeface="Arial" panose="020B0604020202020204" pitchFamily="34" charset="0"/>
              </a:rPr>
              <a:t>“complicated”, or cumulative, injury may be linked to: problems in attention and inhibitory control </a:t>
            </a:r>
          </a:p>
          <a:p>
            <a:pPr eaLnBrk="1" hangingPunct="1">
              <a:spcBef>
                <a:spcPct val="0"/>
              </a:spcBef>
              <a:buFontTx/>
              <a:buNone/>
            </a:pPr>
            <a:r>
              <a:rPr lang="en-GB" altLang="zh-CN" sz="1000">
                <a:latin typeface="Arial" panose="020B0604020202020204" pitchFamily="34" charset="0"/>
              </a:rPr>
              <a:t>(Williams, Potter &amp; Ryland, 2010; Wall, Williams et al, 2006; Williams et al, 2012)</a:t>
            </a:r>
          </a:p>
          <a:p>
            <a:pPr eaLnBrk="1" hangingPunct="1">
              <a:spcBef>
                <a:spcPct val="0"/>
              </a:spcBef>
              <a:buFontTx/>
              <a:buNone/>
            </a:pPr>
            <a:endParaRPr lang="en-GB" altLang="en-US" sz="1800">
              <a:latin typeface="Arial" panose="020B0604020202020204" pitchFamily="34" charset="0"/>
            </a:endParaRPr>
          </a:p>
        </p:txBody>
      </p:sp>
      <p:sp>
        <p:nvSpPr>
          <p:cNvPr id="27655" name="Rectangle 8"/>
          <p:cNvSpPr>
            <a:spLocks noChangeArrowheads="1"/>
          </p:cNvSpPr>
          <p:nvPr/>
        </p:nvSpPr>
        <p:spPr bwMode="auto">
          <a:xfrm>
            <a:off x="6311900" y="2154239"/>
            <a:ext cx="4572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600" b="1">
                <a:solidFill>
                  <a:srgbClr val="5F99CA"/>
                </a:solidFill>
                <a:latin typeface="Arial" panose="020B0604020202020204" pitchFamily="34" charset="0"/>
              </a:rPr>
              <a:t>Difficulties considering alternative behaviours &amp; controlling impulses</a:t>
            </a:r>
          </a:p>
          <a:p>
            <a:pPr eaLnBrk="1" hangingPunct="1">
              <a:spcBef>
                <a:spcPct val="0"/>
              </a:spcBef>
              <a:buFontTx/>
              <a:buNone/>
            </a:pPr>
            <a:r>
              <a:rPr lang="en-GB" altLang="en-US" sz="1000">
                <a:latin typeface="Arial" panose="020B0604020202020204" pitchFamily="34" charset="0"/>
              </a:rPr>
              <a:t>(</a:t>
            </a:r>
            <a:r>
              <a:rPr lang="en-GB" altLang="zh-CN" sz="1000">
                <a:latin typeface="Arial" panose="020B0604020202020204" pitchFamily="34" charset="0"/>
              </a:rPr>
              <a:t>Fishbein 2009 et al; </a:t>
            </a:r>
            <a:r>
              <a:rPr lang="en-GB" altLang="en-US" sz="1000">
                <a:latin typeface="Arial" panose="020B0604020202020204" pitchFamily="34" charset="0"/>
              </a:rPr>
              <a:t>Pontifex 2009)1</a:t>
            </a:r>
          </a:p>
        </p:txBody>
      </p:sp>
      <p:sp>
        <p:nvSpPr>
          <p:cNvPr id="27656" name="Rectangle 10"/>
          <p:cNvSpPr>
            <a:spLocks noChangeArrowheads="1"/>
          </p:cNvSpPr>
          <p:nvPr/>
        </p:nvSpPr>
        <p:spPr bwMode="auto">
          <a:xfrm>
            <a:off x="618332" y="2562654"/>
            <a:ext cx="45910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Tx/>
              <a:buNone/>
            </a:pPr>
            <a:r>
              <a:rPr lang="en-GB" altLang="en-US" sz="1600" dirty="0">
                <a:latin typeface="Arial" panose="020B0604020202020204" pitchFamily="34" charset="0"/>
                <a:cs typeface="Arial" panose="020B0604020202020204" pitchFamily="34" charset="0"/>
              </a:rPr>
              <a:t>94 children with TBI aged 9 at time of injury:</a:t>
            </a:r>
          </a:p>
          <a:p>
            <a:pPr lvl="1" eaLnBrk="1" hangingPunct="1">
              <a:spcBef>
                <a:spcPct val="0"/>
              </a:spcBef>
              <a:buFontTx/>
              <a:buNone/>
            </a:pPr>
            <a:r>
              <a:rPr lang="en-GB" altLang="en-US" sz="1600" b="1" dirty="0">
                <a:solidFill>
                  <a:srgbClr val="5F99CA"/>
                </a:solidFill>
                <a:latin typeface="Arial" panose="020B0604020202020204" pitchFamily="34" charset="0"/>
                <a:cs typeface="Arial" panose="020B0604020202020204" pitchFamily="34" charset="0"/>
              </a:rPr>
              <a:t>Organic Personality Change (OPC) </a:t>
            </a:r>
          </a:p>
          <a:p>
            <a:pPr lvl="1" eaLnBrk="1" hangingPunct="1">
              <a:spcBef>
                <a:spcPct val="0"/>
              </a:spcBef>
              <a:buFontTx/>
              <a:buNone/>
            </a:pPr>
            <a:r>
              <a:rPr lang="en-GB" altLang="en-US" sz="1600" b="1" u="sng" dirty="0">
                <a:solidFill>
                  <a:srgbClr val="5F99CA"/>
                </a:solidFill>
                <a:latin typeface="Arial" panose="020B0604020202020204" pitchFamily="34" charset="0"/>
                <a:cs typeface="Arial" panose="020B0604020202020204" pitchFamily="34" charset="0"/>
              </a:rPr>
              <a:t>In 57% of severe &amp; 5% </a:t>
            </a:r>
            <a:r>
              <a:rPr lang="en-GB" altLang="en-US" sz="1600" b="1" u="sng" dirty="0" err="1">
                <a:solidFill>
                  <a:srgbClr val="5F99CA"/>
                </a:solidFill>
                <a:latin typeface="Arial" panose="020B0604020202020204" pitchFamily="34" charset="0"/>
                <a:cs typeface="Arial" panose="020B0604020202020204" pitchFamily="34" charset="0"/>
              </a:rPr>
              <a:t>mTBI</a:t>
            </a:r>
            <a:endParaRPr lang="en-GB" altLang="en-US" sz="1600" b="1" u="sng" dirty="0">
              <a:solidFill>
                <a:srgbClr val="5F99CA"/>
              </a:solidFill>
              <a:latin typeface="Arial" panose="020B0604020202020204" pitchFamily="34" charset="0"/>
              <a:cs typeface="Arial" panose="020B0604020202020204" pitchFamily="34" charset="0"/>
            </a:endParaRPr>
          </a:p>
          <a:p>
            <a:pPr lvl="1" eaLnBrk="1" hangingPunct="1">
              <a:spcBef>
                <a:spcPct val="0"/>
              </a:spcBef>
              <a:buFontTx/>
              <a:buNone/>
            </a:pPr>
            <a:r>
              <a:rPr lang="en-GB" altLang="en-US" sz="1600" dirty="0">
                <a:latin typeface="Arial" panose="020B0604020202020204" pitchFamily="34" charset="0"/>
                <a:cs typeface="Arial" panose="020B0604020202020204" pitchFamily="34" charset="0"/>
              </a:rPr>
              <a:t>labile and aggressive OPC subtypes most common – 3-4 x more. </a:t>
            </a:r>
          </a:p>
          <a:p>
            <a:pPr lvl="1" eaLnBrk="1" hangingPunct="1">
              <a:lnSpc>
                <a:spcPct val="80000"/>
              </a:lnSpc>
              <a:spcBef>
                <a:spcPct val="0"/>
              </a:spcBef>
              <a:buFontTx/>
              <a:buNone/>
            </a:pPr>
            <a:endParaRPr lang="en-GB" altLang="en-US" sz="1600" dirty="0">
              <a:latin typeface="Arial" panose="020B0604020202020204" pitchFamily="34" charset="0"/>
              <a:cs typeface="Arial" panose="020B0604020202020204" pitchFamily="34" charset="0"/>
            </a:endParaRPr>
          </a:p>
          <a:p>
            <a:pPr lvl="1" eaLnBrk="1" hangingPunct="1">
              <a:lnSpc>
                <a:spcPct val="80000"/>
              </a:lnSpc>
              <a:spcBef>
                <a:spcPct val="0"/>
              </a:spcBef>
              <a:buFontTx/>
              <a:buNone/>
            </a:pPr>
            <a:r>
              <a:rPr lang="en-GB" altLang="en-US" sz="1600" dirty="0">
                <a:latin typeface="Arial" panose="020B0604020202020204" pitchFamily="34" charset="0"/>
                <a:cs typeface="Arial" panose="020B0604020202020204" pitchFamily="34" charset="0"/>
              </a:rPr>
              <a:t>141 kids, </a:t>
            </a:r>
            <a:r>
              <a:rPr lang="en-GB" altLang="en-US" sz="1600" b="1" dirty="0">
                <a:latin typeface="Arial" panose="020B0604020202020204" pitchFamily="34" charset="0"/>
                <a:cs typeface="Arial" panose="020B0604020202020204" pitchFamily="34" charset="0"/>
              </a:rPr>
              <a:t>22% (6 months) had PC </a:t>
            </a:r>
            <a:r>
              <a:rPr lang="en-GB" altLang="en-US" sz="1600" dirty="0">
                <a:latin typeface="Arial" panose="020B0604020202020204" pitchFamily="34" charset="0"/>
                <a:cs typeface="Arial" panose="020B0604020202020204" pitchFamily="34" charset="0"/>
              </a:rPr>
              <a:t>– assoc. w. dorsal prefrontal lobe injury (Max, 2005)</a:t>
            </a:r>
          </a:p>
          <a:p>
            <a:pPr lvl="1" eaLnBrk="1" hangingPunct="1">
              <a:lnSpc>
                <a:spcPct val="80000"/>
              </a:lnSpc>
              <a:spcBef>
                <a:spcPct val="0"/>
              </a:spcBef>
              <a:buFontTx/>
              <a:buNone/>
            </a:pPr>
            <a:endParaRPr lang="en-GB" altLang="en-US" sz="1600" b="1" i="1" dirty="0">
              <a:latin typeface="Arial" panose="020B0604020202020204" pitchFamily="34" charset="0"/>
              <a:cs typeface="Arial" panose="020B0604020202020204" pitchFamily="34" charset="0"/>
            </a:endParaRPr>
          </a:p>
          <a:p>
            <a:pPr lvl="1" eaLnBrk="1" hangingPunct="1">
              <a:lnSpc>
                <a:spcPct val="80000"/>
              </a:lnSpc>
              <a:spcBef>
                <a:spcPct val="0"/>
              </a:spcBef>
              <a:buFontTx/>
              <a:buNone/>
            </a:pPr>
            <a:endParaRPr lang="en-GB" altLang="en-US" sz="1600" b="1" i="1" dirty="0">
              <a:latin typeface="Arial" panose="020B0604020202020204" pitchFamily="34" charset="0"/>
              <a:cs typeface="Arial" panose="020B0604020202020204" pitchFamily="34" charset="0"/>
            </a:endParaRPr>
          </a:p>
        </p:txBody>
      </p:sp>
      <p:cxnSp>
        <p:nvCxnSpPr>
          <p:cNvPr id="13" name="Straight Connector 12"/>
          <p:cNvCxnSpPr/>
          <p:nvPr/>
        </p:nvCxnSpPr>
        <p:spPr>
          <a:xfrm>
            <a:off x="6102179" y="1489870"/>
            <a:ext cx="0" cy="2808287"/>
          </a:xfrm>
          <a:prstGeom prst="line">
            <a:avLst/>
          </a:prstGeom>
          <a:ln>
            <a:solidFill>
              <a:srgbClr val="00524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38313" y="2255838"/>
            <a:ext cx="3962400" cy="0"/>
          </a:xfrm>
          <a:prstGeom prst="line">
            <a:avLst/>
          </a:prstGeom>
          <a:ln>
            <a:solidFill>
              <a:srgbClr val="00524C"/>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275389" y="4868863"/>
            <a:ext cx="3959225" cy="0"/>
          </a:xfrm>
          <a:prstGeom prst="line">
            <a:avLst/>
          </a:prstGeom>
          <a:ln>
            <a:solidFill>
              <a:srgbClr val="00524C"/>
            </a:solidFill>
          </a:ln>
        </p:spPr>
        <p:style>
          <a:lnRef idx="1">
            <a:schemeClr val="accent1"/>
          </a:lnRef>
          <a:fillRef idx="0">
            <a:schemeClr val="accent1"/>
          </a:fillRef>
          <a:effectRef idx="0">
            <a:schemeClr val="accent1"/>
          </a:effectRef>
          <a:fontRef idx="minor">
            <a:schemeClr val="tx1"/>
          </a:fontRef>
        </p:style>
      </p:cxnSp>
      <p:sp>
        <p:nvSpPr>
          <p:cNvPr id="19" name="Rectangle 15"/>
          <p:cNvSpPr>
            <a:spLocks noChangeArrowheads="1"/>
          </p:cNvSpPr>
          <p:nvPr/>
        </p:nvSpPr>
        <p:spPr bwMode="auto">
          <a:xfrm>
            <a:off x="695326" y="5997575"/>
            <a:ext cx="4270375" cy="584200"/>
          </a:xfrm>
          <a:prstGeom prst="rect">
            <a:avLst/>
          </a:prstGeom>
          <a:noFill/>
          <a:ln w="9525">
            <a:noFill/>
            <a:miter lim="800000"/>
            <a:headEnd/>
            <a:tailEnd/>
          </a:ln>
          <a:effectLst/>
        </p:spPr>
        <p:txBody>
          <a:bodyPr>
            <a:spAutoFit/>
          </a:bodyPr>
          <a:lstStyle>
            <a:lvl1pPr marL="342900" indent="-342900">
              <a:defRPr>
                <a:solidFill>
                  <a:schemeClr val="tx1"/>
                </a:solidFill>
                <a:latin typeface="Arial" pitchFamily="34" charset="0"/>
              </a:defRPr>
            </a:lvl1pPr>
            <a:lvl2pPr marL="742950" indent="-285750">
              <a:defRPr>
                <a:solidFill>
                  <a:schemeClr val="tx1"/>
                </a:solidFill>
                <a:latin typeface="Arial" pitchFamily="34" charset="0"/>
              </a:defRPr>
            </a:lvl2pPr>
            <a:lvl3pPr>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2" algn="ctr" eaLnBrk="1" hangingPunct="1">
              <a:defRPr/>
            </a:pPr>
            <a:endParaRPr lang="en-GB" altLang="en-US" i="1" dirty="0">
              <a:effectLst>
                <a:outerShdw blurRad="38100" dist="38100" dir="2700000" algn="tl">
                  <a:srgbClr val="C0C0C0"/>
                </a:outerShdw>
              </a:effectLst>
            </a:endParaRPr>
          </a:p>
          <a:p>
            <a:pPr lvl="2" algn="ctr" eaLnBrk="1" hangingPunct="1">
              <a:defRPr/>
            </a:pPr>
            <a:r>
              <a:rPr lang="en-GB" altLang="en-US" sz="1400" b="1" i="1" u="sng" dirty="0">
                <a:solidFill>
                  <a:schemeClr val="accent4"/>
                </a:solidFill>
              </a:rPr>
              <a:t>NOTE: EFFECTS MAY BE DELAYED</a:t>
            </a:r>
          </a:p>
        </p:txBody>
      </p:sp>
      <p:cxnSp>
        <p:nvCxnSpPr>
          <p:cNvPr id="25" name="Straight Arrow Connector 24"/>
          <p:cNvCxnSpPr/>
          <p:nvPr/>
        </p:nvCxnSpPr>
        <p:spPr>
          <a:xfrm>
            <a:off x="3432175" y="2238375"/>
            <a:ext cx="0" cy="285750"/>
          </a:xfrm>
          <a:prstGeom prst="straightConnector1">
            <a:avLst/>
          </a:prstGeom>
          <a:ln w="41275" cap="sq">
            <a:solidFill>
              <a:srgbClr val="5F99CA"/>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301038" y="2867026"/>
            <a:ext cx="241300" cy="333375"/>
          </a:xfrm>
          <a:prstGeom prst="straightConnector1">
            <a:avLst/>
          </a:prstGeom>
          <a:ln w="41275" cap="sq">
            <a:solidFill>
              <a:srgbClr val="5F99CA"/>
            </a:solidFill>
            <a:tailEnd type="arrow"/>
          </a:ln>
        </p:spPr>
        <p:style>
          <a:lnRef idx="1">
            <a:schemeClr val="accent1"/>
          </a:lnRef>
          <a:fillRef idx="0">
            <a:schemeClr val="accent1"/>
          </a:fillRef>
          <a:effectRef idx="0">
            <a:schemeClr val="accent1"/>
          </a:effectRef>
          <a:fontRef idx="minor">
            <a:schemeClr val="tx1"/>
          </a:fontRef>
        </p:style>
      </p:cxnSp>
      <p:sp>
        <p:nvSpPr>
          <p:cNvPr id="35855" name="TextBox 3"/>
          <p:cNvSpPr txBox="1">
            <a:spLocks noChangeArrowheads="1"/>
          </p:cNvSpPr>
          <p:nvPr/>
        </p:nvSpPr>
        <p:spPr bwMode="auto">
          <a:xfrm>
            <a:off x="6275388" y="3040064"/>
            <a:ext cx="42481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GB" altLang="en-US" dirty="0">
                <a:solidFill>
                  <a:srgbClr val="FF0000"/>
                </a:solidFill>
              </a:rPr>
              <a:t>Novel Psychiatric  disorders (NPD)</a:t>
            </a:r>
            <a:endParaRPr lang="en-GB" altLang="en-US" dirty="0"/>
          </a:p>
          <a:p>
            <a:pPr marL="285750" indent="-285750">
              <a:buFont typeface="Arial" panose="020B0604020202020204" pitchFamily="34" charset="0"/>
              <a:buChar char="•"/>
              <a:defRPr/>
            </a:pPr>
            <a:r>
              <a:rPr lang="en-GB" altLang="en-US" dirty="0"/>
              <a:t>70  children with MTBI </a:t>
            </a:r>
          </a:p>
          <a:p>
            <a:pPr marL="285750" indent="-285750">
              <a:buFont typeface="Arial" panose="020B0604020202020204" pitchFamily="34" charset="0"/>
              <a:buChar char="•"/>
              <a:defRPr/>
            </a:pPr>
            <a:r>
              <a:rPr lang="en-GB" altLang="en-US" dirty="0"/>
              <a:t>6 months post injury </a:t>
            </a:r>
          </a:p>
          <a:p>
            <a:pPr marL="285750" indent="-285750">
              <a:buFont typeface="Arial" panose="020B0604020202020204" pitchFamily="34" charset="0"/>
              <a:buChar char="•"/>
              <a:defRPr/>
            </a:pPr>
            <a:r>
              <a:rPr lang="en-GB" altLang="en-US" dirty="0"/>
              <a:t>36% : NPD</a:t>
            </a:r>
          </a:p>
          <a:p>
            <a:pPr>
              <a:defRPr/>
            </a:pPr>
            <a:r>
              <a:rPr lang="en-GB" altLang="en-US" i="1" dirty="0">
                <a:solidFill>
                  <a:srgbClr val="FF0000"/>
                </a:solidFill>
              </a:rPr>
              <a:t>ADHD, PC, Oppositional Defiant </a:t>
            </a:r>
          </a:p>
          <a:p>
            <a:pPr>
              <a:defRPr/>
            </a:pPr>
            <a:r>
              <a:rPr lang="en-GB" altLang="en-US" dirty="0"/>
              <a:t>(Max et al, 2013)</a:t>
            </a:r>
          </a:p>
        </p:txBody>
      </p:sp>
      <p:cxnSp>
        <p:nvCxnSpPr>
          <p:cNvPr id="16" name="Straight Connector 15"/>
          <p:cNvCxnSpPr/>
          <p:nvPr/>
        </p:nvCxnSpPr>
        <p:spPr>
          <a:xfrm>
            <a:off x="6321426" y="2976563"/>
            <a:ext cx="3959225" cy="0"/>
          </a:xfrm>
          <a:prstGeom prst="line">
            <a:avLst/>
          </a:prstGeom>
          <a:ln>
            <a:solidFill>
              <a:srgbClr val="00524C"/>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754564" y="4608514"/>
            <a:ext cx="1133475" cy="549275"/>
          </a:xfrm>
          <a:prstGeom prst="straightConnector1">
            <a:avLst/>
          </a:prstGeom>
          <a:ln w="41275" cap="sq">
            <a:solidFill>
              <a:srgbClr val="5F99CA"/>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140076" y="4772026"/>
            <a:ext cx="144463" cy="327025"/>
          </a:xfrm>
          <a:prstGeom prst="straightConnector1">
            <a:avLst/>
          </a:prstGeom>
          <a:ln w="41275" cap="sq">
            <a:solidFill>
              <a:srgbClr val="5F99CA"/>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154614" y="5286375"/>
            <a:ext cx="5513387"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b="1" i="1" dirty="0">
                <a:solidFill>
                  <a:srgbClr val="000000"/>
                </a:solidFill>
                <a:latin typeface="ScalaLancetPro"/>
              </a:rPr>
              <a:t>Injury = impulsivity, poor social skills, and externalising behaviours – therefore:</a:t>
            </a:r>
          </a:p>
          <a:p>
            <a:pPr marL="742950" lvl="1" indent="-285750">
              <a:buFontTx/>
              <a:buChar char="-"/>
              <a:defRPr/>
            </a:pPr>
            <a:r>
              <a:rPr lang="en-GB" b="1" i="1" dirty="0">
                <a:solidFill>
                  <a:srgbClr val="000000"/>
                </a:solidFill>
                <a:latin typeface="ScalaLancetPro"/>
              </a:rPr>
              <a:t>disrupt development of prosocial life role</a:t>
            </a:r>
          </a:p>
          <a:p>
            <a:pPr marL="742950" lvl="1" indent="-285750">
              <a:buFontTx/>
              <a:buChar char="-"/>
              <a:defRPr/>
            </a:pPr>
            <a:r>
              <a:rPr lang="en-GB" b="1" i="1" dirty="0">
                <a:solidFill>
                  <a:srgbClr val="000000"/>
                </a:solidFill>
                <a:latin typeface="ScalaLancetPro"/>
              </a:rPr>
              <a:t>underlie drift from classroom to the courtroom</a:t>
            </a:r>
            <a:r>
              <a:rPr lang="en-GB" dirty="0">
                <a:solidFill>
                  <a:srgbClr val="000000"/>
                </a:solidFill>
                <a:latin typeface="ScalaLancetPro"/>
              </a:rPr>
              <a:t>. </a:t>
            </a:r>
            <a:endParaRPr lang="en-GB"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
        <p:nvSpPr>
          <p:cNvPr id="3" name="Oval 2"/>
          <p:cNvSpPr/>
          <p:nvPr/>
        </p:nvSpPr>
        <p:spPr>
          <a:xfrm>
            <a:off x="1274763" y="5137580"/>
            <a:ext cx="3642904" cy="109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80000"/>
              </a:lnSpc>
              <a:spcBef>
                <a:spcPct val="0"/>
              </a:spcBef>
            </a:pPr>
            <a:r>
              <a:rPr lang="en-GB" altLang="en-US" sz="2200" b="1" i="1" dirty="0">
                <a:solidFill>
                  <a:srgbClr val="FF0000"/>
                </a:solidFill>
                <a:latin typeface="Arial" panose="020B0604020202020204" pitchFamily="34" charset="0"/>
                <a:cs typeface="Arial" panose="020B0604020202020204" pitchFamily="34" charset="0"/>
              </a:rPr>
              <a:t>Therefore </a:t>
            </a:r>
          </a:p>
          <a:p>
            <a:pPr lvl="1">
              <a:lnSpc>
                <a:spcPct val="80000"/>
              </a:lnSpc>
              <a:spcBef>
                <a:spcPct val="0"/>
              </a:spcBef>
            </a:pPr>
            <a:r>
              <a:rPr lang="en-GB" altLang="en-US" sz="2200" b="1" i="1" u="sng" dirty="0">
                <a:solidFill>
                  <a:srgbClr val="FF0000"/>
                </a:solidFill>
                <a:latin typeface="Arial" panose="020B0604020202020204" pitchFamily="34" charset="0"/>
                <a:cs typeface="Arial" panose="020B0604020202020204" pitchFamily="34" charset="0"/>
              </a:rPr>
              <a:t>3 or 4 in 10  </a:t>
            </a:r>
            <a:r>
              <a:rPr lang="en-GB" altLang="en-US" sz="2200" b="1" i="1" dirty="0">
                <a:solidFill>
                  <a:srgbClr val="FF0000"/>
                </a:solidFill>
                <a:latin typeface="Arial" panose="020B0604020202020204" pitchFamily="34" charset="0"/>
                <a:cs typeface="Arial" panose="020B0604020202020204" pitchFamily="34" charset="0"/>
              </a:rPr>
              <a:t>affected</a:t>
            </a:r>
          </a:p>
        </p:txBody>
      </p:sp>
    </p:spTree>
    <p:extLst>
      <p:ext uri="{BB962C8B-B14F-4D97-AF65-F5344CB8AC3E}">
        <p14:creationId xmlns:p14="http://schemas.microsoft.com/office/powerpoint/2010/main" val="2460045492"/>
      </p:ext>
    </p:extLst>
  </p:cSld>
  <p:clrMapOvr>
    <a:masterClrMapping/>
  </p:clrMapOvr>
  <mc:AlternateContent xmlns:mc="http://schemas.openxmlformats.org/markup-compatibility/2006" xmlns:p14="http://schemas.microsoft.com/office/powerpoint/2010/main">
    <mc:Choice Requires="p14">
      <p:transition spd="slow" p14:dur="2000" advTm="34842"/>
    </mc:Choice>
    <mc:Fallback xmlns="">
      <p:transition spd="slow" advTm="348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3000375" y="188914"/>
            <a:ext cx="6129338" cy="1927225"/>
          </a:xfrm>
        </p:spPr>
        <p:txBody>
          <a:bodyPr/>
          <a:lstStyle/>
          <a:p>
            <a:r>
              <a:rPr lang="en-GB" altLang="zh-CN" sz="3600" b="1">
                <a:solidFill>
                  <a:srgbClr val="5F99CA"/>
                </a:solidFill>
                <a:latin typeface="Arial" panose="020B0604020202020204" pitchFamily="34" charset="0"/>
                <a:cs typeface="Arial" panose="020B0604020202020204" pitchFamily="34" charset="0"/>
              </a:rPr>
              <a:t>Risk of Crime after TBI:</a:t>
            </a:r>
            <a:br>
              <a:rPr lang="en-GB" altLang="zh-CN" sz="3000">
                <a:cs typeface="Arial" panose="020B0604020202020204" pitchFamily="34" charset="0"/>
              </a:rPr>
            </a:br>
            <a:r>
              <a:rPr lang="en-GB" altLang="zh-CN" sz="1000">
                <a:latin typeface="Arial" panose="020B0604020202020204" pitchFamily="34" charset="0"/>
                <a:cs typeface="Arial" panose="020B0604020202020204" pitchFamily="34" charset="0"/>
              </a:rPr>
              <a:t>Fazel S, Lichtenstein P, Grann M, Langstrom N (2011) Risk of violent crime in individuals with epilepsy and traumatic brain injury: A 35-Year Swedish Population Study. PLoS Med 8: e1001150</a:t>
            </a:r>
          </a:p>
        </p:txBody>
      </p:sp>
      <p:sp>
        <p:nvSpPr>
          <p:cNvPr id="25603" name="Content Placeholder 2"/>
          <p:cNvSpPr>
            <a:spLocks noGrp="1"/>
          </p:cNvSpPr>
          <p:nvPr>
            <p:ph idx="4294967295"/>
          </p:nvPr>
        </p:nvSpPr>
        <p:spPr>
          <a:xfrm>
            <a:off x="4097939" y="2435097"/>
            <a:ext cx="6343650" cy="4170362"/>
          </a:xfrm>
        </p:spPr>
        <p:txBody>
          <a:bodyPr/>
          <a:lstStyle/>
          <a:p>
            <a:pPr>
              <a:buFont typeface="Arial" charset="0"/>
              <a:buChar char="•"/>
              <a:defRPr/>
            </a:pPr>
            <a:r>
              <a:rPr lang="en-GB" altLang="zh-CN" sz="1400" dirty="0">
                <a:latin typeface="Arial" charset="0"/>
                <a:cs typeface="Arial" charset="0"/>
              </a:rPr>
              <a:t>Swedish population registers from 1973 to 2009, and examined associations of epilepsy (n = 22,947) and traumatic brain injury (n = 22,914) with subsequent violent crime (convictions for homicide, assault, robbery, arson, any sexual offense, or illegal threats or intimidation)”</a:t>
            </a:r>
          </a:p>
          <a:p>
            <a:pPr marL="0" indent="0">
              <a:buNone/>
              <a:defRPr/>
            </a:pPr>
            <a:endParaRPr lang="en-GB" altLang="zh-CN" sz="1400" dirty="0">
              <a:latin typeface="Arial" charset="0"/>
              <a:cs typeface="Arial" charset="0"/>
            </a:endParaRPr>
          </a:p>
          <a:p>
            <a:pPr lvl="1">
              <a:buFont typeface="Arial" charset="0"/>
              <a:buChar char="–"/>
              <a:defRPr/>
            </a:pPr>
            <a:r>
              <a:rPr lang="en-GB" altLang="zh-CN" sz="1000" dirty="0">
                <a:latin typeface="Arial" charset="0"/>
                <a:cs typeface="Arial" charset="0"/>
              </a:rPr>
              <a:t>“Among the major strengths of the study </a:t>
            </a:r>
            <a:r>
              <a:rPr lang="en-GB" altLang="zh-CN" sz="1000" dirty="0" err="1">
                <a:latin typeface="Arial" charset="0"/>
                <a:cs typeface="Arial" charset="0"/>
              </a:rPr>
              <a:t>are..very</a:t>
            </a:r>
            <a:r>
              <a:rPr lang="en-GB" altLang="zh-CN" sz="1000" dirty="0">
                <a:latin typeface="Arial" charset="0"/>
                <a:cs typeface="Arial" charset="0"/>
              </a:rPr>
              <a:t> large sample size…entire population of Sweden, and the follow-up of 35 years…findings are of major public health importance and provide inspiration for further research” J </a:t>
            </a:r>
            <a:r>
              <a:rPr lang="en-GB" altLang="zh-CN" sz="1000" dirty="0" err="1">
                <a:latin typeface="Arial" charset="0"/>
                <a:cs typeface="Arial" charset="0"/>
              </a:rPr>
              <a:t>Volavka</a:t>
            </a:r>
            <a:r>
              <a:rPr lang="en-GB" altLang="zh-CN" sz="1000" dirty="0">
                <a:latin typeface="Arial" charset="0"/>
                <a:cs typeface="Arial" charset="0"/>
              </a:rPr>
              <a:t> (Commentary)</a:t>
            </a:r>
          </a:p>
          <a:p>
            <a:pPr>
              <a:buFont typeface="Arial" charset="0"/>
              <a:buChar char="•"/>
              <a:defRPr/>
            </a:pPr>
            <a:endParaRPr lang="en-GB" altLang="zh-CN" sz="1400" dirty="0">
              <a:latin typeface="Arial" charset="0"/>
              <a:cs typeface="Arial" charset="0"/>
            </a:endParaRPr>
          </a:p>
          <a:p>
            <a:pPr>
              <a:buFont typeface="Arial" charset="0"/>
              <a:buChar char="•"/>
              <a:defRPr/>
            </a:pPr>
            <a:r>
              <a:rPr lang="en-GB" altLang="zh-CN" sz="1400" dirty="0">
                <a:latin typeface="Arial" charset="0"/>
                <a:cs typeface="Arial" charset="0"/>
              </a:rPr>
              <a:t>traumatic brain injury cases, 2,011 individuals </a:t>
            </a:r>
            <a:r>
              <a:rPr lang="en-GB" altLang="zh-CN" sz="1400" b="1" dirty="0">
                <a:latin typeface="Arial" charset="0"/>
                <a:cs typeface="Arial" charset="0"/>
              </a:rPr>
              <a:t>(</a:t>
            </a:r>
            <a:r>
              <a:rPr lang="en-GB" altLang="zh-CN" sz="1400" b="1" dirty="0">
                <a:solidFill>
                  <a:srgbClr val="5F99CA"/>
                </a:solidFill>
                <a:latin typeface="Arial" charset="0"/>
                <a:cs typeface="Arial" charset="0"/>
              </a:rPr>
              <a:t>8.8%</a:t>
            </a:r>
            <a:r>
              <a:rPr lang="en-GB" altLang="zh-CN" sz="1400" b="1" dirty="0">
                <a:latin typeface="Arial" charset="0"/>
                <a:cs typeface="Arial" charset="0"/>
              </a:rPr>
              <a:t>) </a:t>
            </a:r>
            <a:r>
              <a:rPr lang="en-GB" altLang="zh-CN" sz="1400" dirty="0">
                <a:latin typeface="Arial" charset="0"/>
                <a:cs typeface="Arial" charset="0"/>
              </a:rPr>
              <a:t>committed violent crime after diagnosis</a:t>
            </a:r>
          </a:p>
          <a:p>
            <a:pPr>
              <a:buFont typeface="Arial" charset="0"/>
              <a:buChar char="•"/>
              <a:defRPr/>
            </a:pPr>
            <a:r>
              <a:rPr lang="en-GB" altLang="zh-CN" sz="1400" dirty="0">
                <a:latin typeface="Arial" charset="0"/>
                <a:cs typeface="Arial" charset="0"/>
              </a:rPr>
              <a:t>compared with population controls</a:t>
            </a:r>
            <a:r>
              <a:rPr lang="en-GB" altLang="zh-CN" sz="1400" dirty="0">
                <a:cs typeface="Arial" charset="0"/>
              </a:rPr>
              <a:t> </a:t>
            </a:r>
            <a:r>
              <a:rPr lang="en-GB" altLang="zh-CN" sz="1400" dirty="0">
                <a:latin typeface="Arial" charset="0"/>
                <a:cs typeface="Arial" charset="0"/>
              </a:rPr>
              <a:t>(</a:t>
            </a:r>
            <a:r>
              <a:rPr lang="en-GB" altLang="zh-CN" sz="1400" i="1" dirty="0">
                <a:latin typeface="Arial" charset="0"/>
                <a:cs typeface="Arial" charset="0"/>
              </a:rPr>
              <a:t>n = 229,118 </a:t>
            </a:r>
            <a:r>
              <a:rPr lang="en-GB" altLang="zh-CN" sz="1400" dirty="0">
                <a:latin typeface="Arial" charset="0"/>
                <a:cs typeface="Arial" charset="0"/>
              </a:rPr>
              <a:t>(5,504 controls – </a:t>
            </a:r>
            <a:r>
              <a:rPr lang="en-GB" altLang="zh-CN" sz="1400" b="1" dirty="0">
                <a:solidFill>
                  <a:srgbClr val="5F99CA"/>
                </a:solidFill>
                <a:latin typeface="Arial" charset="0"/>
                <a:cs typeface="Arial" charset="0"/>
              </a:rPr>
              <a:t>2.5%</a:t>
            </a:r>
            <a:r>
              <a:rPr lang="en-GB" altLang="zh-CN" sz="1400" dirty="0">
                <a:latin typeface="Arial" charset="0"/>
                <a:cs typeface="Arial" charset="0"/>
              </a:rPr>
              <a:t>)), </a:t>
            </a:r>
          </a:p>
          <a:p>
            <a:pPr>
              <a:buFont typeface="Arial" charset="0"/>
              <a:buChar char="•"/>
              <a:defRPr/>
            </a:pPr>
            <a:r>
              <a:rPr lang="en-GB" altLang="zh-CN" sz="1400" dirty="0">
                <a:latin typeface="Arial" charset="0"/>
                <a:cs typeface="Arial" charset="0"/>
              </a:rPr>
              <a:t>corresponded to a substantially increased risk (adjusted odds ratio [</a:t>
            </a:r>
            <a:r>
              <a:rPr lang="en-GB" altLang="zh-CN" sz="1400" dirty="0" err="1">
                <a:latin typeface="Arial" charset="0"/>
                <a:cs typeface="Arial" charset="0"/>
              </a:rPr>
              <a:t>aOR</a:t>
            </a:r>
            <a:r>
              <a:rPr lang="en-GB" altLang="zh-CN" sz="1400" dirty="0">
                <a:latin typeface="Arial" charset="0"/>
                <a:cs typeface="Arial" charset="0"/>
              </a:rPr>
              <a:t>] = </a:t>
            </a:r>
            <a:r>
              <a:rPr lang="en-GB" altLang="zh-CN" sz="1400" b="1" dirty="0">
                <a:solidFill>
                  <a:srgbClr val="FF0000"/>
                </a:solidFill>
                <a:latin typeface="Arial" charset="0"/>
                <a:cs typeface="Arial" charset="0"/>
              </a:rPr>
              <a:t>3.3</a:t>
            </a:r>
            <a:r>
              <a:rPr lang="en-GB" altLang="zh-CN" sz="1400" dirty="0">
                <a:latin typeface="Arial" charset="0"/>
                <a:cs typeface="Arial" charset="0"/>
              </a:rPr>
              <a:t>, 95% CI: 3.1–3.5)</a:t>
            </a:r>
          </a:p>
          <a:p>
            <a:pPr>
              <a:buFont typeface="Arial" charset="0"/>
              <a:buChar char="•"/>
              <a:defRPr/>
            </a:pPr>
            <a:r>
              <a:rPr lang="en-GB" altLang="zh-CN" sz="1400" dirty="0">
                <a:latin typeface="Arial" charset="0"/>
                <a:cs typeface="Arial" charset="0"/>
              </a:rPr>
              <a:t>Risk was attenuated when cases were compared with unaffected siblings (</a:t>
            </a:r>
            <a:r>
              <a:rPr lang="en-GB" altLang="zh-CN" sz="1400" dirty="0" err="1">
                <a:latin typeface="Arial" charset="0"/>
                <a:cs typeface="Arial" charset="0"/>
              </a:rPr>
              <a:t>aOR</a:t>
            </a:r>
            <a:r>
              <a:rPr lang="en-GB" altLang="zh-CN" sz="1400" dirty="0">
                <a:latin typeface="Arial" charset="0"/>
                <a:cs typeface="Arial" charset="0"/>
              </a:rPr>
              <a:t> = </a:t>
            </a:r>
            <a:r>
              <a:rPr lang="en-GB" altLang="zh-CN" sz="1400" dirty="0">
                <a:solidFill>
                  <a:srgbClr val="FF0000"/>
                </a:solidFill>
                <a:latin typeface="Arial" charset="0"/>
                <a:cs typeface="Arial" charset="0"/>
              </a:rPr>
              <a:t>2.0</a:t>
            </a:r>
            <a:r>
              <a:rPr lang="en-GB" altLang="zh-CN" sz="1400" dirty="0">
                <a:latin typeface="Arial" charset="0"/>
                <a:cs typeface="Arial" charset="0"/>
              </a:rPr>
              <a:t>, 1.8–2.3)</a:t>
            </a:r>
          </a:p>
          <a:p>
            <a:pPr>
              <a:buFont typeface="Arial" charset="0"/>
              <a:buChar char="•"/>
              <a:defRPr/>
            </a:pPr>
            <a:endParaRPr lang="en-GB" altLang="zh-CN" sz="1400" b="1" dirty="0"/>
          </a:p>
        </p:txBody>
      </p:sp>
      <p:pic>
        <p:nvPicPr>
          <p:cNvPr id="33796" name="Picture 2" descr="http://i.infoplease.com/images/mswede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413" y="1916113"/>
            <a:ext cx="2025650"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2794" y="57838"/>
            <a:ext cx="2189205" cy="218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101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idx="4294967295"/>
          </p:nvPr>
        </p:nvSpPr>
        <p:spPr>
          <a:xfrm>
            <a:off x="1524000" y="188913"/>
            <a:ext cx="4211638" cy="849312"/>
          </a:xfrm>
        </p:spPr>
        <p:txBody>
          <a:bodyPr>
            <a:normAutofit fontScale="90000"/>
          </a:bodyPr>
          <a:lstStyle/>
          <a:p>
            <a:pPr eaLnBrk="1" hangingPunct="1"/>
            <a:r>
              <a:rPr lang="en-GB" altLang="zh-CN" sz="3600" b="1">
                <a:solidFill>
                  <a:srgbClr val="5F99CA"/>
                </a:solidFill>
                <a:latin typeface="Arial" panose="020B0604020202020204" pitchFamily="34" charset="0"/>
                <a:cs typeface="Arial" panose="020B0604020202020204" pitchFamily="34" charset="0"/>
              </a:rPr>
              <a:t>TBI in Young Offenders in UK</a:t>
            </a:r>
          </a:p>
        </p:txBody>
      </p:sp>
      <p:sp>
        <p:nvSpPr>
          <p:cNvPr id="21507" name="Content Placeholder 6"/>
          <p:cNvSpPr>
            <a:spLocks noGrp="1"/>
          </p:cNvSpPr>
          <p:nvPr>
            <p:ph sz="quarter" idx="4294967295"/>
          </p:nvPr>
        </p:nvSpPr>
        <p:spPr>
          <a:xfrm>
            <a:off x="1641476" y="1482726"/>
            <a:ext cx="3313113" cy="4608513"/>
          </a:xfrm>
        </p:spPr>
        <p:txBody>
          <a:bodyPr/>
          <a:lstStyle/>
          <a:p>
            <a:pPr marL="9525" indent="0">
              <a:buNone/>
              <a:defRPr/>
            </a:pPr>
            <a:r>
              <a:rPr lang="en-GB" altLang="zh-CN" sz="1600" b="1" dirty="0">
                <a:latin typeface="Arial" panose="020B0604020202020204" pitchFamily="34" charset="0"/>
                <a:cs typeface="Arial" panose="020B0604020202020204" pitchFamily="34" charset="0"/>
              </a:rPr>
              <a:t>Williams, (Giray) Cordan et al </a:t>
            </a:r>
            <a:r>
              <a:rPr lang="en-GB" altLang="zh-CN" sz="1600" dirty="0">
                <a:latin typeface="Arial" panose="020B0604020202020204" pitchFamily="34" charset="0"/>
                <a:cs typeface="Arial" panose="020B0604020202020204" pitchFamily="34" charset="0"/>
              </a:rPr>
              <a:t>(2010) :</a:t>
            </a:r>
          </a:p>
          <a:p>
            <a:pPr marL="9525" indent="0">
              <a:buNone/>
              <a:defRPr/>
            </a:pPr>
            <a:r>
              <a:rPr lang="en-GB" altLang="zh-CN" sz="1600" dirty="0">
                <a:latin typeface="Arial" panose="020B0604020202020204" pitchFamily="34" charset="0"/>
                <a:cs typeface="Arial" panose="020B0604020202020204" pitchFamily="34" charset="0"/>
              </a:rPr>
              <a:t>Youth offenders (YOI) (n = 192; 16 years of age)</a:t>
            </a:r>
          </a:p>
          <a:p>
            <a:pPr marL="9525" indent="0">
              <a:buNone/>
              <a:defRPr/>
            </a:pPr>
            <a:r>
              <a:rPr lang="en-GB" altLang="zh-CN" sz="1600" dirty="0">
                <a:latin typeface="Arial" panose="020B0604020202020204" pitchFamily="34" charset="0"/>
                <a:cs typeface="Arial" panose="020B0604020202020204" pitchFamily="34" charset="0"/>
              </a:rPr>
              <a:t>-    65% history of “head injury”</a:t>
            </a:r>
          </a:p>
          <a:p>
            <a:pPr marL="295275" lvl="1">
              <a:buFontTx/>
              <a:buChar char="-"/>
              <a:defRPr/>
            </a:pPr>
            <a:r>
              <a:rPr lang="en-GB" altLang="zh-CN" sz="1600" dirty="0">
                <a:latin typeface="Arial" panose="020B0604020202020204" pitchFamily="34" charset="0"/>
                <a:cs typeface="Arial" panose="020B0604020202020204" pitchFamily="34" charset="0"/>
              </a:rPr>
              <a:t>MTBI with LOC up to 10 minutes &amp; moderate-severe TBI = </a:t>
            </a:r>
            <a:r>
              <a:rPr lang="en-GB" altLang="zh-CN" sz="1600" b="1" dirty="0">
                <a:solidFill>
                  <a:srgbClr val="5F99CA"/>
                </a:solidFill>
                <a:latin typeface="Arial" panose="020B0604020202020204" pitchFamily="34" charset="0"/>
                <a:cs typeface="Arial" panose="020B0604020202020204" pitchFamily="34" charset="0"/>
              </a:rPr>
              <a:t>46% of overall sample</a:t>
            </a:r>
          </a:p>
          <a:p>
            <a:pPr marL="295275" lvl="1">
              <a:buFontTx/>
              <a:buChar char="-"/>
              <a:defRPr/>
            </a:pPr>
            <a:r>
              <a:rPr lang="en-GB" altLang="zh-CN" sz="1600" b="1" dirty="0">
                <a:latin typeface="Arial" panose="020B0604020202020204" pitchFamily="34" charset="0"/>
                <a:cs typeface="Arial" panose="020B0604020202020204" pitchFamily="34" charset="0"/>
              </a:rPr>
              <a:t> </a:t>
            </a:r>
            <a:r>
              <a:rPr lang="en-GB" altLang="zh-CN" sz="1600" b="1" dirty="0">
                <a:solidFill>
                  <a:srgbClr val="5F99CA"/>
                </a:solidFill>
                <a:latin typeface="Arial" panose="020B0604020202020204" pitchFamily="34" charset="0"/>
                <a:cs typeface="Arial" panose="020B0604020202020204" pitchFamily="34" charset="0"/>
              </a:rPr>
              <a:t>16.6% moderate to severe injury </a:t>
            </a:r>
          </a:p>
          <a:p>
            <a:pPr marL="9525" lvl="1" indent="0">
              <a:buNone/>
              <a:defRPr/>
            </a:pPr>
            <a:r>
              <a:rPr lang="en-GB" altLang="zh-CN" sz="1600" dirty="0">
                <a:latin typeface="Arial" panose="020B0604020202020204" pitchFamily="34" charset="0"/>
                <a:cs typeface="Arial" panose="020B0604020202020204" pitchFamily="34" charset="0"/>
              </a:rPr>
              <a:t>	(LOC over 10 minutes)</a:t>
            </a:r>
          </a:p>
        </p:txBody>
      </p:sp>
      <p:pic>
        <p:nvPicPr>
          <p:cNvPr id="409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6014" y="2143125"/>
            <a:ext cx="3779837"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6013" y="501651"/>
            <a:ext cx="42799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3"/>
          <p:cNvSpPr txBox="1">
            <a:spLocks noChangeArrowheads="1"/>
          </p:cNvSpPr>
          <p:nvPr/>
        </p:nvSpPr>
        <p:spPr bwMode="auto">
          <a:xfrm>
            <a:off x="6743700" y="144464"/>
            <a:ext cx="2451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400" b="1">
                <a:solidFill>
                  <a:srgbClr val="5F99CA"/>
                </a:solidFill>
                <a:latin typeface="Arial" panose="020B0604020202020204" pitchFamily="34" charset="0"/>
              </a:rPr>
              <a:t>TABLE 2 Causes of TBI</a:t>
            </a:r>
          </a:p>
        </p:txBody>
      </p:sp>
      <p:pic>
        <p:nvPicPr>
          <p:cNvPr id="4096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4639" y="6091239"/>
            <a:ext cx="16906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96014" y="4540251"/>
            <a:ext cx="377348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Rectangle 2"/>
          <p:cNvSpPr>
            <a:spLocks noChangeArrowheads="1"/>
          </p:cNvSpPr>
          <p:nvPr/>
        </p:nvSpPr>
        <p:spPr bwMode="auto">
          <a:xfrm>
            <a:off x="2481264" y="4735512"/>
            <a:ext cx="3708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Tx/>
              <a:buNone/>
            </a:pPr>
            <a:r>
              <a:rPr lang="en-GB" altLang="zh-CN" sz="1600" b="1" dirty="0">
                <a:solidFill>
                  <a:srgbClr val="5F99CA"/>
                </a:solidFill>
                <a:latin typeface="Arial" panose="020B0604020202020204" pitchFamily="34" charset="0"/>
              </a:rPr>
              <a:t>Those with TBI = more convictions</a:t>
            </a:r>
          </a:p>
          <a:p>
            <a:pPr lvl="1" eaLnBrk="1" hangingPunct="1">
              <a:spcBef>
                <a:spcPct val="0"/>
              </a:spcBef>
              <a:buFontTx/>
              <a:buNone/>
            </a:pPr>
            <a:r>
              <a:rPr lang="en-GB" altLang="zh-CN" sz="1400" b="1" dirty="0">
                <a:latin typeface="Arial" panose="020B0604020202020204" pitchFamily="34" charset="0"/>
              </a:rPr>
              <a:t>3+ TBIs = more violence</a:t>
            </a:r>
          </a:p>
        </p:txBody>
      </p:sp>
      <p:pic>
        <p:nvPicPr>
          <p:cNvPr id="10" name="Picture 2" descr="Image result for giray cord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08623"/>
            <a:ext cx="2527803" cy="185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84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90488" y="-133217"/>
            <a:ext cx="8229600" cy="1143000"/>
          </a:xfrm>
        </p:spPr>
        <p:txBody>
          <a:bodyPr/>
          <a:lstStyle/>
          <a:p>
            <a:r>
              <a:rPr lang="en-GB" altLang="en-US" dirty="0"/>
              <a:t>Girls &amp; Women in prison…</a:t>
            </a:r>
          </a:p>
        </p:txBody>
      </p:sp>
      <p:pic>
        <p:nvPicPr>
          <p:cNvPr id="593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2380" y="877502"/>
            <a:ext cx="893921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12466" y="2426902"/>
            <a:ext cx="2836282" cy="4697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t>62% of the women…had sustained their brain injury through domestic violence.</a:t>
            </a:r>
          </a:p>
          <a:p>
            <a:pPr>
              <a:defRPr/>
            </a:pPr>
            <a:endParaRPr lang="en-GB" dirty="0"/>
          </a:p>
          <a:p>
            <a:pPr>
              <a:defRPr/>
            </a:pPr>
            <a:r>
              <a:rPr lang="en-GB" dirty="0"/>
              <a:t>33% had sustained their first injury prior to their first offence.</a:t>
            </a:r>
          </a:p>
        </p:txBody>
      </p:sp>
      <p:grpSp>
        <p:nvGrpSpPr>
          <p:cNvPr id="8" name="Group 7">
            <a:extLst>
              <a:ext uri="{FF2B5EF4-FFF2-40B4-BE49-F238E27FC236}">
                <a16:creationId xmlns:a16="http://schemas.microsoft.com/office/drawing/2014/main" id="{0CAB4ADC-D592-4827-861F-EC263D0E6CCE}"/>
              </a:ext>
            </a:extLst>
          </p:cNvPr>
          <p:cNvGrpSpPr/>
          <p:nvPr/>
        </p:nvGrpSpPr>
        <p:grpSpPr>
          <a:xfrm>
            <a:off x="8271299" y="1009783"/>
            <a:ext cx="8929084" cy="2455410"/>
            <a:chOff x="98173" y="1555755"/>
            <a:chExt cx="8929084" cy="2455410"/>
          </a:xfrm>
        </p:grpSpPr>
        <p:pic>
          <p:nvPicPr>
            <p:cNvPr id="9" name="Picture 8">
              <a:extLst>
                <a:ext uri="{FF2B5EF4-FFF2-40B4-BE49-F238E27FC236}">
                  <a16:creationId xmlns:a16="http://schemas.microsoft.com/office/drawing/2014/main" id="{41744AC2-CBA6-4896-9185-4C32CA01591B}"/>
                </a:ext>
              </a:extLst>
            </p:cNvPr>
            <p:cNvPicPr>
              <a:picLocks noChangeAspect="1"/>
            </p:cNvPicPr>
            <p:nvPr/>
          </p:nvPicPr>
          <p:blipFill>
            <a:blip r:embed="rId3"/>
            <a:stretch>
              <a:fillRect/>
            </a:stretch>
          </p:blipFill>
          <p:spPr>
            <a:xfrm>
              <a:off x="98173" y="1558826"/>
              <a:ext cx="4921064" cy="2452339"/>
            </a:xfrm>
            <a:prstGeom prst="rect">
              <a:avLst/>
            </a:prstGeom>
          </p:spPr>
        </p:pic>
        <p:pic>
          <p:nvPicPr>
            <p:cNvPr id="10" name="Picture 9">
              <a:extLst>
                <a:ext uri="{FF2B5EF4-FFF2-40B4-BE49-F238E27FC236}">
                  <a16:creationId xmlns:a16="http://schemas.microsoft.com/office/drawing/2014/main" id="{821BBBA5-699C-4D1F-B8CC-E469B154D3A1}"/>
                </a:ext>
              </a:extLst>
            </p:cNvPr>
            <p:cNvPicPr>
              <a:picLocks noChangeAspect="1"/>
            </p:cNvPicPr>
            <p:nvPr/>
          </p:nvPicPr>
          <p:blipFill>
            <a:blip r:embed="rId4"/>
            <a:stretch>
              <a:fillRect/>
            </a:stretch>
          </p:blipFill>
          <p:spPr>
            <a:xfrm>
              <a:off x="4106193" y="1555755"/>
              <a:ext cx="4921064" cy="2452339"/>
            </a:xfrm>
            <a:prstGeom prst="rect">
              <a:avLst/>
            </a:prstGeom>
          </p:spPr>
        </p:pic>
      </p:grpSp>
      <p:sp>
        <p:nvSpPr>
          <p:cNvPr id="11" name="Rectangle: Rounded Corners 9">
            <a:extLst>
              <a:ext uri="{FF2B5EF4-FFF2-40B4-BE49-F238E27FC236}">
                <a16:creationId xmlns:a16="http://schemas.microsoft.com/office/drawing/2014/main" id="{ACF2A528-B7DD-44FD-96CD-96AEBBA7F17C}"/>
              </a:ext>
            </a:extLst>
          </p:cNvPr>
          <p:cNvSpPr>
            <a:spLocks noGrp="1"/>
          </p:cNvSpPr>
          <p:nvPr>
            <p:ph idx="1"/>
          </p:nvPr>
        </p:nvSpPr>
        <p:spPr>
          <a:xfrm>
            <a:off x="8067675" y="3466250"/>
            <a:ext cx="3366190" cy="1541862"/>
          </a:xfrm>
          <a:prstGeom prst="roundRect">
            <a:avLst>
              <a:gd name="adj" fmla="val 11205"/>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marL="285750" indent="-285750">
              <a:buFont typeface="Arial" panose="020B0604020202020204" pitchFamily="34" charset="0"/>
              <a:buChar char="•"/>
            </a:pPr>
            <a:r>
              <a:rPr lang="en-GB" dirty="0">
                <a:solidFill>
                  <a:srgbClr val="002060"/>
                </a:solidFill>
              </a:rPr>
              <a:t>female offenders, there is a </a:t>
            </a:r>
          </a:p>
          <a:p>
            <a:pPr marL="742950" lvl="1" indent="-285750">
              <a:buFont typeface="Arial" panose="020B0604020202020204" pitchFamily="34" charset="0"/>
              <a:buChar char="•"/>
            </a:pPr>
            <a:r>
              <a:rPr lang="en-GB" sz="2000" dirty="0">
                <a:solidFill>
                  <a:srgbClr val="FF0000"/>
                </a:solidFill>
              </a:rPr>
              <a:t>dose-response between rate of head injury with loss of consciousness and the number of skills deficits. (attention/conc./ social skills etc.)</a:t>
            </a:r>
            <a:endParaRPr lang="en-GB" dirty="0">
              <a:solidFill>
                <a:srgbClr val="002060"/>
              </a:solidFill>
            </a:endParaRPr>
          </a:p>
        </p:txBody>
      </p:sp>
      <p:sp>
        <p:nvSpPr>
          <p:cNvPr id="13" name="Rectangle: Rounded Corners 9">
            <a:extLst>
              <a:ext uri="{FF2B5EF4-FFF2-40B4-BE49-F238E27FC236}">
                <a16:creationId xmlns:a16="http://schemas.microsoft.com/office/drawing/2014/main" id="{ACF2A528-B7DD-44FD-96CD-96AEBBA7F17C}"/>
              </a:ext>
            </a:extLst>
          </p:cNvPr>
          <p:cNvSpPr/>
          <p:nvPr/>
        </p:nvSpPr>
        <p:spPr>
          <a:xfrm>
            <a:off x="8067675" y="5080000"/>
            <a:ext cx="4060825" cy="1778000"/>
          </a:xfrm>
          <a:prstGeom prst="roundRect">
            <a:avLst>
              <a:gd name="adj" fmla="val 11205"/>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rgbClr val="002060"/>
                </a:solidFill>
              </a:rPr>
              <a:t>female offenders with TBI</a:t>
            </a:r>
          </a:p>
          <a:p>
            <a:pPr marL="1200150" lvl="2" indent="-285750">
              <a:buFont typeface="Arial" panose="020B0604020202020204" pitchFamily="34" charset="0"/>
              <a:buChar char="•"/>
            </a:pPr>
            <a:r>
              <a:rPr lang="en-GB" sz="1600" dirty="0">
                <a:solidFill>
                  <a:srgbClr val="002060"/>
                </a:solidFill>
              </a:rPr>
              <a:t>Can misjudge social situations.</a:t>
            </a:r>
          </a:p>
          <a:p>
            <a:pPr marL="1200150" lvl="2" indent="-285750">
              <a:buFont typeface="Arial" panose="020B0604020202020204" pitchFamily="34" charset="0"/>
              <a:buChar char="•"/>
            </a:pPr>
            <a:r>
              <a:rPr lang="en-GB" sz="1600" dirty="0">
                <a:solidFill>
                  <a:srgbClr val="002060"/>
                </a:solidFill>
              </a:rPr>
              <a:t>Have difficulty in group settings.</a:t>
            </a:r>
          </a:p>
          <a:p>
            <a:pPr marL="1200150" lvl="2" indent="-285750">
              <a:buFont typeface="Arial" panose="020B0604020202020204" pitchFamily="34" charset="0"/>
              <a:buChar char="•"/>
            </a:pPr>
            <a:r>
              <a:rPr lang="en-GB" sz="1600" b="1" dirty="0">
                <a:solidFill>
                  <a:srgbClr val="002060"/>
                </a:solidFill>
              </a:rPr>
              <a:t>HEIGHTENED risk of suicide (x3-4) – Kirby et al 2021</a:t>
            </a:r>
          </a:p>
        </p:txBody>
      </p:sp>
      <p:pic>
        <p:nvPicPr>
          <p:cNvPr id="14" name="Picture 13">
            <a:extLst>
              <a:ext uri="{FF2B5EF4-FFF2-40B4-BE49-F238E27FC236}">
                <a16:creationId xmlns:a16="http://schemas.microsoft.com/office/drawing/2014/main" id="{BBCB1465-1333-49B8-B056-3D7A3C56331E}"/>
              </a:ext>
            </a:extLst>
          </p:cNvPr>
          <p:cNvPicPr/>
          <p:nvPr/>
        </p:nvPicPr>
        <p:blipFill>
          <a:blip r:embed="rId5">
            <a:extLst>
              <a:ext uri="{28A0092B-C50C-407E-A947-70E740481C1C}">
                <a14:useLocalDpi xmlns:a14="http://schemas.microsoft.com/office/drawing/2010/main" val="0"/>
              </a:ext>
            </a:extLst>
          </a:blip>
          <a:stretch>
            <a:fillRect/>
          </a:stretch>
        </p:blipFill>
        <p:spPr>
          <a:xfrm>
            <a:off x="7912100" y="415186"/>
            <a:ext cx="2496914" cy="525780"/>
          </a:xfrm>
          <a:prstGeom prst="rect">
            <a:avLst/>
          </a:prstGeom>
        </p:spPr>
      </p:pic>
    </p:spTree>
    <p:extLst>
      <p:ext uri="{BB962C8B-B14F-4D97-AF65-F5344CB8AC3E}">
        <p14:creationId xmlns:p14="http://schemas.microsoft.com/office/powerpoint/2010/main" val="1715710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95A40FE7-7B58-4183-A30B-1DE9D7F279D0}"/>
              </a:ext>
            </a:extLst>
          </p:cNvPr>
          <p:cNvSpPr>
            <a:spLocks noGrp="1"/>
          </p:cNvSpPr>
          <p:nvPr>
            <p:ph type="title"/>
          </p:nvPr>
        </p:nvSpPr>
        <p:spPr>
          <a:xfrm>
            <a:off x="50259" y="94947"/>
            <a:ext cx="12091481" cy="1143001"/>
          </a:xfrm>
        </p:spPr>
        <p:txBody>
          <a:bodyPr anchor="t">
            <a:normAutofit fontScale="90000"/>
          </a:bodyPr>
          <a:lstStyle/>
          <a:p>
            <a:r>
              <a:rPr lang="en-GB" altLang="en-US" dirty="0"/>
              <a:t>Young Person in YOI: </a:t>
            </a:r>
            <a:r>
              <a:rPr lang="en-GB" altLang="en-US" b="1" dirty="0"/>
              <a:t>Link-worker service </a:t>
            </a:r>
            <a:r>
              <a:rPr lang="en-GB" altLang="en-US" dirty="0"/>
              <a:t>– </a:t>
            </a:r>
            <a:br>
              <a:rPr lang="en-GB" altLang="en-US" dirty="0"/>
            </a:br>
            <a:r>
              <a:rPr lang="en-GB" altLang="en-US" dirty="0"/>
              <a:t>with Disability Trust – Funded by BCT</a:t>
            </a:r>
          </a:p>
        </p:txBody>
      </p:sp>
      <p:sp>
        <p:nvSpPr>
          <p:cNvPr id="72707" name="Content Placeholder 2">
            <a:extLst>
              <a:ext uri="{FF2B5EF4-FFF2-40B4-BE49-F238E27FC236}">
                <a16:creationId xmlns:a16="http://schemas.microsoft.com/office/drawing/2014/main" id="{537D5E9D-281D-4623-8CD6-62C72E262218}"/>
              </a:ext>
            </a:extLst>
          </p:cNvPr>
          <p:cNvSpPr>
            <a:spLocks noGrp="1"/>
          </p:cNvSpPr>
          <p:nvPr>
            <p:ph sz="half" idx="1"/>
          </p:nvPr>
        </p:nvSpPr>
        <p:spPr>
          <a:xfrm>
            <a:off x="1022349" y="1847142"/>
            <a:ext cx="3082926" cy="4525962"/>
          </a:xfrm>
        </p:spPr>
        <p:txBody>
          <a:bodyPr/>
          <a:lstStyle/>
          <a:p>
            <a:r>
              <a:rPr lang="en-GB" altLang="en-US" sz="1400" b="1" dirty="0">
                <a:latin typeface="Arial" panose="020B0604020202020204" pitchFamily="34" charset="0"/>
                <a:cs typeface="Arial" panose="020B0604020202020204" pitchFamily="34" charset="0"/>
              </a:rPr>
              <a:t>“John 17, Assault = ?TBI”</a:t>
            </a:r>
          </a:p>
          <a:p>
            <a:pPr lvl="1"/>
            <a:endParaRPr lang="en-GB" altLang="en-US" sz="1200" dirty="0">
              <a:latin typeface="Arial" panose="020B0604020202020204" pitchFamily="34" charset="0"/>
              <a:cs typeface="Arial" panose="020B0604020202020204" pitchFamily="34" charset="0"/>
            </a:endParaRPr>
          </a:p>
          <a:p>
            <a:pPr lvl="1"/>
            <a:r>
              <a:rPr lang="en-GB" altLang="en-US" sz="1200" dirty="0">
                <a:latin typeface="Arial" panose="020B0604020202020204" pitchFamily="34" charset="0"/>
                <a:cs typeface="Arial" panose="020B0604020202020204" pitchFamily="34" charset="0"/>
              </a:rPr>
              <a:t>Notes = </a:t>
            </a:r>
            <a:r>
              <a:rPr lang="en-GB" altLang="en-US" sz="1200" b="1" dirty="0">
                <a:latin typeface="Arial" panose="020B0604020202020204" pitchFamily="34" charset="0"/>
                <a:cs typeface="Arial" panose="020B0604020202020204" pitchFamily="34" charset="0"/>
              </a:rPr>
              <a:t>fractured skull, left side</a:t>
            </a:r>
          </a:p>
          <a:p>
            <a:pPr lvl="1"/>
            <a:endParaRPr lang="en-GB" altLang="en-US" sz="1400" dirty="0">
              <a:latin typeface="Arial" panose="020B0604020202020204" pitchFamily="34" charset="0"/>
              <a:cs typeface="Arial" panose="020B0604020202020204" pitchFamily="34" charset="0"/>
            </a:endParaRPr>
          </a:p>
          <a:p>
            <a:pPr lvl="1"/>
            <a:r>
              <a:rPr lang="en-GB" altLang="en-US" sz="1400" dirty="0">
                <a:latin typeface="Arial" panose="020B0604020202020204" pitchFamily="34" charset="0"/>
                <a:cs typeface="Arial" panose="020B0604020202020204" pitchFamily="34" charset="0"/>
              </a:rPr>
              <a:t>Impulsive, poor concentrating</a:t>
            </a:r>
          </a:p>
          <a:p>
            <a:pPr lvl="1"/>
            <a:r>
              <a:rPr lang="en-GB" altLang="en-US" sz="1400" dirty="0">
                <a:latin typeface="Arial" panose="020B0604020202020204" pitchFamily="34" charset="0"/>
                <a:cs typeface="Arial" panose="020B0604020202020204" pitchFamily="34" charset="0"/>
              </a:rPr>
              <a:t>not engaging in regime</a:t>
            </a:r>
          </a:p>
          <a:p>
            <a:pPr lvl="1"/>
            <a:r>
              <a:rPr lang="en-GB" altLang="en-US" sz="1400" dirty="0">
                <a:latin typeface="Arial" panose="020B0604020202020204" pitchFamily="34" charset="0"/>
                <a:cs typeface="Arial" panose="020B0604020202020204" pitchFamily="34" charset="0"/>
              </a:rPr>
              <a:t>threatening &amp; abusive to staff &amp; other inmates</a:t>
            </a:r>
          </a:p>
          <a:p>
            <a:pPr lvl="1"/>
            <a:r>
              <a:rPr lang="en-GB" altLang="en-US" sz="1400" dirty="0">
                <a:latin typeface="Arial" panose="020B0604020202020204" pitchFamily="34" charset="0"/>
                <a:cs typeface="Arial" panose="020B0604020202020204" pitchFamily="34" charset="0"/>
              </a:rPr>
              <a:t>lowest privilege level due to poor pattern of behaviour</a:t>
            </a:r>
          </a:p>
          <a:p>
            <a:pPr lvl="1"/>
            <a:endParaRPr lang="en-GB" altLang="en-US" sz="1400" dirty="0">
              <a:latin typeface="Arial" panose="020B0604020202020204" pitchFamily="34" charset="0"/>
              <a:cs typeface="Arial" panose="020B0604020202020204" pitchFamily="34" charset="0"/>
            </a:endParaRPr>
          </a:p>
          <a:p>
            <a:pPr lvl="1"/>
            <a:r>
              <a:rPr lang="en-GB" altLang="en-US" sz="1400" dirty="0" err="1">
                <a:latin typeface="Arial" panose="020B0604020202020204" pitchFamily="34" charset="0"/>
                <a:cs typeface="Arial" panose="020B0604020202020204" pitchFamily="34" charset="0"/>
              </a:rPr>
              <a:t>NPsych</a:t>
            </a:r>
            <a:r>
              <a:rPr lang="en-GB" altLang="en-US" sz="1400" dirty="0">
                <a:latin typeface="Arial" panose="020B0604020202020204" pitchFamily="34" charset="0"/>
                <a:cs typeface="Arial" panose="020B0604020202020204" pitchFamily="34" charset="0"/>
              </a:rPr>
              <a:t> Tested: </a:t>
            </a:r>
          </a:p>
          <a:p>
            <a:pPr lvl="2"/>
            <a:r>
              <a:rPr lang="en-GB" altLang="en-US" sz="1000" dirty="0" err="1">
                <a:latin typeface="Arial" panose="020B0604020202020204" pitchFamily="34" charset="0"/>
                <a:cs typeface="Arial" panose="020B0604020202020204" pitchFamily="34" charset="0"/>
              </a:rPr>
              <a:t>eg</a:t>
            </a:r>
            <a:r>
              <a:rPr lang="en-GB" altLang="en-US" sz="1000" dirty="0">
                <a:latin typeface="Arial" panose="020B0604020202020204" pitchFamily="34" charset="0"/>
                <a:cs typeface="Arial" panose="020B0604020202020204" pitchFamily="34" charset="0"/>
              </a:rPr>
              <a:t> poor verbal memory (5%)  – visual intact</a:t>
            </a:r>
          </a:p>
          <a:p>
            <a:pPr lvl="2"/>
            <a:r>
              <a:rPr lang="en-GB" altLang="en-US" sz="1000" dirty="0">
                <a:latin typeface="Arial" panose="020B0604020202020204" pitchFamily="34" charset="0"/>
                <a:cs typeface="Arial" panose="020B0604020202020204" pitchFamily="34" charset="0"/>
              </a:rPr>
              <a:t>co morbid ADHD, dyslexia, communication disorders</a:t>
            </a:r>
          </a:p>
          <a:p>
            <a:endParaRPr lang="en-GB" altLang="en-US" sz="1400" dirty="0">
              <a:latin typeface="Arial" panose="020B0604020202020204" pitchFamily="34" charset="0"/>
              <a:cs typeface="Arial" panose="020B0604020202020204" pitchFamily="34" charset="0"/>
            </a:endParaRPr>
          </a:p>
          <a:p>
            <a:endParaRPr lang="en-GB" altLang="en-US" dirty="0"/>
          </a:p>
        </p:txBody>
      </p:sp>
      <p:sp>
        <p:nvSpPr>
          <p:cNvPr id="72708" name="Content Placeholder 1">
            <a:extLst>
              <a:ext uri="{FF2B5EF4-FFF2-40B4-BE49-F238E27FC236}">
                <a16:creationId xmlns:a16="http://schemas.microsoft.com/office/drawing/2014/main" id="{D8D48252-DD3B-4550-92EE-EE6F920313B9}"/>
              </a:ext>
            </a:extLst>
          </p:cNvPr>
          <p:cNvSpPr>
            <a:spLocks noGrp="1"/>
          </p:cNvSpPr>
          <p:nvPr>
            <p:ph sz="half" idx="2"/>
          </p:nvPr>
        </p:nvSpPr>
        <p:spPr>
          <a:xfrm>
            <a:off x="4713523" y="1591758"/>
            <a:ext cx="2959100" cy="4525962"/>
          </a:xfrm>
        </p:spPr>
        <p:txBody>
          <a:bodyPr/>
          <a:lstStyle/>
          <a:p>
            <a:r>
              <a:rPr lang="en-GB" altLang="en-US" sz="1400" dirty="0">
                <a:latin typeface="Arial" panose="020B0604020202020204" pitchFamily="34" charset="0"/>
                <a:cs typeface="Arial" panose="020B0604020202020204" pitchFamily="34" charset="0"/>
              </a:rPr>
              <a:t>Explore &amp; Manage effects of brain injury - </a:t>
            </a:r>
            <a:r>
              <a:rPr lang="en-GB" altLang="en-US" sz="1600" dirty="0">
                <a:solidFill>
                  <a:srgbClr val="FF0000"/>
                </a:solidFill>
                <a:latin typeface="Arial" panose="020B0604020202020204" pitchFamily="34" charset="0"/>
                <a:cs typeface="Arial" panose="020B0604020202020204" pitchFamily="34" charset="0"/>
              </a:rPr>
              <a:t>AMNESTIC</a:t>
            </a:r>
          </a:p>
          <a:p>
            <a:pPr lvl="1"/>
            <a:r>
              <a:rPr lang="en-GB" altLang="en-US" sz="1000" dirty="0">
                <a:latin typeface="Arial" panose="020B0604020202020204" pitchFamily="34" charset="0"/>
                <a:cs typeface="Arial" panose="020B0604020202020204" pitchFamily="34" charset="0"/>
              </a:rPr>
              <a:t>develop self-control &amp; consequential thinking</a:t>
            </a:r>
          </a:p>
          <a:p>
            <a:pPr lvl="1"/>
            <a:r>
              <a:rPr lang="en-GB" altLang="en-US" sz="1000" i="1" dirty="0">
                <a:latin typeface="Arial" panose="020B0604020202020204" pitchFamily="34" charset="0"/>
                <a:cs typeface="Arial" panose="020B0604020202020204" pitchFamily="34" charset="0"/>
              </a:rPr>
              <a:t>use visual CUES to remind of time spent/ rewards</a:t>
            </a:r>
          </a:p>
          <a:p>
            <a:pPr lvl="1"/>
            <a:r>
              <a:rPr lang="en-GB" altLang="en-US" sz="1000" dirty="0">
                <a:latin typeface="Arial" panose="020B0604020202020204" pitchFamily="34" charset="0"/>
                <a:cs typeface="Arial" panose="020B0604020202020204" pitchFamily="34" charset="0"/>
              </a:rPr>
              <a:t>written guidelines and accessible reports for staff</a:t>
            </a:r>
          </a:p>
          <a:p>
            <a:pPr lvl="1"/>
            <a:r>
              <a:rPr lang="en-GB" altLang="en-US" sz="1000" dirty="0">
                <a:latin typeface="Arial" panose="020B0604020202020204" pitchFamily="34" charset="0"/>
                <a:cs typeface="Arial" panose="020B0604020202020204" pitchFamily="34" charset="0"/>
              </a:rPr>
              <a:t>Liaise with substance misuse worker, caseworker, mental health nurse etc</a:t>
            </a:r>
          </a:p>
          <a:p>
            <a:endParaRPr lang="en-GB" altLang="en-US" sz="1400" dirty="0">
              <a:latin typeface="Arial" panose="020B0604020202020204" pitchFamily="34" charset="0"/>
              <a:cs typeface="Arial" panose="020B0604020202020204" pitchFamily="34" charset="0"/>
            </a:endParaRPr>
          </a:p>
          <a:p>
            <a:r>
              <a:rPr lang="en-GB" altLang="en-US" sz="1800" dirty="0">
                <a:latin typeface="Arial" panose="020B0604020202020204" pitchFamily="34" charset="0"/>
                <a:cs typeface="Arial" panose="020B0604020202020204" pitchFamily="34" charset="0"/>
              </a:rPr>
              <a:t>Enable to engage </a:t>
            </a:r>
            <a:r>
              <a:rPr lang="en-GB" altLang="en-US" sz="1400" dirty="0">
                <a:latin typeface="Arial" panose="020B0604020202020204" pitchFamily="34" charset="0"/>
                <a:cs typeface="Arial" panose="020B0604020202020204" pitchFamily="34" charset="0"/>
              </a:rPr>
              <a:t>in education </a:t>
            </a:r>
          </a:p>
          <a:p>
            <a:r>
              <a:rPr lang="en-GB" altLang="en-US" sz="1400" dirty="0">
                <a:latin typeface="Arial" panose="020B0604020202020204" pitchFamily="34" charset="0"/>
                <a:cs typeface="Arial" panose="020B0604020202020204" pitchFamily="34" charset="0"/>
              </a:rPr>
              <a:t>Behaviour “reversed” </a:t>
            </a:r>
          </a:p>
          <a:p>
            <a:r>
              <a:rPr lang="en-GB" altLang="en-US" sz="1400" dirty="0">
                <a:latin typeface="Arial" panose="020B0604020202020204" pitchFamily="34" charset="0"/>
                <a:cs typeface="Arial" panose="020B0604020202020204" pitchFamily="34" charset="0"/>
              </a:rPr>
              <a:t>on track for release</a:t>
            </a:r>
          </a:p>
          <a:p>
            <a:r>
              <a:rPr lang="en-GB" altLang="en-US" sz="1800" dirty="0">
                <a:latin typeface="Arial" panose="020B0604020202020204" pitchFamily="34" charset="0"/>
                <a:cs typeface="Arial" panose="020B0604020202020204" pitchFamily="34" charset="0"/>
              </a:rPr>
              <a:t>REMINDERS</a:t>
            </a:r>
            <a:r>
              <a:rPr lang="en-GB" altLang="en-US" sz="1400" dirty="0">
                <a:latin typeface="Arial" panose="020B0604020202020204" pitchFamily="34" charset="0"/>
                <a:cs typeface="Arial" panose="020B0604020202020204" pitchFamily="34" charset="0"/>
              </a:rPr>
              <a:t> needed</a:t>
            </a:r>
          </a:p>
          <a:p>
            <a:endParaRPr lang="en-GB" altLang="en-US" dirty="0"/>
          </a:p>
        </p:txBody>
      </p:sp>
      <p:pic>
        <p:nvPicPr>
          <p:cNvPr id="72709" name="Picture 1">
            <a:extLst>
              <a:ext uri="{FF2B5EF4-FFF2-40B4-BE49-F238E27FC236}">
                <a16:creationId xmlns:a16="http://schemas.microsoft.com/office/drawing/2014/main" id="{B32C4E0B-0EBC-4808-A64E-FD6CCC28A4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6950" y="1289050"/>
            <a:ext cx="177165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92BCAF1-6F71-433B-A47A-4EAE7FD1CD3A}"/>
              </a:ext>
            </a:extLst>
          </p:cNvPr>
          <p:cNvSpPr/>
          <p:nvPr/>
        </p:nvSpPr>
        <p:spPr>
          <a:xfrm>
            <a:off x="8616950" y="4371975"/>
            <a:ext cx="1771650" cy="2114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2711" name="Picture 7">
            <a:extLst>
              <a:ext uri="{FF2B5EF4-FFF2-40B4-BE49-F238E27FC236}">
                <a16:creationId xmlns:a16="http://schemas.microsoft.com/office/drawing/2014/main" id="{6527BB46-D462-4661-9C87-6641E01785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5390272"/>
            <a:ext cx="21971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2" name="Picture 8">
            <a:extLst>
              <a:ext uri="{FF2B5EF4-FFF2-40B4-BE49-F238E27FC236}">
                <a16:creationId xmlns:a16="http://schemas.microsoft.com/office/drawing/2014/main" id="{B90BEBC9-4F29-4AFA-8CA2-59078A42B4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3450" y="5429250"/>
            <a:ext cx="15716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7558" y="182023"/>
            <a:ext cx="4465149" cy="690619"/>
          </a:xfrm>
        </p:spPr>
        <p:txBody>
          <a:bodyPr>
            <a:normAutofit fontScale="90000"/>
          </a:bodyPr>
          <a:lstStyle/>
          <a:p>
            <a:r>
              <a:rPr lang="en-GB" sz="4714" b="1" dirty="0">
                <a:solidFill>
                  <a:schemeClr val="accent1">
                    <a:lumMod val="75000"/>
                  </a:schemeClr>
                </a:solidFill>
              </a:rPr>
              <a:t>Project Overview</a:t>
            </a:r>
          </a:p>
        </p:txBody>
      </p:sp>
      <p:pic>
        <p:nvPicPr>
          <p:cNvPr id="4" name="Picture 3"/>
          <p:cNvPicPr>
            <a:picLocks noChangeAspect="1"/>
          </p:cNvPicPr>
          <p:nvPr/>
        </p:nvPicPr>
        <p:blipFill>
          <a:blip r:embed="rId2"/>
          <a:stretch>
            <a:fillRect/>
          </a:stretch>
        </p:blipFill>
        <p:spPr>
          <a:xfrm>
            <a:off x="8146650" y="5917393"/>
            <a:ext cx="2521350" cy="940607"/>
          </a:xfrm>
          <a:prstGeom prst="rect">
            <a:avLst/>
          </a:prstGeom>
        </p:spPr>
      </p:pic>
      <p:pic>
        <p:nvPicPr>
          <p:cNvPr id="5" name="Picture 4"/>
          <p:cNvPicPr>
            <a:picLocks noChangeAspect="1"/>
          </p:cNvPicPr>
          <p:nvPr/>
        </p:nvPicPr>
        <p:blipFill>
          <a:blip r:embed="rId3"/>
          <a:stretch>
            <a:fillRect/>
          </a:stretch>
        </p:blipFill>
        <p:spPr>
          <a:xfrm>
            <a:off x="1524000" y="5735899"/>
            <a:ext cx="3283416" cy="1110439"/>
          </a:xfrm>
          <a:prstGeom prst="rect">
            <a:avLst/>
          </a:prstGeom>
        </p:spPr>
      </p:pic>
      <p:sp>
        <p:nvSpPr>
          <p:cNvPr id="3" name="TextBox 2"/>
          <p:cNvSpPr txBox="1"/>
          <p:nvPr/>
        </p:nvSpPr>
        <p:spPr>
          <a:xfrm>
            <a:off x="1960210" y="1177479"/>
            <a:ext cx="8399845" cy="5236690"/>
          </a:xfrm>
          <a:prstGeom prst="rect">
            <a:avLst/>
          </a:prstGeom>
          <a:noFill/>
        </p:spPr>
        <p:txBody>
          <a:bodyPr wrap="square" rtlCol="0">
            <a:spAutoFit/>
          </a:bodyPr>
          <a:lstStyle/>
          <a:p>
            <a:r>
              <a:rPr lang="en-GB" sz="2000" b="1" dirty="0">
                <a:solidFill>
                  <a:schemeClr val="accent1">
                    <a:lumMod val="75000"/>
                  </a:schemeClr>
                </a:solidFill>
              </a:rPr>
              <a:t>Pathfinder Team: </a:t>
            </a:r>
            <a:r>
              <a:rPr lang="en-GB" sz="2000" dirty="0">
                <a:solidFill>
                  <a:schemeClr val="accent1">
                    <a:lumMod val="75000"/>
                  </a:schemeClr>
                </a:solidFill>
              </a:rPr>
              <a:t>Deferred Caution &amp; Charge </a:t>
            </a:r>
          </a:p>
          <a:p>
            <a:endParaRPr lang="en-GB" sz="2000" b="1" dirty="0">
              <a:solidFill>
                <a:schemeClr val="accent1">
                  <a:lumMod val="75000"/>
                </a:schemeClr>
              </a:solidFill>
            </a:endParaRPr>
          </a:p>
          <a:p>
            <a:r>
              <a:rPr lang="en-GB" sz="2000" b="1" dirty="0">
                <a:solidFill>
                  <a:schemeClr val="accent1">
                    <a:lumMod val="75000"/>
                  </a:schemeClr>
                </a:solidFill>
              </a:rPr>
              <a:t>IOM Team: </a:t>
            </a:r>
            <a:r>
              <a:rPr lang="en-GB" sz="2000" dirty="0">
                <a:solidFill>
                  <a:schemeClr val="accent1">
                    <a:lumMod val="75000"/>
                  </a:schemeClr>
                </a:solidFill>
              </a:rPr>
              <a:t>Integrated Offender Management </a:t>
            </a:r>
          </a:p>
          <a:p>
            <a:endParaRPr lang="en-GB" sz="2000" dirty="0">
              <a:solidFill>
                <a:schemeClr val="accent1">
                  <a:lumMod val="75000"/>
                </a:schemeClr>
              </a:solidFill>
            </a:endParaRPr>
          </a:p>
          <a:p>
            <a:endParaRPr lang="en-GB" sz="2000" b="1" dirty="0">
              <a:solidFill>
                <a:schemeClr val="accent1">
                  <a:lumMod val="75000"/>
                </a:schemeClr>
              </a:solidFill>
            </a:endParaRPr>
          </a:p>
          <a:p>
            <a:r>
              <a:rPr lang="en-GB" sz="2000" b="1" dirty="0">
                <a:solidFill>
                  <a:schemeClr val="accent1">
                    <a:lumMod val="75000"/>
                  </a:schemeClr>
                </a:solidFill>
              </a:rPr>
              <a:t>Project delivered in three key parts: </a:t>
            </a:r>
            <a:br>
              <a:rPr lang="en-GB" sz="2000" b="1" dirty="0">
                <a:solidFill>
                  <a:schemeClr val="accent1">
                    <a:lumMod val="75000"/>
                  </a:schemeClr>
                </a:solidFill>
              </a:rPr>
            </a:br>
            <a:endParaRPr lang="en-GB" sz="2000" b="1" dirty="0">
              <a:solidFill>
                <a:schemeClr val="accent1">
                  <a:lumMod val="75000"/>
                </a:schemeClr>
              </a:solidFill>
            </a:endParaRPr>
          </a:p>
          <a:p>
            <a:pPr marL="367400" indent="-367400">
              <a:buAutoNum type="arabicPeriod"/>
            </a:pPr>
            <a:r>
              <a:rPr lang="en-GB" sz="2000" dirty="0">
                <a:solidFill>
                  <a:schemeClr val="accent1">
                    <a:lumMod val="75000"/>
                  </a:schemeClr>
                </a:solidFill>
              </a:rPr>
              <a:t>Three online training workshops about TBI delivered by </a:t>
            </a:r>
            <a:r>
              <a:rPr lang="en-GB" sz="2000" dirty="0" err="1">
                <a:solidFill>
                  <a:schemeClr val="accent1">
                    <a:lumMod val="75000"/>
                  </a:schemeClr>
                </a:solidFill>
              </a:rPr>
              <a:t>Prof.</a:t>
            </a:r>
            <a:r>
              <a:rPr lang="en-GB" sz="2000" dirty="0">
                <a:solidFill>
                  <a:schemeClr val="accent1">
                    <a:lumMod val="75000"/>
                  </a:schemeClr>
                </a:solidFill>
              </a:rPr>
              <a:t> Huw Williams</a:t>
            </a:r>
            <a:br>
              <a:rPr lang="en-GB" sz="2000" dirty="0">
                <a:solidFill>
                  <a:schemeClr val="accent1">
                    <a:lumMod val="75000"/>
                  </a:schemeClr>
                </a:solidFill>
              </a:rPr>
            </a:br>
            <a:endParaRPr lang="en-GB" sz="2000" dirty="0">
              <a:solidFill>
                <a:schemeClr val="accent1">
                  <a:lumMod val="75000"/>
                </a:schemeClr>
              </a:solidFill>
            </a:endParaRPr>
          </a:p>
          <a:p>
            <a:pPr marL="367400" indent="-367400">
              <a:buAutoNum type="arabicPeriod"/>
            </a:pPr>
            <a:r>
              <a:rPr lang="en-GB" sz="2000" dirty="0">
                <a:solidFill>
                  <a:schemeClr val="accent1">
                    <a:lumMod val="75000"/>
                  </a:schemeClr>
                </a:solidFill>
              </a:rPr>
              <a:t>Introduction of the BISI to screen for TBI</a:t>
            </a:r>
            <a:br>
              <a:rPr lang="en-GB" sz="2000" dirty="0">
                <a:solidFill>
                  <a:schemeClr val="accent1">
                    <a:lumMod val="75000"/>
                  </a:schemeClr>
                </a:solidFill>
              </a:rPr>
            </a:br>
            <a:endParaRPr lang="en-GB" sz="2000" dirty="0">
              <a:solidFill>
                <a:schemeClr val="accent1">
                  <a:lumMod val="75000"/>
                </a:schemeClr>
              </a:solidFill>
            </a:endParaRPr>
          </a:p>
          <a:p>
            <a:pPr marL="367400" indent="-367400">
              <a:buAutoNum type="arabicPeriod"/>
            </a:pPr>
            <a:r>
              <a:rPr lang="en-GB" sz="2000" dirty="0">
                <a:solidFill>
                  <a:schemeClr val="accent1">
                    <a:lumMod val="75000"/>
                  </a:schemeClr>
                </a:solidFill>
              </a:rPr>
              <a:t>Qualitative staff interviews to collect feedback on training and screening</a:t>
            </a:r>
          </a:p>
          <a:p>
            <a:pPr algn="ctr"/>
            <a:endParaRPr lang="en-GB" sz="2000" dirty="0">
              <a:solidFill>
                <a:schemeClr val="accent1">
                  <a:lumMod val="75000"/>
                </a:schemeClr>
              </a:solidFill>
            </a:endParaRPr>
          </a:p>
          <a:p>
            <a:pPr algn="ctr"/>
            <a:br>
              <a:rPr lang="en-GB" sz="2000" dirty="0">
                <a:solidFill>
                  <a:schemeClr val="accent1">
                    <a:lumMod val="75000"/>
                  </a:schemeClr>
                </a:solidFill>
              </a:rPr>
            </a:br>
            <a:r>
              <a:rPr lang="en-GB" sz="1429" dirty="0">
                <a:solidFill>
                  <a:schemeClr val="accent1">
                    <a:lumMod val="75000"/>
                  </a:schemeClr>
                </a:solidFill>
              </a:rPr>
              <a:t>https://www.thedtgroup.org/foundation/brain-injury-screening-index-bisi</a:t>
            </a:r>
            <a:br>
              <a:rPr lang="en-GB" sz="2000" dirty="0">
                <a:solidFill>
                  <a:schemeClr val="accent1">
                    <a:lumMod val="75000"/>
                  </a:schemeClr>
                </a:solidFill>
              </a:rPr>
            </a:br>
            <a:endParaRPr lang="en-GB" sz="2000" b="1" dirty="0">
              <a:solidFill>
                <a:schemeClr val="accent1">
                  <a:lumMod val="75000"/>
                </a:schemeClr>
              </a:solidFill>
            </a:endParaRPr>
          </a:p>
          <a:p>
            <a:endParaRPr lang="en-GB" sz="2000" b="1" dirty="0">
              <a:solidFill>
                <a:schemeClr val="accent1">
                  <a:lumMod val="75000"/>
                </a:schemeClr>
              </a:solidFill>
            </a:endParaRPr>
          </a:p>
        </p:txBody>
      </p:sp>
    </p:spTree>
    <p:extLst>
      <p:ext uri="{BB962C8B-B14F-4D97-AF65-F5344CB8AC3E}">
        <p14:creationId xmlns:p14="http://schemas.microsoft.com/office/powerpoint/2010/main" val="7830570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1934</Words>
  <Application>Microsoft Office PowerPoint</Application>
  <PresentationFormat>Widescreen</PresentationFormat>
  <Paragraphs>192</Paragraphs>
  <Slides>17</Slides>
  <Notes>6</Notes>
  <HiddenSlides>0</HiddenSlides>
  <MMClips>4</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Calibri Light</vt:lpstr>
      <vt:lpstr>ScalaLancetPro</vt:lpstr>
      <vt:lpstr>Office Theme</vt:lpstr>
      <vt:lpstr>Photo Editor Photo</vt:lpstr>
      <vt:lpstr>Policing vulnerable people: Screening for Traumatic Brain Injury provides an opportunity for behaviour change….</vt:lpstr>
      <vt:lpstr>Traumatic Brain Injury mechanism</vt:lpstr>
      <vt:lpstr>Rates of Traumatic Brain Injury:</vt:lpstr>
      <vt:lpstr>TBI &amp; “Personality Change” in children and young people</vt:lpstr>
      <vt:lpstr>Risk of Crime after TBI: Fazel S, Lichtenstein P, Grann M, Langstrom N (2011) Risk of violent crime in individuals with epilepsy and traumatic brain injury: A 35-Year Swedish Population Study. PLoS Med 8: e1001150</vt:lpstr>
      <vt:lpstr>TBI in Young Offenders in UK</vt:lpstr>
      <vt:lpstr>Girls &amp; Women in prison…</vt:lpstr>
      <vt:lpstr>Young Person in YOI: Link-worker service –  with Disability Trust – Funded by BCT</vt:lpstr>
      <vt:lpstr>Project Overview</vt:lpstr>
      <vt:lpstr>Key findings</vt:lpstr>
      <vt:lpstr>Identified needs profiles</vt:lpstr>
      <vt:lpstr>Key takeaways</vt:lpstr>
      <vt:lpstr>PowerPoint Presentation</vt:lpstr>
      <vt:lpstr>PowerPoint Presentation</vt:lpstr>
      <vt:lpstr>PowerPoint Presentation</vt:lpstr>
      <vt:lpstr>Useful overview on what judicial changes needed 12-25 years (NZ) and in police custody (UK)</vt:lpstr>
      <vt:lpstr>Invest in development: Spending to save…community capital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 Neuro-Disability &amp; Trauma to Improve wellbeing, reduce crime &amp; create safer societies   </dc:title>
  <dc:creator>Williams, Huw</dc:creator>
  <cp:lastModifiedBy>Williams, Huw</cp:lastModifiedBy>
  <cp:revision>19</cp:revision>
  <dcterms:created xsi:type="dcterms:W3CDTF">2021-06-14T12:12:00Z</dcterms:created>
  <dcterms:modified xsi:type="dcterms:W3CDTF">2021-12-14T14:52:44Z</dcterms:modified>
</cp:coreProperties>
</file>