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59" r:id="rId3"/>
    <p:sldId id="257" r:id="rId4"/>
    <p:sldId id="284" r:id="rId5"/>
    <p:sldId id="267" r:id="rId6"/>
    <p:sldId id="290" r:id="rId7"/>
    <p:sldId id="288" r:id="rId8"/>
    <p:sldId id="289" r:id="rId9"/>
    <p:sldId id="294" r:id="rId10"/>
    <p:sldId id="286" r:id="rId11"/>
    <p:sldId id="291" r:id="rId12"/>
    <p:sldId id="295" r:id="rId13"/>
    <p:sldId id="298" r:id="rId14"/>
    <p:sldId id="292" r:id="rId15"/>
    <p:sldId id="293" r:id="rId16"/>
    <p:sldId id="299" r:id="rId17"/>
    <p:sldId id="296" r:id="rId18"/>
    <p:sldId id="297" r:id="rId19"/>
    <p:sldId id="300" r:id="rId20"/>
    <p:sldId id="301" r:id="rId21"/>
  </p:sldIdLst>
  <p:sldSz cx="9144000" cy="5143500" type="screen16x9"/>
  <p:notesSz cx="6858000" cy="9144000"/>
  <p:embeddedFontLst>
    <p:embeddedFont>
      <p:font typeface="Lato Light" panose="020B0604020202020204" charset="0"/>
      <p:regular r:id="rId23"/>
      <p:bold r:id="rId24"/>
      <p:italic r:id="rId25"/>
      <p:boldItalic r:id="rId26"/>
    </p:embeddedFont>
    <p:embeddedFont>
      <p:font typeface="SimSun" panose="02010600030101010101" pitchFamily="2" charset="-122"/>
      <p:regular r:id="rId27"/>
    </p:embeddedFont>
    <p:embeddedFont>
      <p:font typeface="Lato Hairline"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DBD5DC-D2CB-4C9E-A2F2-29D628A8B80B}">
  <a:tblStyle styleId="{E9DBD5DC-D2CB-4C9E-A2F2-29D628A8B80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94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73862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Shape 16"/>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Shape 29"/>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Shape 30"/>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Shape 35"/>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Shape 36"/>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Shape 3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Shape 40"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Shape 41"/>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6000"/>
            <a:lum/>
          </a:blip>
          <a:srcRect/>
          <a:stretch>
            <a:fillRect/>
          </a:stretch>
        </a:blipFill>
        <a:effectLst/>
      </p:bgPr>
    </p:bg>
    <p:spTree>
      <p:nvGrpSpPr>
        <p:cNvPr id="1" name="Shape 59"/>
        <p:cNvGrpSpPr/>
        <p:nvPr/>
      </p:nvGrpSpPr>
      <p:grpSpPr>
        <a:xfrm>
          <a:off x="0" y="0"/>
          <a:ext cx="0" cy="0"/>
          <a:chOff x="0" y="0"/>
          <a:chExt cx="0" cy="0"/>
        </a:xfrm>
      </p:grpSpPr>
      <p:pic>
        <p:nvPicPr>
          <p:cNvPr id="5" name="Picture 4">
            <a:extLst>
              <a:ext uri="{FF2B5EF4-FFF2-40B4-BE49-F238E27FC236}">
                <a16:creationId xmlns:a16="http://schemas.microsoft.com/office/drawing/2014/main" id="{DD754415-0763-4B5F-84BF-42DB10938F18}"/>
              </a:ext>
            </a:extLst>
          </p:cNvPr>
          <p:cNvPicPr>
            <a:picLocks noChangeAspect="1"/>
          </p:cNvPicPr>
          <p:nvPr/>
        </p:nvPicPr>
        <p:blipFill>
          <a:blip r:embed="rId4"/>
          <a:stretch>
            <a:fillRect/>
          </a:stretch>
        </p:blipFill>
        <p:spPr>
          <a:xfrm>
            <a:off x="255181" y="-63796"/>
            <a:ext cx="9144000" cy="4851762"/>
          </a:xfrm>
          <a:prstGeom prst="rect">
            <a:avLst/>
          </a:prstGeom>
        </p:spPr>
      </p:pic>
      <p:pic>
        <p:nvPicPr>
          <p:cNvPr id="8" name="Picture 7">
            <a:extLst>
              <a:ext uri="{FF2B5EF4-FFF2-40B4-BE49-F238E27FC236}">
                <a16:creationId xmlns:a16="http://schemas.microsoft.com/office/drawing/2014/main" id="{8EE547D9-FD5A-4329-8120-2B90CB45EEB0}"/>
              </a:ext>
            </a:extLst>
          </p:cNvPr>
          <p:cNvPicPr>
            <a:picLocks noChangeAspect="1"/>
          </p:cNvPicPr>
          <p:nvPr/>
        </p:nvPicPr>
        <p:blipFill>
          <a:blip r:embed="rId5"/>
          <a:stretch>
            <a:fillRect/>
          </a:stretch>
        </p:blipFill>
        <p:spPr>
          <a:xfrm>
            <a:off x="5176320" y="2656810"/>
            <a:ext cx="2678671" cy="1912711"/>
          </a:xfrm>
          <a:prstGeom prst="rect">
            <a:avLst/>
          </a:prstGeom>
        </p:spPr>
      </p:pic>
      <p:sp>
        <p:nvSpPr>
          <p:cNvPr id="9" name="TextBox 8">
            <a:extLst>
              <a:ext uri="{FF2B5EF4-FFF2-40B4-BE49-F238E27FC236}">
                <a16:creationId xmlns:a16="http://schemas.microsoft.com/office/drawing/2014/main" id="{EA8EB802-FA3E-4AA6-91A0-F0261954AC8B}"/>
              </a:ext>
            </a:extLst>
          </p:cNvPr>
          <p:cNvSpPr txBox="1"/>
          <p:nvPr/>
        </p:nvSpPr>
        <p:spPr>
          <a:xfrm>
            <a:off x="2866571" y="4404836"/>
            <a:ext cx="3410857" cy="738664"/>
          </a:xfrm>
          <a:prstGeom prst="rect">
            <a:avLst/>
          </a:prstGeom>
          <a:noFill/>
        </p:spPr>
        <p:txBody>
          <a:bodyPr wrap="square" rtlCol="0">
            <a:spAutoFit/>
          </a:bodyPr>
          <a:lstStyle/>
          <a:p>
            <a:pPr algn="ctr"/>
            <a:r>
              <a:rPr lang="en-GB" dirty="0" err="1"/>
              <a:t>Adesoye</a:t>
            </a:r>
            <a:r>
              <a:rPr lang="en-GB" dirty="0"/>
              <a:t> Des </a:t>
            </a:r>
            <a:r>
              <a:rPr lang="en-GB" dirty="0" err="1"/>
              <a:t>Kuye</a:t>
            </a:r>
            <a:r>
              <a:rPr lang="en-GB" dirty="0"/>
              <a:t>, Ayana Douglas,</a:t>
            </a:r>
          </a:p>
          <a:p>
            <a:pPr algn="ctr"/>
            <a:r>
              <a:rPr lang="en-GB" dirty="0"/>
              <a:t>Catherine Xia, Christopher O’Rouke, Tristan Bracegirdle</a:t>
            </a:r>
          </a:p>
        </p:txBody>
      </p:sp>
      <p:sp>
        <p:nvSpPr>
          <p:cNvPr id="10" name="TextBox 9">
            <a:extLst>
              <a:ext uri="{FF2B5EF4-FFF2-40B4-BE49-F238E27FC236}">
                <a16:creationId xmlns:a16="http://schemas.microsoft.com/office/drawing/2014/main" id="{116EB9AD-A673-4A08-94AC-035A3BD937D2}"/>
              </a:ext>
            </a:extLst>
          </p:cNvPr>
          <p:cNvSpPr txBox="1"/>
          <p:nvPr/>
        </p:nvSpPr>
        <p:spPr>
          <a:xfrm>
            <a:off x="255181" y="0"/>
            <a:ext cx="6363333" cy="307777"/>
          </a:xfrm>
          <a:prstGeom prst="rect">
            <a:avLst/>
          </a:prstGeom>
          <a:noFill/>
        </p:spPr>
        <p:txBody>
          <a:bodyPr wrap="square" rtlCol="0">
            <a:spAutoFit/>
          </a:bodyPr>
          <a:lstStyle/>
          <a:p>
            <a:r>
              <a:rPr lang="en-GB" dirty="0"/>
              <a:t>Improving Access for Hard to Reach Groups…</a:t>
            </a: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81C9-4BF0-417C-B72F-31E4334780DD}"/>
              </a:ext>
            </a:extLst>
          </p:cNvPr>
          <p:cNvSpPr>
            <a:spLocks noGrp="1"/>
          </p:cNvSpPr>
          <p:nvPr>
            <p:ph type="ctrTitle"/>
          </p:nvPr>
        </p:nvSpPr>
        <p:spPr/>
        <p:txBody>
          <a:bodyPr/>
          <a:lstStyle/>
          <a:p>
            <a:r>
              <a:rPr lang="en-GB" dirty="0"/>
              <a:t>Meet Kenny</a:t>
            </a:r>
          </a:p>
        </p:txBody>
      </p:sp>
      <p:sp>
        <p:nvSpPr>
          <p:cNvPr id="3" name="Subtitle 2">
            <a:extLst>
              <a:ext uri="{FF2B5EF4-FFF2-40B4-BE49-F238E27FC236}">
                <a16:creationId xmlns:a16="http://schemas.microsoft.com/office/drawing/2014/main" id="{962D2C1A-0CAE-4F2A-A4C2-76636CC4289B}"/>
              </a:ext>
            </a:extLst>
          </p:cNvPr>
          <p:cNvSpPr>
            <a:spLocks noGrp="1"/>
          </p:cNvSpPr>
          <p:nvPr>
            <p:ph type="subTitle" idx="1"/>
          </p:nvPr>
        </p:nvSpPr>
        <p:spPr/>
        <p:txBody>
          <a:bodyPr/>
          <a:lstStyle/>
          <a:p>
            <a:r>
              <a:rPr lang="en-GB" dirty="0"/>
              <a:t>The Chameleon Companion</a:t>
            </a:r>
          </a:p>
        </p:txBody>
      </p:sp>
    </p:spTree>
    <p:extLst>
      <p:ext uri="{BB962C8B-B14F-4D97-AF65-F5344CB8AC3E}">
        <p14:creationId xmlns:p14="http://schemas.microsoft.com/office/powerpoint/2010/main" val="398787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generated with very high confidence">
            <a:extLst>
              <a:ext uri="{FF2B5EF4-FFF2-40B4-BE49-F238E27FC236}">
                <a16:creationId xmlns:a16="http://schemas.microsoft.com/office/drawing/2014/main" id="{A8EB8954-4BD6-4F94-94C0-C0BE66927DC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04" b="89951" l="8660" r="94281">
                        <a14:foregroundMark x1="94444" y1="60539" x2="94444" y2="60539"/>
                        <a14:foregroundMark x1="8660" y1="48775" x2="8660" y2="48775"/>
                      </a14:backgroundRemoval>
                    </a14:imgEffect>
                  </a14:imgLayer>
                </a14:imgProps>
              </a:ext>
            </a:extLst>
          </a:blip>
          <a:stretch>
            <a:fillRect/>
          </a:stretch>
        </p:blipFill>
        <p:spPr>
          <a:xfrm>
            <a:off x="4737801" y="776177"/>
            <a:ext cx="3857625" cy="5143500"/>
          </a:xfrm>
          <a:prstGeom prst="rect">
            <a:avLst/>
          </a:prstGeom>
        </p:spPr>
      </p:pic>
      <p:sp>
        <p:nvSpPr>
          <p:cNvPr id="8" name="TextBox 7">
            <a:extLst>
              <a:ext uri="{FF2B5EF4-FFF2-40B4-BE49-F238E27FC236}">
                <a16:creationId xmlns:a16="http://schemas.microsoft.com/office/drawing/2014/main" id="{2FA89E8A-89B9-4B56-9F0B-8B9AB05C872E}"/>
              </a:ext>
            </a:extLst>
          </p:cNvPr>
          <p:cNvSpPr txBox="1"/>
          <p:nvPr/>
        </p:nvSpPr>
        <p:spPr>
          <a:xfrm>
            <a:off x="-233916" y="637953"/>
            <a:ext cx="45719" cy="307777"/>
          </a:xfrm>
          <a:prstGeom prst="rect">
            <a:avLst/>
          </a:prstGeom>
          <a:noFill/>
        </p:spPr>
        <p:txBody>
          <a:bodyPr wrap="square" rtlCol="0">
            <a:spAutoFit/>
          </a:bodyPr>
          <a:lstStyle/>
          <a:p>
            <a:endParaRPr lang="en-GB" dirty="0"/>
          </a:p>
        </p:txBody>
      </p:sp>
      <p:sp>
        <p:nvSpPr>
          <p:cNvPr id="9" name="Rectangle 8">
            <a:extLst>
              <a:ext uri="{FF2B5EF4-FFF2-40B4-BE49-F238E27FC236}">
                <a16:creationId xmlns:a16="http://schemas.microsoft.com/office/drawing/2014/main" id="{F90F7047-3E54-4625-8CD0-80DCAC83A7C1}"/>
              </a:ext>
            </a:extLst>
          </p:cNvPr>
          <p:cNvSpPr/>
          <p:nvPr/>
        </p:nvSpPr>
        <p:spPr>
          <a:xfrm>
            <a:off x="548574" y="1270710"/>
            <a:ext cx="4629482" cy="3293209"/>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666666"/>
                </a:solidFill>
                <a:latin typeface="Lato Light"/>
              </a:rPr>
              <a:t>Kenny is designed as a cartoon chameleon, who acts as a friend and mentor to help adolescents to recognize and tell their emotions. </a:t>
            </a:r>
          </a:p>
          <a:p>
            <a:pPr marL="285750" indent="-285750">
              <a:buFont typeface="Arial" panose="020B0604020202020204" pitchFamily="34" charset="0"/>
              <a:buChar char="•"/>
            </a:pPr>
            <a:endParaRPr lang="en-US" sz="1600" dirty="0">
              <a:solidFill>
                <a:srgbClr val="666666"/>
              </a:solidFill>
              <a:latin typeface="Lato Light"/>
            </a:endParaRPr>
          </a:p>
          <a:p>
            <a:pPr marL="285750" indent="-285750">
              <a:buFont typeface="Arial" panose="020B0604020202020204" pitchFamily="34" charset="0"/>
              <a:buChar char="•"/>
            </a:pPr>
            <a:r>
              <a:rPr lang="en-US" sz="1600" dirty="0">
                <a:solidFill>
                  <a:srgbClr val="666666"/>
                </a:solidFill>
                <a:latin typeface="Lato Light"/>
              </a:rPr>
              <a:t>Like Panther chameleons, he will change his color with his mood (e.g. Green represents happy, blue represents sad etc.) </a:t>
            </a:r>
          </a:p>
          <a:p>
            <a:pPr marL="285750" indent="-285750">
              <a:buFont typeface="Arial" panose="020B0604020202020204" pitchFamily="34" charset="0"/>
              <a:buChar char="•"/>
            </a:pPr>
            <a:endParaRPr lang="en-US" sz="1600" dirty="0">
              <a:solidFill>
                <a:srgbClr val="666666"/>
              </a:solidFill>
              <a:latin typeface="Lato Light"/>
            </a:endParaRPr>
          </a:p>
          <a:p>
            <a:pPr marL="285750" indent="-285750">
              <a:buFont typeface="Arial" panose="020B0604020202020204" pitchFamily="34" charset="0"/>
              <a:buChar char="•"/>
            </a:pPr>
            <a:r>
              <a:rPr lang="en-US" sz="1600" dirty="0">
                <a:solidFill>
                  <a:srgbClr val="666666"/>
                </a:solidFill>
                <a:latin typeface="Lato Light"/>
              </a:rPr>
              <a:t>Adolescents are guided by Kenny to correctly recognize their feelings, to identify emotions in their peers, and learn to control their emotions.</a:t>
            </a:r>
            <a:endParaRPr lang="en-GB" sz="1600" dirty="0">
              <a:solidFill>
                <a:srgbClr val="666666"/>
              </a:solidFill>
              <a:latin typeface="Lato Light"/>
            </a:endParaRPr>
          </a:p>
        </p:txBody>
      </p:sp>
      <p:sp>
        <p:nvSpPr>
          <p:cNvPr id="11" name="Shape 65">
            <a:extLst>
              <a:ext uri="{FF2B5EF4-FFF2-40B4-BE49-F238E27FC236}">
                <a16:creationId xmlns:a16="http://schemas.microsoft.com/office/drawing/2014/main" id="{11AE4631-809D-4E9A-AEF0-4FAFC7985661}"/>
              </a:ext>
            </a:extLst>
          </p:cNvPr>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Meet Kenny</a:t>
            </a:r>
            <a:endParaRPr sz="3200" dirty="0"/>
          </a:p>
        </p:txBody>
      </p:sp>
    </p:spTree>
    <p:extLst>
      <p:ext uri="{BB962C8B-B14F-4D97-AF65-F5344CB8AC3E}">
        <p14:creationId xmlns:p14="http://schemas.microsoft.com/office/powerpoint/2010/main" val="220931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down)">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6D54-FC58-4A4C-B96F-11FBFFD8970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D08ACA8-14AD-4D14-8F7F-2F927785800F}"/>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A1915D5A-2277-4448-A5FC-F425856774E1}"/>
              </a:ext>
            </a:extLst>
          </p:cNvPr>
          <p:cNvSpPr>
            <a:spLocks noGrp="1"/>
          </p:cNvSpPr>
          <p:nvPr>
            <p:ph type="body" idx="2"/>
          </p:nvPr>
        </p:nvSpPr>
        <p:spPr/>
        <p:txBody>
          <a:bodyPr/>
          <a:lstStyle/>
          <a:p>
            <a:endParaRPr lang="en-GB"/>
          </a:p>
        </p:txBody>
      </p:sp>
      <p:sp>
        <p:nvSpPr>
          <p:cNvPr id="5" name="Text Placeholder 4">
            <a:extLst>
              <a:ext uri="{FF2B5EF4-FFF2-40B4-BE49-F238E27FC236}">
                <a16:creationId xmlns:a16="http://schemas.microsoft.com/office/drawing/2014/main" id="{8E0938BA-7D7F-483A-8BC8-7FA80F2AACC4}"/>
              </a:ext>
            </a:extLst>
          </p:cNvPr>
          <p:cNvSpPr>
            <a:spLocks noGrp="1"/>
          </p:cNvSpPr>
          <p:nvPr>
            <p:ph type="body" idx="3"/>
          </p:nvPr>
        </p:nvSpPr>
        <p:spPr/>
        <p:txBody>
          <a:bodyPr/>
          <a:lstStyle/>
          <a:p>
            <a:endParaRPr lang="en-GB"/>
          </a:p>
        </p:txBody>
      </p:sp>
      <p:pic>
        <p:nvPicPr>
          <p:cNvPr id="7" name="Picture 6">
            <a:extLst>
              <a:ext uri="{FF2B5EF4-FFF2-40B4-BE49-F238E27FC236}">
                <a16:creationId xmlns:a16="http://schemas.microsoft.com/office/drawing/2014/main" id="{655A2BF7-7FC8-4926-952F-56774EA45221}"/>
              </a:ext>
            </a:extLst>
          </p:cNvPr>
          <p:cNvPicPr>
            <a:picLocks noChangeAspect="1"/>
          </p:cNvPicPr>
          <p:nvPr/>
        </p:nvPicPr>
        <p:blipFill rotWithShape="1">
          <a:blip r:embed="rId3"/>
          <a:srcRect l="1084" t="17926" r="2333" b="7259"/>
          <a:stretch/>
        </p:blipFill>
        <p:spPr>
          <a:xfrm>
            <a:off x="489775" y="936172"/>
            <a:ext cx="8224520" cy="3583592"/>
          </a:xfrm>
          <a:prstGeom prst="rect">
            <a:avLst/>
          </a:prstGeom>
        </p:spPr>
      </p:pic>
      <p:sp>
        <p:nvSpPr>
          <p:cNvPr id="8" name="Rectangle 7">
            <a:extLst>
              <a:ext uri="{FF2B5EF4-FFF2-40B4-BE49-F238E27FC236}">
                <a16:creationId xmlns:a16="http://schemas.microsoft.com/office/drawing/2014/main" id="{18993E94-C69D-496F-AE59-29221886B949}"/>
              </a:ext>
            </a:extLst>
          </p:cNvPr>
          <p:cNvSpPr/>
          <p:nvPr/>
        </p:nvSpPr>
        <p:spPr>
          <a:xfrm>
            <a:off x="254000" y="-11143"/>
            <a:ext cx="7046686" cy="738664"/>
          </a:xfrm>
          <a:prstGeom prst="rect">
            <a:avLst/>
          </a:prstGeom>
        </p:spPr>
        <p:txBody>
          <a:bodyPr wrap="square">
            <a:spAutoFit/>
          </a:bodyPr>
          <a:lstStyle/>
          <a:p>
            <a:r>
              <a:rPr lang="en-GB" kern="1200" dirty="0">
                <a:solidFill>
                  <a:schemeClr val="tx1"/>
                </a:solidFill>
              </a:rPr>
              <a:t>Kenny, R., Dooley, B., &amp; Fitzgerald, A. (2014). Developing mental health mobile apps: Exploring adolescents’ perspectives. </a:t>
            </a:r>
            <a:r>
              <a:rPr lang="en-GB" i="1" kern="1200" dirty="0">
                <a:solidFill>
                  <a:schemeClr val="tx1"/>
                </a:solidFill>
              </a:rPr>
              <a:t>Health Informatics Journal</a:t>
            </a:r>
            <a:r>
              <a:rPr lang="en-GB" kern="1200" dirty="0">
                <a:solidFill>
                  <a:schemeClr val="tx1"/>
                </a:solidFill>
              </a:rPr>
              <a:t>, </a:t>
            </a:r>
            <a:r>
              <a:rPr lang="en-GB" i="1" kern="1200" dirty="0">
                <a:solidFill>
                  <a:schemeClr val="tx1"/>
                </a:solidFill>
              </a:rPr>
              <a:t>22</a:t>
            </a:r>
            <a:r>
              <a:rPr lang="en-GB" kern="1200" dirty="0">
                <a:solidFill>
                  <a:schemeClr val="tx1"/>
                </a:solidFill>
              </a:rPr>
              <a:t>(2), 265-275. </a:t>
            </a:r>
            <a:r>
              <a:rPr lang="en-GB" kern="1200" dirty="0" err="1">
                <a:solidFill>
                  <a:schemeClr val="tx1"/>
                </a:solidFill>
              </a:rPr>
              <a:t>doi</a:t>
            </a:r>
            <a:r>
              <a:rPr lang="en-GB" kern="1200" dirty="0">
                <a:solidFill>
                  <a:schemeClr val="tx1"/>
                </a:solidFill>
              </a:rPr>
              <a:t>: 10.1177/1460458214555041 </a:t>
            </a:r>
            <a:endParaRPr lang="en-GB" dirty="0"/>
          </a:p>
        </p:txBody>
      </p:sp>
    </p:spTree>
    <p:extLst>
      <p:ext uri="{BB962C8B-B14F-4D97-AF65-F5344CB8AC3E}">
        <p14:creationId xmlns:p14="http://schemas.microsoft.com/office/powerpoint/2010/main" val="171690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A89E8A-89B9-4B56-9F0B-8B9AB05C872E}"/>
              </a:ext>
            </a:extLst>
          </p:cNvPr>
          <p:cNvSpPr txBox="1"/>
          <p:nvPr/>
        </p:nvSpPr>
        <p:spPr>
          <a:xfrm>
            <a:off x="-233916" y="637953"/>
            <a:ext cx="45719" cy="307777"/>
          </a:xfrm>
          <a:prstGeom prst="rect">
            <a:avLst/>
          </a:prstGeom>
          <a:noFill/>
        </p:spPr>
        <p:txBody>
          <a:bodyPr wrap="square" rtlCol="0">
            <a:spAutoFit/>
          </a:bodyPr>
          <a:lstStyle/>
          <a:p>
            <a:endParaRPr lang="en-GB" dirty="0"/>
          </a:p>
        </p:txBody>
      </p:sp>
      <p:sp>
        <p:nvSpPr>
          <p:cNvPr id="11" name="Shape 65">
            <a:extLst>
              <a:ext uri="{FF2B5EF4-FFF2-40B4-BE49-F238E27FC236}">
                <a16:creationId xmlns:a16="http://schemas.microsoft.com/office/drawing/2014/main" id="{11AE4631-809D-4E9A-AEF0-4FAFC7985661}"/>
              </a:ext>
            </a:extLst>
          </p:cNvPr>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The App</a:t>
            </a:r>
            <a:endParaRPr sz="3200" dirty="0"/>
          </a:p>
        </p:txBody>
      </p:sp>
      <p:pic>
        <p:nvPicPr>
          <p:cNvPr id="3" name="Picture 2" descr="A close up of a sign&#10;&#10;Description generated with very high confidence">
            <a:extLst>
              <a:ext uri="{FF2B5EF4-FFF2-40B4-BE49-F238E27FC236}">
                <a16:creationId xmlns:a16="http://schemas.microsoft.com/office/drawing/2014/main" id="{0F2F3C22-F003-44F9-9B55-90FEAD67F83A}"/>
              </a:ext>
            </a:extLst>
          </p:cNvPr>
          <p:cNvPicPr>
            <a:picLocks noChangeAspect="1"/>
          </p:cNvPicPr>
          <p:nvPr/>
        </p:nvPicPr>
        <p:blipFill rotWithShape="1">
          <a:blip r:embed="rId2"/>
          <a:srcRect l="21473" t="1653" r="26228" b="2843"/>
          <a:stretch/>
        </p:blipFill>
        <p:spPr>
          <a:xfrm>
            <a:off x="5268878" y="115629"/>
            <a:ext cx="2690037" cy="4912242"/>
          </a:xfrm>
          <a:prstGeom prst="rect">
            <a:avLst/>
          </a:prstGeom>
          <a:ln>
            <a:noFill/>
          </a:ln>
          <a:effectLst>
            <a:softEdge rad="112500"/>
          </a:effectLst>
        </p:spPr>
      </p:pic>
      <p:pic>
        <p:nvPicPr>
          <p:cNvPr id="5" name="Picture 4">
            <a:extLst>
              <a:ext uri="{FF2B5EF4-FFF2-40B4-BE49-F238E27FC236}">
                <a16:creationId xmlns:a16="http://schemas.microsoft.com/office/drawing/2014/main" id="{66E1F7EE-5081-43F3-812F-7466013FEE4B}"/>
              </a:ext>
            </a:extLst>
          </p:cNvPr>
          <p:cNvPicPr>
            <a:picLocks noChangeAspect="1"/>
          </p:cNvPicPr>
          <p:nvPr/>
        </p:nvPicPr>
        <p:blipFill>
          <a:blip r:embed="rId3"/>
          <a:stretch>
            <a:fillRect/>
          </a:stretch>
        </p:blipFill>
        <p:spPr>
          <a:xfrm>
            <a:off x="5370529" y="97080"/>
            <a:ext cx="2486734" cy="5143500"/>
          </a:xfrm>
          <a:prstGeom prst="ellipse">
            <a:avLst/>
          </a:prstGeom>
          <a:ln>
            <a:noFill/>
          </a:ln>
          <a:effectLst>
            <a:softEdge rad="112500"/>
          </a:effectLst>
        </p:spPr>
      </p:pic>
      <p:sp>
        <p:nvSpPr>
          <p:cNvPr id="2" name="Rectangle 1">
            <a:extLst>
              <a:ext uri="{FF2B5EF4-FFF2-40B4-BE49-F238E27FC236}">
                <a16:creationId xmlns:a16="http://schemas.microsoft.com/office/drawing/2014/main" id="{D3770D64-E270-4BD1-8E1D-44BA0319BDEA}"/>
              </a:ext>
            </a:extLst>
          </p:cNvPr>
          <p:cNvSpPr/>
          <p:nvPr/>
        </p:nvSpPr>
        <p:spPr>
          <a:xfrm>
            <a:off x="577039" y="1979739"/>
            <a:ext cx="4572000" cy="1169551"/>
          </a:xfrm>
          <a:prstGeom prst="rect">
            <a:avLst/>
          </a:prstGeom>
        </p:spPr>
        <p:txBody>
          <a:bodyPr>
            <a:spAutoFit/>
          </a:bodyPr>
          <a:lstStyle/>
          <a:p>
            <a:pPr algn="ctr"/>
            <a:r>
              <a:rPr lang="en-GB" b="1" dirty="0">
                <a:solidFill>
                  <a:srgbClr val="4A4A4A"/>
                </a:solidFill>
                <a:latin typeface="Arial" panose="020B0604020202020204" pitchFamily="34" charset="0"/>
              </a:rPr>
              <a:t>"There's simply no better way to learn about your thought processes than to write them down." - </a:t>
            </a:r>
            <a:r>
              <a:rPr lang="en-GB" b="1" dirty="0" err="1">
                <a:solidFill>
                  <a:srgbClr val="4A4A4A"/>
                </a:solidFill>
                <a:latin typeface="Arial" panose="020B0604020202020204" pitchFamily="34" charset="0"/>
              </a:rPr>
              <a:t>Dr.</a:t>
            </a:r>
            <a:r>
              <a:rPr lang="en-GB" b="1" dirty="0">
                <a:solidFill>
                  <a:srgbClr val="4A4A4A"/>
                </a:solidFill>
                <a:latin typeface="Arial" panose="020B0604020202020204" pitchFamily="34" charset="0"/>
              </a:rPr>
              <a:t> B. </a:t>
            </a:r>
            <a:r>
              <a:rPr lang="en-GB" b="1" dirty="0" err="1">
                <a:solidFill>
                  <a:srgbClr val="4A4A4A"/>
                </a:solidFill>
                <a:latin typeface="Arial" panose="020B0604020202020204" pitchFamily="34" charset="0"/>
              </a:rPr>
              <a:t>Markway</a:t>
            </a:r>
            <a:r>
              <a:rPr lang="en-GB" b="1" dirty="0">
                <a:solidFill>
                  <a:srgbClr val="4A4A4A"/>
                </a:solidFill>
                <a:latin typeface="Arial" panose="020B0604020202020204" pitchFamily="34" charset="0"/>
              </a:rPr>
              <a:t>, 2014</a:t>
            </a:r>
            <a:endParaRPr lang="en-GB" b="1" dirty="0">
              <a:latin typeface="Times New Roman" panose="02020603050405020304" pitchFamily="18" charset="0"/>
            </a:endParaRPr>
          </a:p>
          <a:p>
            <a:br>
              <a:rPr lang="en-GB" dirty="0"/>
            </a:br>
            <a:endParaRPr lang="en-GB" dirty="0"/>
          </a:p>
        </p:txBody>
      </p:sp>
    </p:spTree>
    <p:extLst>
      <p:ext uri="{BB962C8B-B14F-4D97-AF65-F5344CB8AC3E}">
        <p14:creationId xmlns:p14="http://schemas.microsoft.com/office/powerpoint/2010/main" val="129889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A89E8A-89B9-4B56-9F0B-8B9AB05C872E}"/>
              </a:ext>
            </a:extLst>
          </p:cNvPr>
          <p:cNvSpPr txBox="1"/>
          <p:nvPr/>
        </p:nvSpPr>
        <p:spPr>
          <a:xfrm>
            <a:off x="-233916" y="637953"/>
            <a:ext cx="45719" cy="307777"/>
          </a:xfrm>
          <a:prstGeom prst="rect">
            <a:avLst/>
          </a:prstGeom>
          <a:noFill/>
        </p:spPr>
        <p:txBody>
          <a:bodyPr wrap="square" rtlCol="0">
            <a:spAutoFit/>
          </a:bodyPr>
          <a:lstStyle/>
          <a:p>
            <a:endParaRPr lang="en-GB" dirty="0"/>
          </a:p>
        </p:txBody>
      </p:sp>
      <p:sp>
        <p:nvSpPr>
          <p:cNvPr id="11" name="Shape 65">
            <a:extLst>
              <a:ext uri="{FF2B5EF4-FFF2-40B4-BE49-F238E27FC236}">
                <a16:creationId xmlns:a16="http://schemas.microsoft.com/office/drawing/2014/main" id="{11AE4631-809D-4E9A-AEF0-4FAFC7985661}"/>
              </a:ext>
            </a:extLst>
          </p:cNvPr>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The App</a:t>
            </a:r>
            <a:endParaRPr sz="3200" dirty="0"/>
          </a:p>
        </p:txBody>
      </p:sp>
      <p:pic>
        <p:nvPicPr>
          <p:cNvPr id="3" name="Picture 2" descr="A close up of a sign&#10;&#10;Description generated with very high confidence">
            <a:extLst>
              <a:ext uri="{FF2B5EF4-FFF2-40B4-BE49-F238E27FC236}">
                <a16:creationId xmlns:a16="http://schemas.microsoft.com/office/drawing/2014/main" id="{0F2F3C22-F003-44F9-9B55-90FEAD67F83A}"/>
              </a:ext>
            </a:extLst>
          </p:cNvPr>
          <p:cNvPicPr>
            <a:picLocks noChangeAspect="1"/>
          </p:cNvPicPr>
          <p:nvPr/>
        </p:nvPicPr>
        <p:blipFill rotWithShape="1">
          <a:blip r:embed="rId2"/>
          <a:srcRect l="21473" t="1653" r="26228" b="2843"/>
          <a:stretch/>
        </p:blipFill>
        <p:spPr>
          <a:xfrm>
            <a:off x="5268878" y="115629"/>
            <a:ext cx="2690037" cy="4912242"/>
          </a:xfrm>
          <a:prstGeom prst="rect">
            <a:avLst/>
          </a:prstGeom>
          <a:ln>
            <a:noFill/>
          </a:ln>
          <a:effectLst>
            <a:softEdge rad="112500"/>
          </a:effectLst>
        </p:spPr>
      </p:pic>
      <p:sp>
        <p:nvSpPr>
          <p:cNvPr id="4" name="Rectangle 3">
            <a:extLst>
              <a:ext uri="{FF2B5EF4-FFF2-40B4-BE49-F238E27FC236}">
                <a16:creationId xmlns:a16="http://schemas.microsoft.com/office/drawing/2014/main" id="{6C75D378-5CAD-4D86-96C1-56EA06C4CE58}"/>
              </a:ext>
            </a:extLst>
          </p:cNvPr>
          <p:cNvSpPr/>
          <p:nvPr/>
        </p:nvSpPr>
        <p:spPr>
          <a:xfrm>
            <a:off x="457200" y="1185651"/>
            <a:ext cx="4572000" cy="3785652"/>
          </a:xfrm>
          <a:prstGeom prst="rect">
            <a:avLst/>
          </a:prstGeom>
        </p:spPr>
        <p:txBody>
          <a:bodyPr>
            <a:spAutoFit/>
          </a:bodyPr>
          <a:lstStyle/>
          <a:p>
            <a:pPr lvl="0" algn="just"/>
            <a:r>
              <a:rPr lang="en-US" sz="1200" b="1" kern="100" dirty="0">
                <a:latin typeface="Lato Light" panose="020B0604020202020204" charset="0"/>
                <a:ea typeface="SimSun" panose="02010600030101010101" pitchFamily="2" charset="-122"/>
                <a:cs typeface="Times New Roman" panose="02020603050405020304" pitchFamily="18" charset="0"/>
              </a:rPr>
              <a:t>Activities: </a:t>
            </a:r>
            <a:r>
              <a:rPr lang="en-US" sz="1200" kern="100" dirty="0">
                <a:latin typeface="Lato Light" panose="020B0604020202020204" charset="0"/>
                <a:ea typeface="SimSun" panose="02010600030101010101" pitchFamily="2" charset="-122"/>
                <a:cs typeface="Times New Roman" panose="02020603050405020304" pitchFamily="18" charset="0"/>
              </a:rPr>
              <a:t>A variety of fun activities, providing psychoeducation will be provided to 11-14 aged teenagers. Kenny, as a mascot, will teach children about different emotions through pictures, stories, and games. </a:t>
            </a:r>
            <a:endParaRPr lang="en-GB" sz="1200" kern="100" dirty="0">
              <a:latin typeface="Lato Light" panose="020B0604020202020204" charset="0"/>
              <a:ea typeface="SimSun" panose="02010600030101010101" pitchFamily="2" charset="-122"/>
              <a:cs typeface="Times New Roman" panose="02020603050405020304" pitchFamily="18" charset="0"/>
            </a:endParaRPr>
          </a:p>
          <a:p>
            <a:pPr marL="228600" indent="266700" algn="just"/>
            <a:r>
              <a:rPr lang="en-US" sz="1200" kern="100" dirty="0">
                <a:latin typeface="Lato Light" panose="020B0604020202020204" charset="0"/>
                <a:ea typeface="SimSun" panose="02010600030101010101" pitchFamily="2" charset="-122"/>
                <a:cs typeface="Times New Roman" panose="02020603050405020304" pitchFamily="18" charset="0"/>
              </a:rPr>
              <a:t>       </a:t>
            </a:r>
            <a:endParaRPr lang="en-GB" sz="1200" kern="100" dirty="0">
              <a:latin typeface="Lato Light" panose="020B0604020202020204" charset="0"/>
              <a:ea typeface="SimSun" panose="02010600030101010101" pitchFamily="2" charset="-122"/>
              <a:cs typeface="Times New Roman" panose="02020603050405020304" pitchFamily="18" charset="0"/>
            </a:endParaRPr>
          </a:p>
          <a:p>
            <a:pPr lvl="0" algn="just"/>
            <a:r>
              <a:rPr lang="en-US" sz="1200" b="1" kern="100" dirty="0">
                <a:latin typeface="Lato Light" panose="020B0604020202020204" charset="0"/>
                <a:ea typeface="SimSun" panose="02010600030101010101" pitchFamily="2" charset="-122"/>
                <a:cs typeface="Times New Roman" panose="02020603050405020304" pitchFamily="18" charset="0"/>
              </a:rPr>
              <a:t>Journal: </a:t>
            </a:r>
            <a:r>
              <a:rPr lang="en-US" sz="1200" kern="100" dirty="0">
                <a:latin typeface="Lato Light" panose="020B0604020202020204" charset="0"/>
                <a:ea typeface="SimSun" panose="02010600030101010101" pitchFamily="2" charset="-122"/>
                <a:cs typeface="Times New Roman" panose="02020603050405020304" pitchFamily="18" charset="0"/>
              </a:rPr>
              <a:t>Encourage teenagers to use what they have learned to write a journal every day. Unlike conventional journals, Kenny asks the user specific questions to encourage them to actively think about the day and their feelings. </a:t>
            </a:r>
          </a:p>
          <a:p>
            <a:pPr lvl="0" algn="just"/>
            <a:endParaRPr lang="en-US" sz="1200" kern="100" dirty="0">
              <a:latin typeface="Lato Light" panose="020B0604020202020204" charset="0"/>
              <a:ea typeface="SimSun" panose="02010600030101010101" pitchFamily="2" charset="-122"/>
              <a:cs typeface="Times New Roman" panose="02020603050405020304" pitchFamily="18" charset="0"/>
            </a:endParaRPr>
          </a:p>
          <a:p>
            <a:pPr lvl="0" algn="just"/>
            <a:r>
              <a:rPr lang="en-US" sz="1200" kern="100" dirty="0">
                <a:latin typeface="Lato Light" panose="020B0604020202020204" charset="0"/>
                <a:ea typeface="SimSun" panose="02010600030101010101" pitchFamily="2" charset="-122"/>
                <a:cs typeface="Times New Roman" panose="02020603050405020304" pitchFamily="18" charset="0"/>
              </a:rPr>
              <a:t>Further, the app would use word recognition (as well as recognising common typos) so that if specific trigger words are mentioned (e.g. ‘anxious’ can lead to Kenny directing the user to different sources of help for anxiety). </a:t>
            </a:r>
            <a:endParaRPr lang="en-GB" sz="1200" kern="100" dirty="0">
              <a:latin typeface="Lato Light" panose="020B0604020202020204" charset="0"/>
              <a:ea typeface="SimSun" panose="02010600030101010101" pitchFamily="2" charset="-122"/>
              <a:cs typeface="Times New Roman" panose="02020603050405020304" pitchFamily="18" charset="0"/>
            </a:endParaRPr>
          </a:p>
          <a:p>
            <a:pPr algn="just"/>
            <a:r>
              <a:rPr lang="en-US" sz="1200" kern="100" dirty="0">
                <a:latin typeface="Lato Light" panose="020B0604020202020204" charset="0"/>
                <a:ea typeface="SimSun" panose="02010600030101010101" pitchFamily="2" charset="-122"/>
                <a:cs typeface="Times New Roman" panose="02020603050405020304" pitchFamily="18" charset="0"/>
              </a:rPr>
              <a:t> </a:t>
            </a:r>
            <a:endParaRPr lang="en-GB" sz="1200" kern="100" dirty="0">
              <a:latin typeface="Lato Light" panose="020B0604020202020204" charset="0"/>
              <a:ea typeface="SimSun" panose="02010600030101010101" pitchFamily="2" charset="-122"/>
              <a:cs typeface="Times New Roman" panose="02020603050405020304" pitchFamily="18" charset="0"/>
            </a:endParaRPr>
          </a:p>
          <a:p>
            <a:pPr lvl="0" algn="just"/>
            <a:r>
              <a:rPr lang="en-US" sz="1200" b="1" kern="100" dirty="0">
                <a:latin typeface="Lato Light" panose="020B0604020202020204" charset="0"/>
                <a:ea typeface="SimSun" panose="02010600030101010101" pitchFamily="2" charset="-122"/>
                <a:cs typeface="Times New Roman" panose="02020603050405020304" pitchFamily="18" charset="0"/>
              </a:rPr>
              <a:t>Accomplishments: </a:t>
            </a:r>
            <a:r>
              <a:rPr lang="en-US" sz="1200" kern="100" dirty="0">
                <a:latin typeface="Lato Light" panose="020B0604020202020204" charset="0"/>
                <a:ea typeface="SimSun" panose="02010600030101010101" pitchFamily="2" charset="-122"/>
                <a:cs typeface="Times New Roman" panose="02020603050405020304" pitchFamily="18" charset="0"/>
              </a:rPr>
              <a:t>Completing activities and writing in the journal results in the user obtaining rewards (such as clothing items for Kenny).</a:t>
            </a:r>
            <a:endParaRPr lang="en-GB" sz="1200" kern="100" dirty="0">
              <a:latin typeface="Lato Light" panose="020B0604020202020204" charset="0"/>
              <a:ea typeface="SimSun" panose="02010600030101010101" pitchFamily="2" charset="-122"/>
              <a:cs typeface="Times New Roman" panose="02020603050405020304" pitchFamily="18" charset="0"/>
            </a:endParaRPr>
          </a:p>
          <a:p>
            <a:pPr marL="228600" indent="266700" algn="just"/>
            <a:r>
              <a:rPr lang="en-US" sz="1600" kern="100" dirty="0">
                <a:latin typeface="Calibri" panose="020F0502020204030204" pitchFamily="34" charset="0"/>
                <a:ea typeface="SimSun" panose="02010600030101010101" pitchFamily="2" charset="-122"/>
                <a:cs typeface="Times New Roman" panose="02020603050405020304" pitchFamily="18" charset="0"/>
              </a:rPr>
              <a:t>               </a:t>
            </a:r>
            <a:endParaRPr lang="en-GB"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66E1F7EE-5081-43F3-812F-7466013FEE4B}"/>
              </a:ext>
            </a:extLst>
          </p:cNvPr>
          <p:cNvPicPr>
            <a:picLocks noChangeAspect="1"/>
          </p:cNvPicPr>
          <p:nvPr/>
        </p:nvPicPr>
        <p:blipFill>
          <a:blip r:embed="rId3"/>
          <a:stretch>
            <a:fillRect/>
          </a:stretch>
        </p:blipFill>
        <p:spPr>
          <a:xfrm>
            <a:off x="5370529" y="97080"/>
            <a:ext cx="2486734" cy="5143500"/>
          </a:xfrm>
          <a:prstGeom prst="ellipse">
            <a:avLst/>
          </a:prstGeom>
          <a:ln>
            <a:noFill/>
          </a:ln>
          <a:effectLst>
            <a:softEdge rad="112500"/>
          </a:effectLst>
        </p:spPr>
      </p:pic>
    </p:spTree>
    <p:extLst>
      <p:ext uri="{BB962C8B-B14F-4D97-AF65-F5344CB8AC3E}">
        <p14:creationId xmlns:p14="http://schemas.microsoft.com/office/powerpoint/2010/main" val="237355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down)">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5">
            <a:extLst>
              <a:ext uri="{FF2B5EF4-FFF2-40B4-BE49-F238E27FC236}">
                <a16:creationId xmlns:a16="http://schemas.microsoft.com/office/drawing/2014/main" id="{CF3E3379-BE5F-4710-B223-2C6F9C42A559}"/>
              </a:ext>
            </a:extLst>
          </p:cNvPr>
          <p:cNvSpPr txBox="1">
            <a:spLocks/>
          </p:cNvSpPr>
          <p:nvPr/>
        </p:nvSpPr>
        <p:spPr>
          <a:xfrm>
            <a:off x="457200" y="293775"/>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sz="3200" dirty="0"/>
              <a:t>Kenny: More than just a toy</a:t>
            </a:r>
          </a:p>
        </p:txBody>
      </p:sp>
      <p:sp>
        <p:nvSpPr>
          <p:cNvPr id="6" name="Shape 67">
            <a:extLst>
              <a:ext uri="{FF2B5EF4-FFF2-40B4-BE49-F238E27FC236}">
                <a16:creationId xmlns:a16="http://schemas.microsoft.com/office/drawing/2014/main" id="{E5F7AE28-ABFF-48DB-B177-C2CAD33FF9E2}"/>
              </a:ext>
            </a:extLst>
          </p:cNvPr>
          <p:cNvSpPr txBox="1">
            <a:spLocks/>
          </p:cNvSpPr>
          <p:nvPr/>
        </p:nvSpPr>
        <p:spPr>
          <a:xfrm>
            <a:off x="457200" y="1189801"/>
            <a:ext cx="5156791" cy="35191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We also felt that we wanted a more approachable version for children under 11.</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But we wanted it to be accessible for all ages, for instance if their parents place restrictions on mobile phone use</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We decided on having a toy version of Kenny for younger audiences that would serve the same purpose as the journal element of the app</a:t>
            </a:r>
          </a:p>
          <a:p>
            <a:pPr marL="285750" indent="-285750">
              <a:spcBef>
                <a:spcPts val="600"/>
              </a:spcBef>
              <a:buClr>
                <a:schemeClr val="dk1"/>
              </a:buClr>
              <a:buSzPts val="1100"/>
              <a:buFont typeface="Arial" panose="020B0604020202020204" pitchFamily="34" charset="0"/>
              <a:buChar char="•"/>
            </a:pPr>
            <a:endParaRPr lang="en-GB" sz="1600" dirty="0">
              <a:solidFill>
                <a:srgbClr val="666666"/>
              </a:solidFill>
              <a:latin typeface="Lato Light"/>
              <a:sym typeface="Lato Light"/>
            </a:endParaRPr>
          </a:p>
          <a:p>
            <a:pPr marL="285750" indent="-285750">
              <a:spcBef>
                <a:spcPts val="600"/>
              </a:spcBef>
              <a:buClr>
                <a:schemeClr val="dk1"/>
              </a:buClr>
              <a:buSzPts val="1100"/>
              <a:buFont typeface="Arial" panose="020B0604020202020204" pitchFamily="34" charset="0"/>
              <a:buChar char="•"/>
            </a:pPr>
            <a:endParaRPr lang="en-GB" sz="1600" dirty="0">
              <a:solidFill>
                <a:srgbClr val="666666"/>
              </a:solidFill>
              <a:latin typeface="Lato Light"/>
              <a:sym typeface="Lato Light"/>
            </a:endParaRPr>
          </a:p>
        </p:txBody>
      </p:sp>
      <p:pic>
        <p:nvPicPr>
          <p:cNvPr id="8" name="Picture 7" descr="A picture containing sitting&#10;&#10;Description generated with high confidence">
            <a:extLst>
              <a:ext uri="{FF2B5EF4-FFF2-40B4-BE49-F238E27FC236}">
                <a16:creationId xmlns:a16="http://schemas.microsoft.com/office/drawing/2014/main" id="{F2A9EEEB-E4B0-42F1-9A54-F48F42C67931}"/>
              </a:ext>
            </a:extLst>
          </p:cNvPr>
          <p:cNvPicPr>
            <a:picLocks noChangeAspect="1"/>
          </p:cNvPicPr>
          <p:nvPr/>
        </p:nvPicPr>
        <p:blipFill>
          <a:blip r:embed="rId2"/>
          <a:stretch>
            <a:fillRect/>
          </a:stretch>
        </p:blipFill>
        <p:spPr>
          <a:xfrm>
            <a:off x="5205635" y="2468968"/>
            <a:ext cx="1918180" cy="2557573"/>
          </a:xfrm>
          <a:prstGeom prst="ellipse">
            <a:avLst/>
          </a:prstGeom>
          <a:ln>
            <a:noFill/>
          </a:ln>
          <a:effectLst>
            <a:softEdge rad="112500"/>
          </a:effectLst>
        </p:spPr>
      </p:pic>
    </p:spTree>
    <p:extLst>
      <p:ext uri="{BB962C8B-B14F-4D97-AF65-F5344CB8AC3E}">
        <p14:creationId xmlns:p14="http://schemas.microsoft.com/office/powerpoint/2010/main" val="14290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8F1D-31D7-4E80-A6C2-B8FAEEA4B095}"/>
              </a:ext>
            </a:extLst>
          </p:cNvPr>
          <p:cNvSpPr>
            <a:spLocks noGrp="1"/>
          </p:cNvSpPr>
          <p:nvPr>
            <p:ph type="title"/>
          </p:nvPr>
        </p:nvSpPr>
        <p:spPr>
          <a:xfrm>
            <a:off x="370114" y="260404"/>
            <a:ext cx="5511300" cy="857400"/>
          </a:xfrm>
        </p:spPr>
        <p:txBody>
          <a:bodyPr/>
          <a:lstStyle/>
          <a:p>
            <a:r>
              <a:rPr lang="en-GB" sz="3200" dirty="0"/>
              <a:t>Limitations</a:t>
            </a:r>
          </a:p>
        </p:txBody>
      </p:sp>
      <p:sp>
        <p:nvSpPr>
          <p:cNvPr id="5" name="Content Placeholder 2">
            <a:extLst>
              <a:ext uri="{FF2B5EF4-FFF2-40B4-BE49-F238E27FC236}">
                <a16:creationId xmlns:a16="http://schemas.microsoft.com/office/drawing/2014/main" id="{CDB859F2-B3DD-4F40-83A6-5E0BE986C54C}"/>
              </a:ext>
            </a:extLst>
          </p:cNvPr>
          <p:cNvSpPr txBox="1">
            <a:spLocks/>
          </p:cNvSpPr>
          <p:nvPr/>
        </p:nvSpPr>
        <p:spPr>
          <a:xfrm>
            <a:off x="370114" y="1153500"/>
            <a:ext cx="5224161" cy="435133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pPr marL="495300" indent="-342900">
              <a:buFont typeface="+mj-lt"/>
              <a:buAutoNum type="arabicPeriod"/>
            </a:pPr>
            <a:r>
              <a:rPr lang="en-GB" sz="1600" dirty="0"/>
              <a:t>Safety considerations </a:t>
            </a:r>
          </a:p>
          <a:p>
            <a:pPr marL="495300" indent="-342900">
              <a:buFont typeface="+mj-lt"/>
              <a:buAutoNum type="arabicPeriod"/>
            </a:pPr>
            <a:r>
              <a:rPr lang="en-GB" sz="1600" dirty="0"/>
              <a:t>Extent of social interaction</a:t>
            </a:r>
          </a:p>
          <a:p>
            <a:pPr marL="495300" indent="-342900">
              <a:buFont typeface="+mj-lt"/>
              <a:buAutoNum type="arabicPeriod"/>
            </a:pPr>
            <a:r>
              <a:rPr lang="en-GB" sz="1600" dirty="0"/>
              <a:t>No guarantee of use</a:t>
            </a:r>
          </a:p>
          <a:p>
            <a:pPr marL="495300" indent="-342900">
              <a:buFont typeface="+mj-lt"/>
              <a:buAutoNum type="arabicPeriod"/>
            </a:pPr>
            <a:endParaRPr lang="en-GB" sz="1600" dirty="0"/>
          </a:p>
        </p:txBody>
      </p:sp>
    </p:spTree>
    <p:extLst>
      <p:ext uri="{BB962C8B-B14F-4D97-AF65-F5344CB8AC3E}">
        <p14:creationId xmlns:p14="http://schemas.microsoft.com/office/powerpoint/2010/main" val="187540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B664D14-2A37-4F4D-B05A-34CD30946A29}"/>
              </a:ext>
            </a:extLst>
          </p:cNvPr>
          <p:cNvSpPr txBox="1">
            <a:spLocks/>
          </p:cNvSpPr>
          <p:nvPr/>
        </p:nvSpPr>
        <p:spPr>
          <a:xfrm>
            <a:off x="370114" y="1153500"/>
            <a:ext cx="5224161" cy="435133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n-GB" sz="1600" dirty="0"/>
              <a:t>No data is uploaded or exchanged to maintain confidentiality </a:t>
            </a:r>
          </a:p>
          <a:p>
            <a:r>
              <a:rPr lang="en-GB" sz="1600" dirty="0"/>
              <a:t>We believe that it is better that there is trust there with helplines available than discouraging young people to communicate by reducing confidentiality</a:t>
            </a:r>
          </a:p>
          <a:p>
            <a:r>
              <a:rPr lang="en-GB" sz="1600" dirty="0"/>
              <a:t>Risk of this maintenance of confidentiality could be potential negligence of more serious cases or confessions</a:t>
            </a:r>
          </a:p>
          <a:p>
            <a:r>
              <a:rPr lang="en-GB" sz="1600" dirty="0"/>
              <a:t>We believe that these measures will reduce the social stigma and foster trust in others through the use of the app</a:t>
            </a:r>
          </a:p>
        </p:txBody>
      </p:sp>
      <p:sp>
        <p:nvSpPr>
          <p:cNvPr id="2" name="Title 1">
            <a:extLst>
              <a:ext uri="{FF2B5EF4-FFF2-40B4-BE49-F238E27FC236}">
                <a16:creationId xmlns:a16="http://schemas.microsoft.com/office/drawing/2014/main" id="{2B84F141-0955-42C9-8313-FE59545A7513}"/>
              </a:ext>
            </a:extLst>
          </p:cNvPr>
          <p:cNvSpPr>
            <a:spLocks noGrp="1"/>
          </p:cNvSpPr>
          <p:nvPr>
            <p:ph type="title"/>
          </p:nvPr>
        </p:nvSpPr>
        <p:spPr>
          <a:xfrm>
            <a:off x="370114" y="296100"/>
            <a:ext cx="5511300" cy="857400"/>
          </a:xfrm>
        </p:spPr>
        <p:txBody>
          <a:bodyPr/>
          <a:lstStyle/>
          <a:p>
            <a:r>
              <a:rPr lang="en-GB" sz="3200" dirty="0"/>
              <a:t>Safety</a:t>
            </a:r>
          </a:p>
        </p:txBody>
      </p:sp>
    </p:spTree>
    <p:extLst>
      <p:ext uri="{BB962C8B-B14F-4D97-AF65-F5344CB8AC3E}">
        <p14:creationId xmlns:p14="http://schemas.microsoft.com/office/powerpoint/2010/main" val="35623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D99226-4332-4887-86CC-AEC741A06300}"/>
              </a:ext>
            </a:extLst>
          </p:cNvPr>
          <p:cNvSpPr txBox="1">
            <a:spLocks/>
          </p:cNvSpPr>
          <p:nvPr/>
        </p:nvSpPr>
        <p:spPr>
          <a:xfrm>
            <a:off x="185057" y="1240620"/>
            <a:ext cx="6143172" cy="435133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n-GB" sz="1600" dirty="0"/>
              <a:t>Although teenagers thought that social interaction would be a good idea, we believe that a feature of this nature could undermine the safety of the users due to the lack of supervision</a:t>
            </a:r>
          </a:p>
          <a:p>
            <a:pPr lvl="1"/>
            <a:r>
              <a:rPr lang="en-GB" sz="1600" dirty="0"/>
              <a:t>There have been blogs containing ‘help’ for teenagers to hide their anorexia from their parents </a:t>
            </a:r>
          </a:p>
          <a:p>
            <a:pPr lvl="1"/>
            <a:r>
              <a:rPr lang="en-GB" sz="1600" dirty="0"/>
              <a:t>There could be vulnerable children on the app, who could be targeted </a:t>
            </a:r>
          </a:p>
          <a:p>
            <a:r>
              <a:rPr lang="en-GB" sz="1600" dirty="0"/>
              <a:t>At the same time, there is a risk that the app could become taboo if too much secrecy and confidentiality is encouraged</a:t>
            </a:r>
          </a:p>
          <a:p>
            <a:pPr lvl="1"/>
            <a:r>
              <a:rPr lang="en-GB" sz="1600" dirty="0"/>
              <a:t>Instead, this app should encourage users to speak to friends and family</a:t>
            </a:r>
          </a:p>
        </p:txBody>
      </p:sp>
      <p:sp>
        <p:nvSpPr>
          <p:cNvPr id="7" name="Shape 65">
            <a:extLst>
              <a:ext uri="{FF2B5EF4-FFF2-40B4-BE49-F238E27FC236}">
                <a16:creationId xmlns:a16="http://schemas.microsoft.com/office/drawing/2014/main" id="{E19AB2AC-A449-48F1-A02B-653BA20EF519}"/>
              </a:ext>
            </a:extLst>
          </p:cNvPr>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Social Interactions</a:t>
            </a:r>
            <a:endParaRPr sz="3200" dirty="0"/>
          </a:p>
        </p:txBody>
      </p:sp>
    </p:spTree>
    <p:extLst>
      <p:ext uri="{BB962C8B-B14F-4D97-AF65-F5344CB8AC3E}">
        <p14:creationId xmlns:p14="http://schemas.microsoft.com/office/powerpoint/2010/main" val="409583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D99226-4332-4887-86CC-AEC741A06300}"/>
              </a:ext>
            </a:extLst>
          </p:cNvPr>
          <p:cNvSpPr txBox="1">
            <a:spLocks/>
          </p:cNvSpPr>
          <p:nvPr/>
        </p:nvSpPr>
        <p:spPr>
          <a:xfrm>
            <a:off x="341086" y="979363"/>
            <a:ext cx="6143172" cy="4351338"/>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04800" algn="l" rtl="0">
              <a:lnSpc>
                <a:spcPct val="100000"/>
              </a:lnSpc>
              <a:spcBef>
                <a:spcPts val="60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1pPr>
            <a:lvl2pPr marL="914400" marR="0" lvl="1"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2pPr>
            <a:lvl3pPr marL="1371600" marR="0" lvl="2"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3pPr>
            <a:lvl4pPr marL="1828800" marR="0" lvl="3"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4pPr>
            <a:lvl5pPr marL="2286000" marR="0" lvl="4"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5pPr>
            <a:lvl6pPr marL="2743200" marR="0" lvl="5"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6pPr>
            <a:lvl7pPr marL="3200400" marR="0" lvl="6"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7pPr>
            <a:lvl8pPr marL="3657600" marR="0" lvl="7"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8pPr>
            <a:lvl9pPr marL="4114800" marR="0" lvl="8" indent="-304800" algn="l" rtl="0">
              <a:lnSpc>
                <a:spcPct val="100000"/>
              </a:lnSpc>
              <a:spcBef>
                <a:spcPts val="0"/>
              </a:spcBef>
              <a:spcAft>
                <a:spcPts val="0"/>
              </a:spcAft>
              <a:buClr>
                <a:srgbClr val="B7B7B7"/>
              </a:buClr>
              <a:buSzPts val="1200"/>
              <a:buFont typeface="Lato Light"/>
              <a:buChar char="■"/>
              <a:defRPr sz="1200" b="0" i="0" u="none" strike="noStrike" cap="none">
                <a:solidFill>
                  <a:srgbClr val="666666"/>
                </a:solidFill>
                <a:latin typeface="Lato Light"/>
                <a:ea typeface="Lato Light"/>
                <a:cs typeface="Lato Light"/>
                <a:sym typeface="Lato Light"/>
              </a:defRPr>
            </a:lvl9pPr>
          </a:lstStyle>
          <a:p>
            <a:r>
              <a:rPr lang="en-GB" sz="1600" dirty="0"/>
              <a:t>Unlikely, because of…</a:t>
            </a:r>
          </a:p>
          <a:p>
            <a:pPr lvl="1"/>
            <a:r>
              <a:rPr lang="en-GB" sz="1600" dirty="0"/>
              <a:t>Lack of material incentive</a:t>
            </a:r>
          </a:p>
          <a:p>
            <a:pPr lvl="1"/>
            <a:r>
              <a:rPr lang="en-GB" sz="1600" dirty="0"/>
              <a:t>Lack of supervision</a:t>
            </a:r>
          </a:p>
          <a:p>
            <a:r>
              <a:rPr lang="en-GB" sz="1600" dirty="0"/>
              <a:t>Studies into the use of apps saw a high level of non/poor compliance</a:t>
            </a:r>
          </a:p>
          <a:p>
            <a:pPr lvl="1"/>
            <a:r>
              <a:rPr lang="en-GB" sz="1600" dirty="0"/>
              <a:t>Reflective of potentially high dropout/ non-committal rates</a:t>
            </a:r>
          </a:p>
          <a:p>
            <a:r>
              <a:rPr lang="en-GB" sz="1600" dirty="0"/>
              <a:t>This could be combatted through…</a:t>
            </a:r>
          </a:p>
          <a:p>
            <a:pPr lvl="1"/>
            <a:r>
              <a:rPr lang="en-GB" sz="1600" dirty="0"/>
              <a:t>Online advertising campaigns</a:t>
            </a:r>
          </a:p>
          <a:p>
            <a:pPr lvl="2"/>
            <a:r>
              <a:rPr lang="en-GB" sz="1600" dirty="0"/>
              <a:t>E.g. 75% of teens seek advice through YouTube channels/videos on important topics (Stage of Life)</a:t>
            </a:r>
          </a:p>
          <a:p>
            <a:pPr lvl="1"/>
            <a:r>
              <a:rPr lang="en-GB" sz="1600" dirty="0"/>
              <a:t>Healthily competitive game modes to encourage some interaction and motivation for using the app</a:t>
            </a:r>
          </a:p>
          <a:p>
            <a:pPr lvl="2"/>
            <a:r>
              <a:rPr lang="en-GB" sz="1600" dirty="0"/>
              <a:t>92.2% of teens say they are motivated by competition (Stage of Life)</a:t>
            </a:r>
          </a:p>
        </p:txBody>
      </p:sp>
      <p:sp>
        <p:nvSpPr>
          <p:cNvPr id="7" name="Shape 65">
            <a:extLst>
              <a:ext uri="{FF2B5EF4-FFF2-40B4-BE49-F238E27FC236}">
                <a16:creationId xmlns:a16="http://schemas.microsoft.com/office/drawing/2014/main" id="{E19AB2AC-A449-48F1-A02B-653BA20EF519}"/>
              </a:ext>
            </a:extLst>
          </p:cNvPr>
          <p:cNvSpPr txBox="1">
            <a:spLocks noGrp="1"/>
          </p:cNvSpPr>
          <p:nvPr>
            <p:ph type="title"/>
          </p:nvPr>
        </p:nvSpPr>
        <p:spPr>
          <a:xfrm>
            <a:off x="399142" y="38322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Can we guarantee use?</a:t>
            </a:r>
            <a:endParaRPr sz="3200" dirty="0"/>
          </a:p>
        </p:txBody>
      </p:sp>
    </p:spTree>
    <p:extLst>
      <p:ext uri="{BB962C8B-B14F-4D97-AF65-F5344CB8AC3E}">
        <p14:creationId xmlns:p14="http://schemas.microsoft.com/office/powerpoint/2010/main" val="2086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1000"/>
                                        <p:tgtEl>
                                          <p:spTgt spid="6">
                                            <p:txEl>
                                              <p:pRg st="3" end="3"/>
                                            </p:txEl>
                                          </p:spTgt>
                                        </p:tgtEl>
                                      </p:cBhvr>
                                    </p:animEffect>
                                    <p:anim calcmode="lin" valueType="num">
                                      <p:cBhvr>
                                        <p:cTn id="1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anim calcmode="lin" valueType="num">
                                      <p:cBhvr>
                                        <p:cTn id="2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arn(inVertical)">
                                      <p:cBhvr>
                                        <p:cTn id="30" dur="500"/>
                                        <p:tgtEl>
                                          <p:spTgt spid="6">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barn(inVertical)">
                                      <p:cBhvr>
                                        <p:cTn id="33" dur="500"/>
                                        <p:tgtEl>
                                          <p:spTgt spid="6">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barn(inVertical)">
                                      <p:cBhvr>
                                        <p:cTn id="36" dur="500"/>
                                        <p:tgtEl>
                                          <p:spTgt spid="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wipe(down)">
                                      <p:cBhvr>
                                        <p:cTn id="41" dur="500"/>
                                        <p:tgtEl>
                                          <p:spTgt spid="6">
                                            <p:txEl>
                                              <p:pRg st="8" end="8"/>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wipe(down)">
                                      <p:cBhvr>
                                        <p:cTn id="4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dirty="0">
              <a:solidFill>
                <a:srgbClr val="1155CC"/>
              </a:solidFill>
            </a:endParaRPr>
          </a:p>
          <a:p>
            <a:pPr marL="0" lvl="0" indent="0" rtl="0">
              <a:spcBef>
                <a:spcPts val="0"/>
              </a:spcBef>
              <a:spcAft>
                <a:spcPts val="0"/>
              </a:spcAft>
              <a:buNone/>
            </a:pPr>
            <a:r>
              <a:rPr lang="en-GB" dirty="0"/>
              <a:t>Children</a:t>
            </a:r>
            <a:endParaRPr dirty="0"/>
          </a:p>
        </p:txBody>
      </p:sp>
      <p:sp>
        <p:nvSpPr>
          <p:cNvPr id="82" name="Shape 82"/>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a:t>A Hard to Reach group?</a:t>
            </a:r>
            <a:endParaRPr dirty="0"/>
          </a:p>
        </p:txBody>
      </p:sp>
      <p:sp>
        <p:nvSpPr>
          <p:cNvPr id="83" name="Shape 83"/>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5C0D-850E-48FA-909D-E3B044CF199A}"/>
              </a:ext>
            </a:extLst>
          </p:cNvPr>
          <p:cNvSpPr>
            <a:spLocks noGrp="1"/>
          </p:cNvSpPr>
          <p:nvPr>
            <p:ph type="ctrTitle"/>
          </p:nvPr>
        </p:nvSpPr>
        <p:spPr/>
        <p:txBody>
          <a:bodyPr/>
          <a:lstStyle/>
          <a:p>
            <a:r>
              <a:rPr lang="en-GB" dirty="0"/>
              <a:t>Thank you for watching</a:t>
            </a:r>
          </a:p>
        </p:txBody>
      </p:sp>
    </p:spTree>
    <p:extLst>
      <p:ext uri="{BB962C8B-B14F-4D97-AF65-F5344CB8AC3E}">
        <p14:creationId xmlns:p14="http://schemas.microsoft.com/office/powerpoint/2010/main" val="275194935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Children: A Hard-to-Reach Group?</a:t>
            </a:r>
            <a:endParaRPr sz="3200" dirty="0"/>
          </a:p>
        </p:txBody>
      </p:sp>
      <p:sp>
        <p:nvSpPr>
          <p:cNvPr id="67" name="Shape 67"/>
          <p:cNvSpPr txBox="1">
            <a:spLocks noGrp="1"/>
          </p:cNvSpPr>
          <p:nvPr>
            <p:ph type="body" idx="1"/>
          </p:nvPr>
        </p:nvSpPr>
        <p:spPr>
          <a:xfrm>
            <a:off x="457200" y="1189801"/>
            <a:ext cx="5156791" cy="3519124"/>
          </a:xfrm>
          <a:prstGeom prst="rect">
            <a:avLst/>
          </a:prstGeom>
        </p:spPr>
        <p:txBody>
          <a:bodyPr spcFirstLastPara="1" wrap="square" lIns="91425" tIns="91425" rIns="91425" bIns="91425" anchor="t" anchorCtr="0">
            <a:noAutofit/>
          </a:bodyPr>
          <a:lstStyle/>
          <a:p>
            <a:pPr marL="285750" indent="-285750">
              <a:buClr>
                <a:schemeClr val="dk1"/>
              </a:buClr>
              <a:buSzPts val="1100"/>
              <a:buFont typeface="Arial" panose="020B0604020202020204" pitchFamily="34" charset="0"/>
              <a:buChar char="•"/>
            </a:pPr>
            <a:r>
              <a:rPr lang="en-GB" b="1" dirty="0"/>
              <a:t>51%</a:t>
            </a:r>
            <a:r>
              <a:rPr lang="en-GB" dirty="0"/>
              <a:t> of teens are afraid of talking to their parents about personal problems</a:t>
            </a:r>
            <a:r>
              <a:rPr lang="en-GB" baseline="30000" dirty="0"/>
              <a:t>1</a:t>
            </a:r>
            <a:r>
              <a:rPr lang="en-GB" dirty="0"/>
              <a:t>.  </a:t>
            </a:r>
          </a:p>
          <a:p>
            <a:pPr marL="285750" indent="-285750">
              <a:buClr>
                <a:schemeClr val="dk1"/>
              </a:buClr>
              <a:buSzPts val="1100"/>
              <a:buFont typeface="Arial" panose="020B0604020202020204" pitchFamily="34" charset="0"/>
              <a:buChar char="•"/>
            </a:pPr>
            <a:r>
              <a:rPr lang="en-GB" dirty="0"/>
              <a:t>This number climbs to </a:t>
            </a:r>
            <a:r>
              <a:rPr lang="en-GB" b="1" dirty="0"/>
              <a:t>54% </a:t>
            </a:r>
            <a:r>
              <a:rPr lang="en-GB" dirty="0"/>
              <a:t>for the percentage of teens who are afraid to talk to their teachers about personal problems</a:t>
            </a:r>
            <a:r>
              <a:rPr lang="en-GB" baseline="30000" dirty="0"/>
              <a:t>1</a:t>
            </a:r>
            <a:r>
              <a:rPr lang="en-GB" dirty="0"/>
              <a:t>.</a:t>
            </a:r>
          </a:p>
          <a:p>
            <a:pPr marL="285750" indent="-285750">
              <a:buClr>
                <a:schemeClr val="dk1"/>
              </a:buClr>
              <a:buSzPts val="1100"/>
              <a:buFont typeface="Arial" panose="020B0604020202020204" pitchFamily="34" charset="0"/>
              <a:buChar char="•"/>
            </a:pPr>
            <a:r>
              <a:rPr lang="en-GB" dirty="0"/>
              <a:t>The WHO has identified a discrepancy in adult’s perception of adolescent needs and an adolescent’s perception of their own, leading to children feeling uncomfortable in sharing information with a parent or guardian</a:t>
            </a:r>
            <a:r>
              <a:rPr lang="en-GB" baseline="30000" dirty="0"/>
              <a:t>2</a:t>
            </a:r>
            <a:r>
              <a:rPr lang="en-GB" dirty="0"/>
              <a:t>. </a:t>
            </a:r>
          </a:p>
          <a:p>
            <a:pPr marL="285750" indent="-285750">
              <a:buClr>
                <a:schemeClr val="dk1"/>
              </a:buClr>
              <a:buSzPts val="1100"/>
              <a:buFont typeface="Arial" panose="020B0604020202020204" pitchFamily="34" charset="0"/>
              <a:buChar char="•"/>
            </a:pPr>
            <a:r>
              <a:rPr lang="en-GB" dirty="0"/>
              <a:t>Additionally, some problems could receive a hostile response, such as problems with coming to terms with sexuality or if they are struggling with family conflicts.</a:t>
            </a:r>
            <a:r>
              <a:rPr lang="en-GB" baseline="30000" dirty="0"/>
              <a:t>2</a:t>
            </a:r>
            <a:endParaRPr lang="en-GB" dirty="0"/>
          </a:p>
          <a:p>
            <a:pPr marL="285750" indent="-285750">
              <a:buClr>
                <a:schemeClr val="dk1"/>
              </a:buClr>
              <a:buSzPts val="1100"/>
              <a:buFont typeface="Arial" panose="020B0604020202020204" pitchFamily="34" charset="0"/>
              <a:buChar char="•"/>
            </a:pPr>
            <a:endParaRPr dirty="0"/>
          </a:p>
        </p:txBody>
      </p:sp>
      <p:sp>
        <p:nvSpPr>
          <p:cNvPr id="69" name="Shape 69"/>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6" name="TextBox 5">
            <a:extLst>
              <a:ext uri="{FF2B5EF4-FFF2-40B4-BE49-F238E27FC236}">
                <a16:creationId xmlns:a16="http://schemas.microsoft.com/office/drawing/2014/main" id="{C5BA9432-B8EE-4191-9C72-3FB0F4565795}"/>
              </a:ext>
            </a:extLst>
          </p:cNvPr>
          <p:cNvSpPr txBox="1"/>
          <p:nvPr/>
        </p:nvSpPr>
        <p:spPr>
          <a:xfrm>
            <a:off x="5465132" y="4277665"/>
            <a:ext cx="3615070" cy="8002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800" dirty="0"/>
              <a:t>1) What Do Teens Fear?. (2018). </a:t>
            </a:r>
            <a:r>
              <a:rPr lang="en-GB" sz="800" i="1" dirty="0"/>
              <a:t>Stageoflife.com</a:t>
            </a:r>
            <a:r>
              <a:rPr lang="en-GB" sz="800" dirty="0"/>
              <a:t>.</a:t>
            </a:r>
          </a:p>
          <a:p>
            <a:r>
              <a:rPr lang="en-GB" sz="800" dirty="0"/>
              <a:t>2) Barker, G. (2007). Adolescents, social support and help-seeking behaviour: An international literature review and programme consultation with recommendations for action. </a:t>
            </a:r>
            <a:r>
              <a:rPr lang="en-GB" sz="800" i="1" dirty="0"/>
              <a:t>WHO discussion papers on adolescence</a:t>
            </a:r>
            <a:r>
              <a:rPr lang="en-GB" sz="800" dirty="0"/>
              <a:t>.</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barn(inVertical)">
                                      <p:cBhvr>
                                        <p:cTn id="7" dur="5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7">
                                            <p:txEl>
                                              <p:pRg st="1" end="1"/>
                                            </p:txEl>
                                          </p:spTgt>
                                        </p:tgtEl>
                                        <p:attrNameLst>
                                          <p:attrName>style.visibility</p:attrName>
                                        </p:attrNameLst>
                                      </p:cBhvr>
                                      <p:to>
                                        <p:strVal val="visible"/>
                                      </p:to>
                                    </p:set>
                                    <p:animEffect transition="in" filter="barn(inVertical)">
                                      <p:cBhvr>
                                        <p:cTn id="12" dur="500"/>
                                        <p:tgtEl>
                                          <p:spTgt spid="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7">
                                            <p:txEl>
                                              <p:pRg st="2" end="2"/>
                                            </p:txEl>
                                          </p:spTgt>
                                        </p:tgtEl>
                                        <p:attrNameLst>
                                          <p:attrName>style.visibility</p:attrName>
                                        </p:attrNameLst>
                                      </p:cBhvr>
                                      <p:to>
                                        <p:strVal val="visible"/>
                                      </p:to>
                                    </p:set>
                                    <p:animEffect transition="in" filter="barn(inVertical)">
                                      <p:cBhvr>
                                        <p:cTn id="17" dur="500"/>
                                        <p:tgtEl>
                                          <p:spTgt spid="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7">
                                            <p:txEl>
                                              <p:pRg st="3" end="3"/>
                                            </p:txEl>
                                          </p:spTgt>
                                        </p:tgtEl>
                                        <p:attrNameLst>
                                          <p:attrName>style.visibility</p:attrName>
                                        </p:attrNameLst>
                                      </p:cBhvr>
                                      <p:to>
                                        <p:strVal val="visible"/>
                                      </p:to>
                                    </p:set>
                                    <p:animEffect transition="in" filter="barn(inVertical)">
                                      <p:cBhvr>
                                        <p:cTn id="22" dur="500"/>
                                        <p:tgtEl>
                                          <p:spTgt spid="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CEB831-34FA-46D9-BA90-1D71DD641AB1}"/>
              </a:ext>
            </a:extLst>
          </p:cNvPr>
          <p:cNvSpPr>
            <a:spLocks noGrp="1"/>
          </p:cNvSpPr>
          <p:nvPr>
            <p:ph type="sldNum" idx="4294967295"/>
          </p:nvPr>
        </p:nvSpPr>
        <p:spPr>
          <a:xfrm>
            <a:off x="8480584" y="4673651"/>
            <a:ext cx="548700" cy="393600"/>
          </a:xfrm>
        </p:spPr>
        <p:txBody>
          <a:bodyPr/>
          <a:lstStyle/>
          <a:p>
            <a:pPr marL="0" lvl="0" indent="0">
              <a:spcBef>
                <a:spcPts val="0"/>
              </a:spcBef>
              <a:spcAft>
                <a:spcPts val="0"/>
              </a:spcAft>
              <a:buNone/>
            </a:pPr>
            <a:fld id="{00000000-1234-1234-1234-123412341234}" type="slidenum">
              <a:rPr lang="en" smtClean="0"/>
              <a:t>4</a:t>
            </a:fld>
            <a:endParaRPr lang="en"/>
          </a:p>
        </p:txBody>
      </p:sp>
      <p:sp>
        <p:nvSpPr>
          <p:cNvPr id="7" name="Shape 65">
            <a:extLst>
              <a:ext uri="{FF2B5EF4-FFF2-40B4-BE49-F238E27FC236}">
                <a16:creationId xmlns:a16="http://schemas.microsoft.com/office/drawing/2014/main" id="{7365A980-BA54-44CE-8BA0-EBCCEA671D8D}"/>
              </a:ext>
            </a:extLst>
          </p:cNvPr>
          <p:cNvSpPr txBox="1">
            <a:spLocks/>
          </p:cNvSpPr>
          <p:nvPr/>
        </p:nvSpPr>
        <p:spPr>
          <a:xfrm>
            <a:off x="457200" y="434575"/>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sz="3200" dirty="0"/>
              <a:t>Children: A Hard-to-Reach Group?</a:t>
            </a:r>
          </a:p>
        </p:txBody>
      </p:sp>
      <p:sp>
        <p:nvSpPr>
          <p:cNvPr id="8" name="Shape 67">
            <a:extLst>
              <a:ext uri="{FF2B5EF4-FFF2-40B4-BE49-F238E27FC236}">
                <a16:creationId xmlns:a16="http://schemas.microsoft.com/office/drawing/2014/main" id="{D3F85950-C9C9-4DD9-8940-69062867BC6D}"/>
              </a:ext>
            </a:extLst>
          </p:cNvPr>
          <p:cNvSpPr txBox="1">
            <a:spLocks noGrp="1"/>
          </p:cNvSpPr>
          <p:nvPr>
            <p:ph type="body" idx="1"/>
          </p:nvPr>
        </p:nvSpPr>
        <p:spPr>
          <a:xfrm>
            <a:off x="457200" y="1189801"/>
            <a:ext cx="5156791" cy="3519124"/>
          </a:xfrm>
          <a:prstGeom prst="rect">
            <a:avLst/>
          </a:prstGeom>
        </p:spPr>
        <p:txBody>
          <a:bodyPr spcFirstLastPara="1" wrap="square" lIns="91425" tIns="91425" rIns="91425" bIns="91425" anchor="t" anchorCtr="0">
            <a:noAutofit/>
          </a:bodyPr>
          <a:lstStyle/>
          <a:p>
            <a:pPr marL="285750" indent="-285750">
              <a:buClr>
                <a:schemeClr val="dk1"/>
              </a:buClr>
              <a:buSzPts val="1100"/>
              <a:buFont typeface="Arial" panose="020B0604020202020204" pitchFamily="34" charset="0"/>
              <a:buChar char="•"/>
            </a:pPr>
            <a:r>
              <a:rPr lang="en-GB" sz="1600" dirty="0"/>
              <a:t>The WHO has also reported that the awareness of support for children and early adolescents was very low to medium.</a:t>
            </a:r>
            <a:r>
              <a:rPr lang="en-GB" sz="1600" baseline="30000" dirty="0"/>
              <a:t>1</a:t>
            </a:r>
            <a:endParaRPr lang="en-GB" sz="1600" dirty="0"/>
          </a:p>
          <a:p>
            <a:pPr marL="285750" indent="-285750">
              <a:buClr>
                <a:schemeClr val="dk1"/>
              </a:buClr>
              <a:buSzPts val="1100"/>
              <a:buFont typeface="Arial" panose="020B0604020202020204" pitchFamily="34" charset="0"/>
              <a:buChar char="•"/>
            </a:pPr>
            <a:r>
              <a:rPr lang="en-GB" sz="1600" dirty="0"/>
              <a:t>Yet despite this, half of all mental health disorders in adulthood start by age 14. </a:t>
            </a:r>
            <a:r>
              <a:rPr lang="en-GB" sz="1600" baseline="30000" dirty="0"/>
              <a:t>2</a:t>
            </a:r>
            <a:endParaRPr lang="en-GB" sz="1600" dirty="0"/>
          </a:p>
          <a:p>
            <a:pPr marL="285750" indent="-285750">
              <a:buClr>
                <a:schemeClr val="dk1"/>
              </a:buClr>
              <a:buSzPts val="1100"/>
              <a:buFont typeface="Arial" panose="020B0604020202020204" pitchFamily="34" charset="0"/>
              <a:buChar char="•"/>
            </a:pPr>
            <a:r>
              <a:rPr lang="en-GB" sz="1600" dirty="0"/>
              <a:t>Not only are children a hard-to-reach group, but improving their access to mental health support can help them throughout their adulthood</a:t>
            </a:r>
          </a:p>
        </p:txBody>
      </p:sp>
      <p:sp>
        <p:nvSpPr>
          <p:cNvPr id="9" name="TextBox 8">
            <a:extLst>
              <a:ext uri="{FF2B5EF4-FFF2-40B4-BE49-F238E27FC236}">
                <a16:creationId xmlns:a16="http://schemas.microsoft.com/office/drawing/2014/main" id="{2155BCB5-44AA-4F4E-ACCD-C9726073D780}"/>
              </a:ext>
            </a:extLst>
          </p:cNvPr>
          <p:cNvSpPr txBox="1"/>
          <p:nvPr/>
        </p:nvSpPr>
        <p:spPr>
          <a:xfrm>
            <a:off x="5528930" y="4113144"/>
            <a:ext cx="361507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28600" indent="-228600">
              <a:buAutoNum type="arabicParenR"/>
            </a:pPr>
            <a:r>
              <a:rPr lang="en-GB" sz="800" dirty="0"/>
              <a:t>Barker, G. (2007). Adolescents, social support and help-seeking behaviour: An international literature review and programme consultation with recommendations for action. </a:t>
            </a:r>
            <a:r>
              <a:rPr lang="en-GB" sz="800" i="1" dirty="0"/>
              <a:t>WHO discussion papers on adolescence</a:t>
            </a:r>
            <a:r>
              <a:rPr lang="en-GB" sz="800" dirty="0"/>
              <a:t>.</a:t>
            </a:r>
          </a:p>
          <a:p>
            <a:pPr marL="228600" indent="-228600">
              <a:buAutoNum type="arabicParenR"/>
            </a:pPr>
            <a:r>
              <a:rPr lang="en-GB" sz="800" dirty="0"/>
              <a:t>Adolescents: health risks and solutions. (2018). </a:t>
            </a:r>
            <a:r>
              <a:rPr lang="en-GB" sz="800" i="1" dirty="0"/>
              <a:t>World Health Organization.</a:t>
            </a:r>
          </a:p>
          <a:p>
            <a:pPr marL="228600" indent="-228600">
              <a:buAutoNum type="arabicParenR"/>
            </a:pPr>
            <a:endParaRPr lang="en-GB" sz="800" dirty="0"/>
          </a:p>
        </p:txBody>
      </p:sp>
    </p:spTree>
    <p:extLst>
      <p:ext uri="{BB962C8B-B14F-4D97-AF65-F5344CB8AC3E}">
        <p14:creationId xmlns:p14="http://schemas.microsoft.com/office/powerpoint/2010/main" val="246362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9" name="Shape 65">
            <a:extLst>
              <a:ext uri="{FF2B5EF4-FFF2-40B4-BE49-F238E27FC236}">
                <a16:creationId xmlns:a16="http://schemas.microsoft.com/office/drawing/2014/main" id="{26FE6A04-94B5-406B-9A55-099AF2E3BBA3}"/>
              </a:ext>
            </a:extLst>
          </p:cNvPr>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Children: What problems do they face?</a:t>
            </a:r>
            <a:endParaRPr sz="3200" dirty="0"/>
          </a:p>
        </p:txBody>
      </p:sp>
      <p:sp>
        <p:nvSpPr>
          <p:cNvPr id="11" name="Shape 67">
            <a:extLst>
              <a:ext uri="{FF2B5EF4-FFF2-40B4-BE49-F238E27FC236}">
                <a16:creationId xmlns:a16="http://schemas.microsoft.com/office/drawing/2014/main" id="{31FCD571-5C74-4626-BCB5-68296293BFC3}"/>
              </a:ext>
            </a:extLst>
          </p:cNvPr>
          <p:cNvSpPr txBox="1">
            <a:spLocks/>
          </p:cNvSpPr>
          <p:nvPr/>
        </p:nvSpPr>
        <p:spPr>
          <a:xfrm>
            <a:off x="457200" y="1221699"/>
            <a:ext cx="5156791" cy="35191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chemeClr val="dk1"/>
              </a:buClr>
              <a:buSzPts val="1100"/>
              <a:buFont typeface="Arial" panose="020B0604020202020204" pitchFamily="34" charset="0"/>
              <a:buChar char="•"/>
            </a:pPr>
            <a:endParaRPr lang="en-GB" sz="1600" dirty="0">
              <a:solidFill>
                <a:srgbClr val="666666"/>
              </a:solidFill>
              <a:latin typeface="Lato Light"/>
            </a:endParaRPr>
          </a:p>
        </p:txBody>
      </p:sp>
      <p:sp>
        <p:nvSpPr>
          <p:cNvPr id="12" name="Shape 67">
            <a:extLst>
              <a:ext uri="{FF2B5EF4-FFF2-40B4-BE49-F238E27FC236}">
                <a16:creationId xmlns:a16="http://schemas.microsoft.com/office/drawing/2014/main" id="{261503D1-648B-44CD-858E-D98D71F46DE2}"/>
              </a:ext>
            </a:extLst>
          </p:cNvPr>
          <p:cNvSpPr txBox="1">
            <a:spLocks/>
          </p:cNvSpPr>
          <p:nvPr/>
        </p:nvSpPr>
        <p:spPr>
          <a:xfrm>
            <a:off x="457200" y="1189801"/>
            <a:ext cx="5156791" cy="35191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Puberty</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Changing from Primary to Secondary education</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Exam stress (even with just progression related tests)</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Increased peer pressure</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Sex and relationships</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Part-time work</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Future careers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5">
            <a:extLst>
              <a:ext uri="{FF2B5EF4-FFF2-40B4-BE49-F238E27FC236}">
                <a16:creationId xmlns:a16="http://schemas.microsoft.com/office/drawing/2014/main" id="{527A637B-41C8-4879-8164-6C3625F87A74}"/>
              </a:ext>
            </a:extLst>
          </p:cNvPr>
          <p:cNvSpPr txBox="1">
            <a:spLocks/>
          </p:cNvSpPr>
          <p:nvPr/>
        </p:nvSpPr>
        <p:spPr>
          <a:xfrm>
            <a:off x="457200" y="434575"/>
            <a:ext cx="5511300" cy="857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n-GB" sz="3200" dirty="0"/>
              <a:t>Children: A Hard-to-Reach Group?</a:t>
            </a:r>
          </a:p>
        </p:txBody>
      </p:sp>
      <p:sp>
        <p:nvSpPr>
          <p:cNvPr id="7" name="Shape 67">
            <a:extLst>
              <a:ext uri="{FF2B5EF4-FFF2-40B4-BE49-F238E27FC236}">
                <a16:creationId xmlns:a16="http://schemas.microsoft.com/office/drawing/2014/main" id="{94AC31C7-6028-4EA4-9DC0-3C927F2FFEDA}"/>
              </a:ext>
            </a:extLst>
          </p:cNvPr>
          <p:cNvSpPr txBox="1">
            <a:spLocks noGrp="1"/>
          </p:cNvSpPr>
          <p:nvPr>
            <p:ph type="body" idx="1"/>
          </p:nvPr>
        </p:nvSpPr>
        <p:spPr>
          <a:xfrm>
            <a:off x="457200" y="1189801"/>
            <a:ext cx="5156791" cy="3519124"/>
          </a:xfrm>
          <a:prstGeom prst="rect">
            <a:avLst/>
          </a:prstGeom>
        </p:spPr>
        <p:txBody>
          <a:bodyPr spcFirstLastPara="1" wrap="square" lIns="91425" tIns="91425" rIns="91425" bIns="91425" anchor="t" anchorCtr="0">
            <a:noAutofit/>
          </a:bodyPr>
          <a:lstStyle/>
          <a:p>
            <a:pPr marL="285750" indent="-285750">
              <a:buClr>
                <a:schemeClr val="dk1"/>
              </a:buClr>
              <a:buSzPts val="1100"/>
              <a:buFont typeface="Arial" panose="020B0604020202020204" pitchFamily="34" charset="0"/>
              <a:buChar char="•"/>
            </a:pPr>
            <a:r>
              <a:rPr lang="en-GB" sz="1600" dirty="0"/>
              <a:t>There is evidence to suggest that young people are more likely to seek help should they have knowledge about mental health issues and sources of help</a:t>
            </a:r>
            <a:r>
              <a:rPr lang="en-GB" sz="1600" baseline="30000" dirty="0"/>
              <a:t>1</a:t>
            </a:r>
            <a:r>
              <a:rPr lang="en-GB" sz="1600" dirty="0"/>
              <a:t>. </a:t>
            </a:r>
          </a:p>
          <a:p>
            <a:pPr marL="285750" indent="-285750">
              <a:buClr>
                <a:schemeClr val="dk1"/>
              </a:buClr>
              <a:buSzPts val="1100"/>
              <a:buFont typeface="Arial" panose="020B0604020202020204" pitchFamily="34" charset="0"/>
              <a:buChar char="•"/>
            </a:pPr>
            <a:r>
              <a:rPr lang="en-GB" sz="1600" dirty="0"/>
              <a:t>Further, not feeling emotionally competent and able to talk about feelings is another barrier for help seeking</a:t>
            </a:r>
            <a:r>
              <a:rPr lang="en-GB" sz="1600" baseline="30000" dirty="0"/>
              <a:t>1, 2</a:t>
            </a:r>
            <a:r>
              <a:rPr lang="en-GB" sz="1600" dirty="0"/>
              <a:t>. </a:t>
            </a:r>
          </a:p>
          <a:p>
            <a:pPr marL="285750" indent="-285750">
              <a:buClr>
                <a:schemeClr val="dk1"/>
              </a:buClr>
              <a:buSzPts val="1100"/>
              <a:buFont typeface="Arial" panose="020B0604020202020204" pitchFamily="34" charset="0"/>
              <a:buChar char="•"/>
            </a:pPr>
            <a:r>
              <a:rPr lang="en-GB" sz="1600" dirty="0"/>
              <a:t>Emotionally competent = Being able to identify their own emotions (and the emotions of other peoples). </a:t>
            </a:r>
          </a:p>
        </p:txBody>
      </p:sp>
      <p:sp>
        <p:nvSpPr>
          <p:cNvPr id="10" name="TextBox 9">
            <a:extLst>
              <a:ext uri="{FF2B5EF4-FFF2-40B4-BE49-F238E27FC236}">
                <a16:creationId xmlns:a16="http://schemas.microsoft.com/office/drawing/2014/main" id="{20FD4073-BFE4-490F-B4EA-3E6C3C76EE58}"/>
              </a:ext>
            </a:extLst>
          </p:cNvPr>
          <p:cNvSpPr txBox="1"/>
          <p:nvPr/>
        </p:nvSpPr>
        <p:spPr>
          <a:xfrm>
            <a:off x="5433237" y="4354982"/>
            <a:ext cx="361507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28600" indent="-228600">
              <a:buAutoNum type="arabicParenR"/>
            </a:pPr>
            <a:r>
              <a:rPr lang="en-GB" sz="800" dirty="0"/>
              <a:t>When and how do young people seek professional help for mental health problems? </a:t>
            </a:r>
            <a:r>
              <a:rPr lang="en-GB" sz="800" i="1" dirty="0"/>
              <a:t>Med J Aust. 2007 Oct </a:t>
            </a:r>
            <a:r>
              <a:rPr lang="en-GB" sz="800" dirty="0"/>
              <a:t>1;187(7 </a:t>
            </a:r>
            <a:r>
              <a:rPr lang="en-GB" sz="800" dirty="0" err="1"/>
              <a:t>Suppl</a:t>
            </a:r>
            <a:r>
              <a:rPr lang="en-GB" sz="800" dirty="0"/>
              <a:t>):S35-9. </a:t>
            </a:r>
          </a:p>
          <a:p>
            <a:pPr marL="228600" indent="-228600">
              <a:buAutoNum type="arabicParenR"/>
            </a:pPr>
            <a:r>
              <a:rPr lang="en-GB" sz="800" dirty="0">
                <a:latin typeface="Calibri" panose="020F0502020204030204" pitchFamily="34" charset="0"/>
                <a:ea typeface="Calibri" panose="020F0502020204030204" pitchFamily="34" charset="0"/>
              </a:rPr>
              <a:t>Gulliver, A., Griffiths, K., &amp; Christensen, H. (2010). Perceived barriers and facilitators to mental health help-seeking in young people: a systematic review. </a:t>
            </a:r>
            <a:r>
              <a:rPr lang="en-GB" sz="800" i="1" dirty="0"/>
              <a:t>BMC Psychiatry</a:t>
            </a:r>
            <a:r>
              <a:rPr lang="en-GB" sz="800" dirty="0"/>
              <a:t>, </a:t>
            </a:r>
            <a:r>
              <a:rPr lang="en-GB" sz="800" i="1" dirty="0"/>
              <a:t>10</a:t>
            </a:r>
            <a:r>
              <a:rPr lang="en-GB" sz="800" dirty="0"/>
              <a:t>(1). doi:10.1186/1471-244x-10-113</a:t>
            </a:r>
          </a:p>
        </p:txBody>
      </p:sp>
    </p:spTree>
    <p:extLst>
      <p:ext uri="{BB962C8B-B14F-4D97-AF65-F5344CB8AC3E}">
        <p14:creationId xmlns:p14="http://schemas.microsoft.com/office/powerpoint/2010/main" val="141993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81C9-4BF0-417C-B72F-31E4334780DD}"/>
              </a:ext>
            </a:extLst>
          </p:cNvPr>
          <p:cNvSpPr>
            <a:spLocks noGrp="1"/>
          </p:cNvSpPr>
          <p:nvPr>
            <p:ph type="ctrTitle"/>
          </p:nvPr>
        </p:nvSpPr>
        <p:spPr/>
        <p:txBody>
          <a:bodyPr/>
          <a:lstStyle/>
          <a:p>
            <a:r>
              <a:rPr lang="en-GB" dirty="0"/>
              <a:t>Our Solution</a:t>
            </a:r>
          </a:p>
        </p:txBody>
      </p:sp>
      <p:sp>
        <p:nvSpPr>
          <p:cNvPr id="3" name="Subtitle 2">
            <a:extLst>
              <a:ext uri="{FF2B5EF4-FFF2-40B4-BE49-F238E27FC236}">
                <a16:creationId xmlns:a16="http://schemas.microsoft.com/office/drawing/2014/main" id="{962D2C1A-0CAE-4F2A-A4C2-76636CC4289B}"/>
              </a:ext>
            </a:extLst>
          </p:cNvPr>
          <p:cNvSpPr>
            <a:spLocks noGrp="1"/>
          </p:cNvSpPr>
          <p:nvPr>
            <p:ph type="subTitle" idx="1"/>
          </p:nvPr>
        </p:nvSpPr>
        <p:spPr/>
        <p:txBody>
          <a:bodyPr/>
          <a:lstStyle/>
          <a:p>
            <a:r>
              <a:rPr lang="en-GB" dirty="0"/>
              <a:t>A Mobile App</a:t>
            </a:r>
          </a:p>
        </p:txBody>
      </p:sp>
    </p:spTree>
    <p:extLst>
      <p:ext uri="{BB962C8B-B14F-4D97-AF65-F5344CB8AC3E}">
        <p14:creationId xmlns:p14="http://schemas.microsoft.com/office/powerpoint/2010/main" val="126970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5">
            <a:extLst>
              <a:ext uri="{FF2B5EF4-FFF2-40B4-BE49-F238E27FC236}">
                <a16:creationId xmlns:a16="http://schemas.microsoft.com/office/drawing/2014/main" id="{9114C746-54A3-4965-8AFC-AEB31460B16E}"/>
              </a:ext>
            </a:extLst>
          </p:cNvPr>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Our Solution: A Mobile Phone App</a:t>
            </a:r>
            <a:endParaRPr sz="3200" dirty="0"/>
          </a:p>
        </p:txBody>
      </p:sp>
      <p:sp>
        <p:nvSpPr>
          <p:cNvPr id="6" name="Shape 67">
            <a:extLst>
              <a:ext uri="{FF2B5EF4-FFF2-40B4-BE49-F238E27FC236}">
                <a16:creationId xmlns:a16="http://schemas.microsoft.com/office/drawing/2014/main" id="{B7479F54-729B-4943-874B-AA08D228AF07}"/>
              </a:ext>
            </a:extLst>
          </p:cNvPr>
          <p:cNvSpPr txBox="1">
            <a:spLocks/>
          </p:cNvSpPr>
          <p:nvPr/>
        </p:nvSpPr>
        <p:spPr>
          <a:xfrm>
            <a:off x="457200" y="1189801"/>
            <a:ext cx="5156791" cy="35191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Our solution to this problem was a mobile phone application (as well as a physical toy version that serves similar functions)</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The average child uses a smartphone at the age of 10, with some children using them as young as 7</a:t>
            </a:r>
            <a:r>
              <a:rPr lang="en-GB" sz="1600" baseline="30000" dirty="0">
                <a:solidFill>
                  <a:srgbClr val="666666"/>
                </a:solidFill>
                <a:latin typeface="Lato Light"/>
                <a:sym typeface="Lato Light"/>
              </a:rPr>
              <a:t>1</a:t>
            </a:r>
            <a:r>
              <a:rPr lang="en-GB" sz="1600" dirty="0">
                <a:solidFill>
                  <a:srgbClr val="666666"/>
                </a:solidFill>
                <a:latin typeface="Lato Light"/>
                <a:sym typeface="Lato Light"/>
              </a:rPr>
              <a:t>.</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Additionally, at this age, there is a focus on gaining independence, mainly due to puberty and the transition to secondary education</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Despite this, most mental health apps for children and early adolescence are designed to be used with parents. </a:t>
            </a:r>
          </a:p>
          <a:p>
            <a:pPr marL="285750" indent="-285750">
              <a:spcBef>
                <a:spcPts val="600"/>
              </a:spcBef>
              <a:buClr>
                <a:schemeClr val="dk1"/>
              </a:buClr>
              <a:buSzPts val="1100"/>
              <a:buFont typeface="Arial" panose="020B0604020202020204" pitchFamily="34" charset="0"/>
              <a:buChar char="•"/>
            </a:pPr>
            <a:endParaRPr lang="en-GB" sz="1600" dirty="0">
              <a:solidFill>
                <a:srgbClr val="666666"/>
              </a:solidFill>
              <a:latin typeface="Lato Light"/>
              <a:sym typeface="Lato Light"/>
            </a:endParaRPr>
          </a:p>
          <a:p>
            <a:pPr marL="285750" indent="-285750">
              <a:spcBef>
                <a:spcPts val="600"/>
              </a:spcBef>
              <a:buClr>
                <a:schemeClr val="dk1"/>
              </a:buClr>
              <a:buSzPts val="1100"/>
              <a:buFont typeface="Arial" panose="020B0604020202020204" pitchFamily="34" charset="0"/>
              <a:buChar char="•"/>
            </a:pPr>
            <a:endParaRPr lang="en-GB" sz="1600" dirty="0">
              <a:solidFill>
                <a:srgbClr val="666666"/>
              </a:solidFill>
              <a:latin typeface="Lato Light"/>
              <a:sym typeface="Lato Light"/>
            </a:endParaRPr>
          </a:p>
        </p:txBody>
      </p:sp>
      <p:pic>
        <p:nvPicPr>
          <p:cNvPr id="9" name="Picture 8" descr="A close up of a logo&#10;&#10;Description generated with high confidence">
            <a:extLst>
              <a:ext uri="{FF2B5EF4-FFF2-40B4-BE49-F238E27FC236}">
                <a16:creationId xmlns:a16="http://schemas.microsoft.com/office/drawing/2014/main" id="{DE6D3DB4-3061-4C5D-BC71-AE8A194DEC14}"/>
              </a:ext>
            </a:extLst>
          </p:cNvPr>
          <p:cNvPicPr>
            <a:picLocks noChangeAspect="1"/>
          </p:cNvPicPr>
          <p:nvPr/>
        </p:nvPicPr>
        <p:blipFill>
          <a:blip r:embed="rId2"/>
          <a:stretch>
            <a:fillRect/>
          </a:stretch>
        </p:blipFill>
        <p:spPr>
          <a:xfrm>
            <a:off x="1926749" y="4131794"/>
            <a:ext cx="857400" cy="857400"/>
          </a:xfrm>
          <a:prstGeom prst="rect">
            <a:avLst/>
          </a:prstGeom>
        </p:spPr>
      </p:pic>
      <p:pic>
        <p:nvPicPr>
          <p:cNvPr id="10" name="Picture 9">
            <a:extLst>
              <a:ext uri="{FF2B5EF4-FFF2-40B4-BE49-F238E27FC236}">
                <a16:creationId xmlns:a16="http://schemas.microsoft.com/office/drawing/2014/main" id="{EE260098-2DD7-4EA4-9E6A-70D3590BAF08}"/>
              </a:ext>
            </a:extLst>
          </p:cNvPr>
          <p:cNvPicPr>
            <a:picLocks noChangeAspect="1"/>
          </p:cNvPicPr>
          <p:nvPr/>
        </p:nvPicPr>
        <p:blipFill rotWithShape="1">
          <a:blip r:embed="rId3"/>
          <a:srcRect l="14069" t="32860" r="70233" b="39219"/>
          <a:stretch/>
        </p:blipFill>
        <p:spPr>
          <a:xfrm>
            <a:off x="2784149" y="4131794"/>
            <a:ext cx="857401" cy="857401"/>
          </a:xfrm>
          <a:prstGeom prst="rect">
            <a:avLst/>
          </a:prstGeom>
        </p:spPr>
      </p:pic>
      <p:sp>
        <p:nvSpPr>
          <p:cNvPr id="12" name="TextBox 11">
            <a:extLst>
              <a:ext uri="{FF2B5EF4-FFF2-40B4-BE49-F238E27FC236}">
                <a16:creationId xmlns:a16="http://schemas.microsoft.com/office/drawing/2014/main" id="{248B6B7C-6548-4AE0-85A6-C11E3C1191A9}"/>
              </a:ext>
            </a:extLst>
          </p:cNvPr>
          <p:cNvSpPr txBox="1"/>
          <p:nvPr/>
        </p:nvSpPr>
        <p:spPr>
          <a:xfrm>
            <a:off x="5369442" y="4650640"/>
            <a:ext cx="3615070"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28600" indent="-228600">
              <a:buAutoNum type="arabicParenR"/>
            </a:pPr>
            <a:r>
              <a:rPr lang="en-GB" sz="800" dirty="0"/>
              <a:t>Kids &amp; Tech: The Evolution of Today’s Digital Natives | Influence Central. (2016). Influence-central.com.</a:t>
            </a:r>
          </a:p>
        </p:txBody>
      </p:sp>
    </p:spTree>
    <p:extLst>
      <p:ext uri="{BB962C8B-B14F-4D97-AF65-F5344CB8AC3E}">
        <p14:creationId xmlns:p14="http://schemas.microsoft.com/office/powerpoint/2010/main" val="261249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down)">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down)">
                                      <p:cBhvr>
                                        <p:cTn id="31" dur="500"/>
                                        <p:tgtEl>
                                          <p:spTgt spid="6">
                                            <p:txEl>
                                              <p:pRg st="3" end="3"/>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5">
            <a:extLst>
              <a:ext uri="{FF2B5EF4-FFF2-40B4-BE49-F238E27FC236}">
                <a16:creationId xmlns:a16="http://schemas.microsoft.com/office/drawing/2014/main" id="{9114C746-54A3-4965-8AFC-AEB31460B16E}"/>
              </a:ext>
            </a:extLst>
          </p:cNvPr>
          <p:cNvSpPr txBox="1">
            <a:spLocks noGrp="1"/>
          </p:cNvSpPr>
          <p:nvPr>
            <p:ph type="title"/>
          </p:nvPr>
        </p:nvSpPr>
        <p:spPr>
          <a:xfrm>
            <a:off x="457200" y="413310"/>
            <a:ext cx="55113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sz="3200" dirty="0"/>
              <a:t>Our Solution: A Mobile Phone App</a:t>
            </a:r>
            <a:endParaRPr sz="3200" dirty="0"/>
          </a:p>
        </p:txBody>
      </p:sp>
      <p:sp>
        <p:nvSpPr>
          <p:cNvPr id="6" name="Shape 67">
            <a:extLst>
              <a:ext uri="{FF2B5EF4-FFF2-40B4-BE49-F238E27FC236}">
                <a16:creationId xmlns:a16="http://schemas.microsoft.com/office/drawing/2014/main" id="{B7479F54-729B-4943-874B-AA08D228AF07}"/>
              </a:ext>
            </a:extLst>
          </p:cNvPr>
          <p:cNvSpPr txBox="1">
            <a:spLocks/>
          </p:cNvSpPr>
          <p:nvPr/>
        </p:nvSpPr>
        <p:spPr>
          <a:xfrm>
            <a:off x="457200" y="1189801"/>
            <a:ext cx="5156791" cy="35191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The app is NOT a treatment programme</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Its also not an alternative to communication with peers or family, but can be used to give support</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It is, however, intended as a tool to allow children to communicate thoughts and feelings and gain the confidence to express these thoughts.</a:t>
            </a:r>
          </a:p>
          <a:p>
            <a:pPr marL="285750" indent="-285750">
              <a:spcBef>
                <a:spcPts val="600"/>
              </a:spcBef>
              <a:buClr>
                <a:schemeClr val="dk1"/>
              </a:buClr>
              <a:buSzPts val="1100"/>
              <a:buFont typeface="Arial" panose="020B0604020202020204" pitchFamily="34" charset="0"/>
              <a:buChar char="•"/>
            </a:pPr>
            <a:r>
              <a:rPr lang="en-GB" sz="1600" dirty="0">
                <a:solidFill>
                  <a:srgbClr val="666666"/>
                </a:solidFill>
                <a:latin typeface="Lato Light"/>
                <a:sym typeface="Lato Light"/>
              </a:rPr>
              <a:t>However, its primary goal is to improve a child’s emotional competence and raise awareness of where they can go if they have an issue</a:t>
            </a:r>
          </a:p>
          <a:p>
            <a:pPr>
              <a:spcBef>
                <a:spcPts val="600"/>
              </a:spcBef>
              <a:buClr>
                <a:schemeClr val="dk1"/>
              </a:buClr>
              <a:buSzPts val="1100"/>
            </a:pPr>
            <a:endParaRPr lang="en-GB" sz="1600" dirty="0">
              <a:solidFill>
                <a:srgbClr val="666666"/>
              </a:solidFill>
              <a:latin typeface="Lato Light"/>
              <a:sym typeface="Lato Light"/>
            </a:endParaRPr>
          </a:p>
          <a:p>
            <a:pPr marL="285750" indent="-285750">
              <a:spcBef>
                <a:spcPts val="600"/>
              </a:spcBef>
              <a:buClr>
                <a:schemeClr val="dk1"/>
              </a:buClr>
              <a:buSzPts val="1100"/>
              <a:buFont typeface="Arial" panose="020B0604020202020204" pitchFamily="34" charset="0"/>
              <a:buChar char="•"/>
            </a:pPr>
            <a:endParaRPr lang="en-GB" sz="1600" dirty="0">
              <a:solidFill>
                <a:srgbClr val="666666"/>
              </a:solidFill>
              <a:latin typeface="Lato Light"/>
              <a:sym typeface="Lato Light"/>
            </a:endParaRPr>
          </a:p>
          <a:p>
            <a:pPr marL="285750" indent="-285750">
              <a:spcBef>
                <a:spcPts val="600"/>
              </a:spcBef>
              <a:buClr>
                <a:schemeClr val="dk1"/>
              </a:buClr>
              <a:buSzPts val="1100"/>
              <a:buFont typeface="Arial" panose="020B0604020202020204" pitchFamily="34" charset="0"/>
              <a:buChar char="•"/>
            </a:pPr>
            <a:endParaRPr lang="en-GB" sz="1600" dirty="0">
              <a:solidFill>
                <a:srgbClr val="666666"/>
              </a:solidFill>
              <a:latin typeface="Lato Light"/>
              <a:sym typeface="Lato Light"/>
            </a:endParaRPr>
          </a:p>
        </p:txBody>
      </p:sp>
    </p:spTree>
    <p:extLst>
      <p:ext uri="{BB962C8B-B14F-4D97-AF65-F5344CB8AC3E}">
        <p14:creationId xmlns:p14="http://schemas.microsoft.com/office/powerpoint/2010/main" val="24245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1907</TotalTime>
  <Words>1315</Words>
  <Application>Microsoft Office PowerPoint</Application>
  <PresentationFormat>On-screen Show (16:9)</PresentationFormat>
  <Paragraphs>102</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Times New Roman</vt:lpstr>
      <vt:lpstr>Lato Light</vt:lpstr>
      <vt:lpstr>SimSun</vt:lpstr>
      <vt:lpstr>Lato Hairline</vt:lpstr>
      <vt:lpstr>Calibri</vt:lpstr>
      <vt:lpstr>Eglamour template</vt:lpstr>
      <vt:lpstr>PowerPoint Presentation</vt:lpstr>
      <vt:lpstr> Children</vt:lpstr>
      <vt:lpstr>Children: A Hard-to-Reach Group?</vt:lpstr>
      <vt:lpstr>PowerPoint Presentation</vt:lpstr>
      <vt:lpstr>Children: What problems do they face?</vt:lpstr>
      <vt:lpstr>PowerPoint Presentation</vt:lpstr>
      <vt:lpstr>Our Solution</vt:lpstr>
      <vt:lpstr>Our Solution: A Mobile Phone App</vt:lpstr>
      <vt:lpstr>Our Solution: A Mobile Phone App</vt:lpstr>
      <vt:lpstr>Meet Kenny</vt:lpstr>
      <vt:lpstr>Meet Kenny</vt:lpstr>
      <vt:lpstr>PowerPoint Presentation</vt:lpstr>
      <vt:lpstr>The App</vt:lpstr>
      <vt:lpstr>The App</vt:lpstr>
      <vt:lpstr>PowerPoint Presentation</vt:lpstr>
      <vt:lpstr>Limitations</vt:lpstr>
      <vt:lpstr>Safety</vt:lpstr>
      <vt:lpstr>Social Interactions</vt:lpstr>
      <vt:lpstr>Can we guarantee use?</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O'Rouke</dc:creator>
  <cp:lastModifiedBy>Christopher O'Rouke</cp:lastModifiedBy>
  <cp:revision>36</cp:revision>
  <dcterms:modified xsi:type="dcterms:W3CDTF">2018-06-07T17:39:30Z</dcterms:modified>
</cp:coreProperties>
</file>