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7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6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14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92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7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9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2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78387D-5B94-87C5-8BA3-C43801F43D7F}" v="1" dt="2021-11-12T14:06:00.4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38" autoAdjust="0"/>
    <p:restoredTop sz="94660"/>
  </p:normalViewPr>
  <p:slideViewPr>
    <p:cSldViewPr snapToGrid="0">
      <p:cViewPr varScale="1">
        <p:scale>
          <a:sx n="90" d="100"/>
          <a:sy n="90" d="100"/>
        </p:scale>
        <p:origin x="9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es, Lizzy" userId="S::e.sones@exeter.ac.uk::33d1780f-72e9-4e8d-93e7-a274045555c9" providerId="AD" clId="Web-{2478387D-5B94-87C5-8BA3-C43801F43D7F}"/>
    <pc:docChg chg="modSld">
      <pc:chgData name="Sones, Lizzy" userId="S::e.sones@exeter.ac.uk::33d1780f-72e9-4e8d-93e7-a274045555c9" providerId="AD" clId="Web-{2478387D-5B94-87C5-8BA3-C43801F43D7F}" dt="2021-11-12T14:06:00.455" v="0" actId="1076"/>
      <pc:docMkLst>
        <pc:docMk/>
      </pc:docMkLst>
      <pc:sldChg chg="modSp">
        <pc:chgData name="Sones, Lizzy" userId="S::e.sones@exeter.ac.uk::33d1780f-72e9-4e8d-93e7-a274045555c9" providerId="AD" clId="Web-{2478387D-5B94-87C5-8BA3-C43801F43D7F}" dt="2021-11-12T14:06:00.455" v="0" actId="1076"/>
        <pc:sldMkLst>
          <pc:docMk/>
          <pc:sldMk cId="3826720897" sldId="256"/>
        </pc:sldMkLst>
        <pc:spChg chg="mod">
          <ac:chgData name="Sones, Lizzy" userId="S::e.sones@exeter.ac.uk::33d1780f-72e9-4e8d-93e7-a274045555c9" providerId="AD" clId="Web-{2478387D-5B94-87C5-8BA3-C43801F43D7F}" dt="2021-11-12T14:06:00.455" v="0" actId="1076"/>
          <ac:spMkLst>
            <pc:docMk/>
            <pc:sldMk cId="3826720897" sldId="256"/>
            <ac:spMk id="256" creationId="{246B12E2-B988-4E71-B6EF-4A5EB3BF63AF}"/>
          </ac:spMkLst>
        </pc:spChg>
        <pc:cxnChg chg="mod">
          <ac:chgData name="Sones, Lizzy" userId="S::e.sones@exeter.ac.uk::33d1780f-72e9-4e8d-93e7-a274045555c9" providerId="AD" clId="Web-{2478387D-5B94-87C5-8BA3-C43801F43D7F}" dt="2021-11-12T14:06:00.455" v="0" actId="1076"/>
          <ac:cxnSpMkLst>
            <pc:docMk/>
            <pc:sldMk cId="3826720897" sldId="256"/>
            <ac:cxnSpMk id="289" creationId="{53F54163-9D06-400D-B94D-24BB344DDB56}"/>
          </ac:cxnSpMkLst>
        </pc:cxnChg>
        <pc:cxnChg chg="mod">
          <ac:chgData name="Sones, Lizzy" userId="S::e.sones@exeter.ac.uk::33d1780f-72e9-4e8d-93e7-a274045555c9" providerId="AD" clId="Web-{2478387D-5B94-87C5-8BA3-C43801F43D7F}" dt="2021-11-12T14:06:00.455" v="0" actId="1076"/>
          <ac:cxnSpMkLst>
            <pc:docMk/>
            <pc:sldMk cId="3826720897" sldId="256"/>
            <ac:cxnSpMk id="301" creationId="{8A1822C2-83B8-46FD-9873-587A5E74873D}"/>
          </ac:cxnSpMkLst>
        </pc:cxnChg>
        <pc:cxnChg chg="mod">
          <ac:chgData name="Sones, Lizzy" userId="S::e.sones@exeter.ac.uk::33d1780f-72e9-4e8d-93e7-a274045555c9" providerId="AD" clId="Web-{2478387D-5B94-87C5-8BA3-C43801F43D7F}" dt="2021-11-12T14:06:00.455" v="0" actId="1076"/>
          <ac:cxnSpMkLst>
            <pc:docMk/>
            <pc:sldMk cId="3826720897" sldId="256"/>
            <ac:cxnSpMk id="303" creationId="{CB899217-9C16-410D-A567-AA45B20A1663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F8771-038E-45E8-A1A0-5834D0D49D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808E9E-4C3F-4200-A8D1-C3246A3C79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0065A-8591-41EE-A2BB-A575C2AFC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92D4-3378-4522-8959-DC0124D42E6E}" type="datetimeFigureOut">
              <a:rPr lang="en-GB" smtClean="0"/>
              <a:t>12/11/2021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35D8C-61CD-48D6-9191-75EF82C69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D1FF2-23DA-450F-868C-68FFC1D17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B5E0C-0255-4F2F-B546-DAC3380F2D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334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09630-B127-47A4-A415-D15AF9DE9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152E1B-2000-4FF2-9BBF-33588D9C9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E1114-779B-432F-9A2C-2590E92DD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92D4-3378-4522-8959-DC0124D42E6E}" type="datetimeFigureOut">
              <a:rPr lang="en-GB" smtClean="0"/>
              <a:t>12/11/2021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76FA9-BAF5-414A-A389-12D16CCC0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B78FE-3536-4CA8-BB34-9C801EF6B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B5E0C-0255-4F2F-B546-DAC3380F2D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312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1B6AC0-B9F5-4E6E-BC95-1F897AC1E0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C5ADCF-EF35-4E35-8244-34769C16D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B1BD3-F2D3-41F2-A482-188928EFA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92D4-3378-4522-8959-DC0124D42E6E}" type="datetimeFigureOut">
              <a:rPr lang="en-GB" smtClean="0"/>
              <a:t>12/11/2021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29A38-15C5-46BE-97C5-FA39F5368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278AE-6AC2-4F14-A27F-B7EB5455A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B5E0C-0255-4F2F-B546-DAC3380F2D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998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8DD71-BAA7-4AAC-A577-C0EF13798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CDFE2-D1E8-45C5-A431-34F876ABE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4F21F-675C-4A7D-812D-00996D7F1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92D4-3378-4522-8959-DC0124D42E6E}" type="datetimeFigureOut">
              <a:rPr lang="en-GB" smtClean="0"/>
              <a:t>12/11/2021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44DF9-957C-4913-A91E-3B798B440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CFB7B-CE0B-4658-96AF-FE6CC74F7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B5E0C-0255-4F2F-B546-DAC3380F2D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149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DF9EA-8071-40BD-BC25-175B68E3A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4E42C8-2495-4849-8EA8-336E777CA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E22A9-03BA-46E9-BBA5-036095CF1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92D4-3378-4522-8959-DC0124D42E6E}" type="datetimeFigureOut">
              <a:rPr lang="en-GB" smtClean="0"/>
              <a:t>12/11/2021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93233-0D24-4AD4-96E4-A0631BD99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2F87D-2618-4FD4-B9EB-F49CCBBB3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B5E0C-0255-4F2F-B546-DAC3380F2D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853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26E9B-4FBE-4A21-9292-821593561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B7790-F455-4223-AF4F-5ABD9DD5B3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1C9747-F1E9-4555-AB68-2368FA77E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F23659-1B29-4667-BB70-3868E2C8C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92D4-3378-4522-8959-DC0124D42E6E}" type="datetimeFigureOut">
              <a:rPr lang="en-GB" smtClean="0"/>
              <a:t>12/11/2021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37F14-BD53-455F-98F6-3CC4ADFC5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3AEA80-F12E-4D08-A56B-83122F44D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B5E0C-0255-4F2F-B546-DAC3380F2D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215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94BDA-8531-4E6B-9806-6CC80C8E7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F4A3D0-0B98-478E-BF85-381499076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6CB5AD-48BF-447A-ABB9-F8123A47A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87999-0493-4CCE-BBE7-5E80BFF04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E40E89-8989-4920-A2A6-06D57E4137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900C72-5281-43E6-B546-ADBE97306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92D4-3378-4522-8959-DC0124D42E6E}" type="datetimeFigureOut">
              <a:rPr lang="en-GB" smtClean="0"/>
              <a:t>12/11/2021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17737D-2FDD-4598-A1B9-104A49F21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065778-9BFD-4911-807D-DED084FBE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B5E0C-0255-4F2F-B546-DAC3380F2D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18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2259E-0ED5-4D7D-809E-5FF06E63D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E44C59-9D87-4294-8367-4BA5F57B0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92D4-3378-4522-8959-DC0124D42E6E}" type="datetimeFigureOut">
              <a:rPr lang="en-GB" smtClean="0"/>
              <a:t>12/11/2021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54AD1F-9153-48A1-9296-D5E134673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AF8B56-DAF5-463D-8DA6-BB0FCBDB1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B5E0C-0255-4F2F-B546-DAC3380F2D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69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315541-62E0-4A7A-8F7A-BEE1BD40C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92D4-3378-4522-8959-DC0124D42E6E}" type="datetimeFigureOut">
              <a:rPr lang="en-GB" smtClean="0"/>
              <a:t>12/11/2021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ED0041-2044-44EA-AE93-CF9A1DDAB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8AA7F7-5B2B-4C05-8483-AF7CF0A27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B5E0C-0255-4F2F-B546-DAC3380F2D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32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107C4-A8D2-41FE-80CF-40650DE73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26FC6-B981-4C9C-931F-B0EB37911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6C4E0A-7E9A-4AEB-9088-FDD1AF056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CE099-197A-4025-8A60-0D91B9BD4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92D4-3378-4522-8959-DC0124D42E6E}" type="datetimeFigureOut">
              <a:rPr lang="en-GB" smtClean="0"/>
              <a:t>12/11/2021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ACF243-2FA9-4534-A46A-7625D9F87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CF8B21-1E74-4CDB-80FB-26C41B704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B5E0C-0255-4F2F-B546-DAC3380F2D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77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D689A-081D-4EE5-B77B-B743BDD8C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88D95-601E-4086-A445-48CFD9DD59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4381A-602D-4A61-91C0-E4E305C51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F765B-53A7-4448-8B62-8F2A6261D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92D4-3378-4522-8959-DC0124D42E6E}" type="datetimeFigureOut">
              <a:rPr lang="en-GB" smtClean="0"/>
              <a:t>12/11/2021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614B2E-C382-436C-BFF4-81B98E3AF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E9D3C-6BCE-4EDC-9E47-50E09984B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B5E0C-0255-4F2F-B546-DAC3380F2D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130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C154B4-6E31-47DD-B1A6-3B68A05E9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0D7503-D36E-4090-BE38-6FD9A1AC1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77B51-34DF-4345-9708-5BBA65DC03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892D4-3378-4522-8959-DC0124D42E6E}" type="datetimeFigureOut">
              <a:rPr lang="en-GB" smtClean="0"/>
              <a:t>12/11/2021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3CCE9-3221-4018-9AB4-F1D3415896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D6857-DF3C-455B-A977-A780EAD9B4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B5E0C-0255-4F2F-B546-DAC3380F2D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344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4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xeter.ac.uk/media/universityofexeter/humanresources/documents/grievancedisciplinaryandotherdismissalprocedures/REDUNDANCY_PROCEDURE_(101220).pdf" TargetMode="External"/><Relationship Id="rId2" Type="http://schemas.openxmlformats.org/officeDocument/2006/relationships/hyperlink" Target="https://www.exeter.ac.uk/media/universityofexeter/humanresources/documents/grievancedisciplinaryandotherdismissalprocedures/FTC_PROCEDURE_(101220)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exeter.ac.uk/media/universityofexeter/humanresources/documents/fixed-termcontracts/Fixed_Term_Contract_consultation_pro_forma.do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D6320C-7B05-4288-8973-55923E7012D5}"/>
              </a:ext>
            </a:extLst>
          </p:cNvPr>
          <p:cNvCxnSpPr>
            <a:cxnSpLocks/>
          </p:cNvCxnSpPr>
          <p:nvPr/>
        </p:nvCxnSpPr>
        <p:spPr>
          <a:xfrm flipV="1">
            <a:off x="2484471" y="628871"/>
            <a:ext cx="7077740" cy="212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4F2B95AD-499F-41C1-8006-EAF88933151D}"/>
              </a:ext>
            </a:extLst>
          </p:cNvPr>
          <p:cNvSpPr/>
          <p:nvPr/>
        </p:nvSpPr>
        <p:spPr>
          <a:xfrm>
            <a:off x="9431076" y="490653"/>
            <a:ext cx="262270" cy="27643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957C1CF-D074-4790-83E7-15F56AB64145}"/>
              </a:ext>
            </a:extLst>
          </p:cNvPr>
          <p:cNvSpPr/>
          <p:nvPr/>
        </p:nvSpPr>
        <p:spPr>
          <a:xfrm>
            <a:off x="5578544" y="490653"/>
            <a:ext cx="262270" cy="2764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1494F99-830C-47E9-BB27-1E3D5B832A10}"/>
              </a:ext>
            </a:extLst>
          </p:cNvPr>
          <p:cNvSpPr/>
          <p:nvPr/>
        </p:nvSpPr>
        <p:spPr>
          <a:xfrm>
            <a:off x="4146694" y="490653"/>
            <a:ext cx="262270" cy="276436"/>
          </a:xfrm>
          <a:prstGeom prst="ellips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A80ED65-3F3E-4963-9CDA-FB2EC128BCCD}"/>
              </a:ext>
            </a:extLst>
          </p:cNvPr>
          <p:cNvSpPr/>
          <p:nvPr/>
        </p:nvSpPr>
        <p:spPr>
          <a:xfrm>
            <a:off x="2353336" y="511918"/>
            <a:ext cx="262270" cy="2764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D8A2104-3A86-41CE-8C6B-EEDAFCF520D7}"/>
              </a:ext>
            </a:extLst>
          </p:cNvPr>
          <p:cNvCxnSpPr>
            <a:cxnSpLocks/>
          </p:cNvCxnSpPr>
          <p:nvPr/>
        </p:nvCxnSpPr>
        <p:spPr>
          <a:xfrm flipV="1">
            <a:off x="7095400" y="352424"/>
            <a:ext cx="2466811" cy="434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9BFF2A6-E22A-4A63-A06D-83DD3570F351}"/>
              </a:ext>
            </a:extLst>
          </p:cNvPr>
          <p:cNvSpPr txBox="1"/>
          <p:nvPr/>
        </p:nvSpPr>
        <p:spPr>
          <a:xfrm>
            <a:off x="7272666" y="356765"/>
            <a:ext cx="1588897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1100" dirty="0"/>
              <a:t>1/3 month notice period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0C90166-4754-4284-AC42-A5B1C2EF0B2E}"/>
              </a:ext>
            </a:extLst>
          </p:cNvPr>
          <p:cNvSpPr txBox="1"/>
          <p:nvPr/>
        </p:nvSpPr>
        <p:spPr>
          <a:xfrm>
            <a:off x="9284731" y="902508"/>
            <a:ext cx="554960" cy="2154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800" dirty="0"/>
              <a:t>End date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E86E83-9990-4892-8551-133153B0D516}"/>
              </a:ext>
            </a:extLst>
          </p:cNvPr>
          <p:cNvSpPr txBox="1"/>
          <p:nvPr/>
        </p:nvSpPr>
        <p:spPr>
          <a:xfrm>
            <a:off x="6758705" y="911465"/>
            <a:ext cx="702782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Statutory notice starts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E6AA999-06D9-48FA-B1BE-ED9545074276}"/>
              </a:ext>
            </a:extLst>
          </p:cNvPr>
          <p:cNvSpPr txBox="1"/>
          <p:nvPr/>
        </p:nvSpPr>
        <p:spPr>
          <a:xfrm>
            <a:off x="5306638" y="902508"/>
            <a:ext cx="80608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Min 1 month before notice period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99B4FB9-864F-437A-8DA3-42E5F3E58269}"/>
              </a:ext>
            </a:extLst>
          </p:cNvPr>
          <p:cNvSpPr txBox="1"/>
          <p:nvPr/>
        </p:nvSpPr>
        <p:spPr>
          <a:xfrm>
            <a:off x="3874788" y="902508"/>
            <a:ext cx="80608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Min 6 weeks before notice period start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BF6E1FE-F604-4479-8AAF-725E9AB6701F}"/>
              </a:ext>
            </a:extLst>
          </p:cNvPr>
          <p:cNvSpPr txBox="1"/>
          <p:nvPr/>
        </p:nvSpPr>
        <p:spPr>
          <a:xfrm>
            <a:off x="2081430" y="902509"/>
            <a:ext cx="80608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4 months before notice starts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E096D0D-CF6D-41BF-AACF-145B212FD6B4}"/>
              </a:ext>
            </a:extLst>
          </p:cNvPr>
          <p:cNvSpPr txBox="1"/>
          <p:nvPr/>
        </p:nvSpPr>
        <p:spPr>
          <a:xfrm>
            <a:off x="0" y="0"/>
            <a:ext cx="4065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/>
              <a:t>On a page: Ending of fixed term contracts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C8F19DA-D29C-4F20-9B4B-F634ABFA6F65}"/>
              </a:ext>
            </a:extLst>
          </p:cNvPr>
          <p:cNvCxnSpPr>
            <a:stCxn id="12" idx="4"/>
            <a:endCxn id="21" idx="0"/>
          </p:cNvCxnSpPr>
          <p:nvPr/>
        </p:nvCxnSpPr>
        <p:spPr>
          <a:xfrm>
            <a:off x="2484471" y="788354"/>
            <a:ext cx="0" cy="1141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C0F943E-8956-4C38-BF09-E98E09B44A0D}"/>
              </a:ext>
            </a:extLst>
          </p:cNvPr>
          <p:cNvCxnSpPr>
            <a:stCxn id="11" idx="4"/>
            <a:endCxn id="20" idx="0"/>
          </p:cNvCxnSpPr>
          <p:nvPr/>
        </p:nvCxnSpPr>
        <p:spPr>
          <a:xfrm>
            <a:off x="4277829" y="767089"/>
            <a:ext cx="0" cy="1354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E81A41C-1FF1-4D8F-B058-3FC94AB8DB2A}"/>
              </a:ext>
            </a:extLst>
          </p:cNvPr>
          <p:cNvCxnSpPr>
            <a:cxnSpLocks/>
          </p:cNvCxnSpPr>
          <p:nvPr/>
        </p:nvCxnSpPr>
        <p:spPr>
          <a:xfrm>
            <a:off x="5709678" y="767088"/>
            <a:ext cx="0" cy="1354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B0AAB12-0D0C-487A-BF99-5941E3FC9BE7}"/>
              </a:ext>
            </a:extLst>
          </p:cNvPr>
          <p:cNvCxnSpPr>
            <a:cxnSpLocks/>
          </p:cNvCxnSpPr>
          <p:nvPr/>
        </p:nvCxnSpPr>
        <p:spPr>
          <a:xfrm>
            <a:off x="7095400" y="776044"/>
            <a:ext cx="0" cy="1354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8A0DE29-FC3F-4D56-B292-E322561865C7}"/>
              </a:ext>
            </a:extLst>
          </p:cNvPr>
          <p:cNvCxnSpPr>
            <a:cxnSpLocks/>
          </p:cNvCxnSpPr>
          <p:nvPr/>
        </p:nvCxnSpPr>
        <p:spPr>
          <a:xfrm>
            <a:off x="9568706" y="764793"/>
            <a:ext cx="0" cy="1354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92314DF7-E79A-436A-98A4-C2AA0178FA3C}"/>
              </a:ext>
            </a:extLst>
          </p:cNvPr>
          <p:cNvSpPr txBox="1"/>
          <p:nvPr/>
        </p:nvSpPr>
        <p:spPr>
          <a:xfrm>
            <a:off x="919380" y="2226484"/>
            <a:ext cx="806081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HR send email to line manager letting them know contract is coming to an end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5CC5B19-FE98-4CAC-B4C3-8267932B4466}"/>
              </a:ext>
            </a:extLst>
          </p:cNvPr>
          <p:cNvSpPr txBox="1"/>
          <p:nvPr/>
        </p:nvSpPr>
        <p:spPr>
          <a:xfrm>
            <a:off x="3157035" y="2214593"/>
            <a:ext cx="80608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Manager to let HR know either</a:t>
            </a:r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54AEDE4D-B3A8-4FEF-ADAF-5A0A60049030}"/>
              </a:ext>
            </a:extLst>
          </p:cNvPr>
          <p:cNvCxnSpPr>
            <a:stCxn id="21" idx="2"/>
            <a:endCxn id="42" idx="0"/>
          </p:cNvCxnSpPr>
          <p:nvPr/>
        </p:nvCxnSpPr>
        <p:spPr>
          <a:xfrm rot="5400000">
            <a:off x="1472291" y="1214304"/>
            <a:ext cx="862310" cy="116205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1716C103-D246-42C2-B448-F94FA299F7E9}"/>
              </a:ext>
            </a:extLst>
          </p:cNvPr>
          <p:cNvCxnSpPr>
            <a:stCxn id="20" idx="2"/>
            <a:endCxn id="47" idx="0"/>
          </p:cNvCxnSpPr>
          <p:nvPr/>
        </p:nvCxnSpPr>
        <p:spPr>
          <a:xfrm rot="5400000">
            <a:off x="3493743" y="1430507"/>
            <a:ext cx="850420" cy="71775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56BAC9A1-772A-48E6-A9B2-0CA42DEB73D9}"/>
              </a:ext>
            </a:extLst>
          </p:cNvPr>
          <p:cNvSpPr txBox="1"/>
          <p:nvPr/>
        </p:nvSpPr>
        <p:spPr>
          <a:xfrm>
            <a:off x="2081430" y="2965147"/>
            <a:ext cx="138685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Extending</a:t>
            </a:r>
          </a:p>
          <a:p>
            <a:r>
              <a:rPr lang="en-GB" sz="800" dirty="0"/>
              <a:t>Do change ESR1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Make permanent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Extend FTC</a:t>
            </a:r>
          </a:p>
          <a:p>
            <a:r>
              <a:rPr lang="en-GB" sz="800" dirty="0"/>
              <a:t>If on FTC for 4 years, automatic move to perm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F2C3F25-D8ED-4668-97EA-0A8083396D95}"/>
              </a:ext>
            </a:extLst>
          </p:cNvPr>
          <p:cNvSpPr txBox="1"/>
          <p:nvPr/>
        </p:nvSpPr>
        <p:spPr>
          <a:xfrm>
            <a:off x="3743653" y="2965146"/>
            <a:ext cx="107560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Ending</a:t>
            </a:r>
          </a:p>
          <a:p>
            <a:r>
              <a:rPr lang="en-GB" sz="800" dirty="0"/>
              <a:t>Depending on circumstances and length of service</a:t>
            </a:r>
          </a:p>
        </p:txBody>
      </p: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9C2F0408-0781-4527-A10B-5FFDD574901F}"/>
              </a:ext>
            </a:extLst>
          </p:cNvPr>
          <p:cNvCxnSpPr>
            <a:cxnSpLocks/>
            <a:stCxn id="47" idx="2"/>
            <a:endCxn id="58" idx="0"/>
          </p:cNvCxnSpPr>
          <p:nvPr/>
        </p:nvCxnSpPr>
        <p:spPr>
          <a:xfrm rot="5400000">
            <a:off x="3023024" y="2428094"/>
            <a:ext cx="288889" cy="78521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4CC67AD9-FFC2-45B9-A128-2F01796B95E6}"/>
              </a:ext>
            </a:extLst>
          </p:cNvPr>
          <p:cNvCxnSpPr>
            <a:cxnSpLocks/>
            <a:stCxn id="47" idx="2"/>
            <a:endCxn id="59" idx="0"/>
          </p:cNvCxnSpPr>
          <p:nvPr/>
        </p:nvCxnSpPr>
        <p:spPr>
          <a:xfrm rot="16200000" flipH="1">
            <a:off x="3776322" y="2460012"/>
            <a:ext cx="288888" cy="72138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EC4FD53-5135-41F3-8234-2278856B8BE8}"/>
              </a:ext>
            </a:extLst>
          </p:cNvPr>
          <p:cNvSpPr txBox="1"/>
          <p:nvPr/>
        </p:nvSpPr>
        <p:spPr>
          <a:xfrm>
            <a:off x="4451804" y="4097288"/>
            <a:ext cx="1571537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hlinkClick r:id="rId2"/>
              </a:rPr>
              <a:t>Non – renewal of fixed term contract</a:t>
            </a:r>
            <a:endParaRPr lang="en-GB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Less than 21 months service and/or where reason not non renewal is not redundancy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err="1"/>
              <a:t>E.g</a:t>
            </a:r>
            <a:r>
              <a:rPr lang="en-GB" sz="800" dirty="0"/>
              <a:t> cover arrangements (mat leave/ sickness cover)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6D4BCFD-7A27-4392-9669-E90D72B1CB52}"/>
              </a:ext>
            </a:extLst>
          </p:cNvPr>
          <p:cNvSpPr txBox="1"/>
          <p:nvPr/>
        </p:nvSpPr>
        <p:spPr>
          <a:xfrm>
            <a:off x="2751820" y="4089711"/>
            <a:ext cx="1571536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hlinkClick r:id="rId3"/>
              </a:rPr>
              <a:t>Redundancy procedure</a:t>
            </a:r>
            <a:endParaRPr lang="en-GB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Less than 21 months service where reason for non renewal is redundancy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More than 21 months service where FTC is ending due to redundancy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Consider if a pool applies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630EE45-6C8F-4024-94DE-2A0C121EC6FD}"/>
              </a:ext>
            </a:extLst>
          </p:cNvPr>
          <p:cNvSpPr txBox="1"/>
          <p:nvPr/>
        </p:nvSpPr>
        <p:spPr>
          <a:xfrm>
            <a:off x="-5984" y="6259301"/>
            <a:ext cx="6029325" cy="6047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Redundancy definition in law: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800" dirty="0"/>
              <a:t>The employer has ceased, or intends to cease, continuing the business; or</a:t>
            </a:r>
          </a:p>
          <a:p>
            <a:pPr marL="171450" lvl="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800" dirty="0"/>
              <a:t>The requirements for employees to perform work of a specific type, or to conduct it at the location in which they are employed, has ceased or diminished, or are expected to do so.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1136B04-E7B8-460C-98DB-FFCC28AE368D}"/>
              </a:ext>
            </a:extLst>
          </p:cNvPr>
          <p:cNvSpPr txBox="1"/>
          <p:nvPr/>
        </p:nvSpPr>
        <p:spPr>
          <a:xfrm>
            <a:off x="5478643" y="2625708"/>
            <a:ext cx="160209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Meeting:</a:t>
            </a:r>
            <a:r>
              <a:rPr lang="en-GB" sz="800" dirty="0"/>
              <a:t> Line Manager to invite employee to meeting to explain the circumstances which may result in dismissal.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8E7BC61-C678-4FAE-AAD9-98E933F4EA64}"/>
              </a:ext>
            </a:extLst>
          </p:cNvPr>
          <p:cNvSpPr txBox="1"/>
          <p:nvPr/>
        </p:nvSpPr>
        <p:spPr>
          <a:xfrm>
            <a:off x="6837451" y="3400325"/>
            <a:ext cx="1075606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Consider all the points from the employee/talk to HR if needed &gt; come to conclusion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A50B9CC-42DC-4593-AD94-38C063FBCD18}"/>
              </a:ext>
            </a:extLst>
          </p:cNvPr>
          <p:cNvSpPr txBox="1"/>
          <p:nvPr/>
        </p:nvSpPr>
        <p:spPr>
          <a:xfrm>
            <a:off x="6432695" y="4883928"/>
            <a:ext cx="107560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If after the meeting it is agreed the FTC is extending /  being making perm 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1ED27909-2E87-45CE-9F52-B8D213A22DD5}"/>
              </a:ext>
            </a:extLst>
          </p:cNvPr>
          <p:cNvSpPr txBox="1"/>
          <p:nvPr/>
        </p:nvSpPr>
        <p:spPr>
          <a:xfrm>
            <a:off x="5915268" y="1801859"/>
            <a:ext cx="806081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Pool situation (redundancy)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03B69A32-2FF0-4B35-AB9B-9BFFB0AB265E}"/>
              </a:ext>
            </a:extLst>
          </p:cNvPr>
          <p:cNvSpPr txBox="1"/>
          <p:nvPr/>
        </p:nvSpPr>
        <p:spPr>
          <a:xfrm>
            <a:off x="7971533" y="5311732"/>
            <a:ext cx="183169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Within 1 week of the meeting: HR will write to employee to confirm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dismissal/ redundancy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give notice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right of appeal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Redundancy payment if appropriate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B34BFC54-46FF-4C80-8E73-AE01573A7AA0}"/>
              </a:ext>
            </a:extLst>
          </p:cNvPr>
          <p:cNvSpPr txBox="1"/>
          <p:nvPr/>
        </p:nvSpPr>
        <p:spPr>
          <a:xfrm>
            <a:off x="4829997" y="1655118"/>
            <a:ext cx="80608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Non renewal or Individual redundancy (pool of 1)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CAFF68D-FDCE-4E90-A0B6-89B5082B7094}"/>
              </a:ext>
            </a:extLst>
          </p:cNvPr>
          <p:cNvSpPr/>
          <p:nvPr/>
        </p:nvSpPr>
        <p:spPr>
          <a:xfrm>
            <a:off x="6966124" y="511918"/>
            <a:ext cx="262270" cy="276436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2" name="Connector: Elbow 201">
            <a:extLst>
              <a:ext uri="{FF2B5EF4-FFF2-40B4-BE49-F238E27FC236}">
                <a16:creationId xmlns:a16="http://schemas.microsoft.com/office/drawing/2014/main" id="{CA41C420-0E7F-4968-A04E-4C04EFB91BD0}"/>
              </a:ext>
            </a:extLst>
          </p:cNvPr>
          <p:cNvCxnSpPr>
            <a:stCxn id="19" idx="2"/>
            <a:endCxn id="199" idx="0"/>
          </p:cNvCxnSpPr>
          <p:nvPr/>
        </p:nvCxnSpPr>
        <p:spPr>
          <a:xfrm rot="5400000">
            <a:off x="5325887" y="1271325"/>
            <a:ext cx="290945" cy="47664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ctor: Elbow 203">
            <a:extLst>
              <a:ext uri="{FF2B5EF4-FFF2-40B4-BE49-F238E27FC236}">
                <a16:creationId xmlns:a16="http://schemas.microsoft.com/office/drawing/2014/main" id="{1508639E-2A5E-4FAE-8075-414A3845BC10}"/>
              </a:ext>
            </a:extLst>
          </p:cNvPr>
          <p:cNvCxnSpPr>
            <a:stCxn id="19" idx="2"/>
            <a:endCxn id="187" idx="0"/>
          </p:cNvCxnSpPr>
          <p:nvPr/>
        </p:nvCxnSpPr>
        <p:spPr>
          <a:xfrm rot="16200000" flipH="1">
            <a:off x="5795151" y="1278701"/>
            <a:ext cx="437686" cy="60863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nector: Elbow 205">
            <a:extLst>
              <a:ext uri="{FF2B5EF4-FFF2-40B4-BE49-F238E27FC236}">
                <a16:creationId xmlns:a16="http://schemas.microsoft.com/office/drawing/2014/main" id="{05CF97B6-7B12-4536-B1DD-F1D639287A69}"/>
              </a:ext>
            </a:extLst>
          </p:cNvPr>
          <p:cNvCxnSpPr>
            <a:cxnSpLocks/>
            <a:stCxn id="199" idx="2"/>
            <a:endCxn id="91" idx="1"/>
          </p:cNvCxnSpPr>
          <p:nvPr/>
        </p:nvCxnSpPr>
        <p:spPr>
          <a:xfrm rot="16200000" flipH="1">
            <a:off x="5016739" y="2456191"/>
            <a:ext cx="678203" cy="24560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>
            <a:extLst>
              <a:ext uri="{FF2B5EF4-FFF2-40B4-BE49-F238E27FC236}">
                <a16:creationId xmlns:a16="http://schemas.microsoft.com/office/drawing/2014/main" id="{CA48BDD9-121E-46CA-B524-61C2CE7DD565}"/>
              </a:ext>
            </a:extLst>
          </p:cNvPr>
          <p:cNvSpPr txBox="1"/>
          <p:nvPr/>
        </p:nvSpPr>
        <p:spPr>
          <a:xfrm>
            <a:off x="7126276" y="1540978"/>
            <a:ext cx="1517476" cy="7450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800" dirty="0"/>
              <a:t>The manager writes to those in pool to explain circumstances which may result in their dismissal and to confirm details (See extra info)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6052E1C3-BB83-4726-80FC-94D7A46058E1}"/>
              </a:ext>
            </a:extLst>
          </p:cNvPr>
          <p:cNvSpPr txBox="1"/>
          <p:nvPr/>
        </p:nvSpPr>
        <p:spPr>
          <a:xfrm>
            <a:off x="10568049" y="3743703"/>
            <a:ext cx="1569432" cy="29840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Extra info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pool for selection from which redundancies will be effected by the application of selection criteria;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total number of staff employed in that group of affected staff (i.e. the number of roles ‘at risk’);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total number of staff to be dismissed from that group by reason of redundancy;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selection criteria to be used to determine which employees within the affected group are to be provisionally selected for redundancy;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will assess the staff within the affected group against the selection criteria;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F9960EEF-1465-4FE8-8E49-04A8591B164B}"/>
              </a:ext>
            </a:extLst>
          </p:cNvPr>
          <p:cNvSpPr txBox="1"/>
          <p:nvPr/>
        </p:nvSpPr>
        <p:spPr>
          <a:xfrm>
            <a:off x="8958864" y="1540978"/>
            <a:ext cx="107560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Run selection process based on criteria and decide who will be provisional selected for redundancy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B2D987-8F3F-401E-BCFA-58EA4A724A19}"/>
              </a:ext>
            </a:extLst>
          </p:cNvPr>
          <p:cNvSpPr txBox="1"/>
          <p:nvPr/>
        </p:nvSpPr>
        <p:spPr>
          <a:xfrm>
            <a:off x="8958864" y="2672758"/>
            <a:ext cx="107560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Invite those selected to attend a meeting (consultation meeting)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20002ED5-21E2-4A01-A6A2-20950DB92580}"/>
              </a:ext>
            </a:extLst>
          </p:cNvPr>
          <p:cNvSpPr txBox="1"/>
          <p:nvPr/>
        </p:nvSpPr>
        <p:spPr>
          <a:xfrm>
            <a:off x="8958864" y="3465872"/>
            <a:ext cx="1075606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Consider all the points from the employee/talk to HR if needed &gt; come to conclusion</a:t>
            </a:r>
          </a:p>
        </p:txBody>
      </p:sp>
      <p:cxnSp>
        <p:nvCxnSpPr>
          <p:cNvPr id="224" name="Connector: Elbow 223">
            <a:extLst>
              <a:ext uri="{FF2B5EF4-FFF2-40B4-BE49-F238E27FC236}">
                <a16:creationId xmlns:a16="http://schemas.microsoft.com/office/drawing/2014/main" id="{B3B3A531-2B13-4F18-A075-72A9C206C0AB}"/>
              </a:ext>
            </a:extLst>
          </p:cNvPr>
          <p:cNvCxnSpPr>
            <a:stCxn id="215" idx="3"/>
            <a:endCxn id="219" idx="1"/>
          </p:cNvCxnSpPr>
          <p:nvPr/>
        </p:nvCxnSpPr>
        <p:spPr>
          <a:xfrm>
            <a:off x="8643752" y="1913516"/>
            <a:ext cx="315112" cy="4296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TextBox 255">
            <a:extLst>
              <a:ext uri="{FF2B5EF4-FFF2-40B4-BE49-F238E27FC236}">
                <a16:creationId xmlns:a16="http://schemas.microsoft.com/office/drawing/2014/main" id="{246B12E2-B988-4E71-B6EF-4A5EB3BF63AF}"/>
              </a:ext>
            </a:extLst>
          </p:cNvPr>
          <p:cNvSpPr txBox="1"/>
          <p:nvPr/>
        </p:nvSpPr>
        <p:spPr>
          <a:xfrm>
            <a:off x="7969047" y="4496124"/>
            <a:ext cx="1075606" cy="2154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Complete </a:t>
            </a:r>
            <a:r>
              <a:rPr lang="en-GB" sz="800" dirty="0">
                <a:hlinkClick r:id="rId4"/>
              </a:rPr>
              <a:t>PD29</a:t>
            </a:r>
            <a:endParaRPr lang="en-GB" sz="800" dirty="0"/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8D3ACF19-3D2E-4559-822B-7D9109712A1F}"/>
              </a:ext>
            </a:extLst>
          </p:cNvPr>
          <p:cNvCxnSpPr>
            <a:stCxn id="91" idx="2"/>
            <a:endCxn id="95" idx="1"/>
          </p:cNvCxnSpPr>
          <p:nvPr/>
        </p:nvCxnSpPr>
        <p:spPr>
          <a:xfrm rot="16200000" flipH="1">
            <a:off x="6286679" y="3203495"/>
            <a:ext cx="543785" cy="5577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Connector: Elbow 268">
            <a:extLst>
              <a:ext uri="{FF2B5EF4-FFF2-40B4-BE49-F238E27FC236}">
                <a16:creationId xmlns:a16="http://schemas.microsoft.com/office/drawing/2014/main" id="{E7146FFD-CC2F-4D8D-B32C-D0F818A4343B}"/>
              </a:ext>
            </a:extLst>
          </p:cNvPr>
          <p:cNvCxnSpPr>
            <a:stCxn id="59" idx="2"/>
            <a:endCxn id="70" idx="0"/>
          </p:cNvCxnSpPr>
          <p:nvPr/>
        </p:nvCxnSpPr>
        <p:spPr>
          <a:xfrm rot="5400000">
            <a:off x="3639627" y="3447882"/>
            <a:ext cx="539790" cy="74386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Connector: Elbow 270">
            <a:extLst>
              <a:ext uri="{FF2B5EF4-FFF2-40B4-BE49-F238E27FC236}">
                <a16:creationId xmlns:a16="http://schemas.microsoft.com/office/drawing/2014/main" id="{D94FBDC9-D2E7-493F-9B70-BD6459CB646B}"/>
              </a:ext>
            </a:extLst>
          </p:cNvPr>
          <p:cNvCxnSpPr>
            <a:stCxn id="59" idx="2"/>
            <a:endCxn id="69" idx="0"/>
          </p:cNvCxnSpPr>
          <p:nvPr/>
        </p:nvCxnSpPr>
        <p:spPr>
          <a:xfrm rot="16200000" flipH="1">
            <a:off x="4485831" y="3345545"/>
            <a:ext cx="547367" cy="95611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ctor: Elbow 288">
            <a:extLst>
              <a:ext uri="{FF2B5EF4-FFF2-40B4-BE49-F238E27FC236}">
                <a16:creationId xmlns:a16="http://schemas.microsoft.com/office/drawing/2014/main" id="{53F54163-9D06-400D-B94D-24BB344DDB56}"/>
              </a:ext>
            </a:extLst>
          </p:cNvPr>
          <p:cNvCxnSpPr>
            <a:stCxn id="95" idx="2"/>
            <a:endCxn id="256" idx="1"/>
          </p:cNvCxnSpPr>
          <p:nvPr/>
        </p:nvCxnSpPr>
        <p:spPr>
          <a:xfrm rot="16200000" flipH="1">
            <a:off x="7424333" y="4059131"/>
            <a:ext cx="495635" cy="59379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nector: Elbow 292">
            <a:extLst>
              <a:ext uri="{FF2B5EF4-FFF2-40B4-BE49-F238E27FC236}">
                <a16:creationId xmlns:a16="http://schemas.microsoft.com/office/drawing/2014/main" id="{C09EFC15-A1CA-411B-97CF-61382EA4677C}"/>
              </a:ext>
            </a:extLst>
          </p:cNvPr>
          <p:cNvCxnSpPr>
            <a:stCxn id="187" idx="3"/>
            <a:endCxn id="215" idx="1"/>
          </p:cNvCxnSpPr>
          <p:nvPr/>
        </p:nvCxnSpPr>
        <p:spPr>
          <a:xfrm flipV="1">
            <a:off x="6721349" y="1913516"/>
            <a:ext cx="404927" cy="5762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Connector: Elbow 300">
            <a:extLst>
              <a:ext uri="{FF2B5EF4-FFF2-40B4-BE49-F238E27FC236}">
                <a16:creationId xmlns:a16="http://schemas.microsoft.com/office/drawing/2014/main" id="{8A1822C2-83B8-46FD-9873-587A5E74873D}"/>
              </a:ext>
            </a:extLst>
          </p:cNvPr>
          <p:cNvCxnSpPr>
            <a:stCxn id="222" idx="2"/>
            <a:endCxn id="256" idx="3"/>
          </p:cNvCxnSpPr>
          <p:nvPr/>
        </p:nvCxnSpPr>
        <p:spPr>
          <a:xfrm rot="5400000">
            <a:off x="9055616" y="4162795"/>
            <a:ext cx="430088" cy="45201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Connector: Elbow 302">
            <a:extLst>
              <a:ext uri="{FF2B5EF4-FFF2-40B4-BE49-F238E27FC236}">
                <a16:creationId xmlns:a16="http://schemas.microsoft.com/office/drawing/2014/main" id="{CB899217-9C16-410D-A567-AA45B20A1663}"/>
              </a:ext>
            </a:extLst>
          </p:cNvPr>
          <p:cNvCxnSpPr>
            <a:stCxn id="256" idx="2"/>
            <a:endCxn id="195" idx="0"/>
          </p:cNvCxnSpPr>
          <p:nvPr/>
        </p:nvCxnSpPr>
        <p:spPr>
          <a:xfrm rot="16200000" flipH="1">
            <a:off x="8397032" y="4821386"/>
            <a:ext cx="600164" cy="38052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Connector: Elbow 308">
            <a:extLst>
              <a:ext uri="{FF2B5EF4-FFF2-40B4-BE49-F238E27FC236}">
                <a16:creationId xmlns:a16="http://schemas.microsoft.com/office/drawing/2014/main" id="{26CE5627-EEE5-4078-ACC5-4B814EB6B3D1}"/>
              </a:ext>
            </a:extLst>
          </p:cNvPr>
          <p:cNvCxnSpPr>
            <a:stCxn id="95" idx="2"/>
            <a:endCxn id="97" idx="0"/>
          </p:cNvCxnSpPr>
          <p:nvPr/>
        </p:nvCxnSpPr>
        <p:spPr>
          <a:xfrm rot="5400000">
            <a:off x="6785018" y="4293691"/>
            <a:ext cx="775717" cy="40475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Connector: Elbow 310">
            <a:extLst>
              <a:ext uri="{FF2B5EF4-FFF2-40B4-BE49-F238E27FC236}">
                <a16:creationId xmlns:a16="http://schemas.microsoft.com/office/drawing/2014/main" id="{18A993F0-A4FF-4CC8-A8B6-F6762D3DF187}"/>
              </a:ext>
            </a:extLst>
          </p:cNvPr>
          <p:cNvCxnSpPr>
            <a:stCxn id="97" idx="2"/>
            <a:endCxn id="58" idx="1"/>
          </p:cNvCxnSpPr>
          <p:nvPr/>
        </p:nvCxnSpPr>
        <p:spPr>
          <a:xfrm rot="5400000" flipH="1">
            <a:off x="3481935" y="1980141"/>
            <a:ext cx="2088057" cy="4889068"/>
          </a:xfrm>
          <a:prstGeom prst="bentConnector4">
            <a:avLst>
              <a:gd name="adj1" fmla="val -10948"/>
              <a:gd name="adj2" fmla="val 10467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Arrow Connector 317">
            <a:extLst>
              <a:ext uri="{FF2B5EF4-FFF2-40B4-BE49-F238E27FC236}">
                <a16:creationId xmlns:a16="http://schemas.microsoft.com/office/drawing/2014/main" id="{14074754-45A7-4764-B10C-274D2A334DCB}"/>
              </a:ext>
            </a:extLst>
          </p:cNvPr>
          <p:cNvCxnSpPr>
            <a:stCxn id="219" idx="2"/>
            <a:endCxn id="220" idx="0"/>
          </p:cNvCxnSpPr>
          <p:nvPr/>
        </p:nvCxnSpPr>
        <p:spPr>
          <a:xfrm>
            <a:off x="9496667" y="2371975"/>
            <a:ext cx="0" cy="3007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Arrow Connector 319">
            <a:extLst>
              <a:ext uri="{FF2B5EF4-FFF2-40B4-BE49-F238E27FC236}">
                <a16:creationId xmlns:a16="http://schemas.microsoft.com/office/drawing/2014/main" id="{548E74F3-61A1-4481-8A8D-CFC212BC0D42}"/>
              </a:ext>
            </a:extLst>
          </p:cNvPr>
          <p:cNvCxnSpPr>
            <a:stCxn id="220" idx="2"/>
            <a:endCxn id="222" idx="0"/>
          </p:cNvCxnSpPr>
          <p:nvPr/>
        </p:nvCxnSpPr>
        <p:spPr>
          <a:xfrm>
            <a:off x="9496667" y="3257533"/>
            <a:ext cx="0" cy="208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720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D548892F01DE4A89F69B9CB005E387" ma:contentTypeVersion="11" ma:contentTypeDescription="Create a new document." ma:contentTypeScope="" ma:versionID="5edf2ff65d963b62bca01b7a61c6493b">
  <xsd:schema xmlns:xsd="http://www.w3.org/2001/XMLSchema" xmlns:xs="http://www.w3.org/2001/XMLSchema" xmlns:p="http://schemas.microsoft.com/office/2006/metadata/properties" xmlns:ns2="eba3c110-7b6c-4d6e-bc20-46c9eff89aec" xmlns:ns3="8dabac27-5a5b-4949-8c2e-e98e7eef1c2c" targetNamespace="http://schemas.microsoft.com/office/2006/metadata/properties" ma:root="true" ma:fieldsID="137a1ce64fd68ceb358dcab93a1a6514" ns2:_="" ns3:_="">
    <xsd:import namespace="eba3c110-7b6c-4d6e-bc20-46c9eff89aec"/>
    <xsd:import namespace="8dabac27-5a5b-4949-8c2e-e98e7eef1c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a3c110-7b6c-4d6e-bc20-46c9eff89a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abac27-5a5b-4949-8c2e-e98e7eef1c2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1E36B4-4D27-4B27-A2E7-2CB3736742A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60EBB30-B13B-4647-900B-0B6398DFA1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C8E14A-E06F-40ED-BB15-F52EC3CFBD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a3c110-7b6c-4d6e-bc20-46c9eff89aec"/>
    <ds:schemaRef ds:uri="8dabac27-5a5b-4949-8c2e-e98e7eef1c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</TotalTime>
  <Words>465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Isaac, Simon</dc:creator>
  <cp:lastModifiedBy>Sones, Lizzy</cp:lastModifiedBy>
  <cp:revision>3</cp:revision>
  <dcterms:created xsi:type="dcterms:W3CDTF">2021-10-26T13:13:40Z</dcterms:created>
  <dcterms:modified xsi:type="dcterms:W3CDTF">2021-11-12T14:06:00Z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0x0101006ED548892F01DE4A89F69B9CB005E387</vt:lpwstr>
  </property>
</Properties>
</file>