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99" r:id="rId5"/>
    <p:sldId id="5696" r:id="rId6"/>
    <p:sldId id="5702" r:id="rId7"/>
    <p:sldId id="5695" r:id="rId8"/>
    <p:sldId id="5697" r:id="rId9"/>
    <p:sldId id="5698" r:id="rId10"/>
    <p:sldId id="5699" r:id="rId11"/>
    <p:sldId id="5700" r:id="rId12"/>
    <p:sldId id="483" r:id="rId13"/>
    <p:sldId id="477" r:id="rId14"/>
    <p:sldId id="478" r:id="rId15"/>
    <p:sldId id="449" r:id="rId16"/>
    <p:sldId id="469" r:id="rId17"/>
    <p:sldId id="5701" r:id="rId18"/>
    <p:sldId id="463" r:id="rId19"/>
    <p:sldId id="488" r:id="rId20"/>
    <p:sldId id="479" r:id="rId21"/>
    <p:sldId id="471" r:id="rId22"/>
    <p:sldId id="462" r:id="rId23"/>
    <p:sldId id="472" r:id="rId24"/>
    <p:sldId id="476" r:id="rId25"/>
    <p:sldId id="457" r:id="rId26"/>
    <p:sldId id="286" r:id="rId27"/>
    <p:sldId id="442" r:id="rId28"/>
    <p:sldId id="440" r:id="rId29"/>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92"/>
    <a:srgbClr val="01DCA5"/>
    <a:srgbClr val="00CA97"/>
    <a:srgbClr val="3F80CD"/>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547EF-DBF3-4EAE-B7CD-EECAD8A58C4C}" v="1247" dt="2023-08-01T07:32:07.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357" autoAdjust="0"/>
  </p:normalViewPr>
  <p:slideViewPr>
    <p:cSldViewPr snapToGrid="0">
      <p:cViewPr varScale="1">
        <p:scale>
          <a:sx n="98" d="100"/>
          <a:sy n="98" d="100"/>
        </p:scale>
        <p:origin x="276" y="90"/>
      </p:cViewPr>
      <p:guideLst>
        <p:guide orient="horz" pos="2160"/>
        <p:guide pos="3840"/>
      </p:guideLst>
    </p:cSldViewPr>
  </p:slideViewPr>
  <p:outlineViewPr>
    <p:cViewPr>
      <p:scale>
        <a:sx n="33" d="100"/>
        <a:sy n="33" d="100"/>
      </p:scale>
      <p:origin x="0" y="-5196"/>
    </p:cViewPr>
  </p:outlineViewPr>
  <p:notesTextViewPr>
    <p:cViewPr>
      <p:scale>
        <a:sx n="3" d="2"/>
        <a:sy n="3" d="2"/>
      </p:scale>
      <p:origin x="0" y="0"/>
    </p:cViewPr>
  </p:notesTextViewPr>
  <p:sorterViewPr>
    <p:cViewPr>
      <p:scale>
        <a:sx n="100" d="100"/>
        <a:sy n="100" d="100"/>
      </p:scale>
      <p:origin x="0" y="300"/>
    </p:cViewPr>
  </p:sorterViewPr>
  <p:notesViewPr>
    <p:cSldViewPr snapToGrid="0">
      <p:cViewPr varScale="1">
        <p:scale>
          <a:sx n="62" d="100"/>
          <a:sy n="62" d="100"/>
        </p:scale>
        <p:origin x="3354"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AE8AB-8B91-48F0-B185-A9D387C25F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C77ED2D-8D27-497D-83E5-B9307047AA7D}">
      <dgm:prSet phldrT="[Text]" custT="1"/>
      <dgm:spPr>
        <a:solidFill>
          <a:schemeClr val="accent6">
            <a:lumMod val="75000"/>
          </a:schemeClr>
        </a:solidFill>
      </dgm:spPr>
      <dgm:t>
        <a:bodyPr/>
        <a:lstStyle/>
        <a:p>
          <a:r>
            <a:rPr lang="en-GB" sz="3600" dirty="0">
              <a:solidFill>
                <a:schemeClr val="tx1"/>
              </a:solidFill>
            </a:rPr>
            <a:t>Anywhere, 9-5</a:t>
          </a:r>
        </a:p>
      </dgm:t>
    </dgm:pt>
    <dgm:pt modelId="{6F4BF723-03D5-4A25-BF6D-EADD7299C820}" type="parTrans" cxnId="{CE5AB68C-527C-4869-B3A3-FE5F7B6D35DE}">
      <dgm:prSet/>
      <dgm:spPr/>
      <dgm:t>
        <a:bodyPr/>
        <a:lstStyle/>
        <a:p>
          <a:endParaRPr lang="en-GB"/>
        </a:p>
      </dgm:t>
    </dgm:pt>
    <dgm:pt modelId="{40281DDA-5E54-430D-9A48-20819F33E687}" type="sibTrans" cxnId="{CE5AB68C-527C-4869-B3A3-FE5F7B6D35DE}">
      <dgm:prSet/>
      <dgm:spPr/>
      <dgm:t>
        <a:bodyPr/>
        <a:lstStyle/>
        <a:p>
          <a:endParaRPr lang="en-GB"/>
        </a:p>
      </dgm:t>
    </dgm:pt>
    <dgm:pt modelId="{F61CED66-E35B-4707-82A7-3676C2F53B12}">
      <dgm:prSet phldrT="[Text]" custT="1"/>
      <dgm:spPr>
        <a:solidFill>
          <a:schemeClr val="accent6">
            <a:lumMod val="20000"/>
            <a:lumOff val="80000"/>
          </a:schemeClr>
        </a:solidFill>
      </dgm:spPr>
      <dgm:t>
        <a:bodyPr/>
        <a:lstStyle/>
        <a:p>
          <a:r>
            <a:rPr lang="en-GB" sz="3600" dirty="0">
              <a:solidFill>
                <a:schemeClr val="tx1"/>
              </a:solidFill>
            </a:rPr>
            <a:t>Anywhere, anytime</a:t>
          </a:r>
        </a:p>
      </dgm:t>
    </dgm:pt>
    <dgm:pt modelId="{6C8660E2-8207-47AB-AC74-E86EFE405A4E}" type="parTrans" cxnId="{3C766694-795A-4756-B59F-7B435BDF2349}">
      <dgm:prSet/>
      <dgm:spPr/>
      <dgm:t>
        <a:bodyPr/>
        <a:lstStyle/>
        <a:p>
          <a:endParaRPr lang="en-GB"/>
        </a:p>
      </dgm:t>
    </dgm:pt>
    <dgm:pt modelId="{70AC39A6-9015-40C7-918F-BF447D686156}" type="sibTrans" cxnId="{3C766694-795A-4756-B59F-7B435BDF2349}">
      <dgm:prSet/>
      <dgm:spPr/>
      <dgm:t>
        <a:bodyPr/>
        <a:lstStyle/>
        <a:p>
          <a:endParaRPr lang="en-GB"/>
        </a:p>
      </dgm:t>
    </dgm:pt>
    <dgm:pt modelId="{7AB0FB4D-D2D0-4899-864D-812063321CE7}">
      <dgm:prSet phldrT="[Text]" custT="1"/>
      <dgm:spPr>
        <a:solidFill>
          <a:schemeClr val="accent6">
            <a:lumMod val="50000"/>
          </a:schemeClr>
        </a:solidFill>
      </dgm:spPr>
      <dgm:t>
        <a:bodyPr/>
        <a:lstStyle/>
        <a:p>
          <a:r>
            <a:rPr lang="en-GB" sz="3600" dirty="0">
              <a:solidFill>
                <a:schemeClr val="tx1"/>
              </a:solidFill>
            </a:rPr>
            <a:t>In the office, 9-5</a:t>
          </a:r>
        </a:p>
      </dgm:t>
    </dgm:pt>
    <dgm:pt modelId="{8B5F1C57-6295-4E09-94DB-7DCD8278AB01}" type="parTrans" cxnId="{0A48A206-09AA-44B2-9560-F66F2443B785}">
      <dgm:prSet/>
      <dgm:spPr/>
      <dgm:t>
        <a:bodyPr/>
        <a:lstStyle/>
        <a:p>
          <a:endParaRPr lang="en-GB"/>
        </a:p>
      </dgm:t>
    </dgm:pt>
    <dgm:pt modelId="{1BC270CE-B1A2-4C45-B067-4475E6EF6141}" type="sibTrans" cxnId="{0A48A206-09AA-44B2-9560-F66F2443B785}">
      <dgm:prSet/>
      <dgm:spPr/>
      <dgm:t>
        <a:bodyPr/>
        <a:lstStyle/>
        <a:p>
          <a:endParaRPr lang="en-GB"/>
        </a:p>
      </dgm:t>
    </dgm:pt>
    <dgm:pt modelId="{F6873AE6-E682-4C17-B4AC-A19D51B727B2}">
      <dgm:prSet phldrT="[Text]" custT="1"/>
      <dgm:spPr>
        <a:solidFill>
          <a:schemeClr val="accent6">
            <a:lumMod val="60000"/>
            <a:lumOff val="40000"/>
          </a:schemeClr>
        </a:solidFill>
      </dgm:spPr>
      <dgm:t>
        <a:bodyPr/>
        <a:lstStyle/>
        <a:p>
          <a:r>
            <a:rPr lang="en-GB" sz="3600" dirty="0">
              <a:solidFill>
                <a:schemeClr val="tx1"/>
              </a:solidFill>
            </a:rPr>
            <a:t>In the office, anytime</a:t>
          </a:r>
        </a:p>
      </dgm:t>
    </dgm:pt>
    <dgm:pt modelId="{F8FFD3D1-161C-43BD-A0D2-E2E4AF9CAC9D}" type="parTrans" cxnId="{1B6025A4-9A9D-4409-A24F-54A470D4947C}">
      <dgm:prSet/>
      <dgm:spPr/>
      <dgm:t>
        <a:bodyPr/>
        <a:lstStyle/>
        <a:p>
          <a:endParaRPr lang="en-GB"/>
        </a:p>
      </dgm:t>
    </dgm:pt>
    <dgm:pt modelId="{2141C180-85CB-427A-94BD-1D4415A83FF6}" type="sibTrans" cxnId="{1B6025A4-9A9D-4409-A24F-54A470D4947C}">
      <dgm:prSet/>
      <dgm:spPr/>
      <dgm:t>
        <a:bodyPr/>
        <a:lstStyle/>
        <a:p>
          <a:endParaRPr lang="en-GB"/>
        </a:p>
      </dgm:t>
    </dgm:pt>
    <dgm:pt modelId="{0A612FBC-98AA-4FF6-8981-C319C927873C}" type="pres">
      <dgm:prSet presAssocID="{CE1AE8AB-8B91-48F0-B185-A9D387C25F79}" presName="diagram" presStyleCnt="0">
        <dgm:presLayoutVars>
          <dgm:dir/>
          <dgm:resizeHandles val="exact"/>
        </dgm:presLayoutVars>
      </dgm:prSet>
      <dgm:spPr/>
    </dgm:pt>
    <dgm:pt modelId="{A68F3E06-7DB1-43E8-A3AB-BCFCA6C75600}" type="pres">
      <dgm:prSet presAssocID="{8C77ED2D-8D27-497D-83E5-B9307047AA7D}" presName="node" presStyleLbl="node1" presStyleIdx="0" presStyleCnt="4" custLinFactNeighborX="727" custLinFactNeighborY="-12118">
        <dgm:presLayoutVars>
          <dgm:bulletEnabled val="1"/>
        </dgm:presLayoutVars>
      </dgm:prSet>
      <dgm:spPr/>
    </dgm:pt>
    <dgm:pt modelId="{A5799225-5393-4667-9BA6-461DCC61D979}" type="pres">
      <dgm:prSet presAssocID="{40281DDA-5E54-430D-9A48-20819F33E687}" presName="sibTrans" presStyleCnt="0"/>
      <dgm:spPr/>
    </dgm:pt>
    <dgm:pt modelId="{A1B89070-B19E-4B5F-A2F9-1EF46F667473}" type="pres">
      <dgm:prSet presAssocID="{F61CED66-E35B-4707-82A7-3676C2F53B12}" presName="node" presStyleLbl="node1" presStyleIdx="1" presStyleCnt="4" custLinFactNeighborX="-364" custLinFactNeighborY="-12119">
        <dgm:presLayoutVars>
          <dgm:bulletEnabled val="1"/>
        </dgm:presLayoutVars>
      </dgm:prSet>
      <dgm:spPr/>
    </dgm:pt>
    <dgm:pt modelId="{8FBA7FAD-401D-4CBF-AD57-C98669DE1ED4}" type="pres">
      <dgm:prSet presAssocID="{70AC39A6-9015-40C7-918F-BF447D686156}" presName="sibTrans" presStyleCnt="0"/>
      <dgm:spPr/>
    </dgm:pt>
    <dgm:pt modelId="{7758B595-7E56-44E8-ACFA-A30D68DCDEB5}" type="pres">
      <dgm:prSet presAssocID="{7AB0FB4D-D2D0-4899-864D-812063321CE7}" presName="node" presStyleLbl="node1" presStyleIdx="2" presStyleCnt="4" custLinFactNeighborX="-26" custLinFactNeighborY="12057">
        <dgm:presLayoutVars>
          <dgm:bulletEnabled val="1"/>
        </dgm:presLayoutVars>
      </dgm:prSet>
      <dgm:spPr/>
    </dgm:pt>
    <dgm:pt modelId="{4BEFD1BF-9BF7-478E-A9F8-8752B023E055}" type="pres">
      <dgm:prSet presAssocID="{1BC270CE-B1A2-4C45-B067-4475E6EF6141}" presName="sibTrans" presStyleCnt="0"/>
      <dgm:spPr/>
    </dgm:pt>
    <dgm:pt modelId="{23437B63-6E51-4CAE-8F5E-A0F351501343}" type="pres">
      <dgm:prSet presAssocID="{F6873AE6-E682-4C17-B4AC-A19D51B727B2}" presName="node" presStyleLbl="node1" presStyleIdx="3" presStyleCnt="4" custLinFactNeighborY="12057">
        <dgm:presLayoutVars>
          <dgm:bulletEnabled val="1"/>
        </dgm:presLayoutVars>
      </dgm:prSet>
      <dgm:spPr/>
    </dgm:pt>
  </dgm:ptLst>
  <dgm:cxnLst>
    <dgm:cxn modelId="{0A48A206-09AA-44B2-9560-F66F2443B785}" srcId="{CE1AE8AB-8B91-48F0-B185-A9D387C25F79}" destId="{7AB0FB4D-D2D0-4899-864D-812063321CE7}" srcOrd="2" destOrd="0" parTransId="{8B5F1C57-6295-4E09-94DB-7DCD8278AB01}" sibTransId="{1BC270CE-B1A2-4C45-B067-4475E6EF6141}"/>
    <dgm:cxn modelId="{0CD2CC0B-774F-4FCF-817B-BD0A44EFC74A}" type="presOf" srcId="{7AB0FB4D-D2D0-4899-864D-812063321CE7}" destId="{7758B595-7E56-44E8-ACFA-A30D68DCDEB5}" srcOrd="0" destOrd="0" presId="urn:microsoft.com/office/officeart/2005/8/layout/default"/>
    <dgm:cxn modelId="{F02FCB25-603E-4540-BF43-1E8772B83DBB}" type="presOf" srcId="{F6873AE6-E682-4C17-B4AC-A19D51B727B2}" destId="{23437B63-6E51-4CAE-8F5E-A0F351501343}" srcOrd="0" destOrd="0" presId="urn:microsoft.com/office/officeart/2005/8/layout/default"/>
    <dgm:cxn modelId="{E3A9602E-8C99-441F-97A6-3929E97D97C4}" type="presOf" srcId="{8C77ED2D-8D27-497D-83E5-B9307047AA7D}" destId="{A68F3E06-7DB1-43E8-A3AB-BCFCA6C75600}" srcOrd="0" destOrd="0" presId="urn:microsoft.com/office/officeart/2005/8/layout/default"/>
    <dgm:cxn modelId="{CE5AB68C-527C-4869-B3A3-FE5F7B6D35DE}" srcId="{CE1AE8AB-8B91-48F0-B185-A9D387C25F79}" destId="{8C77ED2D-8D27-497D-83E5-B9307047AA7D}" srcOrd="0" destOrd="0" parTransId="{6F4BF723-03D5-4A25-BF6D-EADD7299C820}" sibTransId="{40281DDA-5E54-430D-9A48-20819F33E687}"/>
    <dgm:cxn modelId="{3C766694-795A-4756-B59F-7B435BDF2349}" srcId="{CE1AE8AB-8B91-48F0-B185-A9D387C25F79}" destId="{F61CED66-E35B-4707-82A7-3676C2F53B12}" srcOrd="1" destOrd="0" parTransId="{6C8660E2-8207-47AB-AC74-E86EFE405A4E}" sibTransId="{70AC39A6-9015-40C7-918F-BF447D686156}"/>
    <dgm:cxn modelId="{1B6025A4-9A9D-4409-A24F-54A470D4947C}" srcId="{CE1AE8AB-8B91-48F0-B185-A9D387C25F79}" destId="{F6873AE6-E682-4C17-B4AC-A19D51B727B2}" srcOrd="3" destOrd="0" parTransId="{F8FFD3D1-161C-43BD-A0D2-E2E4AF9CAC9D}" sibTransId="{2141C180-85CB-427A-94BD-1D4415A83FF6}"/>
    <dgm:cxn modelId="{4FA924ED-AD77-4979-9C39-8473A2C9AC42}" type="presOf" srcId="{CE1AE8AB-8B91-48F0-B185-A9D387C25F79}" destId="{0A612FBC-98AA-4FF6-8981-C319C927873C}" srcOrd="0" destOrd="0" presId="urn:microsoft.com/office/officeart/2005/8/layout/default"/>
    <dgm:cxn modelId="{8DFA57F0-FE03-4FD7-AC76-E83AA15EA613}" type="presOf" srcId="{F61CED66-E35B-4707-82A7-3676C2F53B12}" destId="{A1B89070-B19E-4B5F-A2F9-1EF46F667473}" srcOrd="0" destOrd="0" presId="urn:microsoft.com/office/officeart/2005/8/layout/default"/>
    <dgm:cxn modelId="{604E9431-79CF-41A5-BCCA-39C566439736}" type="presParOf" srcId="{0A612FBC-98AA-4FF6-8981-C319C927873C}" destId="{A68F3E06-7DB1-43E8-A3AB-BCFCA6C75600}" srcOrd="0" destOrd="0" presId="urn:microsoft.com/office/officeart/2005/8/layout/default"/>
    <dgm:cxn modelId="{66CBF277-DC0E-4BAE-BE5B-F832EA20579A}" type="presParOf" srcId="{0A612FBC-98AA-4FF6-8981-C319C927873C}" destId="{A5799225-5393-4667-9BA6-461DCC61D979}" srcOrd="1" destOrd="0" presId="urn:microsoft.com/office/officeart/2005/8/layout/default"/>
    <dgm:cxn modelId="{A69296F2-F16A-4196-96D5-665E41F303E2}" type="presParOf" srcId="{0A612FBC-98AA-4FF6-8981-C319C927873C}" destId="{A1B89070-B19E-4B5F-A2F9-1EF46F667473}" srcOrd="2" destOrd="0" presId="urn:microsoft.com/office/officeart/2005/8/layout/default"/>
    <dgm:cxn modelId="{7D0E3D6A-FD28-4B77-85EE-87E278CBE1C4}" type="presParOf" srcId="{0A612FBC-98AA-4FF6-8981-C319C927873C}" destId="{8FBA7FAD-401D-4CBF-AD57-C98669DE1ED4}" srcOrd="3" destOrd="0" presId="urn:microsoft.com/office/officeart/2005/8/layout/default"/>
    <dgm:cxn modelId="{9B78109A-47D1-4534-A956-E0E186508EA4}" type="presParOf" srcId="{0A612FBC-98AA-4FF6-8981-C319C927873C}" destId="{7758B595-7E56-44E8-ACFA-A30D68DCDEB5}" srcOrd="4" destOrd="0" presId="urn:microsoft.com/office/officeart/2005/8/layout/default"/>
    <dgm:cxn modelId="{5CE208BC-32C2-44AC-80C2-7FC9149718A2}" type="presParOf" srcId="{0A612FBC-98AA-4FF6-8981-C319C927873C}" destId="{4BEFD1BF-9BF7-478E-A9F8-8752B023E055}" srcOrd="5" destOrd="0" presId="urn:microsoft.com/office/officeart/2005/8/layout/default"/>
    <dgm:cxn modelId="{B514ACA0-A59F-40A3-86AA-9D58B5DE5AF1}" type="presParOf" srcId="{0A612FBC-98AA-4FF6-8981-C319C927873C}" destId="{23437B63-6E51-4CAE-8F5E-A0F35150134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88436-DB62-4495-874F-68DD0959AE3A}"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16059001-12A7-4562-B3FF-CA2ACBF4CB90}">
      <dgm:prSet phldrT="[Text]"/>
      <dgm:spPr/>
      <dgm:t>
        <a:bodyPr/>
        <a:lstStyle/>
        <a:p>
          <a:r>
            <a:rPr lang="en-GB"/>
            <a:t>Gain perspective</a:t>
          </a:r>
        </a:p>
      </dgm:t>
    </dgm:pt>
    <dgm:pt modelId="{CB3DC304-1F6A-4883-8F2E-E1203DED2801}" type="parTrans" cxnId="{89399BB8-A38C-40C5-AEB4-1E166ED3C16F}">
      <dgm:prSet/>
      <dgm:spPr/>
      <dgm:t>
        <a:bodyPr/>
        <a:lstStyle/>
        <a:p>
          <a:endParaRPr lang="en-GB"/>
        </a:p>
      </dgm:t>
    </dgm:pt>
    <dgm:pt modelId="{C042FC5C-CB3B-4004-BBFD-B888BADCD7FB}" type="sibTrans" cxnId="{89399BB8-A38C-40C5-AEB4-1E166ED3C16F}">
      <dgm:prSet/>
      <dgm:spPr/>
      <dgm:t>
        <a:bodyPr/>
        <a:lstStyle/>
        <a:p>
          <a:endParaRPr lang="en-GB"/>
        </a:p>
      </dgm:t>
    </dgm:pt>
    <dgm:pt modelId="{C0F57D04-ACC6-4848-BFFB-FBF6114DB2F1}">
      <dgm:prSet phldrT="[Text]"/>
      <dgm:spPr/>
      <dgm:t>
        <a:bodyPr/>
        <a:lstStyle/>
        <a:p>
          <a:r>
            <a:rPr lang="en-GB"/>
            <a:t>Take control</a:t>
          </a:r>
        </a:p>
      </dgm:t>
    </dgm:pt>
    <dgm:pt modelId="{BACD8AC7-A0C7-44BA-9188-C0FD987DCADE}" type="parTrans" cxnId="{98185221-EDFB-41B9-89F1-C82EE2B79B4A}">
      <dgm:prSet/>
      <dgm:spPr/>
      <dgm:t>
        <a:bodyPr/>
        <a:lstStyle/>
        <a:p>
          <a:endParaRPr lang="en-GB"/>
        </a:p>
      </dgm:t>
    </dgm:pt>
    <dgm:pt modelId="{BCCAA812-0A70-4954-AA4E-687F780730D1}" type="sibTrans" cxnId="{98185221-EDFB-41B9-89F1-C82EE2B79B4A}">
      <dgm:prSet/>
      <dgm:spPr/>
      <dgm:t>
        <a:bodyPr/>
        <a:lstStyle/>
        <a:p>
          <a:endParaRPr lang="en-GB"/>
        </a:p>
      </dgm:t>
    </dgm:pt>
    <dgm:pt modelId="{6CC18F3C-BF50-4AD1-8001-1972E1CE39F4}">
      <dgm:prSet phldrT="[Text]" custT="1"/>
      <dgm:spPr/>
      <dgm:t>
        <a:bodyPr/>
        <a:lstStyle/>
        <a:p>
          <a:r>
            <a:rPr lang="en-GB" sz="1100"/>
            <a:t>Use opportunity</a:t>
          </a:r>
        </a:p>
      </dgm:t>
    </dgm:pt>
    <dgm:pt modelId="{07C4B1DE-661E-4900-89DF-06AF11AC66E3}" type="parTrans" cxnId="{CA119B58-3DBE-4F43-A25F-1BD0D17F24C8}">
      <dgm:prSet/>
      <dgm:spPr/>
      <dgm:t>
        <a:bodyPr/>
        <a:lstStyle/>
        <a:p>
          <a:endParaRPr lang="en-GB"/>
        </a:p>
      </dgm:t>
    </dgm:pt>
    <dgm:pt modelId="{334D0AF6-4CBA-430B-8793-236BA6B22356}" type="sibTrans" cxnId="{CA119B58-3DBE-4F43-A25F-1BD0D17F24C8}">
      <dgm:prSet/>
      <dgm:spPr/>
      <dgm:t>
        <a:bodyPr/>
        <a:lstStyle/>
        <a:p>
          <a:endParaRPr lang="en-GB"/>
        </a:p>
      </dgm:t>
    </dgm:pt>
    <dgm:pt modelId="{2EB547F4-5B7C-4929-ACC1-E0F51F5E3D3F}" type="pres">
      <dgm:prSet presAssocID="{29C88436-DB62-4495-874F-68DD0959AE3A}" presName="compositeShape" presStyleCnt="0">
        <dgm:presLayoutVars>
          <dgm:chMax val="7"/>
          <dgm:dir/>
          <dgm:resizeHandles val="exact"/>
        </dgm:presLayoutVars>
      </dgm:prSet>
      <dgm:spPr/>
    </dgm:pt>
    <dgm:pt modelId="{3EF27956-2CE7-444C-BF78-E1548B2354D5}" type="pres">
      <dgm:prSet presAssocID="{29C88436-DB62-4495-874F-68DD0959AE3A}" presName="wedge1" presStyleLbl="node1" presStyleIdx="0" presStyleCnt="3"/>
      <dgm:spPr/>
    </dgm:pt>
    <dgm:pt modelId="{6CDCDDCF-E9B0-4992-8B0F-D2DB4EFE475A}" type="pres">
      <dgm:prSet presAssocID="{29C88436-DB62-4495-874F-68DD0959AE3A}" presName="dummy1a" presStyleCnt="0"/>
      <dgm:spPr/>
    </dgm:pt>
    <dgm:pt modelId="{0316FBB4-34D4-4196-8267-A456AAE45CA2}" type="pres">
      <dgm:prSet presAssocID="{29C88436-DB62-4495-874F-68DD0959AE3A}" presName="dummy1b" presStyleCnt="0"/>
      <dgm:spPr/>
    </dgm:pt>
    <dgm:pt modelId="{F4765C96-6583-41EB-8401-5BFD68039095}" type="pres">
      <dgm:prSet presAssocID="{29C88436-DB62-4495-874F-68DD0959AE3A}" presName="wedge1Tx" presStyleLbl="node1" presStyleIdx="0" presStyleCnt="3">
        <dgm:presLayoutVars>
          <dgm:chMax val="0"/>
          <dgm:chPref val="0"/>
          <dgm:bulletEnabled val="1"/>
        </dgm:presLayoutVars>
      </dgm:prSet>
      <dgm:spPr/>
    </dgm:pt>
    <dgm:pt modelId="{91C0E6A5-1F4F-4D71-8F8D-34193CBCF1C3}" type="pres">
      <dgm:prSet presAssocID="{29C88436-DB62-4495-874F-68DD0959AE3A}" presName="wedge2" presStyleLbl="node1" presStyleIdx="1" presStyleCnt="3"/>
      <dgm:spPr/>
    </dgm:pt>
    <dgm:pt modelId="{7BEDCEE5-338B-4D60-B0DF-02B961A1A362}" type="pres">
      <dgm:prSet presAssocID="{29C88436-DB62-4495-874F-68DD0959AE3A}" presName="dummy2a" presStyleCnt="0"/>
      <dgm:spPr/>
    </dgm:pt>
    <dgm:pt modelId="{4661163F-B58F-42ED-928D-05965E4D894C}" type="pres">
      <dgm:prSet presAssocID="{29C88436-DB62-4495-874F-68DD0959AE3A}" presName="dummy2b" presStyleCnt="0"/>
      <dgm:spPr/>
    </dgm:pt>
    <dgm:pt modelId="{B176ECD7-866F-4B32-83F6-9D0C2807D00E}" type="pres">
      <dgm:prSet presAssocID="{29C88436-DB62-4495-874F-68DD0959AE3A}" presName="wedge2Tx" presStyleLbl="node1" presStyleIdx="1" presStyleCnt="3">
        <dgm:presLayoutVars>
          <dgm:chMax val="0"/>
          <dgm:chPref val="0"/>
          <dgm:bulletEnabled val="1"/>
        </dgm:presLayoutVars>
      </dgm:prSet>
      <dgm:spPr/>
    </dgm:pt>
    <dgm:pt modelId="{15EB777E-80DC-4189-ABD9-37BB14612A49}" type="pres">
      <dgm:prSet presAssocID="{29C88436-DB62-4495-874F-68DD0959AE3A}" presName="wedge3" presStyleLbl="node1" presStyleIdx="2" presStyleCnt="3"/>
      <dgm:spPr/>
    </dgm:pt>
    <dgm:pt modelId="{EBA9BD94-6455-4539-A63D-9157796E23E1}" type="pres">
      <dgm:prSet presAssocID="{29C88436-DB62-4495-874F-68DD0959AE3A}" presName="dummy3a" presStyleCnt="0"/>
      <dgm:spPr/>
    </dgm:pt>
    <dgm:pt modelId="{D4FFF64C-4D16-4DDA-8123-C2A8875BAF7A}" type="pres">
      <dgm:prSet presAssocID="{29C88436-DB62-4495-874F-68DD0959AE3A}" presName="dummy3b" presStyleCnt="0"/>
      <dgm:spPr/>
    </dgm:pt>
    <dgm:pt modelId="{28360F92-1E65-456D-8203-EAB06645DF91}" type="pres">
      <dgm:prSet presAssocID="{29C88436-DB62-4495-874F-68DD0959AE3A}" presName="wedge3Tx" presStyleLbl="node1" presStyleIdx="2" presStyleCnt="3">
        <dgm:presLayoutVars>
          <dgm:chMax val="0"/>
          <dgm:chPref val="0"/>
          <dgm:bulletEnabled val="1"/>
        </dgm:presLayoutVars>
      </dgm:prSet>
      <dgm:spPr/>
    </dgm:pt>
    <dgm:pt modelId="{B75F41C0-46A6-4EBC-8662-BE2B40395ADD}" type="pres">
      <dgm:prSet presAssocID="{C042FC5C-CB3B-4004-BBFD-B888BADCD7FB}" presName="arrowWedge1" presStyleLbl="fgSibTrans2D1" presStyleIdx="0" presStyleCnt="3"/>
      <dgm:spPr/>
    </dgm:pt>
    <dgm:pt modelId="{8F8560F0-B146-4B26-BD96-04F221B39840}" type="pres">
      <dgm:prSet presAssocID="{BCCAA812-0A70-4954-AA4E-687F780730D1}" presName="arrowWedge2" presStyleLbl="fgSibTrans2D1" presStyleIdx="1" presStyleCnt="3"/>
      <dgm:spPr/>
    </dgm:pt>
    <dgm:pt modelId="{73D9226F-3F79-4AF4-8DF4-EED4D4930FB1}" type="pres">
      <dgm:prSet presAssocID="{334D0AF6-4CBA-430B-8793-236BA6B22356}" presName="arrowWedge3" presStyleLbl="fgSibTrans2D1" presStyleIdx="2" presStyleCnt="3"/>
      <dgm:spPr/>
    </dgm:pt>
  </dgm:ptLst>
  <dgm:cxnLst>
    <dgm:cxn modelId="{C0978007-560E-4D4E-AD7D-D94AA069151A}" type="presOf" srcId="{6CC18F3C-BF50-4AD1-8001-1972E1CE39F4}" destId="{15EB777E-80DC-4189-ABD9-37BB14612A49}" srcOrd="0" destOrd="0" presId="urn:microsoft.com/office/officeart/2005/8/layout/cycle8"/>
    <dgm:cxn modelId="{3B328519-AABC-4EE2-B0DF-CA04A72AF4DF}" type="presOf" srcId="{16059001-12A7-4562-B3FF-CA2ACBF4CB90}" destId="{3EF27956-2CE7-444C-BF78-E1548B2354D5}" srcOrd="0" destOrd="0" presId="urn:microsoft.com/office/officeart/2005/8/layout/cycle8"/>
    <dgm:cxn modelId="{98185221-EDFB-41B9-89F1-C82EE2B79B4A}" srcId="{29C88436-DB62-4495-874F-68DD0959AE3A}" destId="{C0F57D04-ACC6-4848-BFFB-FBF6114DB2F1}" srcOrd="1" destOrd="0" parTransId="{BACD8AC7-A0C7-44BA-9188-C0FD987DCADE}" sibTransId="{BCCAA812-0A70-4954-AA4E-687F780730D1}"/>
    <dgm:cxn modelId="{76285E5C-F6B9-4801-B657-2FA4C00AED63}" type="presOf" srcId="{C0F57D04-ACC6-4848-BFFB-FBF6114DB2F1}" destId="{B176ECD7-866F-4B32-83F6-9D0C2807D00E}" srcOrd="1" destOrd="0" presId="urn:microsoft.com/office/officeart/2005/8/layout/cycle8"/>
    <dgm:cxn modelId="{75CBD751-6AE9-40DC-A333-DB6006BC8B69}" type="presOf" srcId="{6CC18F3C-BF50-4AD1-8001-1972E1CE39F4}" destId="{28360F92-1E65-456D-8203-EAB06645DF91}" srcOrd="1" destOrd="0" presId="urn:microsoft.com/office/officeart/2005/8/layout/cycle8"/>
    <dgm:cxn modelId="{CA119B58-3DBE-4F43-A25F-1BD0D17F24C8}" srcId="{29C88436-DB62-4495-874F-68DD0959AE3A}" destId="{6CC18F3C-BF50-4AD1-8001-1972E1CE39F4}" srcOrd="2" destOrd="0" parTransId="{07C4B1DE-661E-4900-89DF-06AF11AC66E3}" sibTransId="{334D0AF6-4CBA-430B-8793-236BA6B22356}"/>
    <dgm:cxn modelId="{56517F85-0C80-467B-A3FD-A3F2AB1CF822}" type="presOf" srcId="{C0F57D04-ACC6-4848-BFFB-FBF6114DB2F1}" destId="{91C0E6A5-1F4F-4D71-8F8D-34193CBCF1C3}" srcOrd="0" destOrd="0" presId="urn:microsoft.com/office/officeart/2005/8/layout/cycle8"/>
    <dgm:cxn modelId="{EA4F3F87-ECEA-4CF2-B3A8-B9FF7680FDA4}" type="presOf" srcId="{16059001-12A7-4562-B3FF-CA2ACBF4CB90}" destId="{F4765C96-6583-41EB-8401-5BFD68039095}" srcOrd="1" destOrd="0" presId="urn:microsoft.com/office/officeart/2005/8/layout/cycle8"/>
    <dgm:cxn modelId="{89399BB8-A38C-40C5-AEB4-1E166ED3C16F}" srcId="{29C88436-DB62-4495-874F-68DD0959AE3A}" destId="{16059001-12A7-4562-B3FF-CA2ACBF4CB90}" srcOrd="0" destOrd="0" parTransId="{CB3DC304-1F6A-4883-8F2E-E1203DED2801}" sibTransId="{C042FC5C-CB3B-4004-BBFD-B888BADCD7FB}"/>
    <dgm:cxn modelId="{ADD80CD1-8471-4280-B792-68A2DBCF8D2E}" type="presOf" srcId="{29C88436-DB62-4495-874F-68DD0959AE3A}" destId="{2EB547F4-5B7C-4929-ACC1-E0F51F5E3D3F}" srcOrd="0" destOrd="0" presId="urn:microsoft.com/office/officeart/2005/8/layout/cycle8"/>
    <dgm:cxn modelId="{B463EF01-E442-4C7D-B056-F849F1EA9BA9}" type="presParOf" srcId="{2EB547F4-5B7C-4929-ACC1-E0F51F5E3D3F}" destId="{3EF27956-2CE7-444C-BF78-E1548B2354D5}" srcOrd="0" destOrd="0" presId="urn:microsoft.com/office/officeart/2005/8/layout/cycle8"/>
    <dgm:cxn modelId="{1D37803D-DD79-46E5-85E8-74DF8C0A65AD}" type="presParOf" srcId="{2EB547F4-5B7C-4929-ACC1-E0F51F5E3D3F}" destId="{6CDCDDCF-E9B0-4992-8B0F-D2DB4EFE475A}" srcOrd="1" destOrd="0" presId="urn:microsoft.com/office/officeart/2005/8/layout/cycle8"/>
    <dgm:cxn modelId="{CE461464-0EB9-4F8C-8DB4-730E0EE7F79B}" type="presParOf" srcId="{2EB547F4-5B7C-4929-ACC1-E0F51F5E3D3F}" destId="{0316FBB4-34D4-4196-8267-A456AAE45CA2}" srcOrd="2" destOrd="0" presId="urn:microsoft.com/office/officeart/2005/8/layout/cycle8"/>
    <dgm:cxn modelId="{0CD9945A-7C8E-4CD8-A1DB-668A41A87863}" type="presParOf" srcId="{2EB547F4-5B7C-4929-ACC1-E0F51F5E3D3F}" destId="{F4765C96-6583-41EB-8401-5BFD68039095}" srcOrd="3" destOrd="0" presId="urn:microsoft.com/office/officeart/2005/8/layout/cycle8"/>
    <dgm:cxn modelId="{A87F1D8C-56F3-4A8E-986B-E3C2C6F28AB2}" type="presParOf" srcId="{2EB547F4-5B7C-4929-ACC1-E0F51F5E3D3F}" destId="{91C0E6A5-1F4F-4D71-8F8D-34193CBCF1C3}" srcOrd="4" destOrd="0" presId="urn:microsoft.com/office/officeart/2005/8/layout/cycle8"/>
    <dgm:cxn modelId="{B2F8F5E0-17C4-41EF-819B-FFC83A5D958E}" type="presParOf" srcId="{2EB547F4-5B7C-4929-ACC1-E0F51F5E3D3F}" destId="{7BEDCEE5-338B-4D60-B0DF-02B961A1A362}" srcOrd="5" destOrd="0" presId="urn:microsoft.com/office/officeart/2005/8/layout/cycle8"/>
    <dgm:cxn modelId="{4ADC8189-E15F-4B21-8FAF-35D57AC776FF}" type="presParOf" srcId="{2EB547F4-5B7C-4929-ACC1-E0F51F5E3D3F}" destId="{4661163F-B58F-42ED-928D-05965E4D894C}" srcOrd="6" destOrd="0" presId="urn:microsoft.com/office/officeart/2005/8/layout/cycle8"/>
    <dgm:cxn modelId="{B161554E-B685-49E0-8EE2-35DAE8CCC798}" type="presParOf" srcId="{2EB547F4-5B7C-4929-ACC1-E0F51F5E3D3F}" destId="{B176ECD7-866F-4B32-83F6-9D0C2807D00E}" srcOrd="7" destOrd="0" presId="urn:microsoft.com/office/officeart/2005/8/layout/cycle8"/>
    <dgm:cxn modelId="{7713DC1B-353C-4700-ABC2-831B5F8661EC}" type="presParOf" srcId="{2EB547F4-5B7C-4929-ACC1-E0F51F5E3D3F}" destId="{15EB777E-80DC-4189-ABD9-37BB14612A49}" srcOrd="8" destOrd="0" presId="urn:microsoft.com/office/officeart/2005/8/layout/cycle8"/>
    <dgm:cxn modelId="{0B01A9FC-049A-4729-A19F-E14B423C6393}" type="presParOf" srcId="{2EB547F4-5B7C-4929-ACC1-E0F51F5E3D3F}" destId="{EBA9BD94-6455-4539-A63D-9157796E23E1}" srcOrd="9" destOrd="0" presId="urn:microsoft.com/office/officeart/2005/8/layout/cycle8"/>
    <dgm:cxn modelId="{A7F45AAF-3898-4CE8-BBC8-7C4B3258E9A3}" type="presParOf" srcId="{2EB547F4-5B7C-4929-ACC1-E0F51F5E3D3F}" destId="{D4FFF64C-4D16-4DDA-8123-C2A8875BAF7A}" srcOrd="10" destOrd="0" presId="urn:microsoft.com/office/officeart/2005/8/layout/cycle8"/>
    <dgm:cxn modelId="{EBF5CE5A-9F1D-4A34-8F64-DFD3F265621B}" type="presParOf" srcId="{2EB547F4-5B7C-4929-ACC1-E0F51F5E3D3F}" destId="{28360F92-1E65-456D-8203-EAB06645DF91}" srcOrd="11" destOrd="0" presId="urn:microsoft.com/office/officeart/2005/8/layout/cycle8"/>
    <dgm:cxn modelId="{FF99B565-3F4E-402C-AA95-2B94B4A9A7E3}" type="presParOf" srcId="{2EB547F4-5B7C-4929-ACC1-E0F51F5E3D3F}" destId="{B75F41C0-46A6-4EBC-8662-BE2B40395ADD}" srcOrd="12" destOrd="0" presId="urn:microsoft.com/office/officeart/2005/8/layout/cycle8"/>
    <dgm:cxn modelId="{47F88E09-6735-4BEC-B013-FEC954593E3E}" type="presParOf" srcId="{2EB547F4-5B7C-4929-ACC1-E0F51F5E3D3F}" destId="{8F8560F0-B146-4B26-BD96-04F221B39840}" srcOrd="13" destOrd="0" presId="urn:microsoft.com/office/officeart/2005/8/layout/cycle8"/>
    <dgm:cxn modelId="{23388365-7B14-4456-82B3-4D25923F324B}" type="presParOf" srcId="{2EB547F4-5B7C-4929-ACC1-E0F51F5E3D3F}" destId="{73D9226F-3F79-4AF4-8DF4-EED4D4930FB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3E06-7DB1-43E8-A3AB-BCFCA6C75600}">
      <dsp:nvSpPr>
        <dsp:cNvPr id="0" name=""/>
        <dsp:cNvSpPr/>
      </dsp:nvSpPr>
      <dsp:spPr>
        <a:xfrm>
          <a:off x="27348" y="0"/>
          <a:ext cx="3633638" cy="218018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Anywhere, 9-5</a:t>
          </a:r>
        </a:p>
      </dsp:txBody>
      <dsp:txXfrm>
        <a:off x="27348" y="0"/>
        <a:ext cx="3633638" cy="2180183"/>
      </dsp:txXfrm>
    </dsp:sp>
    <dsp:sp modelId="{A1B89070-B19E-4B5F-A2F9-1EF46F667473}">
      <dsp:nvSpPr>
        <dsp:cNvPr id="0" name=""/>
        <dsp:cNvSpPr/>
      </dsp:nvSpPr>
      <dsp:spPr>
        <a:xfrm>
          <a:off x="3984707" y="0"/>
          <a:ext cx="3633638" cy="218018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Anywhere, anytime</a:t>
          </a:r>
        </a:p>
      </dsp:txBody>
      <dsp:txXfrm>
        <a:off x="3984707" y="0"/>
        <a:ext cx="3633638" cy="2180183"/>
      </dsp:txXfrm>
    </dsp:sp>
    <dsp:sp modelId="{7758B595-7E56-44E8-ACFA-A30D68DCDEB5}">
      <dsp:nvSpPr>
        <dsp:cNvPr id="0" name=""/>
        <dsp:cNvSpPr/>
      </dsp:nvSpPr>
      <dsp:spPr>
        <a:xfrm>
          <a:off x="0" y="2856907"/>
          <a:ext cx="3633638" cy="2180183"/>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In the office, 9-5</a:t>
          </a:r>
        </a:p>
      </dsp:txBody>
      <dsp:txXfrm>
        <a:off x="0" y="2856907"/>
        <a:ext cx="3633638" cy="2180183"/>
      </dsp:txXfrm>
    </dsp:sp>
    <dsp:sp modelId="{23437B63-6E51-4CAE-8F5E-A0F351501343}">
      <dsp:nvSpPr>
        <dsp:cNvPr id="0" name=""/>
        <dsp:cNvSpPr/>
      </dsp:nvSpPr>
      <dsp:spPr>
        <a:xfrm>
          <a:off x="3997934" y="2856907"/>
          <a:ext cx="3633638" cy="2180183"/>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In the office, anytime</a:t>
          </a:r>
        </a:p>
      </dsp:txBody>
      <dsp:txXfrm>
        <a:off x="3997934" y="2856907"/>
        <a:ext cx="3633638" cy="2180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7956-2CE7-444C-BF78-E1548B2354D5}">
      <dsp:nvSpPr>
        <dsp:cNvPr id="0" name=""/>
        <dsp:cNvSpPr/>
      </dsp:nvSpPr>
      <dsp:spPr>
        <a:xfrm>
          <a:off x="952738" y="176431"/>
          <a:ext cx="2280033" cy="2280033"/>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Gain perspective</a:t>
          </a:r>
        </a:p>
      </dsp:txBody>
      <dsp:txXfrm>
        <a:off x="2154370" y="659581"/>
        <a:ext cx="814297" cy="678581"/>
      </dsp:txXfrm>
    </dsp:sp>
    <dsp:sp modelId="{91C0E6A5-1F4F-4D71-8F8D-34193CBCF1C3}">
      <dsp:nvSpPr>
        <dsp:cNvPr id="0" name=""/>
        <dsp:cNvSpPr/>
      </dsp:nvSpPr>
      <dsp:spPr>
        <a:xfrm>
          <a:off x="905780" y="257860"/>
          <a:ext cx="2280033" cy="2280033"/>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Take control</a:t>
          </a:r>
        </a:p>
      </dsp:txBody>
      <dsp:txXfrm>
        <a:off x="1448645" y="1737168"/>
        <a:ext cx="1221446" cy="597151"/>
      </dsp:txXfrm>
    </dsp:sp>
    <dsp:sp modelId="{15EB777E-80DC-4189-ABD9-37BB14612A49}">
      <dsp:nvSpPr>
        <dsp:cNvPr id="0" name=""/>
        <dsp:cNvSpPr/>
      </dsp:nvSpPr>
      <dsp:spPr>
        <a:xfrm>
          <a:off x="858822" y="176431"/>
          <a:ext cx="2280033" cy="2280033"/>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Use opportunity</a:t>
          </a:r>
        </a:p>
      </dsp:txBody>
      <dsp:txXfrm>
        <a:off x="1122926" y="659581"/>
        <a:ext cx="814297" cy="678581"/>
      </dsp:txXfrm>
    </dsp:sp>
    <dsp:sp modelId="{B75F41C0-46A6-4EBC-8662-BE2B40395ADD}">
      <dsp:nvSpPr>
        <dsp:cNvPr id="0" name=""/>
        <dsp:cNvSpPr/>
      </dsp:nvSpPr>
      <dsp:spPr>
        <a:xfrm>
          <a:off x="811781" y="35286"/>
          <a:ext cx="2562323" cy="256232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560F0-B146-4B26-BD96-04F221B39840}">
      <dsp:nvSpPr>
        <dsp:cNvPr id="0" name=""/>
        <dsp:cNvSpPr/>
      </dsp:nvSpPr>
      <dsp:spPr>
        <a:xfrm>
          <a:off x="764635" y="116571"/>
          <a:ext cx="2562323" cy="256232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9226F-3F79-4AF4-8DF4-EED4D4930FB1}">
      <dsp:nvSpPr>
        <dsp:cNvPr id="0" name=""/>
        <dsp:cNvSpPr/>
      </dsp:nvSpPr>
      <dsp:spPr>
        <a:xfrm>
          <a:off x="717489" y="35286"/>
          <a:ext cx="2562323" cy="256232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7" y="0"/>
            <a:ext cx="2951163" cy="497126"/>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7" y="9443662"/>
            <a:ext cx="2951163" cy="497126"/>
          </a:xfrm>
          <a:prstGeom prst="rect">
            <a:avLst/>
          </a:prstGeom>
        </p:spPr>
        <p:txBody>
          <a:bodyPr vert="horz" lIns="91440" tIns="45720" rIns="91440" bIns="45720" rtlCol="0" anchor="b"/>
          <a:lstStyle>
            <a:lvl1pPr algn="r">
              <a:defRPr sz="1200"/>
            </a:lvl1pPr>
          </a:lstStyle>
          <a:p>
            <a:fld id="{CFAEADCA-99CA-4D22-9BC2-B59ABFBA4975}" type="slidenum">
              <a:rPr lang="en-GB" smtClean="0"/>
              <a:t>‹#›</a:t>
            </a:fld>
            <a:endParaRPr lang="en-GB"/>
          </a:p>
        </p:txBody>
      </p:sp>
    </p:spTree>
    <p:extLst>
      <p:ext uri="{BB962C8B-B14F-4D97-AF65-F5344CB8AC3E}">
        <p14:creationId xmlns:p14="http://schemas.microsoft.com/office/powerpoint/2010/main" val="2233201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7" y="0"/>
            <a:ext cx="2951163" cy="497126"/>
          </a:xfrm>
          <a:prstGeom prst="rect">
            <a:avLst/>
          </a:prstGeom>
        </p:spPr>
        <p:txBody>
          <a:bodyPr vert="horz" lIns="91440" tIns="45720" rIns="91440" bIns="45720" rtlCol="0"/>
          <a:lstStyle>
            <a:lvl1pPr algn="r">
              <a:defRPr sz="1200"/>
            </a:lvl1pPr>
          </a:lstStyle>
          <a:p>
            <a:fld id="{848024E2-F30E-4106-8676-E34B8C3F7F7D}" type="datetimeFigureOut">
              <a:rPr lang="en-GB" smtClean="0"/>
              <a:t>18/08/2023</a:t>
            </a:fld>
            <a:endParaRPr lang="en-GB"/>
          </a:p>
        </p:txBody>
      </p:sp>
      <p:sp>
        <p:nvSpPr>
          <p:cNvPr id="4" name="Slide Image Placeholder 3"/>
          <p:cNvSpPr>
            <a:spLocks noGrp="1" noRot="1" noChangeAspect="1"/>
          </p:cNvSpPr>
          <p:nvPr>
            <p:ph type="sldImg" idx="2"/>
          </p:nvPr>
        </p:nvSpPr>
        <p:spPr>
          <a:xfrm>
            <a:off x="90488" y="746125"/>
            <a:ext cx="66309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7" y="9443662"/>
            <a:ext cx="2951163" cy="497126"/>
          </a:xfrm>
          <a:prstGeom prst="rect">
            <a:avLst/>
          </a:prstGeom>
        </p:spPr>
        <p:txBody>
          <a:bodyPr vert="horz" lIns="91440" tIns="45720" rIns="91440" bIns="45720" rtlCol="0" anchor="b"/>
          <a:lstStyle>
            <a:lvl1pPr algn="r">
              <a:defRPr sz="1200"/>
            </a:lvl1pPr>
          </a:lstStyle>
          <a:p>
            <a:fld id="{6DC5603E-4EE6-43B6-9597-AA6C2ABD3193}" type="slidenum">
              <a:rPr lang="en-GB" smtClean="0"/>
              <a:t>‹#›</a:t>
            </a:fld>
            <a:endParaRPr lang="en-GB"/>
          </a:p>
        </p:txBody>
      </p:sp>
    </p:spTree>
    <p:extLst>
      <p:ext uri="{BB962C8B-B14F-4D97-AF65-F5344CB8AC3E}">
        <p14:creationId xmlns:p14="http://schemas.microsoft.com/office/powerpoint/2010/main" val="281000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bc.com/worklife/article/20200421-why-zoom-video-chats-are-so-exhaustin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youtube.com/watch?v=OgIUq-EjqNA" TargetMode="External"/><Relationship Id="rId4" Type="http://schemas.openxmlformats.org/officeDocument/2006/relationships/hyperlink" Target="http://www.exeter.ac.uk/it/ourittransformation/digitalhub/"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rbes.com/sites/googlecloud/2022/02/14/how-to-build-collaboration-equity-in-your-hybrid-workplace/?sh=23446a5c198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cas.org.uk/supporting-and-managing-staff-in-hybrid-working"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linkedin.com/pulse/how-conduct-performance-management-hybrid-work-environment-?trk=pulse-article" TargetMode="External"/><Relationship Id="rId4" Type="http://schemas.openxmlformats.org/officeDocument/2006/relationships/hyperlink" Target="https://www.positivemindfulleader.com/gain-perspective-take-control-use-opportuniti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02/job.369"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microsoft.com/en-us/worklab/work-trend-index/hybrid-work" TargetMode="External"/><Relationship Id="rId5" Type="http://schemas.openxmlformats.org/officeDocument/2006/relationships/hyperlink" Target="https://www.executivegrapevine.com/content/article/2020-08-04-why-didigtal-presenteeism-is-your-biggest-threat.%20Accessed%2015/8/2020" TargetMode="External"/><Relationship Id="rId4" Type="http://schemas.openxmlformats.org/officeDocument/2006/relationships/hyperlink" Target="https://trainingindustry.com/articles/leadership/its-not-just-about-technology-understanding-virtual-leadershi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RrPmMwg9X8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timetothink.com/nancy-klin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cholar.google.com/scholar_lookup?title=Leadership:%20Processes%20and%20ambiguities&amp;publication_year=2018&amp;author=T.%20Fisch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manticscholar.org/paper/Working-from-home-during-the-COVID-19-lockdown%3A-and-Chung-Seo/1d32955a01193a545d13fdf03b2b727aaf2738b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ber.org/system/files/working_papers/w27612/w27612.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kornferry.com/insights/featured-topics/leadership/another-recession-leading-through-todays-economy?utm_source=marketo&amp;utm_medium=email&amp;utm_term=22-10-25-LD-newsletter&amp;utm_content=another-recession&amp;utm_campaign=22-10-org-strategy&amp;mkt_tok=NDk0LVZVQy00ODIAAAGH0S7b5HYEFf4qnZEZL16SCEioDVbWy642hCPVe_gSpEKPZtocJ4xt9jR4tNghaFl89vCP7NuhCrY7WTLkHhdLDI6xWMd-WBddjMAWk5ajqUQTkg" TargetMode="External"/><Relationship Id="rId4" Type="http://schemas.openxmlformats.org/officeDocument/2006/relationships/hyperlink" Target="https://www.who.int/news/item/17-05-2021-long-working-hours-increasing-deaths-from-heart-disease-and-stroke-who-il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pp.goodpractice.net/#/e-develop/s/xt4n88dx5d" TargetMode="External"/><Relationship Id="rId3" Type="http://schemas.openxmlformats.org/officeDocument/2006/relationships/hyperlink" Target="https://miro.com/blog/hybrid-collaboration-field-guide/" TargetMode="External"/><Relationship Id="rId7" Type="http://schemas.openxmlformats.org/officeDocument/2006/relationships/hyperlink" Target="https://app.goodpractice.net/#/e-develop/s/76lyo0ibf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forbes.com/sites/googlecloud/2022/02/14/how-to-build-collaboration-equity-in-your-hybrid-workplace/?sh=23446a5c198d" TargetMode="External"/><Relationship Id="rId5" Type="http://schemas.openxmlformats.org/officeDocument/2006/relationships/hyperlink" Target="https://www.mural.co/blog/why-hybrid-collaboration-is-harder-than-you-think" TargetMode="External"/><Relationship Id="rId4" Type="http://schemas.openxmlformats.org/officeDocument/2006/relationships/hyperlink" Target="https://www.fearlessculture.design/blog-posts/how-to-collaborate-effectively-if-your-team-is-remote-or-hybrid" TargetMode="External"/><Relationship Id="rId9" Type="http://schemas.openxmlformats.org/officeDocument/2006/relationships/hyperlink" Target="https://app.goodpractice.net/#/e-develop/s/knl4e6no4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s.gov.uk/peoplepopulationandcommunity/wellbeing/articles/coronavirusandanxietygreatbritain/3april2020to10may202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karger.com/Article/Abstract/353263" TargetMode="External"/><Relationship Id="rId5" Type="http://schemas.openxmlformats.org/officeDocument/2006/relationships/hyperlink" Target="https://www.mind.org.uk/media-a/5929/the-mental-health-emergency_a4_final.pdf" TargetMode="External"/><Relationship Id="rId4" Type="http://schemas.openxmlformats.org/officeDocument/2006/relationships/hyperlink" Target="https://www.bbc.co.uk/news/health-53820425"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inkedin.com/pulse/how-conduct-performance-management-hybrid-work-environment-?trk=pulse-articl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eoplemanagement.co.uk/article/1794205/best-manage-performance-remote-hybrid-workers" TargetMode="External"/><Relationship Id="rId5" Type="http://schemas.openxmlformats.org/officeDocument/2006/relationships/hyperlink" Target="https://worknest.com/blog/how-to-manage-performance-in-the-world-of-hybrid-work/" TargetMode="External"/><Relationship Id="rId4" Type="http://schemas.openxmlformats.org/officeDocument/2006/relationships/hyperlink" Target="https://www.cultureamp.com/blog/redesigning-performance-management-hybri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C5603E-4EE6-43B6-9597-AA6C2ABD3193}" type="slidenum">
              <a:rPr lang="en-GB" smtClean="0"/>
              <a:t>1</a:t>
            </a:fld>
            <a:endParaRPr lang="en-GB"/>
          </a:p>
        </p:txBody>
      </p:sp>
    </p:spTree>
    <p:extLst>
      <p:ext uri="{BB962C8B-B14F-4D97-AF65-F5344CB8AC3E}">
        <p14:creationId xmlns:p14="http://schemas.microsoft.com/office/powerpoint/2010/main" val="24689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r>
              <a:rPr lang="en-GB" dirty="0"/>
              <a:t>The last area to check-in</a:t>
            </a:r>
            <a:r>
              <a:rPr lang="en-GB" baseline="0" dirty="0"/>
              <a:t> on technology. Technology is simultaneously the cause of, and solution to, so many problems with remote working (like beer and life according to Homer Simpson).</a:t>
            </a:r>
          </a:p>
          <a:p>
            <a:endParaRPr lang="en-GB" baseline="0" dirty="0"/>
          </a:p>
          <a:p>
            <a:r>
              <a:rPr lang="en-GB" baseline="0" dirty="0"/>
              <a:t>Therefore as leaders and managers we need to be consistent in how we use it and how we encourage our teams to use it. This slide aims to offer some guidance. The links </a:t>
            </a:r>
            <a:r>
              <a:rPr lang="en-GB" dirty="0"/>
              <a:t>below are</a:t>
            </a:r>
            <a:r>
              <a:rPr lang="en-GB" baseline="0" dirty="0"/>
              <a:t> to some useful information about technology issues and solutions.</a:t>
            </a:r>
            <a:endParaRPr lang="en-GB" baseline="0" dirty="0">
              <a:cs typeface="Calibri"/>
            </a:endParaRPr>
          </a:p>
          <a:p>
            <a:r>
              <a:rPr lang="en-GB" dirty="0">
                <a:hlinkClick r:id="rId3"/>
              </a:rPr>
              <a:t>https://www.bbc.com/worklife/article/20200421-why-zoom-video-chats-are-so-exhausting</a:t>
            </a:r>
          </a:p>
          <a:p>
            <a:r>
              <a:rPr lang="en-GB" dirty="0">
                <a:hlinkClick r:id="rId4"/>
              </a:rPr>
              <a:t>http://www.exeter.ac.uk/it/ourittransformation/digitalhub/</a:t>
            </a:r>
            <a:endParaRPr lang="en-GB" dirty="0"/>
          </a:p>
          <a:p>
            <a:r>
              <a:rPr lang="en-GB" dirty="0">
                <a:hlinkClick r:id="rId5"/>
              </a:rPr>
              <a:t>https://www.youtube.com/watch?v=OgIUq-EjqNA</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fld id="{B58B31AF-F994-4A4D-AB4B-5FE8B2508027}" type="slidenum">
              <a:rPr lang="en-GB" smtClean="0"/>
              <a:t>12</a:t>
            </a:fld>
            <a:endParaRPr lang="en-GB"/>
          </a:p>
        </p:txBody>
      </p:sp>
    </p:spTree>
    <p:extLst>
      <p:ext uri="{BB962C8B-B14F-4D97-AF65-F5344CB8AC3E}">
        <p14:creationId xmlns:p14="http://schemas.microsoft.com/office/powerpoint/2010/main" val="69154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3"/>
              </a:rPr>
              <a:t>https://www.forbes.com/sites/googlecloud/2022/02/14/how-to-build-collaboration-equity-in-your-hybrid-workplace/?sh=23446a5c198d</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Accessed 16/02/2023</a:t>
            </a:r>
            <a:endParaRPr lang="en-GB"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a:t>
            </a:r>
            <a:r>
              <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Edge Magazine (</a:t>
            </a:r>
            <a:r>
              <a:rPr lang="en-GB" sz="18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pg</a:t>
            </a:r>
            <a:r>
              <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43 Autumn 2022) – The collaborative leader: To succeed in today’s world, it is vital to activate the power of the team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13</a:t>
            </a:fld>
            <a:endParaRPr lang="en-GB"/>
          </a:p>
        </p:txBody>
      </p:sp>
    </p:spTree>
    <p:extLst>
      <p:ext uri="{BB962C8B-B14F-4D97-AF65-F5344CB8AC3E}">
        <p14:creationId xmlns:p14="http://schemas.microsoft.com/office/powerpoint/2010/main" val="206921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14</a:t>
            </a:fld>
            <a:endParaRPr lang="en-GB"/>
          </a:p>
        </p:txBody>
      </p:sp>
    </p:spTree>
    <p:extLst>
      <p:ext uri="{BB962C8B-B14F-4D97-AF65-F5344CB8AC3E}">
        <p14:creationId xmlns:p14="http://schemas.microsoft.com/office/powerpoint/2010/main" val="102423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114300"/>
            <a:ext cx="4038600" cy="2271713"/>
          </a:xfrm>
        </p:spPr>
      </p:sp>
      <p:sp>
        <p:nvSpPr>
          <p:cNvPr id="3" name="Notes Placeholder 2"/>
          <p:cNvSpPr>
            <a:spLocks noGrp="1"/>
          </p:cNvSpPr>
          <p:nvPr>
            <p:ph type="body" idx="1"/>
          </p:nvPr>
        </p:nvSpPr>
        <p:spPr>
          <a:xfrm>
            <a:off x="681037" y="2479457"/>
            <a:ext cx="5448300" cy="7348756"/>
          </a:xfrm>
        </p:spPr>
        <p:txBody>
          <a:bodyPr/>
          <a:lstStyle/>
          <a:p>
            <a:r>
              <a:rPr lang="en-GB" b="1" u="sng"/>
              <a:t>Notes</a:t>
            </a:r>
          </a:p>
          <a:p>
            <a:r>
              <a:rPr lang="en-GB"/>
              <a:t>From</a:t>
            </a:r>
            <a:r>
              <a:rPr lang="en-GB" baseline="0"/>
              <a:t> reference </a:t>
            </a:r>
            <a:r>
              <a:rPr lang="en-GB" u="sng" baseline="0"/>
              <a:t>a</a:t>
            </a:r>
            <a:r>
              <a:rPr lang="en-GB" baseline="0"/>
              <a:t> on the slide: </a:t>
            </a:r>
            <a:r>
              <a:rPr lang="en-GB" i="1"/>
              <a:t>The leaders of virtual teams don't have the same powers of physical observation, and have to be creative in setting up structures and processes so that variations from expectations can be observed virtually. Leaders of virtual teams cannot assume that members are prepared for virtual meetings. Virtual team leaders have to sense when "electronic" silence means acquiescence rather than inattention. Leaders also have to ensure that the unique knowledge of each distributed person on the virtual team is being fully utilised.</a:t>
            </a:r>
          </a:p>
          <a:p>
            <a:endParaRPr lang="en-GB" i="1"/>
          </a:p>
          <a:p>
            <a:r>
              <a:rPr lang="en-GB" i="0" u="sng"/>
              <a:t>From Reference d on the slide:</a:t>
            </a: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Look to yourself first.</a:t>
            </a: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Crises can result in a loss of a sense of agency, as in a loss of control over your own life. </a:t>
            </a: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Having a sense of agency is important for your resilience levels, your stability as a person and your capacity to deal with conflict or change. So, take ownership and take action:</a:t>
            </a:r>
            <a:endParaRPr lang="en-GB">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Focus on critical problems</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Pick problems likely to happen</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Focus on what you can actually influence</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Prioritise the risks</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Brainstorm solutions</a:t>
            </a:r>
            <a:endParaRPr lang="en-GB">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Make a plan</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GB">
                <a:solidFill>
                  <a:srgbClr val="000000"/>
                </a:solidFill>
                <a:latin typeface="Calibri" panose="020F0502020204030204" pitchFamily="34" charset="0"/>
                <a:ea typeface="Calibri" panose="020F0502020204030204" pitchFamily="34" charset="0"/>
                <a:cs typeface="Arial" panose="020B0604020202020204" pitchFamily="34" charset="0"/>
              </a:rPr>
              <a:t>Nurture p</a:t>
            </a: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ositive relationships which have a great impact on your wellbeing, mental health and longevity</a:t>
            </a:r>
            <a:r>
              <a:rPr lang="en-GB" baseline="30000">
                <a:solidFill>
                  <a:srgbClr val="2DB2DD"/>
                </a:solidFill>
                <a:latin typeface="Calibri" panose="020F0502020204030204" pitchFamily="34" charset="0"/>
                <a:ea typeface="Times New Roman" panose="02020603050405020304" pitchFamily="18" charset="0"/>
                <a:cs typeface="Arial" panose="020B0604020202020204" pitchFamily="34" charset="0"/>
              </a:rPr>
              <a:t>.</a:t>
            </a: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L="342900" indent="-342900" fontAlgn="base">
              <a:buFont typeface="Wingdings" panose="05000000000000000000" pitchFamily="2" charset="2"/>
              <a:buChar char="Ø"/>
            </a:pPr>
            <a:endParaRPr lang="en-GB">
              <a:solidFill>
                <a:srgbClr val="000000"/>
              </a:solidFill>
              <a:latin typeface="Calibri" panose="020F0502020204030204" pitchFamily="34" charset="0"/>
              <a:cs typeface="Arial" panose="020B0604020202020204" pitchFamily="34" charset="0"/>
            </a:endParaRPr>
          </a:p>
          <a:p>
            <a:pPr marL="0" indent="0" fontAlgn="base">
              <a:buFont typeface="Wingdings" panose="05000000000000000000" pitchFamily="2" charset="2"/>
              <a:buNone/>
            </a:pPr>
            <a:endParaRPr lang="en-GB"/>
          </a:p>
          <a:p>
            <a:endParaRPr lang="en-GB" i="0" u="sng"/>
          </a:p>
          <a:p>
            <a:r>
              <a:rPr lang="en-GB" b="1" i="0" u="none"/>
              <a:t>References</a:t>
            </a:r>
          </a:p>
          <a:p>
            <a:r>
              <a:rPr lang="en-GB" sz="1200" baseline="30000" err="1"/>
              <a:t>a</a:t>
            </a:r>
            <a:r>
              <a:rPr lang="en-GB" sz="1200" err="1"/>
              <a:t>Malhotra</a:t>
            </a:r>
            <a:r>
              <a:rPr lang="en-GB" sz="1200"/>
              <a:t> A., Majchrzak A., Rosen B. (2007) Leading Virtual Teams. </a:t>
            </a:r>
            <a:r>
              <a:rPr lang="en-GB" sz="1200" i="1"/>
              <a:t>Academy of Management Perspectives </a:t>
            </a:r>
            <a:r>
              <a:rPr lang="en-GB" sz="1200" b="1"/>
              <a:t>21(1): </a:t>
            </a:r>
            <a:r>
              <a:rPr lang="en-GB" sz="1200"/>
              <a:t>60-70.</a:t>
            </a:r>
          </a:p>
          <a:p>
            <a:r>
              <a:rPr lang="en-GB" sz="1200" baseline="30000"/>
              <a:t>b </a:t>
            </a:r>
            <a:r>
              <a:rPr lang="en-GB" sz="1200"/>
              <a:t>Rice, C. Lawrence, A.D. Keith, R. Young, K. (2020) Leading Remote Teams: </a:t>
            </a:r>
            <a:r>
              <a:rPr lang="en-GB" sz="1200" b="0"/>
              <a:t>N</a:t>
            </a:r>
            <a:r>
              <a:rPr lang="en-GB" sz="1200"/>
              <a:t>ew Trends and Challenges for Managers. </a:t>
            </a:r>
            <a:r>
              <a:rPr lang="en-GB" sz="1200" i="1"/>
              <a:t>PSI White Paper</a:t>
            </a:r>
            <a:r>
              <a:rPr lang="en-GB" sz="1200"/>
              <a:t>.</a:t>
            </a:r>
          </a:p>
          <a:p>
            <a:r>
              <a:rPr lang="en-GB" sz="1200" baseline="30000" err="1"/>
              <a:t>c</a:t>
            </a:r>
            <a:r>
              <a:rPr lang="en-GB" sz="1200" err="1"/>
              <a:t>ACAS</a:t>
            </a:r>
            <a:r>
              <a:rPr lang="en-GB" sz="1200"/>
              <a:t> (2021). Supporting and managing staff in hybrid working.  </a:t>
            </a:r>
            <a:r>
              <a:rPr lang="en-GB" sz="1200">
                <a:hlinkClick r:id="rId3"/>
              </a:rPr>
              <a:t>https://www.acas.org.uk/supporting-and-managing-staff-in-hybrid-working</a:t>
            </a:r>
            <a:r>
              <a:rPr lang="en-GB" sz="1200"/>
              <a:t> Accessed 23/7/2021</a:t>
            </a:r>
          </a:p>
          <a:p>
            <a:r>
              <a:rPr lang="en-GB" sz="1200" baseline="30000" err="1"/>
              <a:t>d</a:t>
            </a:r>
            <a:r>
              <a:rPr lang="en-GB" sz="1200" err="1"/>
              <a:t>Noone</a:t>
            </a:r>
            <a:r>
              <a:rPr lang="en-GB" sz="1200"/>
              <a:t> and </a:t>
            </a:r>
            <a:r>
              <a:rPr lang="en-GB" sz="1200" err="1"/>
              <a:t>Forstner</a:t>
            </a:r>
            <a:r>
              <a:rPr lang="en-GB" sz="1200"/>
              <a:t>, 2020. Positive and mindful leader. </a:t>
            </a:r>
            <a:r>
              <a:rPr lang="en-GB" sz="1200">
                <a:hlinkClick r:id="rId4"/>
              </a:rPr>
              <a:t>https://www.positivemindfulleader.com/gain-perspective-take-control-use-opportunities/</a:t>
            </a:r>
            <a:r>
              <a:rPr lang="en-GB" sz="1200"/>
              <a:t> Accessed: 5/1/2021</a:t>
            </a:r>
          </a:p>
          <a:p>
            <a:r>
              <a:rPr lang="en-GB" i="0" baseline="30000" err="1"/>
              <a:t>e</a:t>
            </a:r>
            <a:r>
              <a:rPr lang="en-GB" i="0" err="1"/>
              <a:t>Foster</a:t>
            </a:r>
            <a:r>
              <a:rPr lang="en-GB" i="0"/>
              <a:t> a culture of belonging in the hybrid workplace. 2021. </a:t>
            </a:r>
            <a:r>
              <a:rPr lang="en-GB" i="1"/>
              <a:t>Harvard Business review. https://hbr-org.cdn.ampproject.org/c/s/hbr.org/amp/2021/08/fostering-a-culture-of-belonging-in-the-hybrid-workplace. </a:t>
            </a:r>
            <a:r>
              <a:rPr lang="en-GB" i="0"/>
              <a:t>Accessed 9/8/2021.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30000" err="1"/>
              <a:t>f</a:t>
            </a:r>
            <a:r>
              <a:rPr lang="en-GB" i="0" err="1"/>
              <a:t>Levermore</a:t>
            </a:r>
            <a:r>
              <a:rPr lang="en-GB" i="0"/>
              <a:t>, K. </a:t>
            </a:r>
            <a:r>
              <a:rPr lang="en-GB" sz="1200" b="0" i="1" kern="1200">
                <a:solidFill>
                  <a:schemeClr val="tx1"/>
                </a:solidFill>
                <a:effectLst/>
                <a:latin typeface="+mn-lt"/>
                <a:ea typeface="+mn-ea"/>
                <a:cs typeface="+mn-cs"/>
              </a:rPr>
              <a:t>The science of being an effective leader AND collaborator</a:t>
            </a:r>
            <a:r>
              <a:rPr lang="en-GB" sz="1200" b="0" i="0" kern="1200">
                <a:solidFill>
                  <a:schemeClr val="tx1"/>
                </a:solidFill>
                <a:effectLst/>
                <a:latin typeface="+mn-lt"/>
                <a:ea typeface="+mn-ea"/>
                <a:cs typeface="+mn-cs"/>
              </a:rPr>
              <a:t>. </a:t>
            </a:r>
            <a:r>
              <a:rPr lang="en-GB" i="0"/>
              <a:t>https://www.linkedin.com/pulse/how-effective-leader-collaborator-kirsten-levermore/. Accessed 31/3/2022.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30000"/>
              <a:t>g</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https://www.linkedin.com/pulse/how-conduct-performance-management-hybrid-work-environment-?trk=pulse-article</a:t>
            </a:r>
            <a:r>
              <a:rPr lang="en-GB" sz="1200">
                <a:effectLst/>
                <a:latin typeface="Calibri" panose="020F0502020204030204" pitchFamily="34" charset="0"/>
                <a:ea typeface="Calibri" panose="020F0502020204030204" pitchFamily="34" charset="0"/>
                <a:cs typeface="Times New Roman" panose="02020603050405020304" pitchFamily="18" charset="0"/>
              </a:rPr>
              <a:t> Accessed 16/02/2023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err="1"/>
              <a:t>h</a:t>
            </a:r>
            <a:r>
              <a:rPr lang="en-GB" sz="1200" err="1">
                <a:effectLst/>
                <a:latin typeface="Calibri" panose="020F0502020204030204" pitchFamily="34" charset="0"/>
                <a:ea typeface="Calibri" panose="020F0502020204030204" pitchFamily="34" charset="0"/>
                <a:cs typeface="Times New Roman" panose="02020603050405020304" pitchFamily="18" charset="0"/>
              </a:rPr>
              <a:t>Edge</a:t>
            </a:r>
            <a:r>
              <a:rPr lang="en-GB" sz="1200">
                <a:effectLst/>
                <a:latin typeface="Calibri" panose="020F0502020204030204" pitchFamily="34" charset="0"/>
                <a:ea typeface="Calibri" panose="020F0502020204030204" pitchFamily="34" charset="0"/>
                <a:cs typeface="Times New Roman" panose="02020603050405020304" pitchFamily="18" charset="0"/>
              </a:rPr>
              <a:t> Magazine (</a:t>
            </a:r>
            <a:r>
              <a:rPr lang="en-GB" sz="1200" err="1">
                <a:effectLst/>
                <a:latin typeface="Calibri" panose="020F0502020204030204" pitchFamily="34" charset="0"/>
                <a:ea typeface="Calibri" panose="020F0502020204030204" pitchFamily="34" charset="0"/>
                <a:cs typeface="Times New Roman" panose="02020603050405020304" pitchFamily="18" charset="0"/>
              </a:rPr>
              <a:t>pg</a:t>
            </a:r>
            <a:r>
              <a:rPr lang="en-GB" sz="1200">
                <a:effectLst/>
                <a:latin typeface="Calibri" panose="020F0502020204030204" pitchFamily="34" charset="0"/>
                <a:ea typeface="Calibri" panose="020F0502020204030204" pitchFamily="34" charset="0"/>
                <a:cs typeface="Times New Roman" panose="02020603050405020304" pitchFamily="18" charset="0"/>
              </a:rPr>
              <a:t> 13 Autumn 2022) – From good to great: How can we build more effective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300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p>
        </p:txBody>
      </p:sp>
      <p:sp>
        <p:nvSpPr>
          <p:cNvPr id="4" name="Slide Number Placeholder 3"/>
          <p:cNvSpPr>
            <a:spLocks noGrp="1"/>
          </p:cNvSpPr>
          <p:nvPr>
            <p:ph type="sldNum" sz="quarter" idx="10"/>
          </p:nvPr>
        </p:nvSpPr>
        <p:spPr/>
        <p:txBody>
          <a:bodyPr/>
          <a:lstStyle/>
          <a:p>
            <a:fld id="{B58B31AF-F994-4A4D-AB4B-5FE8B2508027}" type="slidenum">
              <a:rPr lang="en-GB" smtClean="0"/>
              <a:t>15</a:t>
            </a:fld>
            <a:endParaRPr lang="en-GB"/>
          </a:p>
        </p:txBody>
      </p:sp>
    </p:spTree>
    <p:extLst>
      <p:ext uri="{BB962C8B-B14F-4D97-AF65-F5344CB8AC3E}">
        <p14:creationId xmlns:p14="http://schemas.microsoft.com/office/powerpoint/2010/main" val="43216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30000"/>
              <a:t>1 </a:t>
            </a:r>
            <a:r>
              <a:rPr lang="en-GB"/>
              <a:t>CIPD (2021) </a:t>
            </a:r>
            <a:r>
              <a:rPr lang="en-GB" i="1"/>
              <a:t>Hybrid Working – practical guidance</a:t>
            </a:r>
            <a:r>
              <a:rPr lang="en-GB"/>
              <a:t>. https://www.cipd.co.uk/knowledge/fundamentals/relations/flexible-working/effective-hybrid-working</a:t>
            </a:r>
          </a:p>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16</a:t>
            </a:fld>
            <a:endParaRPr lang="en-GB"/>
          </a:p>
        </p:txBody>
      </p:sp>
    </p:spTree>
    <p:extLst>
      <p:ext uri="{BB962C8B-B14F-4D97-AF65-F5344CB8AC3E}">
        <p14:creationId xmlns:p14="http://schemas.microsoft.com/office/powerpoint/2010/main" val="264756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4725"/>
            <a:ext cx="5448300" cy="4659314"/>
          </a:xfrm>
        </p:spPr>
        <p:txBody>
          <a:bodyPr/>
          <a:lstStyle/>
          <a:p>
            <a:r>
              <a:rPr lang="en-GB" sz="1200" b="1" u="sng" baseline="0" dirty="0"/>
              <a:t>References</a:t>
            </a:r>
          </a:p>
          <a:p>
            <a:r>
              <a:rPr lang="en-GB" sz="1200" baseline="30000" dirty="0"/>
              <a:t>a </a:t>
            </a:r>
            <a:r>
              <a:rPr lang="en-GB" sz="1200" dirty="0"/>
              <a:t>Cramton, C.D. (2001) The Mutual Knowledge Problem and Its Consequences for Dispersed Collaboration. </a:t>
            </a:r>
            <a:r>
              <a:rPr lang="en-GB" sz="1200" i="1" dirty="0"/>
              <a:t>Journal of Organisation Science </a:t>
            </a:r>
            <a:r>
              <a:rPr lang="en-GB" sz="1200" b="1" dirty="0"/>
              <a:t>12(3)</a:t>
            </a:r>
            <a:r>
              <a:rPr lang="en-GB" sz="1200" b="0" dirty="0"/>
              <a:t>: </a:t>
            </a:r>
            <a:r>
              <a:rPr lang="en-GB" sz="1200" dirty="0"/>
              <a:t>253-392</a:t>
            </a:r>
          </a:p>
          <a:p>
            <a:r>
              <a:rPr lang="en-GB" sz="1200" baseline="30000" dirty="0"/>
              <a:t>b  </a:t>
            </a:r>
            <a:r>
              <a:rPr lang="en-GB" sz="1200" dirty="0"/>
              <a:t>Timothy D. Golden, T.D. (2006) The role of relationships in understanding telecommuter satisfaction. </a:t>
            </a:r>
            <a:r>
              <a:rPr lang="en-GB" sz="1200" i="1" dirty="0"/>
              <a:t>Journal of Organisational Behaviour</a:t>
            </a:r>
            <a:r>
              <a:rPr lang="en-GB" sz="1200" dirty="0"/>
              <a:t> </a:t>
            </a:r>
            <a:r>
              <a:rPr lang="en-GB" sz="1200" b="1" dirty="0"/>
              <a:t>27(3)</a:t>
            </a:r>
            <a:r>
              <a:rPr lang="en-GB" sz="1200" dirty="0"/>
              <a:t>: 319-340</a:t>
            </a:r>
          </a:p>
          <a:p>
            <a:r>
              <a:rPr lang="en-GB" sz="1200" dirty="0">
                <a:hlinkClick r:id="rId3"/>
              </a:rPr>
              <a:t>https://doi.org/10.1002/job.369</a:t>
            </a:r>
            <a:endParaRPr lang="en-GB" sz="1200" dirty="0"/>
          </a:p>
          <a:p>
            <a:r>
              <a:rPr lang="en-GB" sz="1200" baseline="30000" dirty="0"/>
              <a:t>c</a:t>
            </a:r>
            <a:r>
              <a:rPr lang="en-GB" sz="1200" dirty="0"/>
              <a:t> </a:t>
            </a:r>
            <a:r>
              <a:rPr lang="en-GB" sz="1200" dirty="0" err="1"/>
              <a:t>Kossek</a:t>
            </a:r>
            <a:r>
              <a:rPr lang="en-GB" sz="1200" dirty="0"/>
              <a:t> A.E., </a:t>
            </a:r>
            <a:r>
              <a:rPr lang="en-GB" sz="1200" dirty="0" err="1"/>
              <a:t>Lautsch</a:t>
            </a:r>
            <a:r>
              <a:rPr lang="en-GB" sz="1200" dirty="0"/>
              <a:t> B.A., Eaton S.C. (2006) Telecommuting, control, and boundary management: Correlates of policy use and practice, job control, and work–family effectiveness. </a:t>
            </a:r>
            <a:r>
              <a:rPr lang="en-GB" sz="1200" i="1" dirty="0"/>
              <a:t>Journal of Vocational Behaviour </a:t>
            </a:r>
            <a:r>
              <a:rPr lang="en-GB" sz="1200" b="1" dirty="0"/>
              <a:t>68(2)</a:t>
            </a:r>
            <a:r>
              <a:rPr lang="en-GB" sz="1200" dirty="0"/>
              <a:t>: 347-367. https://pubsonline.informs.org/doi/abs/10.1287/orsc.12.3.346.10098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a:t>d </a:t>
            </a:r>
            <a:r>
              <a:rPr lang="en-GB" sz="1200" dirty="0" err="1"/>
              <a:t>Bartel</a:t>
            </a:r>
            <a:r>
              <a:rPr lang="en-GB" sz="1200" dirty="0"/>
              <a:t> C.A., </a:t>
            </a:r>
            <a:r>
              <a:rPr lang="en-GB" sz="1200" dirty="0" err="1"/>
              <a:t>Wrzesniewski</a:t>
            </a:r>
            <a:r>
              <a:rPr lang="en-GB" sz="1200" dirty="0"/>
              <a:t> A., </a:t>
            </a:r>
            <a:r>
              <a:rPr lang="en-GB" sz="1200" dirty="0" err="1"/>
              <a:t>Wiesenfeld</a:t>
            </a:r>
            <a:r>
              <a:rPr lang="en-GB" sz="1200" dirty="0"/>
              <a:t> B.M. (2011) Knowing Where You Stand: Physical Isolation, Perceived Respect, and Organizational Identification Among Virtual Employees. </a:t>
            </a:r>
            <a:r>
              <a:rPr lang="en-GB" sz="1200" i="1" dirty="0"/>
              <a:t>Journal of Organisation Science </a:t>
            </a:r>
            <a:r>
              <a:rPr lang="en-GB" sz="1200" b="1" dirty="0"/>
              <a:t>23(3)</a:t>
            </a:r>
            <a:r>
              <a:rPr lang="en-GB" sz="1200" dirty="0"/>
              <a:t>: 597-906.</a:t>
            </a:r>
          </a:p>
          <a:p>
            <a:r>
              <a:rPr lang="en-GB" sz="1200" baseline="30000" dirty="0"/>
              <a:t>e </a:t>
            </a:r>
            <a:r>
              <a:rPr lang="en-GB" sz="1200" dirty="0" err="1"/>
              <a:t>Hollema</a:t>
            </a:r>
            <a:r>
              <a:rPr lang="en-GB" sz="1200" dirty="0"/>
              <a:t>, T.S. (2019) </a:t>
            </a:r>
            <a:r>
              <a:rPr lang="en-GB" sz="1200" i="1" dirty="0"/>
              <a:t>It's not just about technology: understanding virtual leadership</a:t>
            </a:r>
            <a:r>
              <a:rPr lang="en-GB" sz="1200" dirty="0"/>
              <a:t>. Training Industry online article. Accessed 30/7/2020.</a:t>
            </a:r>
          </a:p>
          <a:p>
            <a:r>
              <a:rPr lang="en-GB" sz="1200" dirty="0">
                <a:hlinkClick r:id="rId4"/>
              </a:rPr>
              <a:t>https://trainingindustry.com/articles/leadership/its-not-just-about-technology-understanding-virtual-leadership/</a:t>
            </a:r>
            <a:endParaRPr lang="en-GB" sz="1200" dirty="0"/>
          </a:p>
          <a:p>
            <a:r>
              <a:rPr lang="en-GB" sz="1200" baseline="30000" dirty="0"/>
              <a:t>F</a:t>
            </a:r>
            <a:r>
              <a:rPr lang="en-GB" sz="1200" dirty="0"/>
              <a:t> </a:t>
            </a:r>
            <a:r>
              <a:rPr lang="en-GB" sz="1200" dirty="0">
                <a:hlinkClick r:id="rId5"/>
              </a:rPr>
              <a:t>https://www.executivegrapevine.com/content/article/2020-08-04-why-didigtal-presenteeism-is-your-biggest-threat. </a:t>
            </a:r>
            <a:r>
              <a:rPr lang="en-GB" sz="1200" dirty="0"/>
              <a:t>Accessed 15/8/2020.</a:t>
            </a:r>
            <a:endParaRPr lang="en-GB" sz="1200" u="sng" dirty="0"/>
          </a:p>
          <a:p>
            <a:r>
              <a:rPr lang="en-GB" sz="1200" baseline="30000" dirty="0" err="1"/>
              <a:t>g</a:t>
            </a:r>
            <a:r>
              <a:rPr lang="en-GB" sz="1200" dirty="0" err="1"/>
              <a:t>The</a:t>
            </a:r>
            <a:r>
              <a:rPr lang="en-GB" sz="1200" dirty="0"/>
              <a:t> next disruption is hybrid work – are we ready? The Work Trent Index. </a:t>
            </a:r>
            <a:r>
              <a:rPr lang="en-GB" sz="1200" dirty="0">
                <a:hlinkClick r:id="rId6"/>
              </a:rPr>
              <a:t>https://www.microsoft.com/en-us/worklab/work-trend-index/hybrid-work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h</a:t>
            </a:r>
            <a:r>
              <a:rPr lang="en-GB" sz="1200" baseline="0" dirty="0" err="1"/>
              <a:t>The</a:t>
            </a:r>
            <a:r>
              <a:rPr lang="en-GB" sz="1200" baseline="0" dirty="0"/>
              <a:t> Guardian (2021). It doesn’t just stop: do we need a law to ban out of hours emails?. https://www.theguardian.com/money/2021/jun/29/it-just-doesnt-stop-do-we-need-a-new-law-to-ban-out-of-hours-emails. Accessed 28/7/2021.</a:t>
            </a:r>
          </a:p>
          <a:p>
            <a:endParaRPr lang="en-GB" sz="1200" dirty="0"/>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17</a:t>
            </a:fld>
            <a:endParaRPr lang="en-GB"/>
          </a:p>
        </p:txBody>
      </p:sp>
    </p:spTree>
    <p:extLst>
      <p:ext uri="{BB962C8B-B14F-4D97-AF65-F5344CB8AC3E}">
        <p14:creationId xmlns:p14="http://schemas.microsoft.com/office/powerpoint/2010/main" val="178820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18</a:t>
            </a:fld>
            <a:endParaRPr lang="en-GB"/>
          </a:p>
        </p:txBody>
      </p:sp>
    </p:spTree>
    <p:extLst>
      <p:ext uri="{BB962C8B-B14F-4D97-AF65-F5344CB8AC3E}">
        <p14:creationId xmlns:p14="http://schemas.microsoft.com/office/powerpoint/2010/main" val="560239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Notes</a:t>
            </a:r>
          </a:p>
          <a:p>
            <a:r>
              <a:rPr lang="en-GB" dirty="0"/>
              <a:t>As well as the more “command and control” style that the advent of the</a:t>
            </a:r>
            <a:r>
              <a:rPr lang="en-GB" baseline="0" dirty="0"/>
              <a:t> COVID pandemic required (as in “crisis mode” in previous slide), leaders need to also be adaptable to the changing situation and flex their style accordingly. What we need now are people who are more able to cultivate a sense of togetherness (see reference </a:t>
            </a:r>
            <a:r>
              <a:rPr lang="en-GB" u="sng" baseline="0" dirty="0"/>
              <a:t>c</a:t>
            </a:r>
            <a:r>
              <a:rPr lang="en-GB" baseline="0" dirty="0"/>
              <a:t> in the slide).</a:t>
            </a:r>
          </a:p>
          <a:p>
            <a:endParaRPr lang="en-GB" dirty="0"/>
          </a:p>
          <a:p>
            <a:r>
              <a:rPr lang="en-GB" dirty="0"/>
              <a:t>Compassionate</a:t>
            </a:r>
            <a:r>
              <a:rPr lang="en-GB" baseline="0" dirty="0"/>
              <a:t> Leadership has been brought into the spotlight in the NHS in the UK by Michael West (The Kings Fund) who’s mission has been to “make the NHS a better place to work” working to the NHS’s interim People Plan. He describes this in more detail in a series of presentations and Q&amp;As on YouTube .</a:t>
            </a:r>
          </a:p>
          <a:p>
            <a:endParaRPr lang="en-GB" baseline="0" dirty="0"/>
          </a:p>
          <a:p>
            <a:r>
              <a:rPr lang="en-GB" b="1" baseline="0" dirty="0"/>
              <a:t>References</a:t>
            </a:r>
          </a:p>
          <a:p>
            <a:pPr>
              <a:spcAft>
                <a:spcPts val="300"/>
              </a:spcAft>
            </a:pPr>
            <a:r>
              <a:rPr lang="en-GB" sz="1200" baseline="30000" dirty="0" err="1"/>
              <a:t>a</a:t>
            </a:r>
            <a:r>
              <a:rPr lang="en-GB" sz="1200" dirty="0" err="1"/>
              <a:t>Michael</a:t>
            </a:r>
            <a:r>
              <a:rPr lang="en-GB" sz="1200" dirty="0"/>
              <a:t> West on Compassionate and Inclusive leadership: </a:t>
            </a:r>
            <a:r>
              <a:rPr lang="en-GB" sz="1200" dirty="0">
                <a:hlinkClick r:id="rId3"/>
              </a:rPr>
              <a:t>https://www.youtube.com/watch?v=RrPmMwg9X8s</a:t>
            </a:r>
            <a:r>
              <a:rPr lang="en-GB" sz="1200" dirty="0"/>
              <a:t> Accessed: 5/1/2021.</a:t>
            </a:r>
          </a:p>
          <a:p>
            <a:r>
              <a:rPr lang="en-GB" sz="1200" baseline="30000" dirty="0" err="1"/>
              <a:t>b</a:t>
            </a:r>
            <a:r>
              <a:rPr lang="en-GB" sz="1200" dirty="0" err="1"/>
              <a:t>Nancy</a:t>
            </a:r>
            <a:r>
              <a:rPr lang="en-GB" sz="1200" dirty="0"/>
              <a:t> Kline and the Thinking Environment: </a:t>
            </a:r>
            <a:r>
              <a:rPr lang="en-GB" sz="1200" dirty="0">
                <a:hlinkClick r:id="rId4"/>
              </a:rPr>
              <a:t>https://www.timetothink.com/nancy-kline/</a:t>
            </a:r>
            <a:r>
              <a:rPr lang="en-GB" sz="1200" dirty="0"/>
              <a:t> Accessed: 5/1/2021.</a:t>
            </a:r>
          </a:p>
          <a:p>
            <a:r>
              <a:rPr lang="en-GB" sz="1200" baseline="30000" dirty="0" err="1"/>
              <a:t>c</a:t>
            </a:r>
            <a:r>
              <a:rPr lang="en-GB" sz="1200" dirty="0" err="1"/>
              <a:t>Hazlehurst</a:t>
            </a:r>
            <a:r>
              <a:rPr lang="en-GB" sz="1200" dirty="0"/>
              <a:t>, J. (2021). The path through uncertainty. </a:t>
            </a:r>
            <a:r>
              <a:rPr lang="en-GB" sz="1200" i="1" dirty="0"/>
              <a:t>Journal of the Institute of Leadership and Management</a:t>
            </a:r>
            <a:r>
              <a:rPr lang="en-GB" sz="1200" dirty="0"/>
              <a:t>, </a:t>
            </a:r>
            <a:r>
              <a:rPr lang="en-GB" sz="1200" b="1" dirty="0"/>
              <a:t>Summer 2021</a:t>
            </a:r>
            <a:r>
              <a:rPr lang="en-GB" sz="1200" dirty="0"/>
              <a:t>, 28-31.</a:t>
            </a:r>
          </a:p>
          <a:p>
            <a:endParaRPr lang="en-GB" dirty="0"/>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19</a:t>
            </a:fld>
            <a:endParaRPr lang="en-GB"/>
          </a:p>
        </p:txBody>
      </p:sp>
    </p:spTree>
    <p:extLst>
      <p:ext uri="{BB962C8B-B14F-4D97-AF65-F5344CB8AC3E}">
        <p14:creationId xmlns:p14="http://schemas.microsoft.com/office/powerpoint/2010/main" val="26136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34938"/>
            <a:ext cx="5965825" cy="3355975"/>
          </a:xfrm>
        </p:spPr>
      </p:sp>
      <p:sp>
        <p:nvSpPr>
          <p:cNvPr id="3" name="Notes Placeholder 2"/>
          <p:cNvSpPr>
            <a:spLocks noGrp="1"/>
          </p:cNvSpPr>
          <p:nvPr>
            <p:ph type="body" idx="1"/>
          </p:nvPr>
        </p:nvSpPr>
        <p:spPr>
          <a:xfrm>
            <a:off x="681037" y="3490356"/>
            <a:ext cx="5448300" cy="6452157"/>
          </a:xfrm>
        </p:spPr>
        <p:txBody>
          <a:bodyPr/>
          <a:lstStyle/>
          <a:p>
            <a:r>
              <a:rPr lang="en-GB" b="1"/>
              <a:t>Notes</a:t>
            </a:r>
          </a:p>
          <a:p>
            <a:r>
              <a:rPr lang="en-GB"/>
              <a:t>Clearly</a:t>
            </a:r>
            <a:r>
              <a:rPr lang="en-GB" baseline="0"/>
              <a:t> the more often you demonstrate each of these characteristics the more often you are acting positively and with compassion. Most of us will find that we are like this whenever we can be, so this is just a reminder of the things you can do to be </a:t>
            </a:r>
            <a:r>
              <a:rPr lang="en-GB" i="1" baseline="0"/>
              <a:t>more</a:t>
            </a:r>
            <a:r>
              <a:rPr lang="en-GB" baseline="0"/>
              <a:t> positive and </a:t>
            </a:r>
            <a:r>
              <a:rPr lang="en-GB" i="1" baseline="0"/>
              <a:t>more</a:t>
            </a:r>
            <a:r>
              <a:rPr lang="en-GB" baseline="0"/>
              <a:t> compassionate which are both more important during times of crisis.</a:t>
            </a:r>
          </a:p>
          <a:p>
            <a:endParaRPr lang="en-GB" baseline="0"/>
          </a:p>
          <a:p>
            <a:r>
              <a:rPr lang="en-GB" baseline="0"/>
              <a:t>If there are many areas where you have marked “sometimes” then try to move that score towards the “always” end of the bar, understanding that we are all human, have bad days, forget things and are under a different sort of stress at the moment. </a:t>
            </a:r>
          </a:p>
          <a:p>
            <a:endParaRPr lang="en-GB" baseline="0"/>
          </a:p>
          <a:p>
            <a:r>
              <a:rPr lang="en-GB" u="sng" baseline="0"/>
              <a:t>Authenticity is important </a:t>
            </a:r>
            <a:r>
              <a:rPr lang="en-GB" baseline="0"/>
              <a:t>– there is nothing worse than reluctant appreciation or insincere kindness. There is no room for sarcasm or cynicism here either, despite a natural </a:t>
            </a:r>
            <a:r>
              <a:rPr lang="en-GB" baseline="0" err="1"/>
              <a:t>tendency</a:t>
            </a:r>
            <a:r>
              <a:rPr lang="en-GB" baseline="30000" err="1"/>
              <a:t>a</a:t>
            </a:r>
            <a:r>
              <a:rPr lang="en-GB" baseline="0"/>
              <a:t> to see the negatives now and in the future.</a:t>
            </a:r>
          </a:p>
          <a:p>
            <a:endParaRPr lang="en-GB" baseline="0"/>
          </a:p>
          <a:p>
            <a:r>
              <a:rPr lang="en-GB" baseline="0"/>
              <a:t>In terms of the style of leadership, “compassionate” is aligned with “affiliative” and “</a:t>
            </a:r>
            <a:r>
              <a:rPr lang="en-GB" baseline="0" err="1"/>
              <a:t>authentic”</a:t>
            </a:r>
            <a:r>
              <a:rPr lang="en-GB" baseline="30000" err="1"/>
              <a:t>b</a:t>
            </a:r>
            <a:r>
              <a:rPr lang="en-GB" baseline="0"/>
              <a:t>. However there have been </a:t>
            </a:r>
            <a:r>
              <a:rPr lang="en-GB" baseline="0" err="1"/>
              <a:t>challenges</a:t>
            </a:r>
            <a:r>
              <a:rPr lang="en-GB" baseline="30000" err="1"/>
              <a:t>c</a:t>
            </a:r>
            <a:r>
              <a:rPr lang="en-GB" baseline="0"/>
              <a:t> to the whole concept of definitive leadership styles so we must be careful of how much we pigeonhole ourselves. Better, then, to simply aspire to do more of what has been proved to work when developing, supporting and managing individuals and teams and indeed what you have found works best for you and those around you.</a:t>
            </a:r>
          </a:p>
          <a:p>
            <a:endParaRPr lang="en-GB" baseline="0"/>
          </a:p>
          <a:p>
            <a:r>
              <a:rPr lang="en-GB" baseline="0"/>
              <a:t>Be prepared to flex!</a:t>
            </a:r>
          </a:p>
          <a:p>
            <a:endParaRPr lang="en-GB" baseline="0"/>
          </a:p>
          <a:p>
            <a:r>
              <a:rPr lang="en-GB" b="1" baseline="0"/>
              <a:t>References</a:t>
            </a:r>
          </a:p>
          <a:p>
            <a:r>
              <a:rPr lang="en-GB" sz="1200" kern="1200" baseline="30000" err="1">
                <a:solidFill>
                  <a:schemeClr val="tx1"/>
                </a:solidFill>
                <a:effectLst/>
                <a:latin typeface="+mn-lt"/>
                <a:ea typeface="+mn-ea"/>
                <a:cs typeface="+mn-cs"/>
              </a:rPr>
              <a:t>a</a:t>
            </a:r>
            <a:r>
              <a:rPr lang="en-GB" sz="1200" kern="1200" baseline="0" err="1">
                <a:solidFill>
                  <a:schemeClr val="tx1"/>
                </a:solidFill>
                <a:effectLst/>
                <a:latin typeface="+mn-lt"/>
                <a:ea typeface="+mn-ea"/>
                <a:cs typeface="+mn-cs"/>
              </a:rPr>
              <a:t>Plous</a:t>
            </a:r>
            <a:r>
              <a:rPr lang="en-GB" sz="1200" kern="1200" baseline="0">
                <a:solidFill>
                  <a:schemeClr val="tx1"/>
                </a:solidFill>
                <a:effectLst/>
                <a:latin typeface="+mn-lt"/>
                <a:ea typeface="+mn-ea"/>
                <a:cs typeface="+mn-cs"/>
              </a:rPr>
              <a:t>, S. (1993) </a:t>
            </a:r>
            <a:r>
              <a:rPr lang="en-GB" sz="1200" b="0" i="1" kern="1200" baseline="0">
                <a:solidFill>
                  <a:schemeClr val="tx1"/>
                </a:solidFill>
                <a:effectLst/>
                <a:latin typeface="+mn-lt"/>
                <a:ea typeface="+mn-ea"/>
                <a:cs typeface="+mn-cs"/>
              </a:rPr>
              <a:t>The Psychology of Judgement and Decision-Making</a:t>
            </a:r>
            <a:r>
              <a:rPr lang="en-GB" sz="1200" kern="1200" baseline="0">
                <a:solidFill>
                  <a:schemeClr val="tx1"/>
                </a:solidFill>
                <a:effectLst/>
                <a:latin typeface="+mn-lt"/>
                <a:ea typeface="+mn-ea"/>
                <a:cs typeface="+mn-cs"/>
              </a:rPr>
              <a:t>. London: McGraw-Hill.</a:t>
            </a:r>
          </a:p>
          <a:p>
            <a:r>
              <a:rPr lang="en-GB" sz="1200" kern="1200" baseline="30000" err="1">
                <a:solidFill>
                  <a:schemeClr val="tx1"/>
                </a:solidFill>
                <a:effectLst/>
                <a:latin typeface="+mn-lt"/>
                <a:ea typeface="+mn-ea"/>
                <a:cs typeface="+mn-cs"/>
              </a:rPr>
              <a:t>b</a:t>
            </a:r>
            <a:r>
              <a:rPr lang="en-GB" sz="1200" b="0" i="0" kern="1200" err="1">
                <a:solidFill>
                  <a:schemeClr val="tx1"/>
                </a:solidFill>
                <a:effectLst/>
                <a:latin typeface="+mn-lt"/>
                <a:ea typeface="+mn-ea"/>
                <a:cs typeface="+mn-cs"/>
              </a:rPr>
              <a:t>Fischer,T</a:t>
            </a:r>
            <a:r>
              <a:rPr lang="en-GB" sz="1200" b="0" i="0" kern="1200">
                <a:solidFill>
                  <a:schemeClr val="tx1"/>
                </a:solidFill>
                <a:effectLst/>
                <a:latin typeface="+mn-lt"/>
                <a:ea typeface="+mn-ea"/>
                <a:cs typeface="+mn-cs"/>
              </a:rPr>
              <a:t>. (2018) </a:t>
            </a:r>
            <a:r>
              <a:rPr lang="en-GB" sz="1200" b="0" i="1" kern="1200">
                <a:solidFill>
                  <a:schemeClr val="tx1"/>
                </a:solidFill>
                <a:effectLst/>
                <a:latin typeface="+mn-lt"/>
                <a:ea typeface="+mn-ea"/>
                <a:cs typeface="+mn-cs"/>
              </a:rPr>
              <a:t>Leadership: Processes and ambiguities </a:t>
            </a:r>
            <a:r>
              <a:rPr lang="en-GB" sz="1200" b="0" i="0" kern="1200">
                <a:solidFill>
                  <a:schemeClr val="tx1"/>
                </a:solidFill>
                <a:effectLst/>
                <a:latin typeface="+mn-lt"/>
                <a:ea typeface="+mn-ea"/>
                <a:cs typeface="+mn-cs"/>
              </a:rPr>
              <a:t>Ph.D. thesis, University of Lausanne Press, Lausanne </a:t>
            </a:r>
            <a:r>
              <a:rPr lang="en-GB" sz="1200" b="0" i="0" u="none" strike="noStrike" kern="1200">
                <a:solidFill>
                  <a:schemeClr val="tx1"/>
                </a:solidFill>
                <a:effectLst/>
                <a:latin typeface="+mn-lt"/>
                <a:ea typeface="+mn-ea"/>
                <a:cs typeface="+mn-cs"/>
                <a:hlinkClick r:id="rId3"/>
              </a:rPr>
              <a:t>Google Scholar</a:t>
            </a:r>
            <a:r>
              <a:rPr lang="en-GB" sz="1200" b="0" i="0" u="none" strike="noStrike"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(p. 67)</a:t>
            </a:r>
          </a:p>
          <a:p>
            <a:r>
              <a:rPr lang="en-GB" baseline="30000" err="1"/>
              <a:t>c</a:t>
            </a:r>
            <a:r>
              <a:rPr lang="en-GB" baseline="0" err="1"/>
              <a:t>Alvesson</a:t>
            </a:r>
            <a:r>
              <a:rPr lang="en-GB" baseline="0"/>
              <a:t>, M. (2020) </a:t>
            </a:r>
            <a:r>
              <a:rPr lang="en-GB" i="1" baseline="0"/>
              <a:t>Upbeat leadership: A recipe for – or against – “successful” leadership studies</a:t>
            </a:r>
            <a:r>
              <a:rPr lang="en-GB" baseline="0"/>
              <a:t>.</a:t>
            </a:r>
          </a:p>
          <a:p>
            <a:r>
              <a:rPr lang="en-GB" i="1" baseline="0"/>
              <a:t>The Leadership Quarterly </a:t>
            </a:r>
            <a:r>
              <a:rPr lang="en-GB" baseline="0"/>
              <a:t>101439. (online)</a:t>
            </a:r>
          </a:p>
          <a:p>
            <a:r>
              <a:rPr lang="en-GB" baseline="0"/>
              <a:t>https://doi.org/10.1016/j.leaqua.2020.101439. http://www.sciencedirect.com/science/article/pii/S1048984320300667</a:t>
            </a:r>
          </a:p>
          <a:p>
            <a:endParaRPr lang="en-GB" baseline="0"/>
          </a:p>
        </p:txBody>
      </p:sp>
      <p:sp>
        <p:nvSpPr>
          <p:cNvPr id="4" name="Slide Number Placeholder 3"/>
          <p:cNvSpPr>
            <a:spLocks noGrp="1"/>
          </p:cNvSpPr>
          <p:nvPr>
            <p:ph type="sldNum" sz="quarter" idx="10"/>
          </p:nvPr>
        </p:nvSpPr>
        <p:spPr/>
        <p:txBody>
          <a:bodyPr/>
          <a:lstStyle/>
          <a:p>
            <a:fld id="{B58B31AF-F994-4A4D-AB4B-5FE8B2508027}" type="slidenum">
              <a:rPr lang="en-GB" smtClean="0"/>
              <a:t>20</a:t>
            </a:fld>
            <a:endParaRPr lang="en-GB"/>
          </a:p>
        </p:txBody>
      </p:sp>
    </p:spTree>
    <p:extLst>
      <p:ext uri="{BB962C8B-B14F-4D97-AF65-F5344CB8AC3E}">
        <p14:creationId xmlns:p14="http://schemas.microsoft.com/office/powerpoint/2010/main" val="427111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21</a:t>
            </a:fld>
            <a:endParaRPr lang="en-GB"/>
          </a:p>
        </p:txBody>
      </p:sp>
    </p:spTree>
    <p:extLst>
      <p:ext uri="{BB962C8B-B14F-4D97-AF65-F5344CB8AC3E}">
        <p14:creationId xmlns:p14="http://schemas.microsoft.com/office/powerpoint/2010/main" val="71567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455A33F-C8A7-DE49-A7E8-C404C3272368}" type="slidenum">
              <a:rPr lang="en-US" smtClean="0"/>
              <a:t>2</a:t>
            </a:fld>
            <a:endParaRPr lang="en-US"/>
          </a:p>
        </p:txBody>
      </p:sp>
    </p:spTree>
    <p:extLst>
      <p:ext uri="{BB962C8B-B14F-4D97-AF65-F5344CB8AC3E}">
        <p14:creationId xmlns:p14="http://schemas.microsoft.com/office/powerpoint/2010/main" val="3720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22</a:t>
            </a:fld>
            <a:endParaRPr lang="en-GB"/>
          </a:p>
        </p:txBody>
      </p:sp>
    </p:spTree>
    <p:extLst>
      <p:ext uri="{BB962C8B-B14F-4D97-AF65-F5344CB8AC3E}">
        <p14:creationId xmlns:p14="http://schemas.microsoft.com/office/powerpoint/2010/main" val="335613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23</a:t>
            </a:fld>
            <a:endParaRPr lang="en-GB"/>
          </a:p>
        </p:txBody>
      </p:sp>
    </p:spTree>
    <p:extLst>
      <p:ext uri="{BB962C8B-B14F-4D97-AF65-F5344CB8AC3E}">
        <p14:creationId xmlns:p14="http://schemas.microsoft.com/office/powerpoint/2010/main" val="155108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24</a:t>
            </a:fld>
            <a:endParaRPr lang="en-GB"/>
          </a:p>
        </p:txBody>
      </p:sp>
    </p:spTree>
    <p:extLst>
      <p:ext uri="{BB962C8B-B14F-4D97-AF65-F5344CB8AC3E}">
        <p14:creationId xmlns:p14="http://schemas.microsoft.com/office/powerpoint/2010/main" val="23216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25</a:t>
            </a:fld>
            <a:endParaRPr lang="en-GB"/>
          </a:p>
        </p:txBody>
      </p:sp>
    </p:spTree>
    <p:extLst>
      <p:ext uri="{BB962C8B-B14F-4D97-AF65-F5344CB8AC3E}">
        <p14:creationId xmlns:p14="http://schemas.microsoft.com/office/powerpoint/2010/main" val="260710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baseline="0" dirty="0"/>
              <a:t>Notes</a:t>
            </a:r>
          </a:p>
          <a:p>
            <a:r>
              <a:rPr lang="en-GB" sz="1200" baseline="0" dirty="0"/>
              <a:t>The pandemic has changed our working world considerably in the short and medium term, but remote working has been around for decades and there are some issues that have been well researched over the years that we are now encountering more commonly as we are thrust into this way of working.</a:t>
            </a:r>
          </a:p>
          <a:p>
            <a:endParaRPr lang="en-GB" sz="1200" baseline="0" dirty="0"/>
          </a:p>
          <a:p>
            <a:r>
              <a:rPr lang="en-GB" sz="1200" baseline="0" dirty="0"/>
              <a:t>Significant business changes not just new ways of working but also Big Conversations outcomes, Strategy 2030, Digital, EA Review, </a:t>
            </a:r>
            <a:r>
              <a:rPr lang="en-GB" sz="1200" baseline="0" dirty="0" err="1"/>
              <a:t>FoW</a:t>
            </a:r>
            <a:r>
              <a:rPr lang="en-GB" sz="1200" baseline="0" dirty="0"/>
              <a:t>, new EDI initiatives, EP, EL, new Global strategy etc…</a:t>
            </a:r>
          </a:p>
          <a:p>
            <a:endParaRPr lang="en-GB" sz="1200" baseline="0" dirty="0"/>
          </a:p>
          <a:p>
            <a:r>
              <a:rPr lang="en-GB" sz="1200" b="0" i="0" kern="1200" dirty="0">
                <a:solidFill>
                  <a:schemeClr val="tx1"/>
                </a:solidFill>
                <a:effectLst/>
                <a:latin typeface="+mn-lt"/>
                <a:ea typeface="+mn-ea"/>
                <a:cs typeface="+mn-cs"/>
              </a:rPr>
              <a:t>Many of us are still functioning from cultures, norms, relationships, and practices that were in place prior to the pandemic. If we wish to change or adapt any of those factors in the future, it will be difficult without some degree of physical presence. This means the office is not going to disappear - but it </a:t>
            </a:r>
            <a:r>
              <a:rPr lang="en-GB" sz="1200" b="0" i="1" kern="1200" dirty="0">
                <a:solidFill>
                  <a:schemeClr val="tx1"/>
                </a:solidFill>
                <a:effectLst/>
                <a:latin typeface="+mn-lt"/>
                <a:ea typeface="+mn-ea"/>
                <a:cs typeface="+mn-cs"/>
              </a:rPr>
              <a:t>will </a:t>
            </a:r>
            <a:r>
              <a:rPr lang="en-GB" sz="1200" b="0" i="0" kern="1200" dirty="0">
                <a:solidFill>
                  <a:schemeClr val="tx1"/>
                </a:solidFill>
                <a:effectLst/>
                <a:latin typeface="+mn-lt"/>
                <a:ea typeface="+mn-ea"/>
                <a:cs typeface="+mn-cs"/>
              </a:rPr>
              <a:t>require a fresh, new approach. People will still need places where they can come together, connect, build relationships, and develop their careers (HBR, 2021)</a:t>
            </a:r>
          </a:p>
          <a:p>
            <a:endParaRPr lang="en-GB" sz="1200" b="0" i="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Lockdown and the pandemic has been traumatic for some, uncomfortable for many and</a:t>
            </a:r>
          </a:p>
          <a:p>
            <a:r>
              <a:rPr lang="en-GB" sz="1200" b="0" i="0" u="none" strike="noStrike" kern="1200" baseline="0" dirty="0">
                <a:solidFill>
                  <a:schemeClr val="tx1"/>
                </a:solidFill>
                <a:latin typeface="+mn-lt"/>
                <a:ea typeface="+mn-ea"/>
                <a:cs typeface="+mn-cs"/>
              </a:rPr>
              <a:t>disturbing for others. Some experts have gone so far as to suggest that modelling from</a:t>
            </a:r>
          </a:p>
          <a:p>
            <a:r>
              <a:rPr lang="en-GB" sz="1200" b="0" i="0" u="none" strike="noStrike" kern="1200" baseline="0" dirty="0">
                <a:solidFill>
                  <a:schemeClr val="tx1"/>
                </a:solidFill>
                <a:latin typeface="+mn-lt"/>
                <a:ea typeface="+mn-ea"/>
                <a:cs typeface="+mn-cs"/>
              </a:rPr>
              <a:t>within the field of disaster medicine might be broadly transferable to the pandemic situation</a:t>
            </a:r>
          </a:p>
          <a:p>
            <a:r>
              <a:rPr lang="en-GB" sz="1200" b="0" i="0" u="none" strike="noStrike" kern="1200" baseline="0" dirty="0">
                <a:solidFill>
                  <a:schemeClr val="tx1"/>
                </a:solidFill>
                <a:latin typeface="+mn-lt"/>
                <a:ea typeface="+mn-ea"/>
                <a:cs typeface="+mn-cs"/>
              </a:rPr>
              <a:t>in the UK. Certainly, the findings illustrated by the above diagram paint a disturbingly bleak</a:t>
            </a:r>
          </a:p>
          <a:p>
            <a:r>
              <a:rPr lang="en-GB" sz="1200" b="0" i="0" u="none" strike="noStrike" kern="1200" baseline="0" dirty="0">
                <a:solidFill>
                  <a:schemeClr val="tx1"/>
                </a:solidFill>
                <a:latin typeface="+mn-lt"/>
                <a:ea typeface="+mn-ea"/>
                <a:cs typeface="+mn-cs"/>
              </a:rPr>
              <a:t>picture when applied to the pandemic situation. However, it should be noted that the diagram</a:t>
            </a:r>
          </a:p>
          <a:p>
            <a:r>
              <a:rPr lang="en-GB" sz="1200" b="0" i="0" u="none" strike="noStrike" kern="1200" baseline="0" dirty="0">
                <a:solidFill>
                  <a:schemeClr val="tx1"/>
                </a:solidFill>
                <a:latin typeface="+mn-lt"/>
                <a:ea typeface="+mn-ea"/>
                <a:cs typeface="+mn-cs"/>
              </a:rPr>
              <a:t>is based on theoretical assumptions as there is no direct precedent with which to compare</a:t>
            </a:r>
          </a:p>
          <a:p>
            <a:r>
              <a:rPr lang="en-GB" sz="1200" b="0" i="0" u="none" strike="noStrike" kern="1200" baseline="0" dirty="0">
                <a:solidFill>
                  <a:schemeClr val="tx1"/>
                </a:solidFill>
                <a:latin typeface="+mn-lt"/>
                <a:ea typeface="+mn-ea"/>
                <a:cs typeface="+mn-cs"/>
              </a:rPr>
              <a:t>the impact of the Covid-19 pandemic.</a:t>
            </a:r>
          </a:p>
          <a:p>
            <a:r>
              <a:rPr lang="en-GB" sz="1200" b="0" i="0" u="none" strike="noStrike" kern="1200" baseline="0" dirty="0">
                <a:solidFill>
                  <a:schemeClr val="tx1"/>
                </a:solidFill>
                <a:latin typeface="+mn-lt"/>
                <a:ea typeface="+mn-ea"/>
                <a:cs typeface="+mn-cs"/>
              </a:rPr>
              <a:t>Based on modelling from the field of disaster medicine, experts have suggested that three</a:t>
            </a:r>
          </a:p>
          <a:p>
            <a:r>
              <a:rPr lang="en-GB" sz="1200" b="0" i="0" u="none" strike="noStrike" kern="1200" baseline="0" dirty="0">
                <a:solidFill>
                  <a:schemeClr val="tx1"/>
                </a:solidFill>
                <a:latin typeface="+mn-lt"/>
                <a:ea typeface="+mn-ea"/>
                <a:cs typeface="+mn-cs"/>
              </a:rPr>
              <a:t>out of four (</a:t>
            </a:r>
            <a:r>
              <a:rPr lang="en-GB" sz="1200" b="1" i="0" u="none" strike="noStrike" kern="1200" baseline="0" dirty="0">
                <a:solidFill>
                  <a:schemeClr val="tx1"/>
                </a:solidFill>
                <a:latin typeface="+mn-lt"/>
                <a:ea typeface="+mn-ea"/>
                <a:cs typeface="+mn-cs"/>
              </a:rPr>
              <a:t>75%</a:t>
            </a:r>
            <a:r>
              <a:rPr lang="en-GB" sz="1200" b="0" i="0" u="none" strike="noStrike" kern="1200" baseline="0" dirty="0">
                <a:solidFill>
                  <a:schemeClr val="tx1"/>
                </a:solidFill>
                <a:latin typeface="+mn-lt"/>
                <a:ea typeface="+mn-ea"/>
                <a:cs typeface="+mn-cs"/>
              </a:rPr>
              <a:t>) individuals are more likely to have </a:t>
            </a:r>
            <a:r>
              <a:rPr lang="en-GB" sz="1200" b="1" i="0" u="none" strike="noStrike" kern="1200" baseline="0" dirty="0">
                <a:solidFill>
                  <a:schemeClr val="tx1"/>
                </a:solidFill>
                <a:latin typeface="+mn-lt"/>
                <a:ea typeface="+mn-ea"/>
                <a:cs typeface="+mn-cs"/>
              </a:rPr>
              <a:t>transient normal distress</a:t>
            </a:r>
            <a:r>
              <a:rPr lang="en-GB" sz="1200" b="0" i="0" u="none" strike="noStrike" kern="1200" baseline="0" dirty="0">
                <a:solidFill>
                  <a:schemeClr val="tx1"/>
                </a:solidFill>
                <a:latin typeface="+mn-lt"/>
                <a:ea typeface="+mn-ea"/>
                <a:cs typeface="+mn-cs"/>
              </a:rPr>
              <a:t>. This would</a:t>
            </a:r>
          </a:p>
          <a:p>
            <a:r>
              <a:rPr lang="en-GB" sz="1200" b="0" i="0" u="none" strike="noStrike" kern="1200" baseline="0" dirty="0">
                <a:solidFill>
                  <a:schemeClr val="tx1"/>
                </a:solidFill>
                <a:latin typeface="+mn-lt"/>
                <a:ea typeface="+mn-ea"/>
                <a:cs typeface="+mn-cs"/>
              </a:rPr>
              <a:t>be manifested through normal feelings of being worried and upset, without being attributable</a:t>
            </a:r>
          </a:p>
          <a:p>
            <a:r>
              <a:rPr lang="en-GB" sz="1200" b="0" i="0" u="none" strike="noStrike" kern="1200" baseline="0" dirty="0">
                <a:solidFill>
                  <a:schemeClr val="tx1"/>
                </a:solidFill>
                <a:latin typeface="+mn-lt"/>
                <a:ea typeface="+mn-ea"/>
                <a:cs typeface="+mn-cs"/>
              </a:rPr>
              <a:t>to a clinically diagnosable disorder, nor requiring any active psychological treatment.</a:t>
            </a:r>
          </a:p>
          <a:p>
            <a:r>
              <a:rPr lang="en-GB" sz="1200" b="0" i="0" u="none" strike="noStrike" kern="1200" baseline="0" dirty="0">
                <a:solidFill>
                  <a:schemeClr val="tx1"/>
                </a:solidFill>
                <a:latin typeface="+mn-lt"/>
                <a:ea typeface="+mn-ea"/>
                <a:cs typeface="+mn-cs"/>
              </a:rPr>
              <a:t>Furthermore, it has been suggested that one in five people (</a:t>
            </a:r>
            <a:r>
              <a:rPr lang="en-GB" sz="1200" b="1" i="0" u="none" strike="noStrike" kern="1200" baseline="0" dirty="0">
                <a:solidFill>
                  <a:schemeClr val="tx1"/>
                </a:solidFill>
                <a:latin typeface="+mn-lt"/>
                <a:ea typeface="+mn-ea"/>
                <a:cs typeface="+mn-cs"/>
              </a:rPr>
              <a:t>20%</a:t>
            </a:r>
            <a:r>
              <a:rPr lang="en-GB" sz="1200" b="0" i="0" u="none" strike="noStrike" kern="1200" baseline="0" dirty="0">
                <a:solidFill>
                  <a:schemeClr val="tx1"/>
                </a:solidFill>
                <a:latin typeface="+mn-lt"/>
                <a:ea typeface="+mn-ea"/>
                <a:cs typeface="+mn-cs"/>
              </a:rPr>
              <a:t>) may develop </a:t>
            </a:r>
            <a:r>
              <a:rPr lang="en-GB" sz="1200" b="1" i="0" u="none" strike="noStrike" kern="1200" baseline="0" dirty="0">
                <a:solidFill>
                  <a:schemeClr val="tx1"/>
                </a:solidFill>
                <a:latin typeface="+mn-lt"/>
                <a:ea typeface="+mn-ea"/>
                <a:cs typeface="+mn-cs"/>
              </a:rPr>
              <a:t>mild-to moderate</a:t>
            </a:r>
          </a:p>
          <a:p>
            <a:r>
              <a:rPr lang="en-GB" sz="1200" b="1" i="0" u="none" strike="noStrike" kern="1200" baseline="0" dirty="0">
                <a:solidFill>
                  <a:schemeClr val="tx1"/>
                </a:solidFill>
                <a:latin typeface="+mn-lt"/>
                <a:ea typeface="+mn-ea"/>
                <a:cs typeface="+mn-cs"/>
              </a:rPr>
              <a:t>disorders, </a:t>
            </a:r>
            <a:r>
              <a:rPr lang="en-GB" sz="1200" b="0" i="0" u="none" strike="noStrike" kern="1200" baseline="0" dirty="0">
                <a:solidFill>
                  <a:schemeClr val="tx1"/>
                </a:solidFill>
                <a:latin typeface="+mn-lt"/>
                <a:ea typeface="+mn-ea"/>
                <a:cs typeface="+mn-cs"/>
              </a:rPr>
              <a:t>and therefore require standard psychological support. Such support</a:t>
            </a:r>
          </a:p>
          <a:p>
            <a:r>
              <a:rPr lang="en-GB" sz="1200" b="0" i="0" u="none" strike="noStrike" kern="1200" baseline="0" dirty="0">
                <a:solidFill>
                  <a:schemeClr val="tx1"/>
                </a:solidFill>
                <a:latin typeface="+mn-lt"/>
                <a:ea typeface="+mn-ea"/>
                <a:cs typeface="+mn-cs"/>
              </a:rPr>
              <a:t>might include some short-term pharmaceutical treatment with phased return to work and job</a:t>
            </a:r>
          </a:p>
          <a:p>
            <a:r>
              <a:rPr lang="en-GB" sz="1200" b="0" i="0" u="none" strike="noStrike" kern="1200" baseline="0" dirty="0">
                <a:solidFill>
                  <a:schemeClr val="tx1"/>
                </a:solidFill>
                <a:latin typeface="+mn-lt"/>
                <a:ea typeface="+mn-ea"/>
                <a:cs typeface="+mn-cs"/>
              </a:rPr>
              <a:t>role adjustments (either temporary or permanent).</a:t>
            </a:r>
          </a:p>
          <a:p>
            <a:r>
              <a:rPr lang="en-GB" sz="1200" b="0" i="0" u="none" strike="noStrike" kern="1200" baseline="0" dirty="0">
                <a:solidFill>
                  <a:schemeClr val="tx1"/>
                </a:solidFill>
                <a:latin typeface="+mn-lt"/>
                <a:ea typeface="+mn-ea"/>
                <a:cs typeface="+mn-cs"/>
              </a:rPr>
              <a:t>Experts relying on the assumptions derived from the field of disaster medicine have claimed</a:t>
            </a:r>
          </a:p>
          <a:p>
            <a:r>
              <a:rPr lang="en-GB" sz="1200" b="0" i="0" u="none" strike="noStrike" kern="1200" baseline="0" dirty="0">
                <a:solidFill>
                  <a:schemeClr val="tx1"/>
                </a:solidFill>
                <a:latin typeface="+mn-lt"/>
                <a:ea typeface="+mn-ea"/>
                <a:cs typeface="+mn-cs"/>
              </a:rPr>
              <a:t>that one in 20 (</a:t>
            </a:r>
            <a:r>
              <a:rPr lang="en-GB" sz="1200" b="1" i="0" u="none" strike="noStrike" kern="1200" baseline="0" dirty="0">
                <a:solidFill>
                  <a:schemeClr val="tx1"/>
                </a:solidFill>
                <a:latin typeface="+mn-lt"/>
                <a:ea typeface="+mn-ea"/>
                <a:cs typeface="+mn-cs"/>
              </a:rPr>
              <a:t>5%</a:t>
            </a:r>
            <a:r>
              <a:rPr lang="en-GB" sz="1200" b="0" i="0" u="none" strike="noStrike" kern="1200" baseline="0" dirty="0">
                <a:solidFill>
                  <a:schemeClr val="tx1"/>
                </a:solidFill>
                <a:latin typeface="+mn-lt"/>
                <a:ea typeface="+mn-ea"/>
                <a:cs typeface="+mn-cs"/>
              </a:rPr>
              <a:t>) may go on to develop </a:t>
            </a:r>
            <a:r>
              <a:rPr lang="en-GB" sz="1200" b="1" i="0" u="none" strike="noStrike" kern="1200" baseline="0" dirty="0">
                <a:solidFill>
                  <a:schemeClr val="tx1"/>
                </a:solidFill>
                <a:latin typeface="+mn-lt"/>
                <a:ea typeface="+mn-ea"/>
                <a:cs typeface="+mn-cs"/>
              </a:rPr>
              <a:t>severe disorders </a:t>
            </a:r>
            <a:r>
              <a:rPr lang="en-GB" sz="1200" b="0" i="0" u="none" strike="noStrike" kern="1200" baseline="0" dirty="0">
                <a:solidFill>
                  <a:schemeClr val="tx1"/>
                </a:solidFill>
                <a:latin typeface="+mn-lt"/>
                <a:ea typeface="+mn-ea"/>
                <a:cs typeface="+mn-cs"/>
              </a:rPr>
              <a:t>requiring more prolonged</a:t>
            </a:r>
          </a:p>
          <a:p>
            <a:r>
              <a:rPr lang="en-GB" sz="1200" b="0" i="0" u="none" strike="noStrike" kern="1200" baseline="0" dirty="0">
                <a:solidFill>
                  <a:schemeClr val="tx1"/>
                </a:solidFill>
                <a:latin typeface="+mn-lt"/>
                <a:ea typeface="+mn-ea"/>
                <a:cs typeface="+mn-cs"/>
              </a:rPr>
              <a:t>combination pharmaceutical/psychological treatments with prolonged time away from work.</a:t>
            </a:r>
          </a:p>
          <a:p>
            <a:r>
              <a:rPr lang="en-GB" sz="1200" b="0" i="0" u="none" strike="noStrike" kern="1200" baseline="0" dirty="0">
                <a:solidFill>
                  <a:schemeClr val="tx1"/>
                </a:solidFill>
                <a:latin typeface="+mn-lt"/>
                <a:ea typeface="+mn-ea"/>
                <a:cs typeface="+mn-cs"/>
              </a:rPr>
              <a:t>There are ongoing mental health studies that have begun in health and social care</a:t>
            </a:r>
          </a:p>
          <a:p>
            <a:r>
              <a:rPr lang="en-GB" sz="1200" b="0" i="0" u="none" strike="noStrike" kern="1200" baseline="0" dirty="0">
                <a:solidFill>
                  <a:schemeClr val="tx1"/>
                </a:solidFill>
                <a:latin typeface="+mn-lt"/>
                <a:ea typeface="+mn-ea"/>
                <a:cs typeface="+mn-cs"/>
              </a:rPr>
              <a:t>occupations which may shed further light on these perceptions of how the </a:t>
            </a:r>
            <a:r>
              <a:rPr lang="en-GB" sz="1200" b="0" i="0" u="none" strike="noStrike" kern="1200" baseline="0" dirty="0" err="1">
                <a:solidFill>
                  <a:schemeClr val="tx1"/>
                </a:solidFill>
                <a:latin typeface="+mn-lt"/>
                <a:ea typeface="+mn-ea"/>
                <a:cs typeface="+mn-cs"/>
              </a:rPr>
              <a:t>the</a:t>
            </a:r>
            <a:r>
              <a:rPr lang="en-GB" sz="1200" b="0" i="0" u="none" strike="noStrike" kern="1200" baseline="0" dirty="0">
                <a:solidFill>
                  <a:schemeClr val="tx1"/>
                </a:solidFill>
                <a:latin typeface="+mn-lt"/>
                <a:ea typeface="+mn-ea"/>
                <a:cs typeface="+mn-cs"/>
              </a:rPr>
              <a:t> population at large</a:t>
            </a:r>
          </a:p>
          <a:p>
            <a:r>
              <a:rPr lang="en-GB" sz="1200" b="0" i="0" u="none" strike="noStrike" kern="1200" baseline="0" dirty="0">
                <a:solidFill>
                  <a:schemeClr val="tx1"/>
                </a:solidFill>
                <a:latin typeface="+mn-lt"/>
                <a:ea typeface="+mn-ea"/>
                <a:cs typeface="+mn-cs"/>
              </a:rPr>
              <a:t>may respond when trying to reset and get back into normal routines. (UCEA, 2020).</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Finally, the pandemic has influenced how we will want to work in the future with more requests for flexibility. The balance for these may be challenging (</a:t>
            </a:r>
            <a:r>
              <a:rPr lang="en-GB" sz="1200" b="0" i="0" u="none" strike="noStrike" kern="1200" baseline="0" dirty="0" err="1">
                <a:solidFill>
                  <a:schemeClr val="tx1"/>
                </a:solidFill>
                <a:latin typeface="+mn-lt"/>
                <a:ea typeface="+mn-ea"/>
                <a:cs typeface="+mn-cs"/>
              </a:rPr>
              <a:t>Heejung</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a:t>
            </a:r>
          </a:p>
          <a:p>
            <a:endParaRPr lang="en-GB" sz="1200" baseline="0" dirty="0"/>
          </a:p>
          <a:p>
            <a:r>
              <a:rPr lang="en-GB" sz="1200" b="1"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a</a:t>
            </a:r>
            <a:r>
              <a:rPr lang="en-GB" sz="1200" dirty="0" err="1"/>
              <a:t>UCEA</a:t>
            </a:r>
            <a:r>
              <a:rPr lang="en-GB" sz="1200" dirty="0"/>
              <a:t> (2021) </a:t>
            </a:r>
            <a:r>
              <a:rPr lang="en-GB" sz="1200" i="1" dirty="0"/>
              <a:t>Managing staff return to campus guidance for members. </a:t>
            </a:r>
            <a:r>
              <a:rPr lang="en-GB" sz="1200" i="0" dirty="0"/>
              <a:t>www.ucea.ac.uk/library/publications/managing-staff-return-to-campus-guidance/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b</a:t>
            </a:r>
            <a:r>
              <a:rPr lang="en-GB" sz="1200" dirty="0" err="1"/>
              <a:t>Harvard</a:t>
            </a:r>
            <a:r>
              <a:rPr lang="en-GB" sz="1200" dirty="0"/>
              <a:t> Business review (2021) </a:t>
            </a:r>
            <a:r>
              <a:rPr lang="en-GB" sz="1200" i="1" dirty="0"/>
              <a:t>Thriving in the future of work means focusing on your people</a:t>
            </a:r>
            <a:r>
              <a:rPr lang="en-GB" sz="1200" dirty="0"/>
              <a:t>. https://hbr.org/sponsored/2021/04/thriving-in-the-future-of-work-means-focusing-on-your-people. Accessed Dec 2021.</a:t>
            </a:r>
          </a:p>
          <a:p>
            <a:r>
              <a:rPr lang="en-GB" sz="1200" baseline="30000" dirty="0" err="1"/>
              <a:t>c</a:t>
            </a:r>
            <a:r>
              <a:rPr lang="en-GB" sz="1200" dirty="0" err="1"/>
              <a:t>CIPD</a:t>
            </a:r>
            <a:r>
              <a:rPr lang="en-GB" sz="1200" dirty="0"/>
              <a:t> (2020</a:t>
            </a:r>
            <a:r>
              <a:rPr lang="en-GB" sz="1200" i="1" dirty="0"/>
              <a:t>) Embedding new ways of working. Implications for the post-pandemic workforce</a:t>
            </a:r>
            <a:r>
              <a:rPr lang="en-GB" sz="1200" dirty="0"/>
              <a:t>. CIPD Report September 2020.</a:t>
            </a:r>
          </a:p>
          <a:p>
            <a:r>
              <a:rPr lang="en-GB" sz="1200" baseline="30000" dirty="0" err="1"/>
              <a:t>d</a:t>
            </a:r>
            <a:r>
              <a:rPr lang="en-GB" sz="1200" dirty="0" err="1"/>
              <a:t>Sloan</a:t>
            </a:r>
            <a:r>
              <a:rPr lang="en-GB" sz="1200" dirty="0"/>
              <a:t>, K. (2021) Nothing to Fear. </a:t>
            </a:r>
            <a:r>
              <a:rPr lang="en-GB" sz="1200" i="1" dirty="0"/>
              <a:t>Journal of the Institute of Leadership and Management </a:t>
            </a:r>
            <a:r>
              <a:rPr lang="en-GB" sz="1200" b="0" dirty="0"/>
              <a:t>Summer 2021</a:t>
            </a:r>
            <a:r>
              <a:rPr lang="en-GB" sz="1200" dirty="0"/>
              <a:t>: 48-49.</a:t>
            </a:r>
          </a:p>
          <a:p>
            <a:r>
              <a:rPr lang="en-GB" sz="1200" baseline="30000" dirty="0" err="1"/>
              <a:t>e</a:t>
            </a:r>
            <a:r>
              <a:rPr lang="en-GB" sz="1200" dirty="0" err="1"/>
              <a:t>Heejung</a:t>
            </a:r>
            <a:r>
              <a:rPr lang="en-GB" sz="1200" dirty="0"/>
              <a:t>, C., </a:t>
            </a:r>
            <a:r>
              <a:rPr lang="en-GB" sz="1200" dirty="0" err="1"/>
              <a:t>Hyojin</a:t>
            </a:r>
            <a:r>
              <a:rPr lang="en-GB" sz="1200" dirty="0"/>
              <a:t>, S., Forbes, S., Birkett, H. (2021). </a:t>
            </a:r>
            <a:r>
              <a:rPr lang="en-GB" sz="1200" i="1" dirty="0"/>
              <a:t>Working from home during the COVID-19 lockdown: changing preferences and the future of work</a:t>
            </a:r>
            <a:r>
              <a:rPr lang="en-GB" sz="1200" dirty="0"/>
              <a:t>. University of Birmingham and University of Kent. </a:t>
            </a:r>
            <a:r>
              <a:rPr lang="en-GB" sz="1800" dirty="0">
                <a:hlinkClick r:id="rId3"/>
              </a:rPr>
              <a:t>[PDF] Working from home during the COVID-19 lockdown: changing preferences and the future of work | Semantic Scholar</a:t>
            </a:r>
            <a:r>
              <a:rPr lang="en-GB" sz="1800" dirty="0"/>
              <a:t>. Accessed 21/11/2022.</a:t>
            </a:r>
            <a:endParaRPr lang="en-GB" sz="1200" dirty="0"/>
          </a:p>
          <a:p>
            <a:pPr algn="l"/>
            <a:endParaRPr lang="en-GB" sz="1200" dirty="0"/>
          </a:p>
          <a:p>
            <a:pPr algn="l"/>
            <a:endParaRPr lang="en-GB" sz="1200" dirty="0"/>
          </a:p>
          <a:p>
            <a:pPr algn="l"/>
            <a:endParaRPr lang="en-GB" sz="1200" dirty="0"/>
          </a:p>
          <a:p>
            <a:endParaRPr lang="en-US" dirty="0">
              <a:cs typeface="Calibri"/>
            </a:endParaRPr>
          </a:p>
        </p:txBody>
      </p:sp>
      <p:sp>
        <p:nvSpPr>
          <p:cNvPr id="4" name="Slide Number Placeholder 3"/>
          <p:cNvSpPr>
            <a:spLocks noGrp="1"/>
          </p:cNvSpPr>
          <p:nvPr>
            <p:ph type="sldNum" sz="quarter" idx="5"/>
          </p:nvPr>
        </p:nvSpPr>
        <p:spPr/>
        <p:txBody>
          <a:bodyPr/>
          <a:lstStyle/>
          <a:p>
            <a:fld id="{8455A33F-C8A7-DE49-A7E8-C404C3272368}" type="slidenum">
              <a:rPr lang="en-US" smtClean="0"/>
              <a:t>3</a:t>
            </a:fld>
            <a:endParaRPr lang="en-US"/>
          </a:p>
        </p:txBody>
      </p:sp>
    </p:spTree>
    <p:extLst>
      <p:ext uri="{BB962C8B-B14F-4D97-AF65-F5344CB8AC3E}">
        <p14:creationId xmlns:p14="http://schemas.microsoft.com/office/powerpoint/2010/main" val="199896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Gratton (2021) captures the evolution of working practices over time to a point where, pretty much, ‘anything goes’…well, for some people in some jobs at least. In the University, at the moment (2023), many Professional Services roles operate in a hybrid fashion while many others have to be on campus flexibly or at least working mostly in an office or elsewhere (</a:t>
            </a:r>
            <a:r>
              <a:rPr lang="en-US" dirty="0" err="1">
                <a:cs typeface="Calibri"/>
              </a:rPr>
              <a:t>eg</a:t>
            </a:r>
            <a:r>
              <a:rPr lang="en-US" dirty="0">
                <a:cs typeface="Calibri"/>
              </a:rPr>
              <a:t> many campus and student services). The majority of meetings still operate online which does increase accessibility for many but also allows for “extreme back-to-</a:t>
            </a:r>
            <a:r>
              <a:rPr lang="en-US" dirty="0" err="1">
                <a:cs typeface="Calibri"/>
              </a:rPr>
              <a:t>backness</a:t>
            </a:r>
            <a:r>
              <a:rPr lang="en-US" dirty="0">
                <a:cs typeface="Calibri"/>
              </a:rPr>
              <a:t>”, not possible if you are having to physically travel between rooms.</a:t>
            </a:r>
          </a:p>
          <a:p>
            <a:r>
              <a:rPr lang="en-US" dirty="0">
                <a:cs typeface="Calibri"/>
              </a:rPr>
              <a:t>The “anytime, anywhere” feature of hybrid working also brings with it issues around confidentiality (</a:t>
            </a:r>
            <a:r>
              <a:rPr lang="en-US" dirty="0" err="1">
                <a:cs typeface="Calibri"/>
              </a:rPr>
              <a:t>eg</a:t>
            </a:r>
            <a:r>
              <a:rPr lang="en-US" dirty="0">
                <a:cs typeface="Calibri"/>
              </a:rPr>
              <a:t> working in a public space like a café but dealing with highly sensitive issues which could be overheard or overlooked) and interference (</a:t>
            </a:r>
            <a:r>
              <a:rPr lang="en-US" dirty="0" err="1">
                <a:cs typeface="Calibri"/>
              </a:rPr>
              <a:t>eg</a:t>
            </a:r>
            <a:r>
              <a:rPr lang="en-US" dirty="0">
                <a:cs typeface="Calibri"/>
              </a:rPr>
              <a:t> from parcel deliveries, pets, children, partners </a:t>
            </a:r>
            <a:r>
              <a:rPr lang="en-US" dirty="0" err="1">
                <a:cs typeface="Calibri"/>
              </a:rPr>
              <a:t>etc</a:t>
            </a:r>
            <a:r>
              <a:rPr lang="en-US" dirty="0">
                <a:cs typeface="Calibri"/>
              </a:rPr>
              <a:t>). None of this used to be a consideration with the old working location of “in the office”.</a:t>
            </a:r>
          </a:p>
          <a:p>
            <a:r>
              <a:rPr lang="en-US" dirty="0">
                <a:cs typeface="Calibri"/>
              </a:rPr>
              <a:t>Does any of this matter? Is this affecting my team, their function as a team and/or their work output? If so. What can I do about it? Worth asking yourself these questions…</a:t>
            </a:r>
          </a:p>
        </p:txBody>
      </p:sp>
      <p:sp>
        <p:nvSpPr>
          <p:cNvPr id="4" name="Slide Number Placeholder 3"/>
          <p:cNvSpPr>
            <a:spLocks noGrp="1"/>
          </p:cNvSpPr>
          <p:nvPr>
            <p:ph type="sldNum" sz="quarter" idx="5"/>
          </p:nvPr>
        </p:nvSpPr>
        <p:spPr/>
        <p:txBody>
          <a:bodyPr/>
          <a:lstStyle/>
          <a:p>
            <a:fld id="{8455A33F-C8A7-DE49-A7E8-C404C3272368}" type="slidenum">
              <a:rPr lang="en-US" smtClean="0"/>
              <a:t>4</a:t>
            </a:fld>
            <a:endParaRPr lang="en-US"/>
          </a:p>
        </p:txBody>
      </p:sp>
    </p:spTree>
    <p:extLst>
      <p:ext uri="{BB962C8B-B14F-4D97-AF65-F5344CB8AC3E}">
        <p14:creationId xmlns:p14="http://schemas.microsoft.com/office/powerpoint/2010/main" val="204012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baseline="0" dirty="0"/>
              <a:t>Notes</a:t>
            </a:r>
          </a:p>
          <a:p>
            <a:pPr fontAlgn="t"/>
            <a:r>
              <a:rPr lang="en-GB" sz="1200" b="1" i="0" kern="1200" dirty="0">
                <a:solidFill>
                  <a:schemeClr val="tx1"/>
                </a:solidFill>
                <a:effectLst/>
                <a:latin typeface="+mn-lt"/>
                <a:ea typeface="+mn-ea"/>
                <a:cs typeface="+mn-cs"/>
              </a:rPr>
              <a:t>There’s no consensus on the optimal balance of work days at home vs. in the office (reference a).</a:t>
            </a:r>
            <a:r>
              <a:rPr lang="en-GB" sz="1200" b="0" i="0" kern="1200" dirty="0">
                <a:solidFill>
                  <a:schemeClr val="tx1"/>
                </a:solidFill>
                <a:effectLst/>
                <a:latin typeface="+mn-lt"/>
                <a:ea typeface="+mn-ea"/>
                <a:cs typeface="+mn-cs"/>
              </a:rPr>
              <a:t> Over half of employees (55%) would prefer to be remote at least three days a week once pandemic concerns recede — little changed from the 59% who said the same in June. For their part, while most executives expect options for remote work, they are also worried about the effects: 68% say a typical employee should be in the office at least three days a week to maintain a distinct company </a:t>
            </a:r>
            <a:r>
              <a:rPr lang="en-GB" sz="1200" b="0" i="0" kern="1200" dirty="0" err="1">
                <a:solidFill>
                  <a:schemeClr val="tx1"/>
                </a:solidFill>
                <a:effectLst/>
                <a:latin typeface="+mn-lt"/>
                <a:ea typeface="+mn-ea"/>
                <a:cs typeface="+mn-cs"/>
              </a:rPr>
              <a:t>culture.</a:t>
            </a:r>
            <a:r>
              <a:rPr lang="en-GB" sz="1200" b="0" i="0" kern="1200" baseline="30000" dirty="0" err="1">
                <a:solidFill>
                  <a:schemeClr val="tx1"/>
                </a:solidFill>
                <a:effectLst/>
                <a:latin typeface="+mn-lt"/>
                <a:ea typeface="+mn-ea"/>
                <a:cs typeface="+mn-cs"/>
              </a:rPr>
              <a:t>b</a:t>
            </a:r>
            <a:endParaRPr lang="en-GB" sz="1200" b="0" i="0" kern="1200" baseline="30000" dirty="0">
              <a:solidFill>
                <a:schemeClr val="tx1"/>
              </a:solidFill>
              <a:effectLst/>
              <a:latin typeface="+mn-lt"/>
              <a:ea typeface="+mn-ea"/>
              <a:cs typeface="+mn-cs"/>
            </a:endParaRPr>
          </a:p>
          <a:p>
            <a:pPr fontAlgn="t"/>
            <a:endParaRPr lang="en-GB" sz="1200" b="0" i="0" kern="1200" baseline="300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Least experienced workers need the office the most.</a:t>
            </a:r>
            <a:r>
              <a:rPr lang="en-GB" sz="1200" b="0" i="0" kern="1200" dirty="0">
                <a:solidFill>
                  <a:schemeClr val="tx1"/>
                </a:solidFill>
                <a:effectLst/>
                <a:latin typeface="+mn-lt"/>
                <a:ea typeface="+mn-ea"/>
                <a:cs typeface="+mn-cs"/>
              </a:rPr>
              <a:t> Respondents with the least amount of professional experience (0-5 years) are more likely to want to be in the office more often. Thirty percent of them prefer being remote no more than one day a week vs. just 20% of all respondents. The least experienced workers are also more likely to feel less productive while working remotely (34% vs. 23%). They’re more likely to value meeting with managers or company training programs than their more experienced </a:t>
            </a:r>
            <a:r>
              <a:rPr lang="en-GB" sz="1200" b="0" i="0" kern="1200" dirty="0" err="1">
                <a:solidFill>
                  <a:schemeClr val="tx1"/>
                </a:solidFill>
                <a:effectLst/>
                <a:latin typeface="+mn-lt"/>
                <a:ea typeface="+mn-ea"/>
                <a:cs typeface="+mn-cs"/>
              </a:rPr>
              <a:t>colleagues.</a:t>
            </a:r>
            <a:r>
              <a:rPr lang="en-GB" sz="1200" b="0" i="0" kern="1200" baseline="30000" dirty="0" err="1">
                <a:solidFill>
                  <a:schemeClr val="tx1"/>
                </a:solidFill>
                <a:effectLst/>
                <a:latin typeface="+mn-lt"/>
                <a:ea typeface="+mn-ea"/>
                <a:cs typeface="+mn-cs"/>
              </a:rPr>
              <a:t>b</a:t>
            </a:r>
            <a:endParaRPr lang="en-GB" sz="1200" b="0" i="0" kern="1200" baseline="30000" dirty="0">
              <a:solidFill>
                <a:schemeClr val="tx1"/>
              </a:solidFill>
              <a:effectLst/>
              <a:latin typeface="+mn-lt"/>
              <a:ea typeface="+mn-ea"/>
              <a:cs typeface="+mn-cs"/>
            </a:endParaRPr>
          </a:p>
          <a:p>
            <a:pPr fontAlgn="t"/>
            <a:endParaRPr lang="en-GB" sz="1200" b="0" i="0" kern="1200" baseline="30000" dirty="0">
              <a:solidFill>
                <a:schemeClr val="tx1"/>
              </a:solidFill>
              <a:effectLst/>
              <a:latin typeface="+mn-lt"/>
              <a:ea typeface="+mn-ea"/>
              <a:cs typeface="+mn-cs"/>
            </a:endParaRPr>
          </a:p>
          <a:p>
            <a:pPr rtl="0" fontAlgn="base"/>
            <a:r>
              <a:rPr lang="en-GB" sz="1200" b="1" i="0" kern="1200" baseline="0" dirty="0">
                <a:solidFill>
                  <a:schemeClr val="tx1"/>
                </a:solidFill>
                <a:effectLst/>
                <a:latin typeface="+mn-lt"/>
                <a:ea typeface="+mn-ea"/>
                <a:cs typeface="+mn-cs"/>
              </a:rPr>
              <a:t>Digital exhaustion and burnout (reference c): </a:t>
            </a:r>
            <a:r>
              <a:rPr lang="en-GB" sz="1200" b="0" i="0" kern="1200" dirty="0">
                <a:solidFill>
                  <a:schemeClr val="tx1"/>
                </a:solidFill>
                <a:effectLst/>
                <a:latin typeface="+mn-lt"/>
                <a:ea typeface="+mn-ea"/>
                <a:cs typeface="+mn-cs"/>
              </a:rPr>
              <a:t>A </a:t>
            </a:r>
            <a:r>
              <a:rPr lang="en-GB" sz="1200" b="0" i="0" u="none" strike="noStrike" kern="1200" dirty="0">
                <a:solidFill>
                  <a:schemeClr val="tx1"/>
                </a:solidFill>
                <a:effectLst/>
                <a:latin typeface="+mn-lt"/>
                <a:ea typeface="+mn-ea"/>
                <a:cs typeface="+mn-cs"/>
                <a:hlinkClick r:id="rId3"/>
              </a:rPr>
              <a:t>study last year of 3.1 million workers</a:t>
            </a:r>
            <a:r>
              <a:rPr lang="en-GB" sz="1200" b="0" i="0" kern="1200" dirty="0">
                <a:solidFill>
                  <a:schemeClr val="tx1"/>
                </a:solidFill>
                <a:effectLst/>
                <a:latin typeface="+mn-lt"/>
                <a:ea typeface="+mn-ea"/>
                <a:cs typeface="+mn-cs"/>
              </a:rPr>
              <a:t> in North America, Europe and the Middle East found “significant and durable increases” in both the average number of emails sent internally, and the number of recipients. By measuring the time between the first and last emails sent (or meetings attended) in a 24-hour period, the researchers concluded that, since the pandemic, the average workday had extended by 48.5 minutes.</a:t>
            </a:r>
          </a:p>
          <a:p>
            <a:pPr rtl="0" fontAlgn="base"/>
            <a:r>
              <a:rPr lang="en-GB" sz="1200" b="0" i="0" kern="1200" dirty="0">
                <a:solidFill>
                  <a:schemeClr val="tx1"/>
                </a:solidFill>
                <a:effectLst/>
                <a:latin typeface="+mn-lt"/>
                <a:ea typeface="+mn-ea"/>
                <a:cs typeface="+mn-cs"/>
              </a:rPr>
              <a:t>….disconnecting is more than just a perk – it is “one of the big health and safety challenges of this new era,” says </a:t>
            </a:r>
            <a:r>
              <a:rPr lang="en-GB" sz="1200" b="0" i="0" kern="1200" dirty="0" err="1">
                <a:solidFill>
                  <a:schemeClr val="tx1"/>
                </a:solidFill>
                <a:effectLst/>
                <a:latin typeface="+mn-lt"/>
                <a:ea typeface="+mn-ea"/>
                <a:cs typeface="+mn-cs"/>
              </a:rPr>
              <a:t>Pakes</a:t>
            </a:r>
            <a:r>
              <a:rPr lang="en-GB" sz="1200" b="0" i="0" kern="1200" dirty="0">
                <a:solidFill>
                  <a:schemeClr val="tx1"/>
                </a:solidFill>
                <a:effectLst/>
                <a:latin typeface="+mn-lt"/>
                <a:ea typeface="+mn-ea"/>
                <a:cs typeface="+mn-cs"/>
              </a:rPr>
              <a:t>. Even pre-pandemic, in 2019, 18m workdays were lost in the UK to work-related stress, depression or anxiety. And the true toll is only just becoming clear. A landmark study by the World Health Organization (WHO) and the International Labour Organization (ILO) last month found that working 55 hours a week or more was </a:t>
            </a:r>
            <a:r>
              <a:rPr lang="en-GB" sz="1200" b="0" i="0" u="none" strike="noStrike" kern="1200" dirty="0">
                <a:solidFill>
                  <a:schemeClr val="tx1"/>
                </a:solidFill>
                <a:effectLst/>
                <a:latin typeface="+mn-lt"/>
                <a:ea typeface="+mn-ea"/>
                <a:cs typeface="+mn-cs"/>
                <a:hlinkClick r:id="rId4"/>
              </a:rPr>
              <a:t>associated with a significantly elevated risk of stroke and fatal heart disease</a:t>
            </a:r>
            <a:r>
              <a:rPr lang="en-GB" sz="1200" b="0" i="0" kern="1200" dirty="0">
                <a:solidFill>
                  <a:schemeClr val="tx1"/>
                </a:solidFill>
                <a:effectLst/>
                <a:latin typeface="+mn-lt"/>
                <a:ea typeface="+mn-ea"/>
                <a:cs typeface="+mn-cs"/>
              </a:rPr>
              <a:t>. Long hours were responsible for one-third of all workplace deaths, a risk factor entirely overlooked until now.</a:t>
            </a:r>
            <a:endParaRPr lang="en-GB" sz="1200" b="1" i="0" kern="1200" baseline="0" dirty="0">
              <a:solidFill>
                <a:schemeClr val="tx1"/>
              </a:solidFill>
              <a:effectLst/>
              <a:latin typeface="+mn-lt"/>
              <a:ea typeface="+mn-ea"/>
              <a:cs typeface="+mn-cs"/>
            </a:endParaRPr>
          </a:p>
          <a:p>
            <a:pPr rtl="0" fontAlgn="base"/>
            <a:endParaRPr lang="en-GB" sz="1200" b="1" i="0" kern="1200" baseline="0" dirty="0">
              <a:solidFill>
                <a:schemeClr val="tx1"/>
              </a:solidFill>
              <a:effectLst/>
              <a:latin typeface="+mn-lt"/>
              <a:ea typeface="+mn-ea"/>
              <a:cs typeface="+mn-cs"/>
            </a:endParaRPr>
          </a:p>
          <a:p>
            <a:pPr rtl="0" fontAlgn="base"/>
            <a:r>
              <a:rPr lang="en-GB" sz="1200" b="1" i="0" kern="1200" baseline="0" dirty="0">
                <a:solidFill>
                  <a:schemeClr val="tx1"/>
                </a:solidFill>
                <a:effectLst/>
                <a:latin typeface="+mn-lt"/>
                <a:ea typeface="+mn-ea"/>
                <a:cs typeface="+mn-cs"/>
              </a:rPr>
              <a:t>The second-class citizen trap (reference d)</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Have you ever been in a meeting with six people sitting around a boardroom table and one poor participant on the speaker phone? I’m betting it didn’t take many minutes before the six people at the table forgot he or she existed; all they managed to contribute was random soundbites: “Yeah, I agree” and “Mike’s right”. </a:t>
            </a:r>
          </a:p>
          <a:p>
            <a:pPr rtl="0" fontAlgn="base"/>
            <a:r>
              <a:rPr lang="en-GB" sz="1200" b="0" i="0" kern="1200" dirty="0">
                <a:solidFill>
                  <a:schemeClr val="tx1"/>
                </a:solidFill>
                <a:effectLst/>
                <a:latin typeface="+mn-lt"/>
                <a:ea typeface="+mn-ea"/>
                <a:cs typeface="+mn-cs"/>
              </a:rPr>
              <a:t>This ‘connectivity imbalance’ must be recognised and fixed before going hybrid. Adopt an office design with vertical screens to give off-site participants a solid physical presence, allocate funds for high-quality sound, and place everyone, virtual or not, at eye height. </a:t>
            </a:r>
          </a:p>
          <a:p>
            <a:pPr rtl="0" fontAlgn="base"/>
            <a:r>
              <a:rPr lang="en-GB" sz="1200" b="0" i="0" kern="1200" dirty="0">
                <a:solidFill>
                  <a:schemeClr val="tx1"/>
                </a:solidFill>
                <a:effectLst/>
                <a:latin typeface="+mn-lt"/>
                <a:ea typeface="+mn-ea"/>
                <a:cs typeface="+mn-cs"/>
              </a:rPr>
              <a:t>Whether we’re willing to admit it or not, unspoken work-codes will have a profound impact on the success of your hybrid model. Recent studies show that working in a physical environment is perceived as being more committed than appearing virtually. Even the tiniest signal – a remark from senior management, a promotion, KPI favouritism, or org structures – can amplify or muffle this narrative. </a:t>
            </a:r>
          </a:p>
          <a:p>
            <a:pPr rtl="0" fontAlgn="base"/>
            <a:r>
              <a:rPr lang="en-GB" sz="1200" b="0" i="0" kern="1200" dirty="0">
                <a:solidFill>
                  <a:schemeClr val="tx1"/>
                </a:solidFill>
                <a:effectLst/>
                <a:latin typeface="+mn-lt"/>
                <a:ea typeface="+mn-ea"/>
                <a:cs typeface="+mn-cs"/>
              </a:rPr>
              <a:t>The message is simple. Viewing a hybrid environment as a temporary strategy can be disastrous, but jumping straight in can be fatal, too. Hybrid work requires solid consideration and preparation. Only then will it help your organisation go ‘forward’ to work. (Management Today, 2021).</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Disconnect (reference e)</a:t>
            </a:r>
          </a:p>
          <a:p>
            <a:r>
              <a:rPr lang="en-GB" sz="1400" b="1" i="0" kern="1200" dirty="0">
                <a:solidFill>
                  <a:schemeClr val="tx1"/>
                </a:solidFill>
                <a:effectLst/>
                <a:latin typeface="+mn-lt"/>
                <a:ea typeface="+mn-ea"/>
                <a:cs typeface="+mn-cs"/>
              </a:rPr>
              <a:t>Nearly three quarters of workers (73%) believe their employers should take action to mitigate against the loneliness they experience while flexible working, new research has revealed.</a:t>
            </a:r>
            <a:endParaRPr lang="en-GB" sz="1400" b="0" i="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In a survey conducted by </a:t>
            </a:r>
            <a:r>
              <a:rPr lang="en-GB" sz="1400" b="0" i="0" kern="1200" dirty="0" err="1">
                <a:solidFill>
                  <a:schemeClr val="tx1"/>
                </a:solidFill>
                <a:effectLst/>
                <a:latin typeface="+mn-lt"/>
                <a:ea typeface="+mn-ea"/>
                <a:cs typeface="+mn-cs"/>
              </a:rPr>
              <a:t>Survation</a:t>
            </a:r>
            <a:r>
              <a:rPr lang="en-GB" sz="1400" b="0" i="0" kern="1200" dirty="0">
                <a:solidFill>
                  <a:schemeClr val="tx1"/>
                </a:solidFill>
                <a:effectLst/>
                <a:latin typeface="+mn-lt"/>
                <a:ea typeface="+mn-ea"/>
                <a:cs typeface="+mn-cs"/>
              </a:rPr>
              <a:t>, Silicon Reef reached out to over 1,009 people in the UK in February and found that employees see it as the responsibility of their leaders to take action to support them with the challenges of remote/flexible working, including mental health challenges. 44% of those surveyed said this support should come in the form of opportunities for mental health breaks and support, while 41% thought more social media interaction with employees would be helpful.</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Quiet quitting (references g)</a:t>
            </a:r>
          </a:p>
          <a:p>
            <a:pPr rtl="0" fontAlgn="base"/>
            <a:r>
              <a:rPr lang="en-GB" sz="1200" b="0" i="0" kern="1200" dirty="0">
                <a:solidFill>
                  <a:schemeClr val="tx1"/>
                </a:solidFill>
                <a:effectLst/>
                <a:latin typeface="+mn-lt"/>
                <a:ea typeface="+mn-ea"/>
                <a:cs typeface="+mn-cs"/>
              </a:rPr>
              <a:t>Dionne Maxwell (Head of Diversity, Belonging and Talent at Jungle Creations) suggests that we should avoid the term completely and concentrate on getting to know what our workers need and engaging in conversations with them.</a:t>
            </a:r>
          </a:p>
          <a:p>
            <a:pPr algn="l"/>
            <a:r>
              <a:rPr lang="en-GB" sz="1800" b="0" i="0" dirty="0">
                <a:solidFill>
                  <a:srgbClr val="000000"/>
                </a:solidFill>
                <a:effectLst/>
                <a:latin typeface="Gotham A"/>
              </a:rPr>
              <a:t>Korn Ferry’s article extract (</a:t>
            </a:r>
            <a:r>
              <a:rPr lang="en-GB" sz="2800" dirty="0">
                <a:hlinkClick r:id="rId5"/>
              </a:rPr>
              <a:t>Another recession? Leading through today's economy (kornferry.com)</a:t>
            </a:r>
            <a:r>
              <a:rPr lang="en-GB" sz="2800" dirty="0"/>
              <a:t>)</a:t>
            </a:r>
            <a:r>
              <a:rPr lang="en-GB" sz="1800" b="0" i="0" dirty="0">
                <a:solidFill>
                  <a:srgbClr val="000000"/>
                </a:solidFill>
                <a:effectLst/>
                <a:latin typeface="Gotham A"/>
              </a:rPr>
              <a:t> [Ronald Porter and Sheila O’Grady contribute from the Korn Ferry global team].</a:t>
            </a:r>
          </a:p>
          <a:p>
            <a:pPr algn="l"/>
            <a:r>
              <a:rPr lang="en-GB" sz="1800" b="0" i="0" dirty="0">
                <a:solidFill>
                  <a:srgbClr val="000000"/>
                </a:solidFill>
                <a:effectLst/>
                <a:latin typeface="Gotham A"/>
              </a:rPr>
              <a:t>The challenge of keeping employees engaged remotely.</a:t>
            </a:r>
          </a:p>
          <a:p>
            <a:pPr algn="l"/>
            <a:r>
              <a:rPr lang="en-GB" sz="1800" b="0" i="0" dirty="0">
                <a:solidFill>
                  <a:srgbClr val="000000"/>
                </a:solidFill>
                <a:effectLst/>
                <a:latin typeface="Gotham A"/>
              </a:rPr>
              <a:t>….Porter thinks one possible solution is to be more intentional about gatherings. Hybrid working practices will force organizations to be more thoughtful and deliberate about when and how they pull people together, which can only be a good thing.</a:t>
            </a:r>
          </a:p>
          <a:p>
            <a:pPr algn="l"/>
            <a:r>
              <a:rPr lang="en-GB" sz="1800" b="0" i="0" dirty="0">
                <a:solidFill>
                  <a:srgbClr val="000000"/>
                </a:solidFill>
                <a:effectLst/>
                <a:latin typeface="Gotham A"/>
              </a:rPr>
              <a:t>Another paradox: in a flexible working environment, driving engagement is more important than ever, but it’s much harder to achieve. Quiet quitting has become a new buzzword, denoting workers who use working from home as an opportunity to fade into the background and not put the effort in.</a:t>
            </a:r>
          </a:p>
          <a:p>
            <a:pPr algn="l"/>
            <a:r>
              <a:rPr lang="en-GB" sz="1800" b="0" i="0" dirty="0">
                <a:solidFill>
                  <a:srgbClr val="000000"/>
                </a:solidFill>
                <a:effectLst/>
                <a:latin typeface="Gotham A"/>
              </a:rPr>
              <a:t>O’Grady is clear: it’s incredibly difficult to get the culture right and keep your team connected in a remote working environment. You have to be an exceptional leader, and most are struggling with it.</a:t>
            </a:r>
          </a:p>
          <a:p>
            <a:pPr algn="l"/>
            <a:r>
              <a:rPr lang="en-GB" sz="1800" b="0" i="0" dirty="0">
                <a:solidFill>
                  <a:srgbClr val="00634F"/>
                </a:solidFill>
                <a:effectLst/>
                <a:latin typeface="Gotham A"/>
              </a:rPr>
              <a:t>What should leaders do next?</a:t>
            </a:r>
          </a:p>
          <a:p>
            <a:pPr algn="l"/>
            <a:r>
              <a:rPr lang="en-GB" sz="1800" b="0" i="0" dirty="0">
                <a:solidFill>
                  <a:srgbClr val="000000"/>
                </a:solidFill>
                <a:effectLst/>
                <a:latin typeface="Gotham A"/>
              </a:rPr>
              <a:t>It's clear there’s a lot going on right now and it’s not surprising that leaders are looking for guidance.</a:t>
            </a:r>
          </a:p>
          <a:p>
            <a:pPr algn="l"/>
            <a:r>
              <a:rPr lang="en-GB" sz="1800" b="0" i="0" dirty="0">
                <a:solidFill>
                  <a:srgbClr val="000000"/>
                </a:solidFill>
                <a:effectLst/>
                <a:latin typeface="Gotham A"/>
              </a:rPr>
              <a:t>Guarino thinks it’s important to keep a sense of perspective: “This is actually nothing new. Throughout history there have always been paradoxes and contradictions, challenges where it’s not clear what the leader should do. The rules haven’t changed: leaders still need to lead. Which means they need to make decisions – that’s what they get paid to do. Don’t let all the perceived contradiction paralyze you, you’ll be able to figure it out”.</a:t>
            </a:r>
          </a:p>
          <a:p>
            <a:pPr rtl="0" fontAlgn="base"/>
            <a:endParaRPr lang="en-GB" sz="1200" b="1" i="0" kern="1200" dirty="0">
              <a:solidFill>
                <a:schemeClr val="tx1"/>
              </a:solidFill>
              <a:effectLst/>
              <a:latin typeface="+mn-lt"/>
              <a:ea typeface="+mn-ea"/>
              <a:cs typeface="+mn-cs"/>
            </a:endParaRPr>
          </a:p>
          <a:p>
            <a:endParaRPr lang="en-GB" sz="1200" baseline="0" dirty="0"/>
          </a:p>
          <a:p>
            <a:r>
              <a:rPr lang="en-GB" sz="1200" b="1" u="sng"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a</a:t>
            </a:r>
            <a:r>
              <a:rPr lang="en-GB" sz="1200" dirty="0" err="1"/>
              <a:t>CIPD</a:t>
            </a:r>
            <a:r>
              <a:rPr lang="en-GB" sz="1200" dirty="0"/>
              <a:t> (2020</a:t>
            </a:r>
            <a:r>
              <a:rPr lang="en-GB" sz="1200" i="1" dirty="0"/>
              <a:t>) Embedding new ways of working. Implications for the post-pandemic workforce</a:t>
            </a:r>
            <a:r>
              <a:rPr lang="en-GB" sz="1200" dirty="0"/>
              <a:t>. CIPD Report September 2020.</a:t>
            </a:r>
          </a:p>
          <a:p>
            <a:r>
              <a:rPr lang="en-GB" sz="1200" baseline="30000" dirty="0" err="1"/>
              <a:t>b</a:t>
            </a:r>
            <a:r>
              <a:rPr lang="en-GB" sz="1200" dirty="0" err="1"/>
              <a:t>PWC</a:t>
            </a:r>
            <a:r>
              <a:rPr lang="en-GB" sz="1200" dirty="0"/>
              <a:t> (2021). </a:t>
            </a:r>
            <a:r>
              <a:rPr lang="en-GB" sz="1200" i="1" dirty="0"/>
              <a:t>Its time to reimagine where and how work will get done</a:t>
            </a:r>
            <a:r>
              <a:rPr lang="en-GB" sz="1200" dirty="0"/>
              <a:t>. https://www.pwc.com/us/en/library/covid-19/us-remote-work-survey.html Accessed Sept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c</a:t>
            </a:r>
            <a:r>
              <a:rPr lang="en-GB" sz="1200" dirty="0" err="1"/>
              <a:t>CIPD</a:t>
            </a:r>
            <a:r>
              <a:rPr lang="en-GB" sz="1200" dirty="0"/>
              <a:t> (2021), </a:t>
            </a:r>
            <a:r>
              <a:rPr lang="en-GB" sz="1200" i="1" dirty="0"/>
              <a:t>Making sure hybrid working is inclusive</a:t>
            </a:r>
            <a:r>
              <a:rPr lang="en-GB" sz="1200" dirty="0"/>
              <a:t>. https://www.cipd.co.uk/Community/blogs/b/katie-jacobs/posts/making-sure-hybrid-working-is-inclusive#gref Accessed 6/8/2021.</a:t>
            </a:r>
            <a:endParaRPr lang="en-GB"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d</a:t>
            </a:r>
            <a:r>
              <a:rPr lang="en-GB" sz="1200" dirty="0" err="1"/>
              <a:t>Management</a:t>
            </a:r>
            <a:r>
              <a:rPr lang="en-GB" sz="1200" dirty="0"/>
              <a:t> Today (2021) </a:t>
            </a:r>
            <a:r>
              <a:rPr lang="en-GB" sz="1200" i="1" dirty="0"/>
              <a:t>How your culture needs to change for hybrid working</a:t>
            </a:r>
            <a:r>
              <a:rPr lang="en-GB" sz="1200" dirty="0"/>
              <a:t>. https://www.managementtoday.co.uk/culture-needs-change-hybrid-work/hybrid-working/article/1718387. Accessed 5/5/2022.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e</a:t>
            </a:r>
            <a:r>
              <a:rPr lang="en-GB" sz="1200" dirty="0" err="1"/>
              <a:t>Vilestrata</a:t>
            </a:r>
            <a:r>
              <a:rPr lang="en-GB" sz="1200" dirty="0"/>
              <a:t>, A. (March 2022). </a:t>
            </a:r>
            <a:r>
              <a:rPr lang="en-GB" sz="1400" b="0" i="1" kern="1200" dirty="0">
                <a:solidFill>
                  <a:schemeClr val="tx1"/>
                </a:solidFill>
                <a:effectLst/>
                <a:latin typeface="+mn-lt"/>
                <a:ea typeface="+mn-ea"/>
                <a:cs typeface="+mn-cs"/>
              </a:rPr>
              <a:t>'Disconnected' | 7 in 10 office workers demand action against loneliness</a:t>
            </a:r>
            <a:r>
              <a:rPr lang="en-GB" sz="1400" b="0" i="0" kern="1200" dirty="0">
                <a:solidFill>
                  <a:schemeClr val="tx1"/>
                </a:solidFill>
                <a:effectLst/>
                <a:latin typeface="+mn-lt"/>
                <a:ea typeface="+mn-ea"/>
                <a:cs typeface="+mn-cs"/>
              </a:rPr>
              <a:t>. HR Grapevine Live. https://www.hrgrapevine.com/content/article/2022-03-23-three-quarters-of-office-workers-demand-action-against-loneliness?utm_source=template-pardot-2108&amp;utm_medium=email&amp;utm_campaign=hr-23-03-22&amp;utm_content=news&amp;utm_term=%27Disconnected%27. Accessed 23/3/2022.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30000" dirty="0"/>
              <a:t>f </a:t>
            </a:r>
            <a:r>
              <a:rPr lang="en-GB" dirty="0"/>
              <a:t>CIPD (2021) </a:t>
            </a:r>
            <a:r>
              <a:rPr lang="en-GB" i="1" dirty="0"/>
              <a:t>Hybrid Working – practical guidance</a:t>
            </a:r>
            <a:r>
              <a:rPr lang="en-GB" dirty="0"/>
              <a:t>. https://www.cipd.co.uk/knowledge/fundamentals/relations/flexible-working/effective-hybrid-working. Accessed 5/5/2022.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30000" dirty="0" err="1"/>
              <a:t>g</a:t>
            </a:r>
            <a:r>
              <a:rPr lang="en-GB" dirty="0" err="1"/>
              <a:t>CIPD</a:t>
            </a:r>
            <a:r>
              <a:rPr lang="en-GB" dirty="0"/>
              <a:t> (2022) Quiet quitting has an easy fix – employers just need to know how. </a:t>
            </a:r>
            <a:r>
              <a:rPr lang="en-GB" i="1" dirty="0"/>
              <a:t>People Management </a:t>
            </a:r>
            <a:r>
              <a:rPr lang="en-GB" dirty="0"/>
              <a:t>Oct/Nov 2022 edition p.19.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30000" dirty="0" err="1"/>
              <a:t>h</a:t>
            </a:r>
            <a:r>
              <a:rPr lang="en-GB" dirty="0" err="1"/>
              <a:t>Bloom</a:t>
            </a:r>
            <a:r>
              <a:rPr lang="en-GB" dirty="0"/>
              <a:t>, N., Han, </a:t>
            </a:r>
            <a:r>
              <a:rPr lang="en-GB" dirty="0" err="1"/>
              <a:t>Ruobing</a:t>
            </a:r>
            <a:r>
              <a:rPr lang="en-GB" dirty="0"/>
              <a:t>, Liang, James (2023). How Hybrid working from home works out. </a:t>
            </a:r>
            <a:r>
              <a:rPr lang="en-GB" i="1" dirty="0"/>
              <a:t>National Bureau of Economic Research. Working paper 30292</a:t>
            </a:r>
            <a:r>
              <a:rPr lang="en-GB" dirty="0"/>
              <a:t>. http://www.nber.org/papers/w30292. Accessed 20/2/2023.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DC5603E-4EE6-43B6-9597-AA6C2ABD3193}" type="slidenum">
              <a:rPr lang="en-GB" smtClean="0"/>
              <a:t>5</a:t>
            </a:fld>
            <a:endParaRPr lang="en-GB"/>
          </a:p>
        </p:txBody>
      </p:sp>
    </p:spTree>
    <p:extLst>
      <p:ext uri="{BB962C8B-B14F-4D97-AF65-F5344CB8AC3E}">
        <p14:creationId xmlns:p14="http://schemas.microsoft.com/office/powerpoint/2010/main" val="407420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C5603E-4EE6-43B6-9597-AA6C2ABD3193}" type="slidenum">
              <a:rPr lang="en-GB" smtClean="0"/>
              <a:t>7</a:t>
            </a:fld>
            <a:endParaRPr lang="en-GB"/>
          </a:p>
        </p:txBody>
      </p:sp>
    </p:spTree>
    <p:extLst>
      <p:ext uri="{BB962C8B-B14F-4D97-AF65-F5344CB8AC3E}">
        <p14:creationId xmlns:p14="http://schemas.microsoft.com/office/powerpoint/2010/main" val="25891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30000" dirty="0">
                <a:highlight>
                  <a:srgbClr val="FFFF00"/>
                </a:highlight>
              </a:rPr>
              <a:t>a</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3"/>
              </a:rPr>
              <a:t>https://miro.com/blog/hybrid-collaboration-field-guide/</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Accessed 16/02/2023 (good resource that can individuals can work through)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a:highlight>
                  <a:srgbClr val="FFFF00"/>
                </a:highlight>
              </a:rPr>
              <a:t>b</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4"/>
              </a:rPr>
              <a:t>https://www.fearlessculture.design/blog-posts/how-to-collaborate-effectively-if-your-team-is-remote-or-hybrid</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Accessed 16/02/2023. (PDF version available if want a 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30000" dirty="0">
                <a:effectLst/>
                <a:highlight>
                  <a:srgbClr val="FFFF00"/>
                </a:highlight>
                <a:latin typeface="Calibri" panose="020F0502020204030204" pitchFamily="34" charset="0"/>
                <a:cs typeface="Times New Roman" panose="02020603050405020304" pitchFamily="18" charset="0"/>
              </a:rPr>
              <a:t>c </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5"/>
              </a:rPr>
              <a:t>https://www.mural.co/blog/why-hybrid-collaboration-is-harder-than-you-think</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Accessed 16/02/2023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30000" dirty="0">
                <a:effectLst/>
                <a:highlight>
                  <a:srgbClr val="FFFF00"/>
                </a:highlight>
                <a:latin typeface="Calibri" panose="020F0502020204030204" pitchFamily="34" charset="0"/>
                <a:cs typeface="Times New Roman" panose="02020603050405020304" pitchFamily="18" charset="0"/>
              </a:rPr>
              <a:t>d</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6"/>
              </a:rPr>
              <a:t>https://www.forbes.com/sites/googlecloud/2022/02/14/how-to-build-collaboration-equity-in-your-hybrid-workplace/?sh=23446a5c198d</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Accessed 16/02/2023</a:t>
            </a:r>
            <a:endParaRPr lang="en-GB"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Additional resources on Learn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Virtual Collaboration playlist: </a:t>
            </a:r>
            <a:r>
              <a:rPr lang="en-GB"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7"/>
              </a:rPr>
              <a:t>https://app.goodpractice.net/#/e-develop/s/76lyo0ibfl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Creating a culture of collaborative: </a:t>
            </a:r>
            <a:r>
              <a:rPr lang="en-GB"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8"/>
              </a:rPr>
              <a:t>https://app.goodpractice.net/#/e-develop/s/xt4n88dx5d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effectLst/>
                <a:latin typeface="Calibri" panose="020F0502020204030204" pitchFamily="34" charset="0"/>
                <a:ea typeface="Calibri" panose="020F0502020204030204" pitchFamily="34" charset="0"/>
                <a:cs typeface="Times New Roman" panose="02020603050405020304" pitchFamily="18" charset="0"/>
              </a:rPr>
              <a:t>Ten tools for effective collaboration: </a:t>
            </a:r>
            <a:r>
              <a:rPr lang="en-GB"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9"/>
              </a:rPr>
              <a:t>https://app.goodpractice.net/#/e-develop/s/knl4e6no4o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highlight>
                <a:srgbClr val="FFFF00"/>
              </a:highlight>
            </a:endParaRPr>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9</a:t>
            </a:fld>
            <a:endParaRPr lang="en-GB"/>
          </a:p>
        </p:txBody>
      </p:sp>
    </p:spTree>
    <p:extLst>
      <p:ext uri="{BB962C8B-B14F-4D97-AF65-F5344CB8AC3E}">
        <p14:creationId xmlns:p14="http://schemas.microsoft.com/office/powerpoint/2010/main" val="89876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30188"/>
            <a:ext cx="3227387" cy="1814512"/>
          </a:xfrm>
        </p:spPr>
      </p:sp>
      <p:sp>
        <p:nvSpPr>
          <p:cNvPr id="3" name="Notes Placeholder 2"/>
          <p:cNvSpPr>
            <a:spLocks noGrp="1"/>
          </p:cNvSpPr>
          <p:nvPr>
            <p:ph type="body" idx="1"/>
          </p:nvPr>
        </p:nvSpPr>
        <p:spPr>
          <a:xfrm>
            <a:off x="-196108" y="1932771"/>
            <a:ext cx="6651978" cy="8009742"/>
          </a:xfrm>
        </p:spPr>
        <p:txBody>
          <a:bodyPr/>
          <a:lstStyle/>
          <a:p>
            <a:pPr lvl="1"/>
            <a:r>
              <a:rPr lang="en-GB" sz="1400" b="1" dirty="0">
                <a:cs typeface="Arial" panose="020B0604020202020204" pitchFamily="34" charset="0"/>
              </a:rPr>
              <a:t>Recognise the mental health challenge</a:t>
            </a:r>
          </a:p>
          <a:p>
            <a:pPr lvl="2"/>
            <a:r>
              <a:rPr lang="en-GB" dirty="0">
                <a:cs typeface="Arial" panose="020B0604020202020204" pitchFamily="34" charset="0"/>
              </a:rPr>
              <a:t>During the pandemic 37% of people in the UK reported suffering ‘high anxiety’ (sickness, rapid breathing, pounding heart, trembling,  fatigue, trouble sleeping, panic attacks and headaches)</a:t>
            </a:r>
            <a:r>
              <a:rPr lang="en-GB" baseline="30000" dirty="0">
                <a:cs typeface="Arial" panose="020B0604020202020204" pitchFamily="34" charset="0"/>
              </a:rPr>
              <a:t> a</a:t>
            </a:r>
            <a:endParaRPr lang="en-GB" dirty="0">
              <a:cs typeface="Arial" panose="020B0604020202020204" pitchFamily="34" charset="0"/>
            </a:endParaRPr>
          </a:p>
          <a:p>
            <a:pPr lvl="2"/>
            <a:r>
              <a:rPr lang="en-GB" dirty="0">
                <a:cs typeface="Arial" panose="020B0604020202020204" pitchFamily="34" charset="0"/>
              </a:rPr>
              <a:t>1 in 5 adults with no previous experience of mental health problems reported their mental health as ‘poor’ or ‘very </a:t>
            </a:r>
            <a:r>
              <a:rPr lang="en-GB" dirty="0" err="1">
                <a:cs typeface="Arial" panose="020B0604020202020204" pitchFamily="34" charset="0"/>
              </a:rPr>
              <a:t>poor’</a:t>
            </a:r>
            <a:r>
              <a:rPr lang="en-GB" baseline="30000" dirty="0" err="1">
                <a:cs typeface="Arial" panose="020B0604020202020204" pitchFamily="34" charset="0"/>
              </a:rPr>
              <a:t>b</a:t>
            </a:r>
            <a:endParaRPr lang="en-GB" baseline="30000" dirty="0">
              <a:cs typeface="Arial" panose="020B0604020202020204" pitchFamily="34" charset="0"/>
            </a:endParaRPr>
          </a:p>
          <a:p>
            <a:pPr lvl="2"/>
            <a:r>
              <a:rPr lang="en-GB" dirty="0">
                <a:cs typeface="Arial" panose="020B0604020202020204" pitchFamily="34" charset="0"/>
              </a:rPr>
              <a:t>2 in 3 adults who has a pre-existing mental health problems reported this has become worse</a:t>
            </a:r>
          </a:p>
          <a:p>
            <a:pPr lvl="2"/>
            <a:r>
              <a:rPr lang="en-GB" dirty="0">
                <a:cs typeface="Arial" panose="020B0604020202020204" pitchFamily="34" charset="0"/>
              </a:rPr>
              <a:t>People under 40, women, people with a disability and those who said they would struggle to meet an unexpected cost of £850 were the groups most likely to show symptoms of </a:t>
            </a:r>
            <a:r>
              <a:rPr lang="en-GB" dirty="0" err="1">
                <a:cs typeface="Arial" panose="020B0604020202020204" pitchFamily="34" charset="0"/>
              </a:rPr>
              <a:t>depression</a:t>
            </a:r>
            <a:r>
              <a:rPr lang="en-GB" baseline="30000" dirty="0" err="1">
                <a:cs typeface="Arial" panose="020B0604020202020204" pitchFamily="34" charset="0"/>
              </a:rPr>
              <a:t>b</a:t>
            </a:r>
            <a:endParaRPr lang="en-GB" baseline="30000" dirty="0">
              <a:cs typeface="Arial" panose="020B0604020202020204" pitchFamily="34" charset="0"/>
            </a:endParaRPr>
          </a:p>
          <a:p>
            <a:pPr lvl="1">
              <a:spcBef>
                <a:spcPts val="1200"/>
              </a:spcBef>
            </a:pPr>
            <a:r>
              <a:rPr lang="en-GB" sz="1400" b="1" dirty="0">
                <a:cs typeface="Calibri"/>
              </a:rPr>
              <a:t>Be guided by some useful research</a:t>
            </a:r>
            <a:endParaRPr lang="en-GB" sz="1400" b="1" dirty="0">
              <a:solidFill>
                <a:srgbClr val="FF0000"/>
              </a:solidFill>
              <a:cs typeface="Arial" panose="020B0604020202020204" pitchFamily="34" charset="0"/>
            </a:endParaRPr>
          </a:p>
          <a:p>
            <a:pPr lvl="1">
              <a:spcBef>
                <a:spcPts val="1200"/>
              </a:spcBef>
            </a:pPr>
            <a:r>
              <a:rPr lang="en-GB" sz="1400" b="1" dirty="0">
                <a:solidFill>
                  <a:srgbClr val="FF0000"/>
                </a:solidFill>
                <a:cs typeface="Calibri"/>
              </a:rPr>
              <a:t>Vulnerability</a:t>
            </a:r>
          </a:p>
          <a:p>
            <a:pPr lvl="2"/>
            <a:r>
              <a:rPr lang="en-GB" dirty="0" err="1">
                <a:cs typeface="Arial" panose="020B0604020202020204" pitchFamily="34" charset="0"/>
              </a:rPr>
              <a:t>Research</a:t>
            </a:r>
            <a:r>
              <a:rPr lang="en-GB" baseline="30000" dirty="0" err="1">
                <a:cs typeface="Arial" panose="020B0604020202020204" pitchFamily="34" charset="0"/>
              </a:rPr>
              <a:t>c</a:t>
            </a:r>
            <a:r>
              <a:rPr lang="en-GB" baseline="30000" dirty="0">
                <a:cs typeface="Arial" panose="020B0604020202020204" pitchFamily="34" charset="0"/>
              </a:rPr>
              <a:t>  </a:t>
            </a:r>
            <a:r>
              <a:rPr lang="en-GB" dirty="0">
                <a:cs typeface="Arial" panose="020B0604020202020204" pitchFamily="34" charset="0"/>
              </a:rPr>
              <a:t>tells us that modelling ‘vulnerability’, combined with empathy can have great positive impacts</a:t>
            </a:r>
          </a:p>
          <a:p>
            <a:pPr lvl="2"/>
            <a:r>
              <a:rPr lang="en-GB" i="1" dirty="0">
                <a:cs typeface="Arial" panose="020B0604020202020204" pitchFamily="34" charset="0"/>
              </a:rPr>
              <a:t>Try - “I am finding this remote working challenging, how’s it working out for you?”, “I too experience stress”, “I am finding it very tiring”, “these are certainly demanding times for all of us”</a:t>
            </a:r>
          </a:p>
          <a:p>
            <a:pPr lvl="2"/>
            <a:r>
              <a:rPr lang="en-GB" dirty="0">
                <a:cs typeface="Arial" panose="020B0604020202020204" pitchFamily="34" charset="0"/>
              </a:rPr>
              <a:t>Combine this with empathy, when we ‘open up’ it makes solutions much easier to find</a:t>
            </a:r>
          </a:p>
          <a:p>
            <a:pPr lvl="2"/>
            <a:r>
              <a:rPr lang="en-GB" dirty="0">
                <a:cs typeface="Arial" panose="020B0604020202020204" pitchFamily="34" charset="0"/>
              </a:rPr>
              <a:t>Requires trust to be built and worked upon over time</a:t>
            </a:r>
          </a:p>
          <a:p>
            <a:pPr marL="914400" lvl="2" indent="0">
              <a:buNone/>
            </a:pPr>
            <a:endParaRPr lang="en-GB" sz="1600" b="1" dirty="0">
              <a:solidFill>
                <a:srgbClr val="FF0000"/>
              </a:solidFill>
              <a:cs typeface="Arial" panose="020B0604020202020204" pitchFamily="34" charset="0"/>
            </a:endParaRPr>
          </a:p>
          <a:p>
            <a:pPr marL="914400" lvl="2" indent="0">
              <a:buNone/>
            </a:pPr>
            <a:r>
              <a:rPr lang="en-GB" sz="1400" b="1" dirty="0">
                <a:solidFill>
                  <a:srgbClr val="FF0000"/>
                </a:solidFill>
                <a:cs typeface="Arial" panose="020B0604020202020204" pitchFamily="34" charset="0"/>
              </a:rPr>
              <a:t>The Concerns  Right Now </a:t>
            </a:r>
          </a:p>
          <a:p>
            <a:pPr lvl="2"/>
            <a:r>
              <a:rPr lang="en-GB" dirty="0">
                <a:cs typeface="Arial" panose="020B0604020202020204" pitchFamily="34" charset="0"/>
              </a:rPr>
              <a:t>Recent </a:t>
            </a:r>
            <a:r>
              <a:rPr lang="en-GB" dirty="0" err="1">
                <a:cs typeface="Arial" panose="020B0604020202020204" pitchFamily="34" charset="0"/>
              </a:rPr>
              <a:t>research</a:t>
            </a:r>
            <a:r>
              <a:rPr lang="en-GB" baseline="30000" dirty="0" err="1">
                <a:cs typeface="Arial" panose="020B0604020202020204" pitchFamily="34" charset="0"/>
              </a:rPr>
              <a:t>d</a:t>
            </a:r>
            <a:r>
              <a:rPr lang="en-GB" baseline="30000" dirty="0">
                <a:cs typeface="Arial" panose="020B0604020202020204" pitchFamily="34" charset="0"/>
              </a:rPr>
              <a:t> </a:t>
            </a:r>
            <a:r>
              <a:rPr lang="en-GB" dirty="0">
                <a:cs typeface="Arial" panose="020B0604020202020204" pitchFamily="34" charset="0"/>
              </a:rPr>
              <a:t> highlighted three large concerns for people now:</a:t>
            </a:r>
          </a:p>
          <a:p>
            <a:pPr lvl="3"/>
            <a:r>
              <a:rPr lang="en-GB" dirty="0">
                <a:cs typeface="Arial" panose="020B0604020202020204" pitchFamily="34" charset="0"/>
              </a:rPr>
              <a:t>Unplugging after work</a:t>
            </a:r>
          </a:p>
          <a:p>
            <a:pPr lvl="3"/>
            <a:r>
              <a:rPr lang="en-GB" dirty="0">
                <a:cs typeface="Arial" panose="020B0604020202020204" pitchFamily="34" charset="0"/>
              </a:rPr>
              <a:t>Loneliness</a:t>
            </a:r>
          </a:p>
          <a:p>
            <a:pPr lvl="3"/>
            <a:r>
              <a:rPr lang="en-GB" dirty="0">
                <a:cs typeface="Arial" panose="020B0604020202020204" pitchFamily="34" charset="0"/>
              </a:rPr>
              <a:t>Collaboration and communication </a:t>
            </a:r>
          </a:p>
          <a:p>
            <a:pPr marL="914400" lvl="2" indent="0">
              <a:buNone/>
            </a:pPr>
            <a:endParaRPr lang="en-GB" sz="2000" b="1" dirty="0">
              <a:solidFill>
                <a:schemeClr val="tx1"/>
              </a:solidFill>
              <a:cs typeface="+mn-cs"/>
            </a:endParaRPr>
          </a:p>
          <a:p>
            <a:pPr marL="914400" lvl="2" indent="0">
              <a:buNone/>
            </a:pPr>
            <a:r>
              <a:rPr lang="en-GB" sz="1400" b="1" dirty="0">
                <a:solidFill>
                  <a:srgbClr val="FF0000"/>
                </a:solidFill>
                <a:cs typeface="Arial" panose="020B0604020202020204" pitchFamily="34" charset="0"/>
              </a:rPr>
              <a:t>Psychological wellbeing</a:t>
            </a:r>
          </a:p>
          <a:p>
            <a:pPr lvl="2"/>
            <a:r>
              <a:rPr lang="en-GB" dirty="0">
                <a:cs typeface="Calibri"/>
              </a:rPr>
              <a:t>American psychologist Prof Carol Ryff </a:t>
            </a:r>
            <a:r>
              <a:rPr lang="en-GB" dirty="0" err="1">
                <a:cs typeface="Calibri"/>
              </a:rPr>
              <a:t>states</a:t>
            </a:r>
            <a:r>
              <a:rPr lang="en-GB" baseline="30000" dirty="0" err="1">
                <a:cs typeface="Calibri"/>
              </a:rPr>
              <a:t>e</a:t>
            </a:r>
            <a:r>
              <a:rPr lang="en-GB" baseline="30000" dirty="0">
                <a:cs typeface="Calibri"/>
              </a:rPr>
              <a:t> </a:t>
            </a:r>
            <a:r>
              <a:rPr lang="en-GB" sz="600" dirty="0">
                <a:cs typeface="Calibri"/>
              </a:rPr>
              <a:t> </a:t>
            </a:r>
            <a:r>
              <a:rPr lang="en-GB" dirty="0">
                <a:cs typeface="Calibri"/>
              </a:rPr>
              <a:t>in order to experience psychological wellbeing the following are needed BUT are compromised right now:</a:t>
            </a:r>
          </a:p>
          <a:p>
            <a:pPr lvl="3"/>
            <a:r>
              <a:rPr lang="en-GB" dirty="0">
                <a:cs typeface="Arial" panose="020B0604020202020204" pitchFamily="34" charset="0"/>
              </a:rPr>
              <a:t>You need to believe that your life has purpose and meaning</a:t>
            </a:r>
          </a:p>
          <a:p>
            <a:pPr lvl="3"/>
            <a:r>
              <a:rPr lang="en-GB" dirty="0">
                <a:cs typeface="Arial" panose="020B0604020202020204" pitchFamily="34" charset="0"/>
              </a:rPr>
              <a:t>You should feel that you have autonomy</a:t>
            </a:r>
          </a:p>
          <a:p>
            <a:pPr lvl="3"/>
            <a:r>
              <a:rPr lang="en-GB" dirty="0">
                <a:cs typeface="Arial" panose="020B0604020202020204" pitchFamily="34" charset="0"/>
              </a:rPr>
              <a:t>You should be experiencing personal growth</a:t>
            </a:r>
          </a:p>
          <a:p>
            <a:pPr lvl="3"/>
            <a:r>
              <a:rPr lang="en-GB" dirty="0">
                <a:cs typeface="Arial" panose="020B0604020202020204" pitchFamily="34" charset="0"/>
              </a:rPr>
              <a:t>You should feel that you are managing your life well</a:t>
            </a:r>
          </a:p>
          <a:p>
            <a:pPr lvl="3"/>
            <a:r>
              <a:rPr lang="en-GB" dirty="0">
                <a:cs typeface="Arial" panose="020B0604020202020204" pitchFamily="34" charset="0"/>
              </a:rPr>
              <a:t>You should have positive relationships</a:t>
            </a:r>
          </a:p>
          <a:p>
            <a:pPr lvl="3"/>
            <a:r>
              <a:rPr lang="en-GB" dirty="0">
                <a:cs typeface="Arial" panose="020B0604020202020204" pitchFamily="34" charset="0"/>
              </a:rPr>
              <a:t>You should know yourself well</a:t>
            </a:r>
          </a:p>
          <a:p>
            <a:pPr lvl="1"/>
            <a:r>
              <a:rPr lang="en-GB" sz="1800" b="1" baseline="0" dirty="0">
                <a:cs typeface="Arial" panose="020B0604020202020204" pitchFamily="34" charset="0"/>
              </a:rPr>
              <a:t>Recent Exeter research</a:t>
            </a:r>
          </a:p>
          <a:p>
            <a:pPr lvl="1"/>
            <a:r>
              <a:rPr lang="en-GB" sz="1400" b="0" baseline="0" dirty="0">
                <a:cs typeface="Arial" panose="020B0604020202020204" pitchFamily="34" charset="0"/>
              </a:rPr>
              <a:t>Ilke  </a:t>
            </a:r>
            <a:r>
              <a:rPr lang="en-GB" sz="1400" b="0" baseline="0" dirty="0" err="1">
                <a:cs typeface="Arial" panose="020B0604020202020204" pitchFamily="34" charset="0"/>
              </a:rPr>
              <a:t>Inceoglou’s</a:t>
            </a:r>
            <a:r>
              <a:rPr lang="en-GB" sz="1400" b="0" baseline="0" dirty="0">
                <a:cs typeface="Arial" panose="020B0604020202020204" pitchFamily="34" charset="0"/>
              </a:rPr>
              <a:t> recent research summarises the impact of the pandemic on wellbeing and its complex interrelationships with a variety of </a:t>
            </a:r>
            <a:r>
              <a:rPr lang="en-GB" sz="1400" b="0" baseline="0" dirty="0" err="1">
                <a:cs typeface="Arial" panose="020B0604020202020204" pitchFamily="34" charset="0"/>
              </a:rPr>
              <a:t>factors.</a:t>
            </a:r>
            <a:r>
              <a:rPr lang="en-GB" sz="1400" b="0" baseline="30000" dirty="0" err="1">
                <a:cs typeface="Arial" panose="020B0604020202020204" pitchFamily="34" charset="0"/>
              </a:rPr>
              <a:t>f</a:t>
            </a:r>
            <a:endParaRPr lang="en-GB" sz="1400" b="0" baseline="30000" dirty="0">
              <a:cs typeface="Arial" panose="020B0604020202020204" pitchFamily="34" charset="0"/>
            </a:endParaRPr>
          </a:p>
          <a:p>
            <a:pPr lvl="1"/>
            <a:r>
              <a:rPr lang="en-GB" sz="1800" b="1" baseline="0" dirty="0">
                <a:cs typeface="Arial" panose="020B0604020202020204" pitchFamily="34" charset="0"/>
              </a:rPr>
              <a:t>References</a:t>
            </a:r>
          </a:p>
          <a:p>
            <a:pPr lvl="1"/>
            <a:r>
              <a:rPr lang="en-GB" sz="1050" baseline="30000" dirty="0"/>
              <a:t>a</a:t>
            </a:r>
            <a:r>
              <a:rPr lang="en-GB" sz="1050" dirty="0"/>
              <a:t> </a:t>
            </a:r>
            <a:r>
              <a:rPr lang="en-GB" sz="1050" dirty="0">
                <a:hlinkClick r:id="rId3"/>
              </a:rPr>
              <a:t>ONS ‘Coronavirus and anxiety, Great Britain: 3</a:t>
            </a:r>
            <a:r>
              <a:rPr lang="en-GB" sz="1050" baseline="30000" dirty="0">
                <a:hlinkClick r:id="rId3"/>
              </a:rPr>
              <a:t>rd</a:t>
            </a:r>
            <a:r>
              <a:rPr lang="en-GB" sz="1050" dirty="0">
                <a:hlinkClick r:id="rId3"/>
              </a:rPr>
              <a:t> April – 11 May 2020</a:t>
            </a:r>
            <a:endParaRPr lang="en-GB" sz="1050" dirty="0"/>
          </a:p>
          <a:p>
            <a:pPr lvl="1"/>
            <a:r>
              <a:rPr lang="en-GB" sz="1050" baseline="30000" dirty="0"/>
              <a:t>b </a:t>
            </a:r>
            <a:r>
              <a:rPr lang="en-GB" sz="1050" dirty="0"/>
              <a:t>BBC – </a:t>
            </a:r>
            <a:r>
              <a:rPr lang="en-GB" sz="1050" dirty="0">
                <a:hlinkClick r:id="rId4"/>
              </a:rPr>
              <a:t>Depression doubles during pandemic </a:t>
            </a:r>
            <a:endParaRPr lang="en-GB" sz="1050" dirty="0"/>
          </a:p>
          <a:p>
            <a:pPr lvl="1"/>
            <a:r>
              <a:rPr lang="en-GB" sz="1050" baseline="30000" dirty="0"/>
              <a:t>C </a:t>
            </a:r>
            <a:r>
              <a:rPr lang="en-GB" sz="1050" dirty="0"/>
              <a:t>Daniels, D. </a:t>
            </a:r>
            <a:r>
              <a:rPr lang="en-GB" sz="1050" i="1" dirty="0"/>
              <a:t>et al</a:t>
            </a:r>
            <a:r>
              <a:rPr lang="en-GB" sz="1050" dirty="0"/>
              <a:t>. (2020). Work-life balance and the pandemic. Early findings communication</a:t>
            </a:r>
          </a:p>
          <a:p>
            <a:pPr lvl="1"/>
            <a:r>
              <a:rPr lang="en-GB" sz="1050" baseline="30000" dirty="0"/>
              <a:t>d</a:t>
            </a:r>
            <a:r>
              <a:rPr lang="en-GB" sz="1050" dirty="0"/>
              <a:t> </a:t>
            </a:r>
            <a:r>
              <a:rPr lang="en-GB" sz="1050" dirty="0">
                <a:hlinkClick r:id="rId5"/>
              </a:rPr>
              <a:t>MIND ‘The Mental Health Emergency’ – June 2020</a:t>
            </a:r>
            <a:endParaRPr lang="en-GB" sz="1050" dirty="0"/>
          </a:p>
          <a:p>
            <a:pPr lvl="1"/>
            <a:endParaRPr lang="en-GB" sz="1050" baseline="30000" dirty="0"/>
          </a:p>
          <a:p>
            <a:pPr lvl="1"/>
            <a:r>
              <a:rPr lang="en-GB" sz="1050" baseline="30000" dirty="0"/>
              <a:t>e </a:t>
            </a:r>
            <a:r>
              <a:rPr lang="en-GB" sz="1050" dirty="0">
                <a:hlinkClick r:id="rId6"/>
              </a:rPr>
              <a:t>https://www.karger.com/Article/Abstract/353263</a:t>
            </a:r>
            <a:r>
              <a:rPr lang="en-GB" sz="1050" dirty="0"/>
              <a:t> </a:t>
            </a:r>
          </a:p>
          <a:p>
            <a:pPr lvl="1"/>
            <a:r>
              <a:rPr lang="en-GB" sz="1050" b="0" baseline="30000" dirty="0" err="1"/>
              <a:t>f</a:t>
            </a:r>
            <a:r>
              <a:rPr lang="en-GB" sz="1050" b="0" i="0" kern="1200" dirty="0" err="1">
                <a:solidFill>
                  <a:schemeClr val="tx1"/>
                </a:solidFill>
                <a:effectLst/>
                <a:latin typeface="+mn-lt"/>
                <a:ea typeface="+mn-ea"/>
                <a:cs typeface="+mn-cs"/>
              </a:rPr>
              <a:t>Wood</a:t>
            </a:r>
            <a:r>
              <a:rPr lang="en-GB" sz="1050" b="0" i="0" kern="1200" dirty="0">
                <a:solidFill>
                  <a:schemeClr val="tx1"/>
                </a:solidFill>
                <a:effectLst/>
                <a:latin typeface="+mn-lt"/>
                <a:ea typeface="+mn-ea"/>
                <a:cs typeface="+mn-cs"/>
              </a:rPr>
              <a:t> SJ, </a:t>
            </a:r>
            <a:r>
              <a:rPr lang="en-GB" sz="1050" b="0" i="0" kern="1200" dirty="0" err="1">
                <a:solidFill>
                  <a:schemeClr val="tx1"/>
                </a:solidFill>
                <a:effectLst/>
                <a:latin typeface="+mn-lt"/>
                <a:ea typeface="+mn-ea"/>
                <a:cs typeface="+mn-cs"/>
              </a:rPr>
              <a:t>Michaelides</a:t>
            </a:r>
            <a:r>
              <a:rPr lang="en-GB" sz="1050" b="0" i="0" kern="1200" dirty="0">
                <a:solidFill>
                  <a:schemeClr val="tx1"/>
                </a:solidFill>
                <a:effectLst/>
                <a:latin typeface="+mn-lt"/>
                <a:ea typeface="+mn-ea"/>
                <a:cs typeface="+mn-cs"/>
              </a:rPr>
              <a:t> G, Inceoglu I, </a:t>
            </a:r>
            <a:r>
              <a:rPr lang="en-GB" sz="1050" b="0" i="0" kern="1200" dirty="0" err="1">
                <a:solidFill>
                  <a:schemeClr val="tx1"/>
                </a:solidFill>
                <a:effectLst/>
                <a:latin typeface="+mn-lt"/>
                <a:ea typeface="+mn-ea"/>
                <a:cs typeface="+mn-cs"/>
              </a:rPr>
              <a:t>Hurren</a:t>
            </a:r>
            <a:r>
              <a:rPr lang="en-GB" sz="1050" b="0" i="0" kern="1200" dirty="0">
                <a:solidFill>
                  <a:schemeClr val="tx1"/>
                </a:solidFill>
                <a:effectLst/>
                <a:latin typeface="+mn-lt"/>
                <a:ea typeface="+mn-ea"/>
                <a:cs typeface="+mn-cs"/>
              </a:rPr>
              <a:t> ET, Daniels K, Niven K (2021). Homeworking, Well-Being and the COVID-19 Pandemic: a Diary Study. </a:t>
            </a:r>
            <a:r>
              <a:rPr lang="en-GB" sz="1050" b="0" i="1" kern="1200" dirty="0">
                <a:solidFill>
                  <a:schemeClr val="tx1"/>
                </a:solidFill>
                <a:effectLst/>
                <a:latin typeface="+mn-lt"/>
                <a:ea typeface="+mn-ea"/>
                <a:cs typeface="+mn-cs"/>
              </a:rPr>
              <a:t>International Journal of Environmental Research and Public Health</a:t>
            </a:r>
            <a:r>
              <a:rPr lang="en-GB" sz="1050" b="0" i="0" kern="1200" dirty="0">
                <a:solidFill>
                  <a:schemeClr val="tx1"/>
                </a:solidFill>
                <a:effectLst/>
                <a:latin typeface="+mn-lt"/>
                <a:ea typeface="+mn-ea"/>
                <a:cs typeface="+mn-cs"/>
              </a:rPr>
              <a:t>, </a:t>
            </a:r>
            <a:r>
              <a:rPr lang="en-GB" sz="1050" b="1" i="1" kern="1200" dirty="0">
                <a:solidFill>
                  <a:schemeClr val="tx1"/>
                </a:solidFill>
                <a:effectLst/>
                <a:latin typeface="+mn-lt"/>
                <a:ea typeface="+mn-ea"/>
                <a:cs typeface="+mn-cs"/>
              </a:rPr>
              <a:t>18</a:t>
            </a:r>
            <a:r>
              <a:rPr lang="en-GB" sz="1050" b="1" i="0" kern="1200" dirty="0">
                <a:solidFill>
                  <a:schemeClr val="tx1"/>
                </a:solidFill>
                <a:effectLst/>
                <a:latin typeface="+mn-lt"/>
                <a:ea typeface="+mn-ea"/>
                <a:cs typeface="+mn-cs"/>
              </a:rPr>
              <a:t>(14)</a:t>
            </a:r>
            <a:r>
              <a:rPr lang="en-GB" sz="1050" b="0" i="0" kern="1200" dirty="0">
                <a:solidFill>
                  <a:schemeClr val="tx1"/>
                </a:solidFill>
                <a:effectLst/>
                <a:latin typeface="+mn-lt"/>
                <a:ea typeface="+mn-ea"/>
                <a:cs typeface="+mn-cs"/>
              </a:rPr>
              <a:t>, 7575-7575.</a:t>
            </a:r>
            <a:endParaRPr lang="en-GB" sz="900" dirty="0"/>
          </a:p>
          <a:p>
            <a:pPr lvl="1"/>
            <a:endParaRPr lang="en-GB" sz="1050" dirty="0"/>
          </a:p>
          <a:p>
            <a:pPr lvl="1"/>
            <a:endParaRPr lang="en-GB" sz="1050" dirty="0"/>
          </a:p>
          <a:p>
            <a:pPr lvl="1"/>
            <a:endParaRPr lang="en-GB" baseline="30000" dirty="0">
              <a:cs typeface="Arial" panose="020B0604020202020204" pitchFamily="34" charset="0"/>
            </a:endParaRPr>
          </a:p>
          <a:p>
            <a:pPr lvl="1"/>
            <a:endParaRPr lang="en-GB" baseline="30000" dirty="0">
              <a:cs typeface="Arial" panose="020B0604020202020204" pitchFamily="34" charset="0"/>
            </a:endParaRPr>
          </a:p>
          <a:p>
            <a:pPr lvl="1"/>
            <a:endParaRPr lang="en-GB" sz="800" baseline="30000" dirty="0">
              <a:cs typeface="Arial" panose="020B0604020202020204" pitchFamily="34" charset="0"/>
            </a:endParaRPr>
          </a:p>
          <a:p>
            <a:endParaRPr lang="en-GB" sz="1050" dirty="0"/>
          </a:p>
        </p:txBody>
      </p:sp>
      <p:sp>
        <p:nvSpPr>
          <p:cNvPr id="4" name="Slide Number Placeholder 3"/>
          <p:cNvSpPr>
            <a:spLocks noGrp="1"/>
          </p:cNvSpPr>
          <p:nvPr>
            <p:ph type="sldNum" sz="quarter" idx="10"/>
          </p:nvPr>
        </p:nvSpPr>
        <p:spPr/>
        <p:txBody>
          <a:bodyPr/>
          <a:lstStyle/>
          <a:p>
            <a:fld id="{B58B31AF-F994-4A4D-AB4B-5FE8B2508027}" type="slidenum">
              <a:rPr lang="en-GB" smtClean="0"/>
              <a:t>10</a:t>
            </a:fld>
            <a:endParaRPr lang="en-GB"/>
          </a:p>
        </p:txBody>
      </p:sp>
    </p:spTree>
    <p:extLst>
      <p:ext uri="{BB962C8B-B14F-4D97-AF65-F5344CB8AC3E}">
        <p14:creationId xmlns:p14="http://schemas.microsoft.com/office/powerpoint/2010/main" val="242067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Wingdings" panose="05000000000000000000" pitchFamily="2" charset="2"/>
              <a:buNone/>
            </a:pPr>
            <a:r>
              <a:rPr lang="en-GB" u="sng" dirty="0">
                <a:solidFill>
                  <a:srgbClr val="000000"/>
                </a:solidFill>
                <a:latin typeface="Calibri" panose="020F0502020204030204" pitchFamily="34" charset="0"/>
                <a:cs typeface="Arial" panose="020B0604020202020204" pitchFamily="34" charset="0"/>
              </a:rPr>
              <a:t>For reference a on slide:</a:t>
            </a:r>
          </a:p>
          <a:p>
            <a:pPr marL="0" indent="0" fontAlgn="base">
              <a:buFont typeface="Wingdings" panose="05000000000000000000" pitchFamily="2" charset="2"/>
              <a:buNone/>
            </a:pPr>
            <a:endParaRPr lang="en-GB" dirty="0">
              <a:solidFill>
                <a:srgbClr val="000000"/>
              </a:solidFill>
              <a:latin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Performance management in a hybrid working environment can no longer see productivity as hours spent at a computer screen but needs to be based on outcomes, contribution and value of the work.</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Need to set clear goals (SMART method example to use): clear, short-term, adaptable and successful. Gives more purpose and fosters transparency if they can be linked to organisations goals. (1). Check-in on progress with team regularly to offer support and feedback (2) and make sure they have tangible outputs so it is clear what progress looks like. (3)</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Face to Face support at critical stages: in the office or via video call for performance reviews and check-ins. Check-ins should be regular and casual where possible. Performance reviews should also be regular to discuss goals, growth and career ambitions. (1). More junior staff may benefit from more time spent in person with more experienced colleagues. Regular team meetings can help you to identify who has capacity and who needs support (4)</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For performance reviews incorporate feedback from multiple sources, and those who work closely with team member as in a hybrid environment this may not be you. This can also help to prevent bias, with proximity bias being a key struggle for hybrid working – ensure you have regular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checkins</a:t>
            </a:r>
            <a:r>
              <a:rPr lang="en-GB" sz="1200" dirty="0">
                <a:effectLst/>
                <a:latin typeface="Calibri" panose="020F0502020204030204" pitchFamily="34" charset="0"/>
                <a:ea typeface="Calibri" panose="020F0502020204030204" pitchFamily="34" charset="0"/>
                <a:cs typeface="Times New Roman" panose="02020603050405020304" pitchFamily="18" charset="0"/>
              </a:rPr>
              <a:t>, one to one calls and encourage collaboration opportunities to voice concerns for all team members but in particular your more remote ones. (1)</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Most importantly normalise mistakes as an opportunity to learn and improve and celebrate your teams successes. (5)</a:t>
            </a:r>
          </a:p>
          <a:p>
            <a:endParaRPr lang="en-GB" dirty="0"/>
          </a:p>
          <a:p>
            <a:r>
              <a:rPr lang="en-GB" b="1" dirty="0"/>
              <a:t>References</a:t>
            </a:r>
          </a:p>
          <a:p>
            <a:endParaRPr lang="en-GB" b="1"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https://www.linkedin.com/pulse/how-conduct-performance-management-hybrid-work-environment-?trk=pulse-article</a:t>
            </a:r>
            <a:r>
              <a:rPr lang="en-GB" sz="1200" dirty="0">
                <a:effectLst/>
                <a:latin typeface="Calibri" panose="020F0502020204030204" pitchFamily="34" charset="0"/>
                <a:ea typeface="Calibri" panose="020F0502020204030204" pitchFamily="34" charset="0"/>
                <a:cs typeface="Times New Roman" panose="02020603050405020304" pitchFamily="18" charset="0"/>
              </a:rPr>
              <a:t> Accessed 16/02/2023</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2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https://www.cultureamp.com/blog/redesigning-performance-management-hybrid</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Accessed 16/02/2023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3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https://worknest.com/blog/how-to-manage-performance-in-the-world-of-hybrid-work/</a:t>
            </a:r>
            <a:r>
              <a:rPr lang="en-GB" sz="1200" dirty="0">
                <a:effectLst/>
                <a:latin typeface="Calibri" panose="020F0502020204030204" pitchFamily="34" charset="0"/>
                <a:ea typeface="Calibri" panose="020F0502020204030204" pitchFamily="34" charset="0"/>
                <a:cs typeface="Times New Roman" panose="02020603050405020304" pitchFamily="18" charset="0"/>
              </a:rPr>
              <a:t> Accessed 16/02/2023</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4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https://www.peoplemanagement.co.uk/article/1794205/best-manage-performance-remote-hybrid-workers</a:t>
            </a:r>
            <a:r>
              <a:rPr lang="en-GB" sz="1200" dirty="0">
                <a:effectLst/>
                <a:latin typeface="Calibri" panose="020F0502020204030204" pitchFamily="34" charset="0"/>
                <a:ea typeface="Calibri" panose="020F0502020204030204" pitchFamily="34" charset="0"/>
                <a:cs typeface="Times New Roman" panose="02020603050405020304" pitchFamily="18" charset="0"/>
              </a:rPr>
              <a:t> Accessed 16/02/2023</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 Edge Magazine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pg</a:t>
            </a:r>
            <a:r>
              <a:rPr lang="en-GB" sz="1200" dirty="0">
                <a:effectLst/>
                <a:latin typeface="Calibri" panose="020F0502020204030204" pitchFamily="34" charset="0"/>
                <a:ea typeface="Calibri" panose="020F0502020204030204" pitchFamily="34" charset="0"/>
                <a:cs typeface="Times New Roman" panose="02020603050405020304" pitchFamily="18" charset="0"/>
              </a:rPr>
              <a:t> 13 Autumn 2022) – From good to great: How can we build more effective teams?</a:t>
            </a:r>
          </a:p>
          <a:p>
            <a:endParaRPr lang="en-GB" b="1" dirty="0"/>
          </a:p>
        </p:txBody>
      </p:sp>
      <p:sp>
        <p:nvSpPr>
          <p:cNvPr id="4" name="Slide Number Placeholder 3"/>
          <p:cNvSpPr>
            <a:spLocks noGrp="1"/>
          </p:cNvSpPr>
          <p:nvPr>
            <p:ph type="sldNum" sz="quarter" idx="10"/>
          </p:nvPr>
        </p:nvSpPr>
        <p:spPr/>
        <p:txBody>
          <a:bodyPr/>
          <a:lstStyle/>
          <a:p>
            <a:fld id="{B58B31AF-F994-4A4D-AB4B-5FE8B2508027}" type="slidenum">
              <a:rPr lang="en-GB" smtClean="0"/>
              <a:t>11</a:t>
            </a:fld>
            <a:endParaRPr lang="en-GB"/>
          </a:p>
        </p:txBody>
      </p:sp>
    </p:spTree>
    <p:extLst>
      <p:ext uri="{BB962C8B-B14F-4D97-AF65-F5344CB8AC3E}">
        <p14:creationId xmlns:p14="http://schemas.microsoft.com/office/powerpoint/2010/main" val="55201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5702" r="12178"/>
          <a:stretch/>
        </p:blipFill>
        <p:spPr>
          <a:xfrm>
            <a:off x="7056713" y="0"/>
            <a:ext cx="5135287" cy="685751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518877" y="4129531"/>
            <a:ext cx="6275824" cy="1330479"/>
          </a:xfrm>
          <a:prstGeom prst="rect">
            <a:avLst/>
          </a:prstGeom>
        </p:spPr>
        <p:txBody>
          <a:bodyPr vert="horz" lIns="91440" tIns="45720" rIns="91440" bIns="45720" rtlCol="0" anchor="t">
            <a:noAutofit/>
          </a:bodyPr>
          <a:lstStyle>
            <a:lvl1pPr>
              <a:defRPr sz="4366" b="1" i="0">
                <a:solidFill>
                  <a:srgbClr val="003C3B"/>
                </a:solidFill>
                <a:latin typeface="Outfit Semi Bold"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8525" y="433212"/>
            <a:ext cx="5514232" cy="3629195"/>
          </a:xfrm>
          <a:prstGeom prst="rect">
            <a:avLst/>
          </a:prstGeom>
        </p:spPr>
      </p:pic>
    </p:spTree>
    <p:extLst>
      <p:ext uri="{BB962C8B-B14F-4D97-AF65-F5344CB8AC3E}">
        <p14:creationId xmlns:p14="http://schemas.microsoft.com/office/powerpoint/2010/main" val="208887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Slide_opt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568635" y="1699535"/>
            <a:ext cx="10980262" cy="3577775"/>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940" b="0" i="0">
                <a:solidFill>
                  <a:srgbClr val="003C3B"/>
                </a:solidFill>
                <a:latin typeface="Outfit" pitchFamily="2" charset="0"/>
                <a:ea typeface="Inter" panose="02000503000000020004" pitchFamily="2" charset="0"/>
              </a:defRPr>
            </a:lvl2pPr>
            <a:lvl3pPr>
              <a:defRPr sz="1940" b="0" i="0">
                <a:solidFill>
                  <a:srgbClr val="003C3B"/>
                </a:solidFill>
                <a:latin typeface="Outfit" pitchFamily="2" charset="0"/>
                <a:ea typeface="Inter" panose="02000503000000020004" pitchFamily="2" charset="0"/>
              </a:defRPr>
            </a:lvl3pPr>
            <a:lvl4pPr>
              <a:defRPr sz="1940" b="0" i="0">
                <a:solidFill>
                  <a:srgbClr val="003C3B"/>
                </a:solidFill>
                <a:latin typeface="Outfit" pitchFamily="2" charset="0"/>
                <a:ea typeface="Inter" panose="02000503000000020004" pitchFamily="2" charset="0"/>
              </a:defRPr>
            </a:lvl4pPr>
            <a:lvl5pPr>
              <a:defRPr sz="1940"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520160" y="627293"/>
            <a:ext cx="9226509" cy="615900"/>
          </a:xfrm>
          <a:prstGeom prst="rect">
            <a:avLst/>
          </a:prstGeom>
        </p:spPr>
        <p:txBody>
          <a:bodyPr vert="horz" lIns="91440" tIns="45720" rIns="91440" bIns="45720" rtlCol="0" anchor="t">
            <a:noAutofit/>
          </a:bodyPr>
          <a:lstStyle>
            <a:lvl1pPr>
              <a:defRPr sz="4002" b="0" i="0">
                <a:solidFill>
                  <a:srgbClr val="003C3B"/>
                </a:solidFill>
                <a:latin typeface="Outfit Medium" pitchFamily="2" charset="0"/>
              </a:defRPr>
            </a:lvl1pPr>
          </a:lstStyle>
          <a:p>
            <a:r>
              <a:rPr lang="en-GB"/>
              <a:t>Text only slide title maximum of 1 line</a:t>
            </a:r>
            <a:endParaRPr lang="en-US"/>
          </a:p>
        </p:txBody>
      </p:sp>
    </p:spTree>
    <p:extLst>
      <p:ext uri="{BB962C8B-B14F-4D97-AF65-F5344CB8AC3E}">
        <p14:creationId xmlns:p14="http://schemas.microsoft.com/office/powerpoint/2010/main" val="383995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57297EB-378F-4FFC-9959-D8EE6587AB3A}" type="datetimeFigureOut">
              <a:rPr lang="en-US" smtClean="0"/>
              <a:pPr/>
              <a:t>8/18/2023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AFA57FC-9FE3-463C-82EE-4293807EDBAC}" type="slidenum">
              <a:rPr lang="en-US" smtClean="0"/>
              <a:pPr/>
              <a:t>‹#›</a:t>
            </a:fld>
            <a:endParaRPr lang="en-US"/>
          </a:p>
        </p:txBody>
      </p:sp>
      <p:sp>
        <p:nvSpPr>
          <p:cNvPr id="7" name="object 2">
            <a:extLst>
              <a:ext uri="{FF2B5EF4-FFF2-40B4-BE49-F238E27FC236}">
                <a16:creationId xmlns:a16="http://schemas.microsoft.com/office/drawing/2014/main" id="{1B52E74B-70E2-A7DA-B308-CCF60F8F8BDB}"/>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Tree>
    <p:extLst>
      <p:ext uri="{BB962C8B-B14F-4D97-AF65-F5344CB8AC3E}">
        <p14:creationId xmlns:p14="http://schemas.microsoft.com/office/powerpoint/2010/main" val="93498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9822096" y="205483"/>
            <a:ext cx="1986337"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object 2">
            <a:extLst>
              <a:ext uri="{FF2B5EF4-FFF2-40B4-BE49-F238E27FC236}">
                <a16:creationId xmlns:a16="http://schemas.microsoft.com/office/drawing/2014/main" id="{F28D3C37-FCB3-F7F3-7AF8-5145A11FA5CE}"/>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Tree>
    <p:extLst>
      <p:ext uri="{BB962C8B-B14F-4D97-AF65-F5344CB8AC3E}">
        <p14:creationId xmlns:p14="http://schemas.microsoft.com/office/powerpoint/2010/main" val="785380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A57FC-9FE3-463C-82EE-4293807EDBAC}" type="slidenum">
              <a:rPr lang="en-US" smtClean="0"/>
              <a:pPr/>
              <a:t>‹#›</a:t>
            </a:fld>
            <a:endParaRPr lang="en-US"/>
          </a:p>
        </p:txBody>
      </p:sp>
      <p:sp>
        <p:nvSpPr>
          <p:cNvPr id="4" name="object 2">
            <a:extLst>
              <a:ext uri="{FF2B5EF4-FFF2-40B4-BE49-F238E27FC236}">
                <a16:creationId xmlns:a16="http://schemas.microsoft.com/office/drawing/2014/main" id="{11E82325-7BD7-E217-3085-576ADA8F8190}"/>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Tree>
    <p:extLst>
      <p:ext uri="{BB962C8B-B14F-4D97-AF65-F5344CB8AC3E}">
        <p14:creationId xmlns:p14="http://schemas.microsoft.com/office/powerpoint/2010/main" val="39720722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3" r:id="rId3"/>
    <p:sldLayoutId id="2147483669" r:id="rId4"/>
  </p:sldLayoutIdLst>
  <p:txStyles>
    <p:titleStyle>
      <a:lvl1pPr algn="ctr" defTabSz="457200" rtl="0" eaLnBrk="1" latinLnBrk="0" hangingPunct="1">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svg"/><Relationship Id="rId4" Type="http://schemas.openxmlformats.org/officeDocument/2006/relationships/image" Target="../media/image10.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positivemindfulleader.com/gain-perspective-take-control-use-opportuniti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xeter.ac.uk/staff/learning-and-development/developing/professionaldevelopmen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exeter.ac.uk/staff/development/hybri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app.goodpractice.net/#/e-develop/s/1388a6fe" TargetMode="External"/><Relationship Id="rId13" Type="http://schemas.openxmlformats.org/officeDocument/2006/relationships/hyperlink" Target="https://www.amazon.co.uk/Indistractable-Control-Your-Attention-Choose/dp/1526610205/ref=sr_1_1?crid=3UDXNRSE7AVVU&amp;keywords=indistractable&amp;qid=1584541060&amp;sprefix=indistracta,aps,210&amp;sr=8-1" TargetMode="External"/><Relationship Id="rId3" Type="http://schemas.openxmlformats.org/officeDocument/2006/relationships/hyperlink" Target="http://ila-net.org/Reflections/jgosling.html" TargetMode="External"/><Relationship Id="rId7" Type="http://schemas.openxmlformats.org/officeDocument/2006/relationships/hyperlink" Target="https://app.goodpractice.net/#/e-develop/s/186c973a" TargetMode="External"/><Relationship Id="rId12" Type="http://schemas.openxmlformats.org/officeDocument/2006/relationships/hyperlink" Target="https://www.youtube.com/watch?v=WqZiBugq4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app.goodpractice.net/#/e-develop/s/75335ee3" TargetMode="External"/><Relationship Id="rId11" Type="http://schemas.openxmlformats.org/officeDocument/2006/relationships/hyperlink" Target="https://app.goodpractice.net/#/e-develop/s/knl4e6no4o" TargetMode="External"/><Relationship Id="rId5" Type="http://schemas.openxmlformats.org/officeDocument/2006/relationships/hyperlink" Target="http://www.exeter.ac.uk/staff/development/#tab5" TargetMode="External"/><Relationship Id="rId10" Type="http://schemas.openxmlformats.org/officeDocument/2006/relationships/hyperlink" Target="https://app.goodpractice.net/#/e-develop/s/xt4n88dx5d" TargetMode="External"/><Relationship Id="rId4" Type="http://schemas.openxmlformats.org/officeDocument/2006/relationships/hyperlink" Target="https://mhfaengland.org/remote-working-resources/everyone/" TargetMode="External"/><Relationship Id="rId9" Type="http://schemas.openxmlformats.org/officeDocument/2006/relationships/hyperlink" Target="https://app.goodpractice.net/#/e-develop/s/76lyo0ibfl" TargetMode="External"/><Relationship Id="rId14" Type="http://schemas.openxmlformats.org/officeDocument/2006/relationships/hyperlink" Target="http://www.exeter.ac.uk/media/universityofexeter/humanresources/edi/devsite/documents/Disability_Confident_Managers_Guidanc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peopledevelopment@exete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fearlessculture.design/blog-posts/how-to-collaborate-effectively-if-your-team-is-remote-or-hybrid"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9A2C-287B-4034-9835-F38D735C568A}"/>
              </a:ext>
            </a:extLst>
          </p:cNvPr>
          <p:cNvSpPr>
            <a:spLocks noGrp="1"/>
          </p:cNvSpPr>
          <p:nvPr>
            <p:ph type="title"/>
          </p:nvPr>
        </p:nvSpPr>
        <p:spPr>
          <a:xfrm>
            <a:off x="136187" y="3939702"/>
            <a:ext cx="7383294" cy="3531140"/>
          </a:xfrm>
        </p:spPr>
        <p:txBody>
          <a:bodyPr/>
          <a:lstStyle/>
          <a:p>
            <a:pPr algn="l">
              <a:spcBef>
                <a:spcPts val="728"/>
              </a:spcBef>
              <a:spcAft>
                <a:spcPts val="1092"/>
              </a:spcAft>
            </a:pPr>
            <a:r>
              <a:rPr lang="en-GB" dirty="0">
                <a:latin typeface="Outfit" pitchFamily="2" charset="0"/>
              </a:rPr>
              <a:t>Leading and managing hybrid teams </a:t>
            </a:r>
            <a:br>
              <a:rPr lang="en-GB" sz="3600" dirty="0">
                <a:latin typeface="Outfit" pitchFamily="2" charset="0"/>
              </a:rPr>
            </a:br>
            <a:r>
              <a:rPr lang="en-GB" sz="3200" i="1" dirty="0">
                <a:latin typeface="Outfit" pitchFamily="2" charset="0"/>
              </a:rPr>
              <a:t>Slideshow with notes pages</a:t>
            </a:r>
            <a:br>
              <a:rPr lang="en-GB" sz="3200" dirty="0">
                <a:latin typeface="Outfit" pitchFamily="2" charset="0"/>
              </a:rPr>
            </a:br>
            <a:br>
              <a:rPr lang="en-GB" sz="3200" dirty="0">
                <a:latin typeface="Outfit" pitchFamily="2" charset="0"/>
              </a:rPr>
            </a:br>
            <a:r>
              <a:rPr lang="en-GB" sz="2000" b="0" dirty="0">
                <a:latin typeface="Outfit" pitchFamily="2" charset="0"/>
              </a:rPr>
              <a:t>People Development August 2023</a:t>
            </a:r>
            <a:br>
              <a:rPr lang="en-GB" sz="2400" dirty="0">
                <a:latin typeface="Outfit" pitchFamily="2" charset="0"/>
              </a:rPr>
            </a:br>
            <a:br>
              <a:rPr lang="en-GB" dirty="0">
                <a:latin typeface="Outfit Medium" panose="020B0604020202020204" charset="0"/>
              </a:rPr>
            </a:br>
            <a:endParaRPr lang="en-GB" dirty="0">
              <a:latin typeface="Outfit Medium" panose="020B0604020202020204" charset="0"/>
            </a:endParaRPr>
          </a:p>
        </p:txBody>
      </p:sp>
    </p:spTree>
    <p:extLst>
      <p:ext uri="{BB962C8B-B14F-4D97-AF65-F5344CB8AC3E}">
        <p14:creationId xmlns:p14="http://schemas.microsoft.com/office/powerpoint/2010/main" val="381412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1" y="1245835"/>
            <a:ext cx="11834812" cy="5379936"/>
          </a:xfrm>
        </p:spPr>
        <p:txBody>
          <a:bodyPr>
            <a:noAutofit/>
          </a:bodyPr>
          <a:lstStyle/>
          <a:p>
            <a:pPr marL="0" indent="0">
              <a:buNone/>
            </a:pPr>
            <a:r>
              <a:rPr lang="en-GB" sz="2800" b="1" dirty="0">
                <a:latin typeface="Outfit" pitchFamily="2" charset="0"/>
              </a:rPr>
              <a:t>Foster (and model) a caring culture</a:t>
            </a:r>
          </a:p>
          <a:p>
            <a:pPr>
              <a:spcBef>
                <a:spcPts val="1200"/>
              </a:spcBef>
            </a:pPr>
            <a:r>
              <a:rPr lang="en-GB" sz="2400" b="1" dirty="0">
                <a:latin typeface="Outfit" pitchFamily="2" charset="0"/>
              </a:rPr>
              <a:t>Recognise the wellbeing and mental health challenge </a:t>
            </a:r>
            <a:r>
              <a:rPr lang="en-GB" sz="2400" dirty="0">
                <a:latin typeface="Outfit" pitchFamily="2" charset="0"/>
              </a:rPr>
              <a:t>arising from the pandemic and other factors such as </a:t>
            </a:r>
            <a:r>
              <a:rPr lang="en-GB" sz="2400" dirty="0" err="1">
                <a:latin typeface="Outfit" pitchFamily="2" charset="0"/>
              </a:rPr>
              <a:t>workload</a:t>
            </a:r>
            <a:r>
              <a:rPr lang="en-GB" sz="2400" baseline="30000" dirty="0" err="1">
                <a:latin typeface="Outfit" pitchFamily="2" charset="0"/>
              </a:rPr>
              <a:t>f</a:t>
            </a:r>
            <a:endParaRPr lang="en-GB" sz="2400" baseline="30000" dirty="0">
              <a:latin typeface="Outfit" pitchFamily="2" charset="0"/>
            </a:endParaRPr>
          </a:p>
          <a:p>
            <a:pPr lvl="2">
              <a:spcBef>
                <a:spcPts val="600"/>
              </a:spcBef>
            </a:pPr>
            <a:r>
              <a:rPr lang="en-GB" sz="2000" dirty="0">
                <a:latin typeface="Outfit" pitchFamily="2" charset="0"/>
              </a:rPr>
              <a:t>High Anxiety </a:t>
            </a:r>
            <a:r>
              <a:rPr lang="en-GB" sz="2000" dirty="0" err="1">
                <a:latin typeface="Outfit" pitchFamily="2" charset="0"/>
              </a:rPr>
              <a:t>levels</a:t>
            </a:r>
            <a:r>
              <a:rPr lang="en-GB" sz="2000" baseline="30000" dirty="0" err="1">
                <a:latin typeface="Outfit" pitchFamily="2" charset="0"/>
              </a:rPr>
              <a:t>a</a:t>
            </a:r>
            <a:endParaRPr lang="en-GB" sz="2000" baseline="30000" dirty="0">
              <a:latin typeface="Outfit" pitchFamily="2" charset="0"/>
            </a:endParaRPr>
          </a:p>
          <a:p>
            <a:pPr lvl="2"/>
            <a:r>
              <a:rPr lang="en-GB" sz="2000" dirty="0">
                <a:latin typeface="Outfit" pitchFamily="2" charset="0"/>
              </a:rPr>
              <a:t>Mental </a:t>
            </a:r>
            <a:r>
              <a:rPr lang="en-GB" sz="2000" dirty="0" err="1">
                <a:latin typeface="Outfit" pitchFamily="2" charset="0"/>
              </a:rPr>
              <a:t>health</a:t>
            </a:r>
            <a:r>
              <a:rPr lang="en-GB" sz="2000" baseline="30000" dirty="0" err="1">
                <a:latin typeface="Outfit" pitchFamily="2" charset="0"/>
              </a:rPr>
              <a:t>b</a:t>
            </a:r>
            <a:endParaRPr lang="en-GB" sz="2000" baseline="30000" dirty="0">
              <a:latin typeface="Outfit" pitchFamily="2" charset="0"/>
            </a:endParaRPr>
          </a:p>
          <a:p>
            <a:pPr lvl="2"/>
            <a:r>
              <a:rPr lang="en-GB" sz="2000" dirty="0" err="1">
                <a:latin typeface="Outfit" pitchFamily="2" charset="0"/>
              </a:rPr>
              <a:t>Depression</a:t>
            </a:r>
            <a:r>
              <a:rPr lang="en-GB" sz="2000" baseline="30000" dirty="0" err="1">
                <a:latin typeface="Outfit" pitchFamily="2" charset="0"/>
              </a:rPr>
              <a:t>b</a:t>
            </a:r>
            <a:endParaRPr lang="en-GB" sz="1100" baseline="30000" dirty="0">
              <a:latin typeface="Outfit" pitchFamily="2" charset="0"/>
            </a:endParaRPr>
          </a:p>
          <a:p>
            <a:r>
              <a:rPr lang="en-GB" sz="2400" b="1" dirty="0">
                <a:latin typeface="Outfit" pitchFamily="2" charset="0"/>
              </a:rPr>
              <a:t>Be open and honest </a:t>
            </a:r>
            <a:r>
              <a:rPr lang="en-GB" sz="2400" dirty="0">
                <a:latin typeface="Outfit" pitchFamily="2" charset="0"/>
              </a:rPr>
              <a:t>about your own situation and </a:t>
            </a:r>
            <a:r>
              <a:rPr lang="en-GB" sz="2400" dirty="0" err="1">
                <a:latin typeface="Outfit" pitchFamily="2" charset="0"/>
              </a:rPr>
              <a:t>vulnerability</a:t>
            </a:r>
            <a:r>
              <a:rPr lang="en-GB" sz="2400" baseline="30000" dirty="0" err="1">
                <a:latin typeface="Outfit" pitchFamily="2" charset="0"/>
              </a:rPr>
              <a:t>c</a:t>
            </a:r>
            <a:endParaRPr lang="en-GB" sz="2400" baseline="30000" dirty="0">
              <a:latin typeface="Outfit" pitchFamily="2" charset="0"/>
            </a:endParaRPr>
          </a:p>
          <a:p>
            <a:r>
              <a:rPr lang="en-GB" sz="2400" dirty="0">
                <a:latin typeface="Outfit" pitchFamily="2" charset="0"/>
              </a:rPr>
              <a:t>Ask ourselves, as leaders, </a:t>
            </a:r>
            <a:r>
              <a:rPr lang="en-GB" sz="2400" b="1" i="1" dirty="0">
                <a:latin typeface="Outfit" pitchFamily="2" charset="0"/>
              </a:rPr>
              <a:t>how</a:t>
            </a:r>
            <a:r>
              <a:rPr lang="en-GB" sz="2400" b="1" dirty="0">
                <a:latin typeface="Outfit" pitchFamily="2" charset="0"/>
              </a:rPr>
              <a:t> can we foster and model </a:t>
            </a:r>
            <a:r>
              <a:rPr lang="en-GB" sz="2400" dirty="0">
                <a:latin typeface="Outfit" pitchFamily="2" charset="0"/>
              </a:rPr>
              <a:t>a caring </a:t>
            </a:r>
            <a:r>
              <a:rPr lang="en-GB" sz="2400" dirty="0" err="1">
                <a:latin typeface="Outfit" pitchFamily="2" charset="0"/>
              </a:rPr>
              <a:t>culture?</a:t>
            </a:r>
            <a:r>
              <a:rPr lang="en-GB" sz="2400" baseline="30000" dirty="0" err="1">
                <a:latin typeface="Outfit" pitchFamily="2" charset="0"/>
              </a:rPr>
              <a:t>d,e</a:t>
            </a:r>
            <a:endParaRPr lang="en-GB" sz="2400" baseline="30000" dirty="0">
              <a:latin typeface="Outfit" pitchFamily="2" charset="0"/>
            </a:endParaRPr>
          </a:p>
        </p:txBody>
      </p:sp>
      <p:sp>
        <p:nvSpPr>
          <p:cNvPr id="5" name="Title 1"/>
          <p:cNvSpPr txBox="1">
            <a:spLocks/>
          </p:cNvSpPr>
          <p:nvPr/>
        </p:nvSpPr>
        <p:spPr>
          <a:xfrm>
            <a:off x="989013" y="0"/>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2. Foster and model a caring culture</a:t>
            </a:r>
          </a:p>
        </p:txBody>
      </p:sp>
      <p:pic>
        <p:nvPicPr>
          <p:cNvPr id="4" name="Picture 3" descr="Icon&#10;&#10;Description automatically generated">
            <a:extLst>
              <a:ext uri="{FF2B5EF4-FFF2-40B4-BE49-F238E27FC236}">
                <a16:creationId xmlns:a16="http://schemas.microsoft.com/office/drawing/2014/main" id="{1EE5F42D-E707-4D27-A1DD-497420758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0985" y="232229"/>
            <a:ext cx="1190828" cy="868604"/>
          </a:xfrm>
          <a:prstGeom prst="rect">
            <a:avLst/>
          </a:prstGeom>
        </p:spPr>
      </p:pic>
      <p:sp>
        <p:nvSpPr>
          <p:cNvPr id="2" name="TextBox 1">
            <a:extLst>
              <a:ext uri="{FF2B5EF4-FFF2-40B4-BE49-F238E27FC236}">
                <a16:creationId xmlns:a16="http://schemas.microsoft.com/office/drawing/2014/main" id="{E125A313-9A7B-D535-9B35-B2A4C3C2C3CF}"/>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138278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8201"/>
            <a:ext cx="12192000" cy="5897789"/>
          </a:xfrm>
        </p:spPr>
        <p:txBody>
          <a:bodyPr>
            <a:noAutofit/>
          </a:bodyPr>
          <a:lstStyle/>
          <a:p>
            <a:pPr lvl="1">
              <a:buFont typeface="Arial" panose="020B0604020202020204" pitchFamily="34" charset="0"/>
              <a:buChar char="•"/>
            </a:pPr>
            <a:r>
              <a:rPr lang="en-GB" sz="2400" b="1" dirty="0">
                <a:latin typeface="Outfit" pitchFamily="2" charset="0"/>
              </a:rPr>
              <a:t>Clarity around place and time </a:t>
            </a:r>
            <a:r>
              <a:rPr lang="en-GB" sz="2400" dirty="0">
                <a:latin typeface="Outfit" pitchFamily="2" charset="0"/>
              </a:rPr>
              <a:t>– who is where, when </a:t>
            </a:r>
          </a:p>
          <a:p>
            <a:pPr lvl="2"/>
            <a:r>
              <a:rPr lang="en-GB" sz="1800" dirty="0">
                <a:latin typeface="Outfit" pitchFamily="2" charset="0"/>
              </a:rPr>
              <a:t>Make sure you are available when you say you will be</a:t>
            </a:r>
          </a:p>
          <a:p>
            <a:pPr lvl="2"/>
            <a:r>
              <a:rPr lang="en-GB" sz="1800" dirty="0">
                <a:latin typeface="Outfit" pitchFamily="2" charset="0"/>
              </a:rPr>
              <a:t>Be clear about your team members availability, who’s working when and where</a:t>
            </a:r>
          </a:p>
          <a:p>
            <a:pPr lvl="2"/>
            <a:r>
              <a:rPr lang="en-GB" sz="1800" dirty="0">
                <a:latin typeface="Outfit" pitchFamily="2" charset="0"/>
              </a:rPr>
              <a:t>It’s much more important with hybrid teams that diaries and location messages are kept up to date</a:t>
            </a:r>
          </a:p>
          <a:p>
            <a:pPr marL="571500" indent="-571500">
              <a:spcAft>
                <a:spcPts val="600"/>
              </a:spcAft>
              <a:buFont typeface="Arial" panose="020B0604020202020204" pitchFamily="34" charset="0"/>
              <a:buChar char="•"/>
            </a:pPr>
            <a:r>
              <a:rPr lang="en-GB" sz="2400" b="1" dirty="0">
                <a:latin typeface="Outfit" pitchFamily="2" charset="0"/>
              </a:rPr>
              <a:t>Focus on outcomes and team deliverables</a:t>
            </a:r>
            <a:r>
              <a:rPr lang="en-GB" sz="2400" baseline="30000" dirty="0">
                <a:latin typeface="Outfit" pitchFamily="2" charset="0"/>
              </a:rPr>
              <a:t> a</a:t>
            </a:r>
            <a:r>
              <a:rPr lang="en-GB" sz="2400" b="1" dirty="0">
                <a:latin typeface="Outfit" pitchFamily="2" charset="0"/>
              </a:rPr>
              <a:t> –</a:t>
            </a:r>
          </a:p>
          <a:p>
            <a:pPr marL="971550" lvl="1" indent="-571500">
              <a:spcAft>
                <a:spcPts val="600"/>
              </a:spcAft>
              <a:buFont typeface="Arial" panose="020B0604020202020204" pitchFamily="34" charset="0"/>
              <a:buChar char="•"/>
            </a:pPr>
            <a:r>
              <a:rPr lang="en-GB" sz="2000" dirty="0">
                <a:latin typeface="Outfit" pitchFamily="2" charset="0"/>
              </a:rPr>
              <a:t>Need to set clear goals (SMART method)</a:t>
            </a:r>
          </a:p>
          <a:p>
            <a:pPr marL="971550" lvl="1" indent="-571500">
              <a:spcAft>
                <a:spcPts val="600"/>
              </a:spcAft>
              <a:buFont typeface="Arial" panose="020B0604020202020204" pitchFamily="34" charset="0"/>
              <a:buChar char="•"/>
            </a:pPr>
            <a:r>
              <a:rPr lang="en-GB" sz="2000" dirty="0">
                <a:latin typeface="Outfit" pitchFamily="2" charset="0"/>
              </a:rPr>
              <a:t>Have regular face to face check-ins, performance reviews and team meetings</a:t>
            </a:r>
          </a:p>
          <a:p>
            <a:pPr marL="971550" lvl="1" indent="-571500">
              <a:spcAft>
                <a:spcPts val="600"/>
              </a:spcAft>
              <a:buFont typeface="Arial" panose="020B0604020202020204" pitchFamily="34" charset="0"/>
              <a:buChar char="•"/>
            </a:pPr>
            <a:r>
              <a:rPr lang="en-GB" sz="2000" dirty="0">
                <a:latin typeface="Outfit" pitchFamily="2" charset="0"/>
              </a:rPr>
              <a:t>Work to prevent proximity bias</a:t>
            </a:r>
          </a:p>
          <a:p>
            <a:pPr marL="971550" lvl="1" indent="-571500">
              <a:spcAft>
                <a:spcPts val="600"/>
              </a:spcAft>
              <a:buFont typeface="Arial" panose="020B0604020202020204" pitchFamily="34" charset="0"/>
              <a:buChar char="•"/>
            </a:pPr>
            <a:r>
              <a:rPr lang="en-GB" sz="2000" dirty="0">
                <a:latin typeface="Outfit" pitchFamily="2" charset="0"/>
              </a:rPr>
              <a:t>Celebrate teams successes.</a:t>
            </a:r>
            <a:r>
              <a:rPr lang="en-GB" sz="2000" baseline="30000" dirty="0">
                <a:latin typeface="Outfit" pitchFamily="2" charset="0"/>
              </a:rPr>
              <a:t> </a:t>
            </a:r>
            <a:endParaRPr lang="en-GB" sz="2000" dirty="0">
              <a:latin typeface="Outfit" pitchFamily="2" charset="0"/>
              <a:cs typeface="Calibri"/>
            </a:endParaRPr>
          </a:p>
          <a:p>
            <a:pPr lvl="1">
              <a:spcBef>
                <a:spcPts val="1200"/>
              </a:spcBef>
              <a:buFont typeface="Arial" panose="020B0604020202020204" pitchFamily="34" charset="0"/>
              <a:buChar char="•"/>
            </a:pPr>
            <a:r>
              <a:rPr lang="en-GB" sz="2400" dirty="0">
                <a:latin typeface="Outfit" pitchFamily="2" charset="0"/>
              </a:rPr>
              <a:t>Make it clear that </a:t>
            </a:r>
            <a:r>
              <a:rPr lang="en-GB" sz="2400" b="1" dirty="0">
                <a:latin typeface="Outfit" pitchFamily="2" charset="0"/>
              </a:rPr>
              <a:t>colleagues can talk to you at any time </a:t>
            </a:r>
            <a:r>
              <a:rPr lang="en-GB" sz="2400" dirty="0">
                <a:latin typeface="Outfit" pitchFamily="2" charset="0"/>
              </a:rPr>
              <a:t>with problems – be approachable</a:t>
            </a:r>
          </a:p>
          <a:p>
            <a:pPr lvl="1">
              <a:spcBef>
                <a:spcPts val="1200"/>
              </a:spcBef>
              <a:buFont typeface="Arial" panose="020B0604020202020204" pitchFamily="34" charset="0"/>
              <a:buChar char="•"/>
            </a:pPr>
            <a:r>
              <a:rPr lang="en-GB" sz="2400" dirty="0">
                <a:latin typeface="Outfit" pitchFamily="2" charset="0"/>
              </a:rPr>
              <a:t>Things change rapidly at the moment so </a:t>
            </a:r>
            <a:r>
              <a:rPr lang="en-GB" sz="2400" b="1" dirty="0">
                <a:latin typeface="Outfit" pitchFamily="2" charset="0"/>
              </a:rPr>
              <a:t>remain flexible with your plans</a:t>
            </a:r>
            <a:endParaRPr lang="en-GB" sz="2400" dirty="0">
              <a:latin typeface="Outfit" pitchFamily="2" charset="0"/>
            </a:endParaRPr>
          </a:p>
        </p:txBody>
      </p:sp>
      <p:sp>
        <p:nvSpPr>
          <p:cNvPr id="5" name="Title 1"/>
          <p:cNvSpPr txBox="1">
            <a:spLocks/>
          </p:cNvSpPr>
          <p:nvPr/>
        </p:nvSpPr>
        <p:spPr>
          <a:xfrm>
            <a:off x="221833" y="-136585"/>
            <a:ext cx="1062175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l"/>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3. Set clear expectations focused on outcomes </a:t>
            </a:r>
          </a:p>
        </p:txBody>
      </p:sp>
      <p:sp>
        <p:nvSpPr>
          <p:cNvPr id="4" name="TextBox 3">
            <a:extLst>
              <a:ext uri="{FF2B5EF4-FFF2-40B4-BE49-F238E27FC236}">
                <a16:creationId xmlns:a16="http://schemas.microsoft.com/office/drawing/2014/main" id="{5CBB2DE0-8B06-4C7B-82D9-80A9E57E0539}"/>
              </a:ext>
            </a:extLst>
          </p:cNvPr>
          <p:cNvSpPr txBox="1"/>
          <p:nvPr/>
        </p:nvSpPr>
        <p:spPr>
          <a:xfrm>
            <a:off x="9819142" y="577442"/>
            <a:ext cx="2750545" cy="584775"/>
          </a:xfrm>
          <a:prstGeom prst="rect">
            <a:avLst/>
          </a:prstGeom>
          <a:noFill/>
          <a:scene3d>
            <a:camera prst="perspectiveContrastingRightFacing"/>
            <a:lightRig rig="threePt" dir="t"/>
          </a:scene3d>
        </p:spPr>
        <p:txBody>
          <a:bodyPr wrap="square" rtlCol="0">
            <a:spAutoFit/>
          </a:bodyPr>
          <a:lstStyle/>
          <a:p>
            <a:r>
              <a:rPr lang="en-GB" sz="3200" dirty="0">
                <a:solidFill>
                  <a:srgbClr val="6600FF"/>
                </a:solidFill>
                <a:effectLst>
                  <a:outerShdw blurRad="38100" dist="38100" dir="2700000" algn="tl">
                    <a:srgbClr val="000000">
                      <a:alpha val="43137"/>
                    </a:srgbClr>
                  </a:outerShdw>
                </a:effectLst>
                <a:latin typeface="Arial Black" panose="020B0A04020102020204" pitchFamily="34" charset="0"/>
              </a:rPr>
              <a:t>Outcomes!</a:t>
            </a:r>
          </a:p>
        </p:txBody>
      </p:sp>
      <p:sp>
        <p:nvSpPr>
          <p:cNvPr id="2" name="TextBox 1">
            <a:extLst>
              <a:ext uri="{FF2B5EF4-FFF2-40B4-BE49-F238E27FC236}">
                <a16:creationId xmlns:a16="http://schemas.microsoft.com/office/drawing/2014/main" id="{359C612B-6096-A12E-3463-9AD2539FAA75}"/>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223767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5881" y="72035"/>
            <a:ext cx="7016664" cy="707886"/>
          </a:xfrm>
          <a:prstGeom prst="rect">
            <a:avLst/>
          </a:prstGeom>
          <a:noFill/>
        </p:spPr>
        <p:txBody>
          <a:bodyPr wrap="none" rtlCol="0">
            <a:spAutoFit/>
          </a:bodyPr>
          <a:lstStyle/>
          <a:p>
            <a:r>
              <a:rPr lang="en-GB" sz="4000" b="1" dirty="0">
                <a:solidFill>
                  <a:schemeClr val="tx2">
                    <a:lumMod val="75000"/>
                  </a:schemeClr>
                </a:solidFill>
                <a:effectLst>
                  <a:outerShdw blurRad="38100" dist="38100" dir="2700000" algn="tl">
                    <a:srgbClr val="000000">
                      <a:alpha val="43137"/>
                    </a:srgbClr>
                  </a:outerShdw>
                </a:effectLst>
                <a:latin typeface="Outfit" pitchFamily="2" charset="0"/>
              </a:rPr>
              <a:t>4. Use technology effectively</a:t>
            </a:r>
          </a:p>
        </p:txBody>
      </p:sp>
      <p:sp>
        <p:nvSpPr>
          <p:cNvPr id="4" name="TextBox 3"/>
          <p:cNvSpPr txBox="1"/>
          <p:nvPr/>
        </p:nvSpPr>
        <p:spPr>
          <a:xfrm>
            <a:off x="3831749" y="5941948"/>
            <a:ext cx="184731" cy="307777"/>
          </a:xfrm>
          <a:prstGeom prst="rect">
            <a:avLst/>
          </a:prstGeom>
          <a:noFill/>
        </p:spPr>
        <p:txBody>
          <a:bodyPr wrap="none" lIns="91440" tIns="45720" rIns="91440" bIns="45720" rtlCol="0" anchor="t">
            <a:spAutoFit/>
          </a:bodyPr>
          <a:lstStyle/>
          <a:p>
            <a:endParaRPr lang="en-GB" sz="1400" dirty="0">
              <a:latin typeface="Outfit" pitchFamily="2" charset="0"/>
            </a:endParaRPr>
          </a:p>
        </p:txBody>
      </p:sp>
      <p:sp>
        <p:nvSpPr>
          <p:cNvPr id="17" name="Rectangle 16"/>
          <p:cNvSpPr/>
          <p:nvPr/>
        </p:nvSpPr>
        <p:spPr>
          <a:xfrm>
            <a:off x="5102171" y="6239756"/>
            <a:ext cx="184731" cy="307777"/>
          </a:xfrm>
          <a:prstGeom prst="rect">
            <a:avLst/>
          </a:prstGeom>
        </p:spPr>
        <p:txBody>
          <a:bodyPr wrap="none" lIns="91440" tIns="45720" rIns="91440" bIns="45720" anchor="t">
            <a:spAutoFit/>
          </a:bodyPr>
          <a:lstStyle/>
          <a:p>
            <a:endParaRPr lang="en-GB" sz="1400" dirty="0"/>
          </a:p>
        </p:txBody>
      </p:sp>
      <p:sp>
        <p:nvSpPr>
          <p:cNvPr id="18" name="TextBox 17"/>
          <p:cNvSpPr txBox="1"/>
          <p:nvPr/>
        </p:nvSpPr>
        <p:spPr>
          <a:xfrm>
            <a:off x="353518" y="1048362"/>
            <a:ext cx="4666662" cy="461665"/>
          </a:xfrm>
          <a:prstGeom prst="rect">
            <a:avLst/>
          </a:prstGeom>
          <a:noFill/>
          <a:ln>
            <a:solidFill>
              <a:schemeClr val="tx1"/>
            </a:solidFill>
          </a:ln>
        </p:spPr>
        <p:txBody>
          <a:bodyPr wrap="none" lIns="91440" tIns="45720" rIns="91440" bIns="45720" rtlCol="0" anchor="t">
            <a:spAutoFit/>
          </a:bodyPr>
          <a:lstStyle/>
          <a:p>
            <a:r>
              <a:rPr lang="en-GB" sz="2400" b="1" dirty="0">
                <a:solidFill>
                  <a:schemeClr val="accent1">
                    <a:lumMod val="50000"/>
                  </a:schemeClr>
                </a:solidFill>
                <a:latin typeface="Outfit" pitchFamily="2" charset="0"/>
              </a:rPr>
              <a:t>Collaboration &amp; communication</a:t>
            </a:r>
          </a:p>
        </p:txBody>
      </p:sp>
      <p:sp>
        <p:nvSpPr>
          <p:cNvPr id="19" name="TextBox 18"/>
          <p:cNvSpPr txBox="1"/>
          <p:nvPr/>
        </p:nvSpPr>
        <p:spPr>
          <a:xfrm>
            <a:off x="8382093" y="1069038"/>
            <a:ext cx="3300904" cy="461665"/>
          </a:xfrm>
          <a:prstGeom prst="rect">
            <a:avLst/>
          </a:prstGeom>
          <a:noFill/>
          <a:ln>
            <a:solidFill>
              <a:schemeClr val="tx1"/>
            </a:solidFill>
          </a:ln>
        </p:spPr>
        <p:txBody>
          <a:bodyPr wrap="none" lIns="91440" tIns="45720" rIns="91440" bIns="45720" rtlCol="0" anchor="t">
            <a:spAutoFit/>
          </a:bodyPr>
          <a:lstStyle/>
          <a:p>
            <a:r>
              <a:rPr lang="en-GB" sz="2400" b="1" dirty="0">
                <a:solidFill>
                  <a:schemeClr val="accent1">
                    <a:lumMod val="50000"/>
                  </a:schemeClr>
                </a:solidFill>
                <a:latin typeface="Outfit" pitchFamily="2" charset="0"/>
              </a:rPr>
              <a:t>Sharing &amp; storing files</a:t>
            </a:r>
            <a:endParaRPr lang="en-US" dirty="0">
              <a:solidFill>
                <a:schemeClr val="accent1">
                  <a:lumMod val="50000"/>
                </a:schemeClr>
              </a:solidFill>
              <a:latin typeface="Outfit" pitchFamily="2" charset="0"/>
            </a:endParaRPr>
          </a:p>
        </p:txBody>
      </p:sp>
      <p:pic>
        <p:nvPicPr>
          <p:cNvPr id="21" name="Picture 20"/>
          <p:cNvPicPr>
            <a:picLocks noChangeAspect="1"/>
          </p:cNvPicPr>
          <p:nvPr/>
        </p:nvPicPr>
        <p:blipFill>
          <a:blip r:embed="rId3"/>
          <a:stretch>
            <a:fillRect/>
          </a:stretch>
        </p:blipFill>
        <p:spPr>
          <a:xfrm>
            <a:off x="447455" y="1775290"/>
            <a:ext cx="1072734" cy="799293"/>
          </a:xfrm>
          <a:prstGeom prst="rect">
            <a:avLst/>
          </a:prstGeom>
        </p:spPr>
      </p:pic>
      <p:pic>
        <p:nvPicPr>
          <p:cNvPr id="22" name="Picture 21"/>
          <p:cNvPicPr>
            <a:picLocks noChangeAspect="1"/>
          </p:cNvPicPr>
          <p:nvPr/>
        </p:nvPicPr>
        <p:blipFill>
          <a:blip r:embed="rId4"/>
          <a:stretch>
            <a:fillRect/>
          </a:stretch>
        </p:blipFill>
        <p:spPr>
          <a:xfrm>
            <a:off x="398949" y="3886534"/>
            <a:ext cx="1169746" cy="747871"/>
          </a:xfrm>
          <a:prstGeom prst="rect">
            <a:avLst/>
          </a:prstGeom>
        </p:spPr>
      </p:pic>
      <p:pic>
        <p:nvPicPr>
          <p:cNvPr id="23" name="Picture 22"/>
          <p:cNvPicPr>
            <a:picLocks noChangeAspect="1"/>
          </p:cNvPicPr>
          <p:nvPr/>
        </p:nvPicPr>
        <p:blipFill rotWithShape="1">
          <a:blip r:embed="rId5"/>
          <a:srcRect r="42059" b="947"/>
          <a:stretch/>
        </p:blipFill>
        <p:spPr>
          <a:xfrm>
            <a:off x="279281" y="2882645"/>
            <a:ext cx="1534468" cy="566166"/>
          </a:xfrm>
          <a:prstGeom prst="rect">
            <a:avLst/>
          </a:prstGeom>
        </p:spPr>
      </p:pic>
      <p:pic>
        <p:nvPicPr>
          <p:cNvPr id="25" name="Picture 24"/>
          <p:cNvPicPr>
            <a:picLocks noChangeAspect="1"/>
          </p:cNvPicPr>
          <p:nvPr/>
        </p:nvPicPr>
        <p:blipFill>
          <a:blip r:embed="rId6"/>
          <a:stretch>
            <a:fillRect/>
          </a:stretch>
        </p:blipFill>
        <p:spPr>
          <a:xfrm>
            <a:off x="398949" y="5020112"/>
            <a:ext cx="956590" cy="567976"/>
          </a:xfrm>
          <a:prstGeom prst="rect">
            <a:avLst/>
          </a:prstGeom>
        </p:spPr>
      </p:pic>
      <p:sp>
        <p:nvSpPr>
          <p:cNvPr id="2" name="TextBox 1"/>
          <p:cNvSpPr txBox="1"/>
          <p:nvPr/>
        </p:nvSpPr>
        <p:spPr>
          <a:xfrm>
            <a:off x="3486149" y="1775290"/>
            <a:ext cx="2085975" cy="830997"/>
          </a:xfrm>
          <a:prstGeom prst="rect">
            <a:avLst/>
          </a:prstGeom>
          <a:noFill/>
        </p:spPr>
        <p:txBody>
          <a:bodyPr wrap="square" rtlCol="0">
            <a:spAutoFit/>
          </a:bodyPr>
          <a:lstStyle/>
          <a:p>
            <a:r>
              <a:rPr lang="en-GB" sz="1600" dirty="0">
                <a:latin typeface="Outfit" pitchFamily="2" charset="0"/>
              </a:rPr>
              <a:t>Major messaging</a:t>
            </a:r>
          </a:p>
          <a:p>
            <a:r>
              <a:rPr lang="en-GB" sz="1600" dirty="0">
                <a:latin typeface="Outfit" pitchFamily="2" charset="0"/>
              </a:rPr>
              <a:t>Audit trails</a:t>
            </a:r>
          </a:p>
          <a:p>
            <a:r>
              <a:rPr lang="en-GB" sz="1600" dirty="0">
                <a:latin typeface="Outfit" pitchFamily="2" charset="0"/>
              </a:rPr>
              <a:t>Replying in kind</a:t>
            </a:r>
          </a:p>
        </p:txBody>
      </p:sp>
      <p:sp>
        <p:nvSpPr>
          <p:cNvPr id="26" name="TextBox 25"/>
          <p:cNvSpPr txBox="1"/>
          <p:nvPr/>
        </p:nvSpPr>
        <p:spPr>
          <a:xfrm>
            <a:off x="3486148" y="2746816"/>
            <a:ext cx="2671764" cy="830997"/>
          </a:xfrm>
          <a:prstGeom prst="rect">
            <a:avLst/>
          </a:prstGeom>
          <a:noFill/>
        </p:spPr>
        <p:txBody>
          <a:bodyPr wrap="square" rtlCol="0">
            <a:spAutoFit/>
          </a:bodyPr>
          <a:lstStyle/>
          <a:p>
            <a:r>
              <a:rPr lang="en-GB" sz="1600" dirty="0">
                <a:latin typeface="Outfit" pitchFamily="2" charset="0"/>
              </a:rPr>
              <a:t>Quick contact</a:t>
            </a:r>
          </a:p>
          <a:p>
            <a:r>
              <a:rPr lang="en-GB" sz="1600" dirty="0">
                <a:latin typeface="Outfit" pitchFamily="2" charset="0"/>
              </a:rPr>
              <a:t>Bringing team in on topics</a:t>
            </a:r>
          </a:p>
          <a:p>
            <a:r>
              <a:rPr lang="en-GB" sz="1600" dirty="0">
                <a:latin typeface="Outfit" pitchFamily="2" charset="0"/>
              </a:rPr>
              <a:t>Exchange of information</a:t>
            </a:r>
          </a:p>
        </p:txBody>
      </p:sp>
      <p:sp>
        <p:nvSpPr>
          <p:cNvPr id="6" name="Right Arrow 5"/>
          <p:cNvSpPr/>
          <p:nvPr/>
        </p:nvSpPr>
        <p:spPr>
          <a:xfrm>
            <a:off x="2231787" y="1998879"/>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27" name="Right Arrow 26"/>
          <p:cNvSpPr/>
          <p:nvPr/>
        </p:nvSpPr>
        <p:spPr>
          <a:xfrm>
            <a:off x="2252836" y="3008657"/>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28" name="TextBox 27"/>
          <p:cNvSpPr txBox="1"/>
          <p:nvPr/>
        </p:nvSpPr>
        <p:spPr>
          <a:xfrm>
            <a:off x="3465098" y="3718342"/>
            <a:ext cx="2907126" cy="1077218"/>
          </a:xfrm>
          <a:prstGeom prst="rect">
            <a:avLst/>
          </a:prstGeom>
          <a:noFill/>
        </p:spPr>
        <p:txBody>
          <a:bodyPr wrap="square" rtlCol="0">
            <a:spAutoFit/>
          </a:bodyPr>
          <a:lstStyle/>
          <a:p>
            <a:r>
              <a:rPr lang="en-GB" sz="1600" dirty="0">
                <a:latin typeface="Outfit" pitchFamily="2" charset="0"/>
              </a:rPr>
              <a:t>Channelled information</a:t>
            </a:r>
          </a:p>
          <a:p>
            <a:r>
              <a:rPr lang="en-GB" sz="1600" dirty="0">
                <a:latin typeface="Outfit" pitchFamily="2" charset="0"/>
              </a:rPr>
              <a:t>File sharing</a:t>
            </a:r>
          </a:p>
          <a:p>
            <a:r>
              <a:rPr lang="en-GB" sz="1600" dirty="0">
                <a:latin typeface="Outfit" pitchFamily="2" charset="0"/>
              </a:rPr>
              <a:t>Channel threading</a:t>
            </a:r>
          </a:p>
          <a:p>
            <a:r>
              <a:rPr lang="en-GB" sz="1600" dirty="0">
                <a:latin typeface="Outfit" pitchFamily="2" charset="0"/>
              </a:rPr>
              <a:t>Linking to other team work</a:t>
            </a:r>
          </a:p>
        </p:txBody>
      </p:sp>
      <p:sp>
        <p:nvSpPr>
          <p:cNvPr id="29" name="Right Arrow 28"/>
          <p:cNvSpPr/>
          <p:nvPr/>
        </p:nvSpPr>
        <p:spPr>
          <a:xfrm>
            <a:off x="2231787" y="3980183"/>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30" name="TextBox 29"/>
          <p:cNvSpPr txBox="1"/>
          <p:nvPr/>
        </p:nvSpPr>
        <p:spPr>
          <a:xfrm>
            <a:off x="3465098" y="4951377"/>
            <a:ext cx="2671764" cy="584775"/>
          </a:xfrm>
          <a:prstGeom prst="rect">
            <a:avLst/>
          </a:prstGeom>
          <a:noFill/>
        </p:spPr>
        <p:txBody>
          <a:bodyPr wrap="square" rtlCol="0">
            <a:spAutoFit/>
          </a:bodyPr>
          <a:lstStyle/>
          <a:p>
            <a:r>
              <a:rPr lang="en-GB" sz="1600" dirty="0">
                <a:latin typeface="Outfit" pitchFamily="2" charset="0"/>
              </a:rPr>
              <a:t>1-1 records</a:t>
            </a:r>
          </a:p>
          <a:p>
            <a:r>
              <a:rPr lang="en-GB" sz="1600" dirty="0">
                <a:latin typeface="Outfit" pitchFamily="2" charset="0"/>
              </a:rPr>
              <a:t>Quick notes</a:t>
            </a:r>
          </a:p>
        </p:txBody>
      </p:sp>
      <p:sp>
        <p:nvSpPr>
          <p:cNvPr id="31" name="Right Arrow 30"/>
          <p:cNvSpPr/>
          <p:nvPr/>
        </p:nvSpPr>
        <p:spPr>
          <a:xfrm>
            <a:off x="2231787" y="5096374"/>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pic>
        <p:nvPicPr>
          <p:cNvPr id="32" name="Picture 31"/>
          <p:cNvPicPr>
            <a:picLocks noChangeAspect="1"/>
          </p:cNvPicPr>
          <p:nvPr/>
        </p:nvPicPr>
        <p:blipFill>
          <a:blip r:embed="rId7"/>
          <a:stretch>
            <a:fillRect/>
          </a:stretch>
        </p:blipFill>
        <p:spPr>
          <a:xfrm>
            <a:off x="7200876" y="1585580"/>
            <a:ext cx="1173414" cy="1423077"/>
          </a:xfrm>
          <a:prstGeom prst="rect">
            <a:avLst/>
          </a:prstGeom>
        </p:spPr>
      </p:pic>
      <p:sp>
        <p:nvSpPr>
          <p:cNvPr id="33" name="TextBox 32"/>
          <p:cNvSpPr txBox="1"/>
          <p:nvPr/>
        </p:nvSpPr>
        <p:spPr>
          <a:xfrm>
            <a:off x="9592192" y="1775290"/>
            <a:ext cx="2599808" cy="1077218"/>
          </a:xfrm>
          <a:prstGeom prst="rect">
            <a:avLst/>
          </a:prstGeom>
          <a:noFill/>
        </p:spPr>
        <p:txBody>
          <a:bodyPr wrap="square" lIns="91440" tIns="45720" rIns="91440" bIns="45720" rtlCol="0" anchor="t">
            <a:spAutoFit/>
          </a:bodyPr>
          <a:lstStyle/>
          <a:p>
            <a:r>
              <a:rPr lang="en-GB" sz="1600" dirty="0">
                <a:latin typeface="Outfit" pitchFamily="2" charset="0"/>
              </a:rPr>
              <a:t>Meta-tagged files</a:t>
            </a:r>
          </a:p>
          <a:p>
            <a:r>
              <a:rPr lang="en-GB" sz="1600" dirty="0">
                <a:latin typeface="Outfit" pitchFamily="2" charset="0"/>
              </a:rPr>
              <a:t>Replicated file structures</a:t>
            </a:r>
          </a:p>
          <a:p>
            <a:r>
              <a:rPr lang="en-GB" sz="1600" dirty="0">
                <a:latin typeface="Outfit" pitchFamily="2" charset="0"/>
              </a:rPr>
              <a:t>Meeting files</a:t>
            </a:r>
          </a:p>
          <a:p>
            <a:r>
              <a:rPr lang="en-GB" sz="1600" dirty="0">
                <a:latin typeface="Outfit" pitchFamily="2" charset="0"/>
              </a:rPr>
              <a:t>(Sits behind Teams…)</a:t>
            </a:r>
            <a:endParaRPr lang="en-GB" sz="1600" dirty="0">
              <a:latin typeface="Outfit" pitchFamily="2" charset="0"/>
              <a:cs typeface="Calibri"/>
            </a:endParaRPr>
          </a:p>
        </p:txBody>
      </p:sp>
      <p:sp>
        <p:nvSpPr>
          <p:cNvPr id="34" name="Right Arrow 33"/>
          <p:cNvSpPr/>
          <p:nvPr/>
        </p:nvSpPr>
        <p:spPr>
          <a:xfrm>
            <a:off x="8549227" y="1998879"/>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7" name="Rectangle 6"/>
          <p:cNvSpPr/>
          <p:nvPr/>
        </p:nvSpPr>
        <p:spPr>
          <a:xfrm>
            <a:off x="5480590" y="6559297"/>
            <a:ext cx="184731" cy="307777"/>
          </a:xfrm>
          <a:prstGeom prst="rect">
            <a:avLst/>
          </a:prstGeom>
        </p:spPr>
        <p:txBody>
          <a:bodyPr wrap="none" lIns="91440" tIns="45720" rIns="91440" bIns="45720" anchor="t">
            <a:spAutoFit/>
          </a:bodyPr>
          <a:lstStyle/>
          <a:p>
            <a:endParaRPr lang="en-GB" sz="1400" dirty="0"/>
          </a:p>
        </p:txBody>
      </p:sp>
      <p:pic>
        <p:nvPicPr>
          <p:cNvPr id="35" name="Picture 34"/>
          <p:cNvPicPr>
            <a:picLocks noChangeAspect="1"/>
          </p:cNvPicPr>
          <p:nvPr/>
        </p:nvPicPr>
        <p:blipFill rotWithShape="1">
          <a:blip r:embed="rId8"/>
          <a:srcRect l="50733" b="68131"/>
          <a:stretch/>
        </p:blipFill>
        <p:spPr>
          <a:xfrm>
            <a:off x="6915737" y="3444430"/>
            <a:ext cx="1799637" cy="1002199"/>
          </a:xfrm>
          <a:prstGeom prst="rect">
            <a:avLst/>
          </a:prstGeom>
        </p:spPr>
      </p:pic>
      <p:sp>
        <p:nvSpPr>
          <p:cNvPr id="36" name="TextBox 35"/>
          <p:cNvSpPr txBox="1"/>
          <p:nvPr/>
        </p:nvSpPr>
        <p:spPr>
          <a:xfrm>
            <a:off x="9592192" y="3498597"/>
            <a:ext cx="2599808" cy="1077218"/>
          </a:xfrm>
          <a:prstGeom prst="rect">
            <a:avLst/>
          </a:prstGeom>
          <a:noFill/>
        </p:spPr>
        <p:txBody>
          <a:bodyPr wrap="square" rtlCol="0">
            <a:spAutoFit/>
          </a:bodyPr>
          <a:lstStyle/>
          <a:p>
            <a:r>
              <a:rPr lang="en-GB" sz="1600" dirty="0">
                <a:latin typeface="Outfit" pitchFamily="2" charset="0"/>
              </a:rPr>
              <a:t>Your own private space</a:t>
            </a:r>
          </a:p>
          <a:p>
            <a:r>
              <a:rPr lang="en-GB" sz="1600" dirty="0">
                <a:latin typeface="Outfit" pitchFamily="2" charset="0"/>
              </a:rPr>
              <a:t>You can share…</a:t>
            </a:r>
          </a:p>
          <a:p>
            <a:r>
              <a:rPr lang="en-GB" sz="1600" dirty="0">
                <a:latin typeface="Outfit" pitchFamily="2" charset="0"/>
              </a:rPr>
              <a:t>You can synch with Teams/SharePoint</a:t>
            </a:r>
          </a:p>
        </p:txBody>
      </p:sp>
      <p:sp>
        <p:nvSpPr>
          <p:cNvPr id="37" name="Right Arrow 36"/>
          <p:cNvSpPr/>
          <p:nvPr/>
        </p:nvSpPr>
        <p:spPr>
          <a:xfrm>
            <a:off x="8549227" y="3722186"/>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cxnSp>
        <p:nvCxnSpPr>
          <p:cNvPr id="9" name="Straight Arrow Connector 8"/>
          <p:cNvCxnSpPr/>
          <p:nvPr/>
        </p:nvCxnSpPr>
        <p:spPr>
          <a:xfrm flipH="1">
            <a:off x="5957888" y="2574583"/>
            <a:ext cx="1242988" cy="1311951"/>
          </a:xfrm>
          <a:prstGeom prst="straightConnector1">
            <a:avLst/>
          </a:prstGeom>
          <a:ln w="25400" cmpd="sng">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8" name="Graphic 37" descr="Internet">
            <a:extLst>
              <a:ext uri="{FF2B5EF4-FFF2-40B4-BE49-F238E27FC236}">
                <a16:creationId xmlns:a16="http://schemas.microsoft.com/office/drawing/2014/main" id="{CA9387C5-4841-4F02-A15E-DB84D44467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8766" y="-109373"/>
            <a:ext cx="1126660" cy="1126660"/>
          </a:xfrm>
          <a:prstGeom prst="rect">
            <a:avLst/>
          </a:prstGeom>
        </p:spPr>
      </p:pic>
      <p:sp>
        <p:nvSpPr>
          <p:cNvPr id="8" name="TextBox 7">
            <a:extLst>
              <a:ext uri="{FF2B5EF4-FFF2-40B4-BE49-F238E27FC236}">
                <a16:creationId xmlns:a16="http://schemas.microsoft.com/office/drawing/2014/main" id="{C9248980-400E-70F9-E121-13FDBA33AD4D}"/>
              </a:ext>
            </a:extLst>
          </p:cNvPr>
          <p:cNvSpPr txBox="1"/>
          <p:nvPr/>
        </p:nvSpPr>
        <p:spPr>
          <a:xfrm>
            <a:off x="447455" y="5536152"/>
            <a:ext cx="838691" cy="276999"/>
          </a:xfrm>
          <a:prstGeom prst="rect">
            <a:avLst/>
          </a:prstGeom>
          <a:noFill/>
        </p:spPr>
        <p:txBody>
          <a:bodyPr wrap="none" rtlCol="0">
            <a:spAutoFit/>
          </a:bodyPr>
          <a:lstStyle/>
          <a:p>
            <a:r>
              <a:rPr lang="en-GB" sz="1200" dirty="0">
                <a:latin typeface="Outfit" pitchFamily="2" charset="0"/>
              </a:rPr>
              <a:t>OneNote</a:t>
            </a:r>
          </a:p>
        </p:txBody>
      </p:sp>
      <p:sp>
        <p:nvSpPr>
          <p:cNvPr id="5" name="TextBox 4">
            <a:extLst>
              <a:ext uri="{FF2B5EF4-FFF2-40B4-BE49-F238E27FC236}">
                <a16:creationId xmlns:a16="http://schemas.microsoft.com/office/drawing/2014/main" id="{E50486C2-7A8F-52E1-46B4-D088953E8D60}"/>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7133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6" grpId="0" animBg="1"/>
      <p:bldP spid="27" grpId="0" animBg="1"/>
      <p:bldP spid="28" grpId="0"/>
      <p:bldP spid="29" grpId="0" animBg="1"/>
      <p:bldP spid="30" grpId="0"/>
      <p:bldP spid="31" grpId="0" animBg="1"/>
      <p:bldP spid="33" grpId="0"/>
      <p:bldP spid="34" grpId="0" animBg="1"/>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52"/>
            <a:ext cx="12081752" cy="1143000"/>
          </a:xfrm>
        </p:spPr>
        <p:txBody>
          <a:bodyPr>
            <a:normAutofit fontScale="90000"/>
          </a:body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In summary: to make hybrid working work for your team…</a:t>
            </a:r>
          </a:p>
        </p:txBody>
      </p:sp>
      <p:sp>
        <p:nvSpPr>
          <p:cNvPr id="3" name="Content Placeholder 2"/>
          <p:cNvSpPr>
            <a:spLocks noGrp="1"/>
          </p:cNvSpPr>
          <p:nvPr>
            <p:ph idx="1"/>
          </p:nvPr>
        </p:nvSpPr>
        <p:spPr>
          <a:xfrm>
            <a:off x="744347" y="1183340"/>
            <a:ext cx="5092247" cy="936858"/>
          </a:xfrm>
        </p:spPr>
        <p:txBody>
          <a:bodyPr>
            <a:normAutofit/>
          </a:bodyPr>
          <a:lstStyle/>
          <a:p>
            <a:pPr marL="0" indent="0">
              <a:buNone/>
            </a:pPr>
            <a:r>
              <a:rPr lang="en-GB" b="1" dirty="0">
                <a:solidFill>
                  <a:schemeClr val="accent6">
                    <a:lumMod val="50000"/>
                  </a:schemeClr>
                </a:solidFill>
                <a:latin typeface="Outfit" pitchFamily="2" charset="0"/>
              </a:rPr>
              <a:t>Develop effective behaviours </a:t>
            </a:r>
          </a:p>
        </p:txBody>
      </p:sp>
      <p:sp>
        <p:nvSpPr>
          <p:cNvPr id="5" name="Content Placeholder 2"/>
          <p:cNvSpPr txBox="1">
            <a:spLocks/>
          </p:cNvSpPr>
          <p:nvPr/>
        </p:nvSpPr>
        <p:spPr>
          <a:xfrm>
            <a:off x="6448424" y="1093668"/>
            <a:ext cx="4824413" cy="95452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1800" dirty="0">
                <a:solidFill>
                  <a:schemeClr val="accent6">
                    <a:lumMod val="50000"/>
                  </a:schemeClr>
                </a:solidFill>
                <a:latin typeface="Outfit" pitchFamily="2" charset="0"/>
              </a:rPr>
              <a:t>Positive and compassionate</a:t>
            </a:r>
          </a:p>
          <a:p>
            <a:pPr>
              <a:buFont typeface="Wingdings" panose="05000000000000000000" pitchFamily="2" charset="2"/>
              <a:buChar char="Ø"/>
            </a:pPr>
            <a:r>
              <a:rPr lang="en-GB" sz="1800" dirty="0">
                <a:solidFill>
                  <a:schemeClr val="accent6">
                    <a:lumMod val="50000"/>
                  </a:schemeClr>
                </a:solidFill>
                <a:latin typeface="Outfit" pitchFamily="2" charset="0"/>
                <a:cs typeface="Arial"/>
              </a:rPr>
              <a:t>People focused</a:t>
            </a:r>
          </a:p>
          <a:p>
            <a:pPr>
              <a:buFont typeface="Wingdings" panose="05000000000000000000" pitchFamily="2" charset="2"/>
              <a:buChar char="Ø"/>
            </a:pPr>
            <a:r>
              <a:rPr lang="en-GB" sz="1800" dirty="0">
                <a:solidFill>
                  <a:schemeClr val="accent6">
                    <a:lumMod val="50000"/>
                  </a:schemeClr>
                </a:solidFill>
                <a:latin typeface="Outfit" pitchFamily="2" charset="0"/>
                <a:cs typeface="Calibri"/>
              </a:rPr>
              <a:t>Outcomes focused</a:t>
            </a:r>
            <a:endParaRPr lang="en-GB" sz="1800" dirty="0">
              <a:solidFill>
                <a:schemeClr val="accent6">
                  <a:lumMod val="50000"/>
                </a:schemeClr>
              </a:solidFill>
              <a:latin typeface="Outfit" pitchFamily="2" charset="0"/>
            </a:endParaRPr>
          </a:p>
          <a:p>
            <a:pPr>
              <a:buFont typeface="Wingdings" panose="05000000000000000000" pitchFamily="2" charset="2"/>
              <a:buChar char="Ø"/>
            </a:pPr>
            <a:endParaRPr lang="en-GB" sz="2000" dirty="0">
              <a:solidFill>
                <a:schemeClr val="accent6">
                  <a:lumMod val="50000"/>
                </a:schemeClr>
              </a:solidFill>
              <a:latin typeface="Outfit" pitchFamily="2" charset="0"/>
            </a:endParaRPr>
          </a:p>
        </p:txBody>
      </p:sp>
      <p:sp>
        <p:nvSpPr>
          <p:cNvPr id="6" name="Rectangle 5"/>
          <p:cNvSpPr/>
          <p:nvPr/>
        </p:nvSpPr>
        <p:spPr>
          <a:xfrm>
            <a:off x="6448424" y="2359084"/>
            <a:ext cx="4395788" cy="2308324"/>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GB" dirty="0">
                <a:solidFill>
                  <a:schemeClr val="accent5">
                    <a:lumMod val="50000"/>
                  </a:schemeClr>
                </a:solidFill>
                <a:latin typeface="Outfit" pitchFamily="2" charset="0"/>
              </a:rPr>
              <a:t>Listen</a:t>
            </a:r>
            <a:endParaRPr lang="en-GB" dirty="0">
              <a:solidFill>
                <a:schemeClr val="accent5">
                  <a:lumMod val="50000"/>
                </a:schemeClr>
              </a:solidFill>
              <a:latin typeface="Outfit" pitchFamily="2" charset="0"/>
              <a:cs typeface="Calibri"/>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Give feedback</a:t>
            </a:r>
          </a:p>
          <a:p>
            <a:pPr marL="342900" indent="-342900">
              <a:buFont typeface="Wingdings" panose="05000000000000000000" pitchFamily="2" charset="2"/>
              <a:buChar char="Ø"/>
            </a:pPr>
            <a:r>
              <a:rPr lang="en-GB" dirty="0">
                <a:solidFill>
                  <a:schemeClr val="accent5">
                    <a:lumMod val="50000"/>
                  </a:schemeClr>
                </a:solidFill>
                <a:latin typeface="Outfit" pitchFamily="2" charset="0"/>
              </a:rPr>
              <a:t>Manage expectations</a:t>
            </a:r>
          </a:p>
          <a:p>
            <a:pPr marL="342900" indent="-342900">
              <a:buFont typeface="Wingdings" panose="05000000000000000000" pitchFamily="2" charset="2"/>
              <a:buChar char="Ø"/>
            </a:pPr>
            <a:r>
              <a:rPr lang="en-GB" dirty="0">
                <a:solidFill>
                  <a:schemeClr val="accent5">
                    <a:lumMod val="50000"/>
                  </a:schemeClr>
                </a:solidFill>
                <a:latin typeface="Outfit" pitchFamily="2" charset="0"/>
              </a:rPr>
              <a:t>Set clear goals</a:t>
            </a:r>
          </a:p>
          <a:p>
            <a:pPr marL="342900" indent="-342900">
              <a:buFont typeface="Wingdings" panose="05000000000000000000" pitchFamily="2" charset="2"/>
              <a:buChar char="Ø"/>
            </a:pPr>
            <a:r>
              <a:rPr lang="en-GB" dirty="0">
                <a:solidFill>
                  <a:schemeClr val="accent5">
                    <a:lumMod val="50000"/>
                  </a:schemeClr>
                </a:solidFill>
                <a:latin typeface="Outfit" pitchFamily="2" charset="0"/>
              </a:rPr>
              <a:t>Facilitate different </a:t>
            </a:r>
            <a:r>
              <a:rPr lang="en-GB" dirty="0" err="1">
                <a:solidFill>
                  <a:schemeClr val="accent5">
                    <a:lumMod val="50000"/>
                  </a:schemeClr>
                </a:solidFill>
                <a:latin typeface="Outfit" pitchFamily="2" charset="0"/>
              </a:rPr>
              <a:t>opinions</a:t>
            </a:r>
            <a:r>
              <a:rPr lang="en-GB" baseline="30000" dirty="0" err="1">
                <a:solidFill>
                  <a:schemeClr val="tx2"/>
                </a:solidFill>
                <a:latin typeface="Outfit" pitchFamily="2" charset="0"/>
              </a:rPr>
              <a:t>b</a:t>
            </a:r>
            <a:endParaRPr lang="en-GB" dirty="0">
              <a:solidFill>
                <a:schemeClr val="accent5">
                  <a:lumMod val="50000"/>
                </a:schemeClr>
              </a:solidFill>
              <a:latin typeface="Outfit" pitchFamily="2" charset="0"/>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Share information </a:t>
            </a:r>
            <a:r>
              <a:rPr lang="en-GB" dirty="0" err="1">
                <a:solidFill>
                  <a:schemeClr val="tx2"/>
                </a:solidFill>
                <a:latin typeface="Outfit" pitchFamily="2" charset="0"/>
              </a:rPr>
              <a:t>equitably</a:t>
            </a:r>
            <a:r>
              <a:rPr lang="en-GB" baseline="30000" dirty="0" err="1">
                <a:solidFill>
                  <a:schemeClr val="tx2"/>
                </a:solidFill>
                <a:latin typeface="Outfit" pitchFamily="2" charset="0"/>
              </a:rPr>
              <a:t>a</a:t>
            </a:r>
            <a:endParaRPr lang="en-GB" baseline="30000" dirty="0">
              <a:solidFill>
                <a:schemeClr val="tx2"/>
              </a:solidFill>
              <a:latin typeface="Outfit" pitchFamily="2" charset="0"/>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Be comfortable with </a:t>
            </a:r>
            <a:r>
              <a:rPr lang="en-GB" dirty="0" err="1">
                <a:solidFill>
                  <a:schemeClr val="accent5">
                    <a:lumMod val="50000"/>
                  </a:schemeClr>
                </a:solidFill>
                <a:latin typeface="Outfit" pitchFamily="2" charset="0"/>
              </a:rPr>
              <a:t>delegation</a:t>
            </a:r>
            <a:r>
              <a:rPr lang="en-GB" baseline="30000" dirty="0" err="1">
                <a:solidFill>
                  <a:schemeClr val="tx2"/>
                </a:solidFill>
                <a:latin typeface="Outfit" pitchFamily="2" charset="0"/>
              </a:rPr>
              <a:t>b</a:t>
            </a:r>
            <a:endParaRPr lang="en-GB" dirty="0">
              <a:solidFill>
                <a:schemeClr val="tx2"/>
              </a:solidFill>
              <a:latin typeface="Outfit" pitchFamily="2" charset="0"/>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Use technology effectively</a:t>
            </a:r>
          </a:p>
        </p:txBody>
      </p:sp>
      <p:sp>
        <p:nvSpPr>
          <p:cNvPr id="7" name="Rectangle 6"/>
          <p:cNvSpPr/>
          <p:nvPr/>
        </p:nvSpPr>
        <p:spPr>
          <a:xfrm>
            <a:off x="6448424" y="4809809"/>
            <a:ext cx="6096000" cy="1754326"/>
          </a:xfrm>
          <a:prstGeom prst="rect">
            <a:avLst/>
          </a:prstGeom>
        </p:spPr>
        <p:txBody>
          <a:bodyPr>
            <a:spAutoFit/>
          </a:bodyPr>
          <a:lstStyle/>
          <a:p>
            <a:pPr marL="342900" indent="-342900">
              <a:buFont typeface="Wingdings" panose="05000000000000000000" pitchFamily="2" charset="2"/>
              <a:buChar char="Ø"/>
            </a:pPr>
            <a:r>
              <a:rPr lang="en-GB" dirty="0">
                <a:solidFill>
                  <a:srgbClr val="7030A0"/>
                </a:solidFill>
                <a:latin typeface="Outfit" pitchFamily="2" charset="0"/>
              </a:rPr>
              <a:t>Create a team plan (together)</a:t>
            </a:r>
          </a:p>
          <a:p>
            <a:pPr marL="342900" indent="-342900">
              <a:buFont typeface="Wingdings" panose="05000000000000000000" pitchFamily="2" charset="2"/>
              <a:buChar char="Ø"/>
            </a:pPr>
            <a:r>
              <a:rPr lang="en-GB" dirty="0">
                <a:solidFill>
                  <a:srgbClr val="7030A0"/>
                </a:solidFill>
                <a:latin typeface="Outfit" pitchFamily="2" charset="0"/>
              </a:rPr>
              <a:t>Foster (and model) a caring culture</a:t>
            </a:r>
          </a:p>
          <a:p>
            <a:pPr marL="342900" indent="-342900">
              <a:buFont typeface="Wingdings" panose="05000000000000000000" pitchFamily="2" charset="2"/>
              <a:buChar char="Ø"/>
            </a:pPr>
            <a:r>
              <a:rPr lang="en-GB" dirty="0">
                <a:solidFill>
                  <a:srgbClr val="7030A0"/>
                </a:solidFill>
                <a:latin typeface="Outfit" pitchFamily="2" charset="0"/>
              </a:rPr>
              <a:t>Be visible, be present</a:t>
            </a:r>
          </a:p>
          <a:p>
            <a:pPr marL="342900" indent="-342900">
              <a:buFont typeface="Wingdings" panose="05000000000000000000" pitchFamily="2" charset="2"/>
              <a:buChar char="Ø"/>
            </a:pPr>
            <a:r>
              <a:rPr lang="en-GB" dirty="0">
                <a:solidFill>
                  <a:srgbClr val="7030A0"/>
                </a:solidFill>
                <a:latin typeface="Outfit" pitchFamily="2" charset="0"/>
              </a:rPr>
              <a:t>Make time for your team</a:t>
            </a:r>
          </a:p>
          <a:p>
            <a:pPr marL="342900" indent="-342900">
              <a:buFont typeface="Wingdings" panose="05000000000000000000" pitchFamily="2" charset="2"/>
              <a:buChar char="Ø"/>
            </a:pPr>
            <a:r>
              <a:rPr lang="en-GB" dirty="0">
                <a:solidFill>
                  <a:srgbClr val="7030A0"/>
                </a:solidFill>
                <a:latin typeface="Outfit" pitchFamily="2" charset="0"/>
              </a:rPr>
              <a:t>Make time for yourself</a:t>
            </a:r>
          </a:p>
          <a:p>
            <a:pPr marL="342900" indent="-342900">
              <a:buFont typeface="Wingdings" panose="05000000000000000000" pitchFamily="2" charset="2"/>
              <a:buChar char="Ø"/>
            </a:pPr>
            <a:r>
              <a:rPr lang="en-GB" dirty="0">
                <a:solidFill>
                  <a:srgbClr val="7030A0"/>
                </a:solidFill>
                <a:latin typeface="Outfit" pitchFamily="2" charset="0"/>
              </a:rPr>
              <a:t>Acknowledge and appreciate your team</a:t>
            </a:r>
          </a:p>
        </p:txBody>
      </p:sp>
      <p:sp>
        <p:nvSpPr>
          <p:cNvPr id="8" name="Rectangle 7"/>
          <p:cNvSpPr/>
          <p:nvPr/>
        </p:nvSpPr>
        <p:spPr>
          <a:xfrm>
            <a:off x="744347" y="3018263"/>
            <a:ext cx="6096000" cy="523220"/>
          </a:xfrm>
          <a:prstGeom prst="rect">
            <a:avLst/>
          </a:prstGeom>
        </p:spPr>
        <p:txBody>
          <a:bodyPr>
            <a:spAutoFit/>
          </a:bodyPr>
          <a:lstStyle/>
          <a:p>
            <a:r>
              <a:rPr lang="en-GB" sz="2800" b="1" dirty="0">
                <a:solidFill>
                  <a:schemeClr val="accent5">
                    <a:lumMod val="50000"/>
                  </a:schemeClr>
                </a:solidFill>
                <a:latin typeface="Outfit" pitchFamily="2" charset="0"/>
              </a:rPr>
              <a:t>Develop effective skills</a:t>
            </a:r>
          </a:p>
        </p:txBody>
      </p:sp>
      <p:sp>
        <p:nvSpPr>
          <p:cNvPr id="9" name="Rectangle 8"/>
          <p:cNvSpPr/>
          <p:nvPr/>
        </p:nvSpPr>
        <p:spPr>
          <a:xfrm>
            <a:off x="744347" y="5099578"/>
            <a:ext cx="4240263" cy="523220"/>
          </a:xfrm>
          <a:prstGeom prst="rect">
            <a:avLst/>
          </a:prstGeom>
        </p:spPr>
        <p:txBody>
          <a:bodyPr wrap="none">
            <a:spAutoFit/>
          </a:bodyPr>
          <a:lstStyle/>
          <a:p>
            <a:r>
              <a:rPr lang="en-GB" sz="2800" b="1" dirty="0">
                <a:solidFill>
                  <a:srgbClr val="7030A0"/>
                </a:solidFill>
                <a:latin typeface="Outfit" pitchFamily="2" charset="0"/>
              </a:rPr>
              <a:t>Deliver effective actions</a:t>
            </a:r>
          </a:p>
        </p:txBody>
      </p:sp>
      <p:sp>
        <p:nvSpPr>
          <p:cNvPr id="4" name="TextBox 3">
            <a:extLst>
              <a:ext uri="{FF2B5EF4-FFF2-40B4-BE49-F238E27FC236}">
                <a16:creationId xmlns:a16="http://schemas.microsoft.com/office/drawing/2014/main" id="{ABC3E018-450F-0E12-A997-E8D41259EFFF}"/>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3271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66"/>
            <a:ext cx="10972800" cy="1143000"/>
          </a:xfrm>
        </p:spPr>
        <p:txBody>
          <a:bodyPr>
            <a:normAutofit/>
          </a:bodyPr>
          <a:lstStyle/>
          <a:p>
            <a:r>
              <a:rPr lang="en-GB" sz="4400" b="1" dirty="0">
                <a:solidFill>
                  <a:schemeClr val="accent1">
                    <a:lumMod val="50000"/>
                  </a:schemeClr>
                </a:solidFill>
                <a:effectLst>
                  <a:outerShdw blurRad="38100" dist="38100" dir="2700000" algn="tl">
                    <a:srgbClr val="000000">
                      <a:alpha val="43137"/>
                    </a:srgbClr>
                  </a:outerShdw>
                </a:effectLst>
                <a:latin typeface="Outfit" pitchFamily="2" charset="0"/>
              </a:rPr>
              <a:t>Further exploration of topics</a:t>
            </a:r>
          </a:p>
        </p:txBody>
      </p:sp>
      <p:sp>
        <p:nvSpPr>
          <p:cNvPr id="10" name="Content Placeholder 9">
            <a:extLst>
              <a:ext uri="{FF2B5EF4-FFF2-40B4-BE49-F238E27FC236}">
                <a16:creationId xmlns:a16="http://schemas.microsoft.com/office/drawing/2014/main" id="{091A50C7-1BCE-F29C-AA9C-7FC340BA1A1C}"/>
              </a:ext>
            </a:extLst>
          </p:cNvPr>
          <p:cNvSpPr>
            <a:spLocks noGrp="1"/>
          </p:cNvSpPr>
          <p:nvPr>
            <p:ph idx="1"/>
          </p:nvPr>
        </p:nvSpPr>
        <p:spPr>
          <a:xfrm>
            <a:off x="609600" y="1600202"/>
            <a:ext cx="10972800" cy="1143000"/>
          </a:xfrm>
        </p:spPr>
        <p:txBody>
          <a:bodyPr>
            <a:normAutofit/>
          </a:bodyPr>
          <a:lstStyle/>
          <a:p>
            <a:pPr marL="0" indent="0" algn="ctr">
              <a:buNone/>
            </a:pPr>
            <a:r>
              <a:rPr lang="en-GB" sz="3200" b="1" dirty="0"/>
              <a:t>The following slides further explore a range of topics introduced in the previous slides.</a:t>
            </a:r>
          </a:p>
        </p:txBody>
      </p:sp>
    </p:spTree>
    <p:extLst>
      <p:ext uri="{BB962C8B-B14F-4D97-AF65-F5344CB8AC3E}">
        <p14:creationId xmlns:p14="http://schemas.microsoft.com/office/powerpoint/2010/main" val="77813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0341" y="0"/>
            <a:ext cx="9068124" cy="1569660"/>
          </a:xfrm>
          <a:prstGeom prst="rect">
            <a:avLst/>
          </a:prstGeom>
          <a:noFill/>
        </p:spPr>
        <p:txBody>
          <a:bodyPr wrap="none" rtlCol="0">
            <a:spAutoFit/>
          </a:bodyPr>
          <a:lstStyle/>
          <a:p>
            <a:pPr algn="ctr"/>
            <a:r>
              <a:rPr lang="en-GB" sz="4800" b="1" dirty="0">
                <a:solidFill>
                  <a:schemeClr val="tx2">
                    <a:lumMod val="50000"/>
                  </a:schemeClr>
                </a:solidFill>
                <a:effectLst>
                  <a:outerShdw blurRad="38100" dist="38100" dir="2700000" algn="tl">
                    <a:srgbClr val="000000">
                      <a:alpha val="43137"/>
                    </a:srgbClr>
                  </a:outerShdw>
                </a:effectLst>
              </a:rPr>
              <a:t>Leading hybrid teams is </a:t>
            </a:r>
            <a:r>
              <a:rPr lang="en-GB" sz="4800" b="1" dirty="0" err="1">
                <a:solidFill>
                  <a:schemeClr val="tx2">
                    <a:lumMod val="50000"/>
                  </a:schemeClr>
                </a:solidFill>
                <a:effectLst>
                  <a:outerShdw blurRad="38100" dist="38100" dir="2700000" algn="tl">
                    <a:srgbClr val="000000">
                      <a:alpha val="43137"/>
                    </a:srgbClr>
                  </a:outerShdw>
                </a:effectLst>
              </a:rPr>
              <a:t>different</a:t>
            </a:r>
            <a:r>
              <a:rPr lang="en-GB" sz="4800" baseline="30000" dirty="0" err="1"/>
              <a:t>a,b</a:t>
            </a:r>
            <a:endParaRPr lang="en-GB" sz="4800" baseline="30000" dirty="0"/>
          </a:p>
          <a:p>
            <a:pPr algn="ctr"/>
            <a:endParaRPr lang="en-GB" sz="4800" b="1" dirty="0">
              <a:solidFill>
                <a:schemeClr val="tx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234991" y="915232"/>
            <a:ext cx="7777611" cy="6494085"/>
          </a:xfrm>
          <a:prstGeom prst="rect">
            <a:avLst/>
          </a:prstGeom>
          <a:noFill/>
        </p:spPr>
        <p:txBody>
          <a:bodyPr wrap="square" lIns="91440" tIns="45720" rIns="91440" bIns="45720" rtlCol="0" anchor="t">
            <a:spAutoFit/>
          </a:bodyPr>
          <a:lstStyle/>
          <a:p>
            <a:pPr marL="571500" indent="-571500">
              <a:spcAft>
                <a:spcPts val="600"/>
              </a:spcAft>
              <a:buFont typeface="Arial" panose="020B0604020202020204" pitchFamily="34" charset="0"/>
              <a:buChar char="•"/>
            </a:pPr>
            <a:r>
              <a:rPr lang="en-GB" sz="2000" dirty="0"/>
              <a:t>Performance management can no longer see productivity as hours spent at a computer but should be based on outcomes with clear goals. Also need to be conscious of proximity bias.</a:t>
            </a:r>
            <a:r>
              <a:rPr lang="en-GB" sz="2000" baseline="30000" dirty="0"/>
              <a:t> g</a:t>
            </a:r>
            <a:endParaRPr lang="en-GB" sz="2000" dirty="0">
              <a:cs typeface="Calibri"/>
            </a:endParaRPr>
          </a:p>
          <a:p>
            <a:pPr marL="571500" indent="-571500">
              <a:spcAft>
                <a:spcPts val="600"/>
              </a:spcAft>
              <a:buFont typeface="Arial" panose="020B0604020202020204" pitchFamily="34" charset="0"/>
              <a:buChar char="•"/>
            </a:pPr>
            <a:r>
              <a:rPr lang="en-GB" sz="2000" dirty="0"/>
              <a:t>Have a range of styles in your “leadership toolbox”</a:t>
            </a:r>
            <a:r>
              <a:rPr lang="en-GB" sz="2000" baseline="30000" dirty="0"/>
              <a:t> b</a:t>
            </a:r>
            <a:endParaRPr lang="en-GB" sz="2000" dirty="0">
              <a:cs typeface="Calibri"/>
            </a:endParaRPr>
          </a:p>
          <a:p>
            <a:pPr marL="571500" indent="-571500">
              <a:spcAft>
                <a:spcPts val="600"/>
              </a:spcAft>
              <a:buFont typeface="Arial" panose="020B0604020202020204" pitchFamily="34" charset="0"/>
              <a:buChar char="•"/>
            </a:pPr>
            <a:r>
              <a:rPr lang="en-GB" sz="2000" dirty="0"/>
              <a:t>Be fair, ensure staff who are working remotely are not excluded and have access to the same opportunities as those in the workplace (</a:t>
            </a:r>
            <a:r>
              <a:rPr lang="en-GB" sz="2000" dirty="0" err="1"/>
              <a:t>eg</a:t>
            </a:r>
            <a:r>
              <a:rPr lang="en-GB" sz="2000" dirty="0"/>
              <a:t> team-building activities and training)</a:t>
            </a:r>
            <a:r>
              <a:rPr lang="en-GB" sz="2000" baseline="30000" dirty="0"/>
              <a:t>c</a:t>
            </a:r>
            <a:endParaRPr lang="en-GB" sz="2000" baseline="30000" dirty="0">
              <a:cs typeface="Calibri"/>
            </a:endParaRPr>
          </a:p>
          <a:p>
            <a:pPr marL="571500" indent="-571500">
              <a:spcAft>
                <a:spcPts val="600"/>
              </a:spcAft>
              <a:buFont typeface="Arial" panose="020B0604020202020204" pitchFamily="34" charset="0"/>
              <a:buChar char="•"/>
            </a:pPr>
            <a:r>
              <a:rPr lang="en-GB" sz="2000" dirty="0"/>
              <a:t>Pilot new ways of working, check that it’s working, offer alternatives where </a:t>
            </a:r>
            <a:r>
              <a:rPr lang="en-GB" sz="2000" dirty="0" err="1"/>
              <a:t>possible</a:t>
            </a:r>
            <a:r>
              <a:rPr lang="en-GB" sz="2000" baseline="30000" dirty="0" err="1"/>
              <a:t>c</a:t>
            </a:r>
            <a:endParaRPr lang="en-GB" sz="2000" baseline="30000" dirty="0">
              <a:cs typeface="Calibri"/>
            </a:endParaRPr>
          </a:p>
          <a:p>
            <a:pPr marL="571500" indent="-571500">
              <a:spcAft>
                <a:spcPts val="600"/>
              </a:spcAft>
              <a:buFont typeface="Arial" panose="020B0604020202020204" pitchFamily="34" charset="0"/>
              <a:buChar char="•"/>
            </a:pPr>
            <a:r>
              <a:rPr lang="en-GB" sz="2000" dirty="0"/>
              <a:t>Be compassionate, “cultivate a sense of </a:t>
            </a:r>
            <a:r>
              <a:rPr lang="en-GB" sz="2000" dirty="0" err="1"/>
              <a:t>togetherness”</a:t>
            </a:r>
            <a:r>
              <a:rPr lang="en-GB" sz="2000" baseline="30000" dirty="0" err="1"/>
              <a:t>d</a:t>
            </a:r>
            <a:r>
              <a:rPr lang="en-GB" sz="2000" baseline="30000" dirty="0"/>
              <a:t> </a:t>
            </a:r>
            <a:r>
              <a:rPr lang="en-GB" sz="2000" dirty="0"/>
              <a:t>and a “culture of </a:t>
            </a:r>
            <a:r>
              <a:rPr lang="en-GB" sz="2000" dirty="0" err="1"/>
              <a:t>belonging”</a:t>
            </a:r>
            <a:r>
              <a:rPr lang="en-GB" sz="2000" baseline="30000" dirty="0" err="1"/>
              <a:t>e</a:t>
            </a:r>
            <a:r>
              <a:rPr lang="en-GB" sz="2000" dirty="0"/>
              <a:t>, encourage </a:t>
            </a:r>
            <a:r>
              <a:rPr lang="en-GB" sz="2000" dirty="0" err="1"/>
              <a:t>collaboration</a:t>
            </a:r>
            <a:r>
              <a:rPr lang="en-GB" sz="2000" baseline="30000" dirty="0" err="1"/>
              <a:t>f</a:t>
            </a:r>
            <a:endParaRPr lang="en-GB" sz="2000" baseline="30000" dirty="0">
              <a:cs typeface="Calibri"/>
            </a:endParaRPr>
          </a:p>
          <a:p>
            <a:pPr marL="571500" indent="-571500">
              <a:spcAft>
                <a:spcPts val="600"/>
              </a:spcAft>
              <a:buFont typeface="Arial" panose="020B0604020202020204" pitchFamily="34" charset="0"/>
              <a:buChar char="•"/>
            </a:pPr>
            <a:r>
              <a:rPr lang="en-GB" sz="2000" dirty="0"/>
              <a:t>However, we seem to be skipping from one crisis to another so you will need to include direction and decision alongside coaching and democracy</a:t>
            </a:r>
            <a:endParaRPr lang="en-GB" sz="2000" baseline="30000" dirty="0"/>
          </a:p>
          <a:p>
            <a:pPr marL="571500" indent="-571500">
              <a:spcAft>
                <a:spcPts val="600"/>
              </a:spcAft>
              <a:buFont typeface="Arial" panose="020B0604020202020204" pitchFamily="34" charset="0"/>
              <a:buChar char="•"/>
            </a:pPr>
            <a:r>
              <a:rPr lang="en-GB" sz="2000" dirty="0"/>
              <a:t>Normalise a culture where team can be their authentic selves and where it is fine to make mistakes – supports development of a growth mindset.</a:t>
            </a:r>
            <a:r>
              <a:rPr lang="en-GB" sz="2000" baseline="30000" dirty="0"/>
              <a:t> h</a:t>
            </a:r>
            <a:endParaRPr lang="en-GB" sz="2000" baseline="30000" dirty="0">
              <a:cs typeface="Calibri"/>
            </a:endParaRPr>
          </a:p>
          <a:p>
            <a:pPr marL="571500" indent="-571500">
              <a:spcAft>
                <a:spcPts val="600"/>
              </a:spcAft>
              <a:buFont typeface="Arial" panose="020B0604020202020204" pitchFamily="34" charset="0"/>
              <a:buChar char="•"/>
            </a:pPr>
            <a:endParaRPr lang="en-GB" sz="2000" dirty="0"/>
          </a:p>
          <a:p>
            <a:pPr>
              <a:spcAft>
                <a:spcPts val="600"/>
              </a:spcAft>
            </a:pPr>
            <a:endParaRPr lang="en-GB" sz="2400" baseline="30000" dirty="0"/>
          </a:p>
        </p:txBody>
      </p:sp>
      <p:graphicFrame>
        <p:nvGraphicFramePr>
          <p:cNvPr id="5" name="Diagram 4">
            <a:extLst>
              <a:ext uri="{FF2B5EF4-FFF2-40B4-BE49-F238E27FC236}">
                <a16:creationId xmlns:a16="http://schemas.microsoft.com/office/drawing/2014/main" id="{53E66440-98F1-4FAA-A23A-14CE1943A2F1}"/>
              </a:ext>
            </a:extLst>
          </p:cNvPr>
          <p:cNvGraphicFramePr/>
          <p:nvPr/>
        </p:nvGraphicFramePr>
        <p:xfrm>
          <a:off x="8012603" y="2071837"/>
          <a:ext cx="4091595" cy="271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7E3B81B-69AE-440C-B2B4-8DD954D2638F}"/>
              </a:ext>
            </a:extLst>
          </p:cNvPr>
          <p:cNvSpPr txBox="1"/>
          <p:nvPr/>
        </p:nvSpPr>
        <p:spPr>
          <a:xfrm>
            <a:off x="8431865" y="4771726"/>
            <a:ext cx="3253070" cy="276999"/>
          </a:xfrm>
          <a:prstGeom prst="rect">
            <a:avLst/>
          </a:prstGeom>
          <a:noFill/>
        </p:spPr>
        <p:txBody>
          <a:bodyPr wrap="none" rtlCol="0">
            <a:spAutoFit/>
          </a:bodyPr>
          <a:lstStyle/>
          <a:p>
            <a:r>
              <a:rPr lang="en-GB" sz="1200"/>
              <a:t>Leading in a crisis (from </a:t>
            </a:r>
            <a:r>
              <a:rPr lang="en-GB" sz="1200" err="1"/>
              <a:t>Noone</a:t>
            </a:r>
            <a:r>
              <a:rPr lang="en-GB" sz="1200"/>
              <a:t> &amp; </a:t>
            </a:r>
            <a:r>
              <a:rPr lang="en-GB" sz="1200" err="1"/>
              <a:t>Forstner</a:t>
            </a:r>
            <a:r>
              <a:rPr lang="en-GB" sz="1200"/>
              <a:t>, 2020)</a:t>
            </a:r>
          </a:p>
        </p:txBody>
      </p:sp>
      <p:sp>
        <p:nvSpPr>
          <p:cNvPr id="4" name="TextBox 3">
            <a:extLst>
              <a:ext uri="{FF2B5EF4-FFF2-40B4-BE49-F238E27FC236}">
                <a16:creationId xmlns:a16="http://schemas.microsoft.com/office/drawing/2014/main" id="{88ED1949-2835-4A69-C0AC-4E3AC5294CF9}"/>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83397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151656"/>
            <a:ext cx="10972800" cy="1143000"/>
          </a:xfrm>
        </p:spPr>
        <p:txBody>
          <a:bodyPr/>
          <a:lstStyle/>
          <a:p>
            <a:r>
              <a:rPr lang="en-GB" b="1" dirty="0">
                <a:solidFill>
                  <a:schemeClr val="accent1">
                    <a:lumMod val="50000"/>
                  </a:schemeClr>
                </a:solidFill>
                <a:effectLst>
                  <a:outerShdw blurRad="38100" dist="38100" dir="2700000" algn="tl">
                    <a:srgbClr val="000000">
                      <a:alpha val="43137"/>
                    </a:srgbClr>
                  </a:outerShdw>
                </a:effectLst>
              </a:rPr>
              <a:t>CIPD (2021) tips</a:t>
            </a:r>
            <a:r>
              <a:rPr lang="en-GB" b="1" baseline="30000" dirty="0">
                <a:solidFill>
                  <a:schemeClr val="accent1">
                    <a:lumMod val="50000"/>
                  </a:schemeClr>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427208" y="892870"/>
            <a:ext cx="11423307" cy="5435774"/>
          </a:xfrm>
        </p:spPr>
        <p:txBody>
          <a:bodyPr>
            <a:noAutofit/>
          </a:bodyPr>
          <a:lstStyle/>
          <a:p>
            <a:pPr marL="514350" indent="-514350">
              <a:lnSpc>
                <a:spcPct val="120000"/>
              </a:lnSpc>
              <a:spcBef>
                <a:spcPts val="0"/>
              </a:spcBef>
              <a:spcAft>
                <a:spcPts val="600"/>
              </a:spcAft>
              <a:buFont typeface="+mj-lt"/>
              <a:buAutoNum type="arabicPeriod"/>
            </a:pPr>
            <a:r>
              <a:rPr lang="en-GB" sz="1600">
                <a:latin typeface="+mn-lt"/>
              </a:rPr>
              <a:t>Ensure your team are familiar with organisational policies and procedures</a:t>
            </a:r>
          </a:p>
          <a:p>
            <a:pPr marL="514350" indent="-514350">
              <a:lnSpc>
                <a:spcPct val="120000"/>
              </a:lnSpc>
              <a:spcBef>
                <a:spcPts val="0"/>
              </a:spcBef>
              <a:spcAft>
                <a:spcPts val="600"/>
              </a:spcAft>
              <a:buFont typeface="+mj-lt"/>
              <a:buAutoNum type="arabicPeriod"/>
            </a:pPr>
            <a:r>
              <a:rPr lang="en-GB" sz="1600">
                <a:latin typeface="+mn-lt"/>
              </a:rPr>
              <a:t>Think about the design of jobs and the structure of weekly or daily tasks. Reflect on what needs to change in terms of systems, processes or activities to support hybrid work.</a:t>
            </a:r>
          </a:p>
          <a:p>
            <a:pPr marL="514350" indent="-514350">
              <a:lnSpc>
                <a:spcPct val="120000"/>
              </a:lnSpc>
              <a:spcBef>
                <a:spcPts val="0"/>
              </a:spcBef>
              <a:spcAft>
                <a:spcPts val="600"/>
              </a:spcAft>
              <a:buFont typeface="+mj-lt"/>
              <a:buAutoNum type="arabicPeriod"/>
            </a:pPr>
            <a:r>
              <a:rPr lang="en-GB" sz="1600">
                <a:latin typeface="+mn-lt"/>
              </a:rPr>
              <a:t>Encourage team members to think about where and when they are most productive and tailor their working days and time accordingly.</a:t>
            </a:r>
          </a:p>
          <a:p>
            <a:pPr marL="514350" indent="-514350">
              <a:lnSpc>
                <a:spcPct val="120000"/>
              </a:lnSpc>
              <a:spcBef>
                <a:spcPts val="0"/>
              </a:spcBef>
              <a:spcAft>
                <a:spcPts val="600"/>
              </a:spcAft>
              <a:buFont typeface="+mj-lt"/>
              <a:buAutoNum type="arabicPeriod"/>
            </a:pPr>
            <a:r>
              <a:rPr lang="en-GB" sz="1600">
                <a:latin typeface="+mn-lt"/>
              </a:rPr>
              <a:t>Provide clarity to the team on their level of autonomy relating to hybrid working. For example, are individuals allowed to schedule their own hybrid days or are there reasons why they may be required to work a specific number/pattern of days?</a:t>
            </a:r>
          </a:p>
          <a:p>
            <a:pPr marL="514350" indent="-514350">
              <a:lnSpc>
                <a:spcPct val="120000"/>
              </a:lnSpc>
              <a:spcBef>
                <a:spcPts val="0"/>
              </a:spcBef>
              <a:spcAft>
                <a:spcPts val="600"/>
              </a:spcAft>
              <a:buFont typeface="+mj-lt"/>
              <a:buAutoNum type="arabicPeriod"/>
            </a:pPr>
            <a:r>
              <a:rPr lang="en-GB" sz="1600">
                <a:latin typeface="+mn-lt"/>
              </a:rPr>
              <a:t>Talk to individuals about their working styles and preferences relating to remote and hybrid work. Have ongoing dialogue and keep arrangements under review if circumstances change.</a:t>
            </a:r>
          </a:p>
          <a:p>
            <a:pPr marL="514350" indent="-514350">
              <a:lnSpc>
                <a:spcPct val="120000"/>
              </a:lnSpc>
              <a:spcBef>
                <a:spcPts val="0"/>
              </a:spcBef>
              <a:spcAft>
                <a:spcPts val="600"/>
              </a:spcAft>
              <a:buFont typeface="+mj-lt"/>
              <a:buAutoNum type="arabicPeriod"/>
            </a:pPr>
            <a:r>
              <a:rPr lang="en-GB" sz="1600">
                <a:latin typeface="+mn-lt"/>
              </a:rPr>
              <a:t>Encourage workers to disconnect meaningfully when working remotely, taking proper breaks and managing their digital wellbeing.</a:t>
            </a:r>
          </a:p>
          <a:p>
            <a:pPr marL="514350" indent="-514350">
              <a:lnSpc>
                <a:spcPct val="120000"/>
              </a:lnSpc>
              <a:spcBef>
                <a:spcPts val="0"/>
              </a:spcBef>
              <a:spcAft>
                <a:spcPts val="600"/>
              </a:spcAft>
              <a:buFont typeface="+mj-lt"/>
              <a:buAutoNum type="arabicPeriod"/>
            </a:pPr>
            <a:r>
              <a:rPr lang="en-GB" sz="1600">
                <a:latin typeface="+mn-lt"/>
              </a:rPr>
              <a:t>Manage individuals' workload effectively through agreeing realistic objectives, providing constructive feedback and joint problem solving to resolve issues which might cause people stress or to work excessive hours.</a:t>
            </a:r>
          </a:p>
          <a:p>
            <a:pPr marL="514350" indent="-514350">
              <a:lnSpc>
                <a:spcPct val="120000"/>
              </a:lnSpc>
              <a:spcBef>
                <a:spcPts val="0"/>
              </a:spcBef>
              <a:spcAft>
                <a:spcPts val="600"/>
              </a:spcAft>
              <a:buFont typeface="+mj-lt"/>
              <a:buAutoNum type="arabicPeriod"/>
            </a:pPr>
            <a:r>
              <a:rPr lang="en-GB" sz="1600">
                <a:latin typeface="+mn-lt"/>
              </a:rPr>
              <a:t>Be clear about their own availability and hybrid working schedule, including when and how to schedule time with them.</a:t>
            </a:r>
          </a:p>
          <a:p>
            <a:pPr marL="514350" indent="-514350">
              <a:lnSpc>
                <a:spcPct val="120000"/>
              </a:lnSpc>
              <a:spcBef>
                <a:spcPts val="0"/>
              </a:spcBef>
              <a:spcAft>
                <a:spcPts val="600"/>
              </a:spcAft>
              <a:buFont typeface="+mj-lt"/>
              <a:buAutoNum type="arabicPeriod"/>
            </a:pPr>
            <a:r>
              <a:rPr lang="en-GB" sz="1600">
                <a:latin typeface="+mn-lt"/>
              </a:rPr>
              <a:t>Schedule regular 121 time with every team member – either virtually or face to face. Use this time for feedback, operational updates and checking in.</a:t>
            </a:r>
          </a:p>
          <a:p>
            <a:pPr marL="514350" indent="-514350">
              <a:lnSpc>
                <a:spcPct val="120000"/>
              </a:lnSpc>
              <a:spcBef>
                <a:spcPts val="0"/>
              </a:spcBef>
              <a:spcAft>
                <a:spcPts val="600"/>
              </a:spcAft>
              <a:buFont typeface="+mj-lt"/>
              <a:buAutoNum type="arabicPeriod"/>
            </a:pPr>
            <a:r>
              <a:rPr lang="en-GB" sz="1600">
                <a:latin typeface="+mn-lt"/>
              </a:rPr>
              <a:t>Encourage social connections between the team to support effective relationships.</a:t>
            </a:r>
          </a:p>
          <a:p>
            <a:pPr marL="514350" indent="-514350">
              <a:lnSpc>
                <a:spcPct val="120000"/>
              </a:lnSpc>
              <a:spcBef>
                <a:spcPts val="0"/>
              </a:spcBef>
              <a:spcAft>
                <a:spcPts val="600"/>
              </a:spcAft>
              <a:buFont typeface="+mj-lt"/>
              <a:buAutoNum type="arabicPeriod"/>
            </a:pPr>
            <a:r>
              <a:rPr lang="en-GB" sz="1600">
                <a:latin typeface="+mn-lt"/>
              </a:rPr>
              <a:t>Share team working patterns to provide clarity on who is working where and when.</a:t>
            </a:r>
          </a:p>
          <a:p>
            <a:pPr marL="0" indent="0">
              <a:lnSpc>
                <a:spcPct val="120000"/>
              </a:lnSpc>
              <a:spcBef>
                <a:spcPts val="0"/>
              </a:spcBef>
              <a:spcAft>
                <a:spcPts val="600"/>
              </a:spcAft>
              <a:buNone/>
            </a:pPr>
            <a:endParaRPr lang="en-GB" sz="1600">
              <a:latin typeface="+mn-lt"/>
            </a:endParaRPr>
          </a:p>
        </p:txBody>
      </p:sp>
      <p:sp>
        <p:nvSpPr>
          <p:cNvPr id="4" name="TextBox 3">
            <a:extLst>
              <a:ext uri="{FF2B5EF4-FFF2-40B4-BE49-F238E27FC236}">
                <a16:creationId xmlns:a16="http://schemas.microsoft.com/office/drawing/2014/main" id="{395F1FBB-AE72-CB02-C783-D8E362FC6249}"/>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6183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44" y="37214"/>
            <a:ext cx="10646228" cy="1143000"/>
          </a:xfrm>
        </p:spPr>
        <p:txBody>
          <a:bodyPr>
            <a:noAutofit/>
          </a:bodyPr>
          <a:lstStyle/>
          <a:p>
            <a:r>
              <a:rPr lang="en-GB" sz="3600" b="1" dirty="0">
                <a:solidFill>
                  <a:schemeClr val="accent1">
                    <a:lumMod val="50000"/>
                  </a:schemeClr>
                </a:solidFill>
                <a:effectLst>
                  <a:outerShdw blurRad="38100" dist="38100" dir="2700000" algn="tl">
                    <a:srgbClr val="000000">
                      <a:alpha val="43137"/>
                    </a:srgbClr>
                  </a:outerShdw>
                </a:effectLst>
              </a:rPr>
              <a:t>Challenges of hybrid working: evidence base and published discussions</a:t>
            </a:r>
            <a:endParaRPr lang="en-GB" sz="2800" b="1" dirty="0">
              <a:solidFill>
                <a:schemeClr val="accent1">
                  <a:lumMod val="50000"/>
                </a:schemeClr>
              </a:solidFill>
              <a:effectLst>
                <a:outerShdw blurRad="38100" dist="38100" dir="2700000" algn="tl">
                  <a:srgbClr val="000000">
                    <a:alpha val="43137"/>
                  </a:srgbClr>
                </a:outerShdw>
              </a:effectLst>
            </a:endParaRPr>
          </a:p>
        </p:txBody>
      </p:sp>
      <p:sp>
        <p:nvSpPr>
          <p:cNvPr id="3" name="Rectangle 2"/>
          <p:cNvSpPr/>
          <p:nvPr/>
        </p:nvSpPr>
        <p:spPr>
          <a:xfrm>
            <a:off x="264912" y="1652146"/>
            <a:ext cx="10983309" cy="5334794"/>
          </a:xfrm>
          <a:prstGeom prst="rect">
            <a:avLst/>
          </a:prstGeom>
        </p:spPr>
        <p:txBody>
          <a:bodyPr wrap="square">
            <a:spAutoFit/>
          </a:bodyPr>
          <a:lstStyle/>
          <a:p>
            <a:pPr marL="457200" indent="-457200">
              <a:spcAft>
                <a:spcPts val="1200"/>
              </a:spcAft>
              <a:buFont typeface="Arial" panose="020B0604020202020204" pitchFamily="34" charset="0"/>
              <a:buChar char="•"/>
            </a:pPr>
            <a:r>
              <a:rPr lang="en-GB" sz="2800" dirty="0"/>
              <a:t>Team mutual knowledge may be </a:t>
            </a:r>
            <a:r>
              <a:rPr lang="en-GB" sz="2800" dirty="0" err="1"/>
              <a:t>lacking</a:t>
            </a:r>
            <a:r>
              <a:rPr lang="en-GB" sz="2800" baseline="30000" dirty="0" err="1"/>
              <a:t>a</a:t>
            </a:r>
            <a:r>
              <a:rPr lang="en-GB" sz="2800" baseline="30000" dirty="0"/>
              <a:t> </a:t>
            </a:r>
          </a:p>
          <a:p>
            <a:pPr marL="457200" indent="-457200">
              <a:spcAft>
                <a:spcPts val="1200"/>
              </a:spcAft>
              <a:buFont typeface="Arial" panose="020B0604020202020204" pitchFamily="34" charset="0"/>
              <a:buChar char="•"/>
            </a:pPr>
            <a:r>
              <a:rPr lang="en-GB" sz="2800" dirty="0"/>
              <a:t>Managers may be out of touch with individual </a:t>
            </a:r>
            <a:r>
              <a:rPr lang="en-GB" sz="2800" dirty="0" err="1"/>
              <a:t>needs</a:t>
            </a:r>
            <a:r>
              <a:rPr lang="en-GB" sz="2800" baseline="30000" dirty="0" err="1"/>
              <a:t>b</a:t>
            </a:r>
            <a:endParaRPr lang="en-GB" sz="2800" baseline="30000" dirty="0"/>
          </a:p>
          <a:p>
            <a:pPr marL="457200" indent="-457200">
              <a:spcAft>
                <a:spcPts val="1200"/>
              </a:spcAft>
              <a:buFont typeface="Arial" panose="020B0604020202020204" pitchFamily="34" charset="0"/>
              <a:buChar char="•"/>
            </a:pPr>
            <a:r>
              <a:rPr lang="en-GB" sz="2800" dirty="0"/>
              <a:t>Family and home demands may impinge more directly on work at </a:t>
            </a:r>
            <a:r>
              <a:rPr lang="en-GB" sz="2800" dirty="0" err="1"/>
              <a:t>times</a:t>
            </a:r>
            <a:r>
              <a:rPr lang="en-GB" sz="2800" baseline="30000" dirty="0" err="1"/>
              <a:t>c</a:t>
            </a:r>
            <a:endParaRPr lang="en-GB" sz="2800" baseline="30000" dirty="0"/>
          </a:p>
          <a:p>
            <a:pPr marL="457200" indent="-457200">
              <a:spcAft>
                <a:spcPts val="1200"/>
              </a:spcAft>
              <a:buFont typeface="Arial" panose="020B0604020202020204" pitchFamily="34" charset="0"/>
              <a:buChar char="•"/>
            </a:pPr>
            <a:r>
              <a:rPr lang="en-GB" sz="2800" dirty="0"/>
              <a:t>Team members may lack a sense of belonging/</a:t>
            </a:r>
            <a:r>
              <a:rPr lang="en-GB" sz="2800" dirty="0" err="1"/>
              <a:t>engagement</a:t>
            </a:r>
            <a:r>
              <a:rPr lang="en-GB" sz="2800" baseline="30000" dirty="0" err="1"/>
              <a:t>d</a:t>
            </a:r>
            <a:endParaRPr lang="en-GB" sz="2800" dirty="0"/>
          </a:p>
          <a:p>
            <a:pPr marL="457200" indent="-457200">
              <a:spcAft>
                <a:spcPts val="1200"/>
              </a:spcAft>
              <a:buFont typeface="Arial" panose="020B0604020202020204" pitchFamily="34" charset="0"/>
              <a:buChar char="•"/>
            </a:pPr>
            <a:r>
              <a:rPr lang="en-GB" sz="2800" dirty="0"/>
              <a:t>Need technology to work more consistently to connect </a:t>
            </a:r>
            <a:r>
              <a:rPr lang="en-GB" sz="2800" dirty="0" err="1"/>
              <a:t>people</a:t>
            </a:r>
            <a:r>
              <a:rPr lang="en-GB" sz="2800" baseline="30000" dirty="0" err="1"/>
              <a:t>e</a:t>
            </a:r>
            <a:endParaRPr lang="en-GB" sz="2800" baseline="30000" dirty="0"/>
          </a:p>
          <a:p>
            <a:pPr marL="457200" indent="-457200">
              <a:spcAft>
                <a:spcPts val="1200"/>
              </a:spcAft>
              <a:buFont typeface="Arial" panose="020B0604020202020204" pitchFamily="34" charset="0"/>
              <a:buChar char="•"/>
            </a:pPr>
            <a:r>
              <a:rPr lang="en-GB" sz="2800" dirty="0"/>
              <a:t>Individuals may suffer digital “presenteeism”(“compensatory”)</a:t>
            </a:r>
            <a:r>
              <a:rPr lang="en-GB" sz="2800" baseline="30000" dirty="0"/>
              <a:t>f</a:t>
            </a:r>
            <a:r>
              <a:rPr lang="en-GB" sz="2800" dirty="0"/>
              <a:t> and digital exhaustion</a:t>
            </a:r>
            <a:endParaRPr lang="en-GB" sz="2800" baseline="30000" dirty="0"/>
          </a:p>
          <a:p>
            <a:pPr marL="457200" indent="-457200">
              <a:spcAft>
                <a:spcPts val="1200"/>
              </a:spcAft>
              <a:buFont typeface="Arial" panose="020B0604020202020204" pitchFamily="34" charset="0"/>
              <a:buChar char="•"/>
            </a:pPr>
            <a:r>
              <a:rPr lang="en-GB" sz="2800" dirty="0"/>
              <a:t>Teams are more </a:t>
            </a:r>
            <a:r>
              <a:rPr lang="en-GB" sz="2800" dirty="0" err="1"/>
              <a:t>siloed</a:t>
            </a:r>
            <a:r>
              <a:rPr lang="en-GB" sz="2800" baseline="30000" dirty="0" err="1"/>
              <a:t>g</a:t>
            </a:r>
            <a:endParaRPr lang="en-GB" sz="2800" baseline="30000" dirty="0"/>
          </a:p>
          <a:p>
            <a:pPr marL="457200" indent="-457200">
              <a:spcAft>
                <a:spcPts val="1200"/>
              </a:spcAft>
              <a:buFont typeface="Arial" panose="020B0604020202020204" pitchFamily="34" charset="0"/>
              <a:buChar char="•"/>
            </a:pPr>
            <a:endParaRPr lang="en-GB" sz="2800" baseline="30000" dirty="0"/>
          </a:p>
        </p:txBody>
      </p:sp>
      <p:sp>
        <p:nvSpPr>
          <p:cNvPr id="4" name="TextBox 3">
            <a:extLst>
              <a:ext uri="{FF2B5EF4-FFF2-40B4-BE49-F238E27FC236}">
                <a16:creationId xmlns:a16="http://schemas.microsoft.com/office/drawing/2014/main" id="{2262509D-6D77-B343-097B-7FD7EC0C3CC9}"/>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5361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766956" y="2711440"/>
            <a:ext cx="3886881" cy="3693319"/>
          </a:xfrm>
          <a:prstGeom prst="rect">
            <a:avLst/>
          </a:prstGeom>
          <a:noFill/>
        </p:spPr>
        <p:txBody>
          <a:bodyPr wrap="square" rtlCol="0">
            <a:spAutoFit/>
          </a:bodyPr>
          <a:lstStyle/>
          <a:p>
            <a:pPr marL="285750" indent="-285750">
              <a:buFont typeface="Arial" panose="020B0604020202020204" pitchFamily="34" charset="0"/>
              <a:buChar char="•"/>
            </a:pPr>
            <a:r>
              <a:rPr lang="en-GB" b="1">
                <a:solidFill>
                  <a:schemeClr val="bg1"/>
                </a:solidFill>
              </a:rPr>
              <a:t>It’s easier to connect more regularly</a:t>
            </a:r>
          </a:p>
          <a:p>
            <a:pPr marL="285750" indent="-285750">
              <a:buFont typeface="Arial" panose="020B0604020202020204" pitchFamily="34" charset="0"/>
              <a:buChar char="•"/>
            </a:pPr>
            <a:r>
              <a:rPr lang="en-GB" b="1">
                <a:solidFill>
                  <a:schemeClr val="bg1"/>
                </a:solidFill>
              </a:rPr>
              <a:t>Lots of new ways to bring other parts of life into conversations</a:t>
            </a:r>
          </a:p>
          <a:p>
            <a:pPr marL="285750" indent="-285750">
              <a:buFont typeface="Arial" panose="020B0604020202020204" pitchFamily="34" charset="0"/>
              <a:buChar char="•"/>
            </a:pPr>
            <a:r>
              <a:rPr lang="en-GB" b="1">
                <a:solidFill>
                  <a:schemeClr val="bg1"/>
                </a:solidFill>
              </a:rPr>
              <a:t>Meetings are more manageable</a:t>
            </a:r>
          </a:p>
          <a:p>
            <a:pPr marL="285750" indent="-285750">
              <a:buFont typeface="Arial" panose="020B0604020202020204" pitchFamily="34" charset="0"/>
              <a:buChar char="•"/>
            </a:pPr>
            <a:r>
              <a:rPr lang="en-GB" b="1">
                <a:solidFill>
                  <a:schemeClr val="bg1"/>
                </a:solidFill>
              </a:rPr>
              <a:t>Opportunity for me to pause and reflect</a:t>
            </a:r>
          </a:p>
          <a:p>
            <a:pPr marL="285750" indent="-285750">
              <a:buFont typeface="Arial" panose="020B0604020202020204" pitchFamily="34" charset="0"/>
              <a:buChar char="•"/>
            </a:pPr>
            <a:r>
              <a:rPr lang="en-GB" b="1">
                <a:solidFill>
                  <a:schemeClr val="bg1"/>
                </a:solidFill>
              </a:rPr>
              <a:t>Plenty of information available, regular updating</a:t>
            </a:r>
          </a:p>
          <a:p>
            <a:pPr marL="285750" indent="-285750">
              <a:buFont typeface="Arial" panose="020B0604020202020204" pitchFamily="34" charset="0"/>
              <a:buChar char="•"/>
            </a:pPr>
            <a:r>
              <a:rPr lang="en-GB" b="1">
                <a:solidFill>
                  <a:schemeClr val="bg1"/>
                </a:solidFill>
              </a:rPr>
              <a:t>Chance to work more to people’s strengths</a:t>
            </a:r>
          </a:p>
          <a:p>
            <a:pPr marL="285750" indent="-285750">
              <a:buFont typeface="Arial" panose="020B0604020202020204" pitchFamily="34" charset="0"/>
              <a:buChar char="•"/>
            </a:pPr>
            <a:endParaRPr lang="en-GB" b="1">
              <a:solidFill>
                <a:schemeClr val="bg1"/>
              </a:solidFill>
            </a:endParaRPr>
          </a:p>
          <a:p>
            <a:pPr marL="285750" indent="-285750">
              <a:buFont typeface="Arial" panose="020B0604020202020204" pitchFamily="34" charset="0"/>
              <a:buChar char="•"/>
            </a:pPr>
            <a:endParaRPr lang="en-GB" b="1">
              <a:solidFill>
                <a:schemeClr val="bg1"/>
              </a:solidFill>
            </a:endParaRPr>
          </a:p>
          <a:p>
            <a:pPr marL="285750" indent="-285750">
              <a:buFont typeface="Arial" panose="020B0604020202020204" pitchFamily="34" charset="0"/>
              <a:buChar char="•"/>
            </a:pPr>
            <a:endParaRPr lang="en-GB" b="1">
              <a:solidFill>
                <a:schemeClr val="bg1"/>
              </a:solidFill>
            </a:endParaRPr>
          </a:p>
        </p:txBody>
      </p:sp>
      <p:sp>
        <p:nvSpPr>
          <p:cNvPr id="12" name="Title 1"/>
          <p:cNvSpPr txBox="1">
            <a:spLocks/>
          </p:cNvSpPr>
          <p:nvPr/>
        </p:nvSpPr>
        <p:spPr>
          <a:xfrm>
            <a:off x="681037" y="202564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solidFill>
                  <a:schemeClr val="tx2">
                    <a:lumMod val="75000"/>
                  </a:schemeClr>
                </a:solidFill>
                <a:effectLst>
                  <a:outerShdw blurRad="38100" dist="38100" dir="2700000" algn="tl">
                    <a:srgbClr val="000000">
                      <a:alpha val="43137"/>
                    </a:srgbClr>
                  </a:outerShdw>
                </a:effectLst>
              </a:rPr>
              <a:t>Thinking about being a positive and compassionate leader</a:t>
            </a:r>
          </a:p>
        </p:txBody>
      </p:sp>
    </p:spTree>
    <p:extLst>
      <p:ext uri="{BB962C8B-B14F-4D97-AF65-F5344CB8AC3E}">
        <p14:creationId xmlns:p14="http://schemas.microsoft.com/office/powerpoint/2010/main" val="134542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431" y="-9027"/>
            <a:ext cx="10358157" cy="830997"/>
          </a:xfrm>
          <a:prstGeom prst="rect">
            <a:avLst/>
          </a:prstGeom>
          <a:noFill/>
        </p:spPr>
        <p:txBody>
          <a:bodyPr wrap="none" rtlCol="0">
            <a:spAutoFit/>
          </a:bodyPr>
          <a:lstStyle/>
          <a:p>
            <a:pPr algn="ctr"/>
            <a:r>
              <a:rPr lang="en-GB" sz="4800" b="1" dirty="0">
                <a:solidFill>
                  <a:schemeClr val="accent1">
                    <a:lumMod val="50000"/>
                  </a:schemeClr>
                </a:solidFill>
                <a:effectLst>
                  <a:outerShdw blurRad="38100" dist="38100" dir="2700000" algn="tl">
                    <a:srgbClr val="000000">
                      <a:alpha val="43137"/>
                    </a:srgbClr>
                  </a:outerShdw>
                </a:effectLst>
              </a:rPr>
              <a:t>Compassionate and inclusive leadership</a:t>
            </a:r>
          </a:p>
        </p:txBody>
      </p:sp>
      <p:pic>
        <p:nvPicPr>
          <p:cNvPr id="7" name="Picture 6"/>
          <p:cNvPicPr>
            <a:picLocks noChangeAspect="1"/>
          </p:cNvPicPr>
          <p:nvPr/>
        </p:nvPicPr>
        <p:blipFill>
          <a:blip r:embed="rId3"/>
          <a:stretch>
            <a:fillRect/>
          </a:stretch>
        </p:blipFill>
        <p:spPr>
          <a:xfrm>
            <a:off x="9710058" y="4376058"/>
            <a:ext cx="2481942" cy="2481942"/>
          </a:xfrm>
          <a:prstGeom prst="rect">
            <a:avLst/>
          </a:prstGeom>
        </p:spPr>
      </p:pic>
      <p:sp>
        <p:nvSpPr>
          <p:cNvPr id="6" name="TextBox 5"/>
          <p:cNvSpPr txBox="1"/>
          <p:nvPr/>
        </p:nvSpPr>
        <p:spPr>
          <a:xfrm>
            <a:off x="557159" y="1753225"/>
            <a:ext cx="9124066" cy="3616375"/>
          </a:xfrm>
          <a:prstGeom prst="rect">
            <a:avLst/>
          </a:prstGeom>
          <a:noFill/>
        </p:spPr>
        <p:txBody>
          <a:bodyPr wrap="square" rtlCol="0">
            <a:spAutoFit/>
          </a:bodyPr>
          <a:lstStyle/>
          <a:p>
            <a:pPr>
              <a:spcAft>
                <a:spcPts val="600"/>
              </a:spcAft>
            </a:pPr>
            <a:r>
              <a:rPr lang="en-GB" sz="2800" b="1" dirty="0"/>
              <a:t>There are four key </a:t>
            </a:r>
            <a:r>
              <a:rPr lang="en-GB" sz="2800" b="1" dirty="0" err="1"/>
              <a:t>behaviours</a:t>
            </a:r>
            <a:r>
              <a:rPr lang="en-GB" sz="2800" b="1" baseline="30000" dirty="0" err="1"/>
              <a:t>a</a:t>
            </a:r>
            <a:endParaRPr lang="en-GB" sz="2800" b="1" baseline="30000" dirty="0"/>
          </a:p>
          <a:p>
            <a:pPr marL="457200" indent="-457200">
              <a:buFont typeface="Arial" panose="020B0604020202020204" pitchFamily="34" charset="0"/>
              <a:buChar char="•"/>
            </a:pPr>
            <a:r>
              <a:rPr lang="en-GB" sz="2800" dirty="0"/>
              <a:t>Attending (the most important </a:t>
            </a:r>
            <a:r>
              <a:rPr lang="en-GB" sz="2800" u="sng" dirty="0"/>
              <a:t>skill:</a:t>
            </a:r>
            <a:r>
              <a:rPr lang="en-GB" sz="2800" dirty="0"/>
              <a:t> “listening with </a:t>
            </a:r>
            <a:r>
              <a:rPr lang="en-GB" sz="2800" dirty="0" err="1"/>
              <a:t>fascination”</a:t>
            </a:r>
            <a:r>
              <a:rPr lang="en-GB" sz="2800" baseline="30000" dirty="0" err="1"/>
              <a:t>b</a:t>
            </a:r>
            <a:r>
              <a:rPr lang="en-GB" sz="2800" dirty="0"/>
              <a:t>)</a:t>
            </a:r>
          </a:p>
          <a:p>
            <a:pPr marL="457200" indent="-457200">
              <a:buFont typeface="Arial" panose="020B0604020202020204" pitchFamily="34" charset="0"/>
              <a:buChar char="•"/>
            </a:pPr>
            <a:r>
              <a:rPr lang="en-GB" sz="2800" dirty="0"/>
              <a:t>Understanding</a:t>
            </a:r>
          </a:p>
          <a:p>
            <a:pPr marL="457200" indent="-457200">
              <a:buFont typeface="Arial" panose="020B0604020202020204" pitchFamily="34" charset="0"/>
              <a:buChar char="•"/>
            </a:pPr>
            <a:r>
              <a:rPr lang="en-GB" sz="2800" dirty="0"/>
              <a:t>Empathising</a:t>
            </a:r>
          </a:p>
          <a:p>
            <a:pPr marL="457200" indent="-457200">
              <a:buFont typeface="Arial" panose="020B0604020202020204" pitchFamily="34" charset="0"/>
              <a:buChar char="•"/>
            </a:pPr>
            <a:r>
              <a:rPr lang="en-GB" sz="2800" dirty="0"/>
              <a:t>Helping (the most important </a:t>
            </a:r>
            <a:r>
              <a:rPr lang="en-GB" sz="2800" u="sng" dirty="0"/>
              <a:t>task:</a:t>
            </a:r>
            <a:r>
              <a:rPr lang="en-GB" sz="2800" dirty="0"/>
              <a:t> helping those we lead to do the job they do)</a:t>
            </a:r>
          </a:p>
          <a:p>
            <a:pPr marL="457200" indent="-457200">
              <a:buFont typeface="Arial" panose="020B0604020202020204" pitchFamily="34" charset="0"/>
              <a:buChar char="•"/>
            </a:pPr>
            <a:endParaRPr lang="en-GB" sz="2800" dirty="0"/>
          </a:p>
        </p:txBody>
      </p:sp>
      <p:sp>
        <p:nvSpPr>
          <p:cNvPr id="8" name="TextBox 7"/>
          <p:cNvSpPr txBox="1"/>
          <p:nvPr/>
        </p:nvSpPr>
        <p:spPr>
          <a:xfrm>
            <a:off x="7299314" y="6457890"/>
            <a:ext cx="184731" cy="246221"/>
          </a:xfrm>
          <a:prstGeom prst="rect">
            <a:avLst/>
          </a:prstGeom>
          <a:noFill/>
        </p:spPr>
        <p:txBody>
          <a:bodyPr wrap="none" rtlCol="0">
            <a:spAutoFit/>
          </a:bodyPr>
          <a:lstStyle/>
          <a:p>
            <a:endParaRPr lang="en-GB" sz="1000"/>
          </a:p>
        </p:txBody>
      </p:sp>
      <p:sp>
        <p:nvSpPr>
          <p:cNvPr id="2" name="TextBox 1">
            <a:extLst>
              <a:ext uri="{FF2B5EF4-FFF2-40B4-BE49-F238E27FC236}">
                <a16:creationId xmlns:a16="http://schemas.microsoft.com/office/drawing/2014/main" id="{A88EE829-7970-4617-902D-D182771E81F7}"/>
              </a:ext>
            </a:extLst>
          </p:cNvPr>
          <p:cNvSpPr txBox="1"/>
          <p:nvPr/>
        </p:nvSpPr>
        <p:spPr>
          <a:xfrm>
            <a:off x="2510776" y="873946"/>
            <a:ext cx="6739089" cy="913070"/>
          </a:xfrm>
          <a:prstGeom prst="rect">
            <a:avLst/>
          </a:prstGeom>
          <a:noFill/>
        </p:spPr>
        <p:txBody>
          <a:bodyPr wrap="none" rtlCol="0">
            <a:spAutoFit/>
          </a:bodyPr>
          <a:lstStyle/>
          <a:p>
            <a:pPr algn="ctr"/>
            <a:r>
              <a:rPr lang="en-GB" sz="2000" i="1" dirty="0"/>
              <a:t>“Showing vulnerability is very powerful in the current context” </a:t>
            </a:r>
            <a:r>
              <a:rPr lang="en-GB" sz="2000" i="1" baseline="30000" dirty="0"/>
              <a:t>c</a:t>
            </a:r>
          </a:p>
          <a:p>
            <a:pPr algn="ctr"/>
            <a:r>
              <a:rPr lang="en-GB" sz="2000" i="1" dirty="0"/>
              <a:t>“Leaders also have to understand themselves” </a:t>
            </a:r>
            <a:r>
              <a:rPr lang="en-GB" sz="2000" i="1" baseline="30000" dirty="0"/>
              <a:t>c</a:t>
            </a:r>
          </a:p>
          <a:p>
            <a:pPr algn="ctr"/>
            <a:endParaRPr lang="en-GB" sz="2000" i="1" baseline="30000" dirty="0"/>
          </a:p>
        </p:txBody>
      </p:sp>
      <p:sp>
        <p:nvSpPr>
          <p:cNvPr id="4" name="TextBox 3">
            <a:extLst>
              <a:ext uri="{FF2B5EF4-FFF2-40B4-BE49-F238E27FC236}">
                <a16:creationId xmlns:a16="http://schemas.microsoft.com/office/drawing/2014/main" id="{6EAAE117-774C-519D-1DE2-B417CBD9ACE8}"/>
              </a:ext>
            </a:extLst>
          </p:cNvPr>
          <p:cNvSpPr txBox="1"/>
          <p:nvPr/>
        </p:nvSpPr>
        <p:spPr>
          <a:xfrm>
            <a:off x="7370527" y="5949379"/>
            <a:ext cx="3165752" cy="738664"/>
          </a:xfrm>
          <a:prstGeom prst="rect">
            <a:avLst/>
          </a:prstGeom>
          <a:noFill/>
        </p:spPr>
        <p:txBody>
          <a:bodyPr wrap="square" rtlCol="0">
            <a:spAutoFit/>
          </a:bodyPr>
          <a:lstStyle/>
          <a:p>
            <a:r>
              <a:rPr lang="en-GB" sz="1400" dirty="0"/>
              <a:t>Michael West who introduced the concept of compassionate leadership to the NHS.</a:t>
            </a:r>
          </a:p>
        </p:txBody>
      </p:sp>
      <p:sp>
        <p:nvSpPr>
          <p:cNvPr id="5" name="TextBox 4">
            <a:extLst>
              <a:ext uri="{FF2B5EF4-FFF2-40B4-BE49-F238E27FC236}">
                <a16:creationId xmlns:a16="http://schemas.microsoft.com/office/drawing/2014/main" id="{C22853D7-4802-235C-B270-88D754540D66}"/>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61990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1E927-894A-6928-44CE-6C026193EE89}"/>
              </a:ext>
            </a:extLst>
          </p:cNvPr>
          <p:cNvSpPr>
            <a:spLocks noGrp="1"/>
          </p:cNvSpPr>
          <p:nvPr>
            <p:ph type="title"/>
          </p:nvPr>
        </p:nvSpPr>
        <p:spPr>
          <a:xfrm>
            <a:off x="2505376" y="0"/>
            <a:ext cx="7339013" cy="739870"/>
          </a:xfrm>
        </p:spPr>
        <p:txBody>
          <a:bodyPr>
            <a:normAutofit fontScale="90000"/>
          </a:bodyPr>
          <a:lstStyle/>
          <a:p>
            <a:r>
              <a:rPr lang="en-GB" sz="4400" b="1" dirty="0">
                <a:solidFill>
                  <a:schemeClr val="tx1"/>
                </a:solidFill>
                <a:effectLst>
                  <a:outerShdw blurRad="38100" dist="38100" dir="2700000" algn="tl">
                    <a:srgbClr val="000000">
                      <a:alpha val="43137"/>
                    </a:srgbClr>
                  </a:outerShdw>
                </a:effectLst>
                <a:latin typeface="Outfit" pitchFamily="2" charset="0"/>
              </a:rPr>
              <a:t>Using this resource pack</a:t>
            </a:r>
          </a:p>
        </p:txBody>
      </p:sp>
      <p:sp>
        <p:nvSpPr>
          <p:cNvPr id="5" name="TextBox 4">
            <a:extLst>
              <a:ext uri="{FF2B5EF4-FFF2-40B4-BE49-F238E27FC236}">
                <a16:creationId xmlns:a16="http://schemas.microsoft.com/office/drawing/2014/main" id="{8231AAA2-0C6C-C995-A50D-CB35CD3FE699}"/>
              </a:ext>
            </a:extLst>
          </p:cNvPr>
          <p:cNvSpPr txBox="1"/>
          <p:nvPr/>
        </p:nvSpPr>
        <p:spPr>
          <a:xfrm>
            <a:off x="954367" y="1572215"/>
            <a:ext cx="9991433" cy="5139869"/>
          </a:xfrm>
          <a:prstGeom prst="rect">
            <a:avLst/>
          </a:prstGeom>
          <a:noFill/>
        </p:spPr>
        <p:txBody>
          <a:bodyPr wrap="square" rtlCol="0">
            <a:spAutoFit/>
          </a:bodyPr>
          <a:lstStyle/>
          <a:p>
            <a:pPr marL="742950" indent="-742950">
              <a:spcAft>
                <a:spcPts val="1200"/>
              </a:spcAft>
              <a:buAutoNum type="arabicPeriod"/>
            </a:pPr>
            <a:r>
              <a:rPr lang="en-GB" sz="2400" dirty="0">
                <a:latin typeface="Outfit" pitchFamily="2" charset="0"/>
              </a:rPr>
              <a:t>The slides work best in slideshow mode as there are builds that present the information in a digestible format.</a:t>
            </a:r>
          </a:p>
          <a:p>
            <a:pPr marL="742950" indent="-742950">
              <a:spcAft>
                <a:spcPts val="1200"/>
              </a:spcAft>
              <a:buFontTx/>
              <a:buAutoNum type="arabicPeriod"/>
            </a:pPr>
            <a:r>
              <a:rPr lang="en-GB" sz="2400" dirty="0">
                <a:latin typeface="Outfit" pitchFamily="2" charset="0"/>
              </a:rPr>
              <a:t>Most slides have further information, explanations and references to academic studies, discussion articles and thought pieces in the relevant notes page. </a:t>
            </a:r>
            <a:br>
              <a:rPr lang="en-GB" sz="2400" dirty="0">
                <a:latin typeface="Outfit" pitchFamily="2" charset="0"/>
              </a:rPr>
            </a:br>
            <a:r>
              <a:rPr lang="en-GB" sz="2400" dirty="0">
                <a:latin typeface="Outfit" pitchFamily="2" charset="0"/>
              </a:rPr>
              <a:t>Slides with such notes are marked with this symbol on the bottom right of the slide.</a:t>
            </a:r>
          </a:p>
          <a:p>
            <a:pPr marL="742950" indent="-742950">
              <a:spcAft>
                <a:spcPts val="1200"/>
              </a:spcAft>
              <a:buFontTx/>
              <a:buAutoNum type="arabicPeriod"/>
            </a:pPr>
            <a:r>
              <a:rPr lang="en-GB" sz="2400" dirty="0">
                <a:latin typeface="Outfit" pitchFamily="2" charset="0"/>
              </a:rPr>
              <a:t>At the end of the first section there are more slides and notes that explore some of the key topics in more detail.</a:t>
            </a:r>
          </a:p>
          <a:p>
            <a:pPr marL="742950" indent="-742950">
              <a:spcAft>
                <a:spcPts val="1200"/>
              </a:spcAft>
              <a:buFontTx/>
              <a:buAutoNum type="arabicPeriod"/>
            </a:pPr>
            <a:r>
              <a:rPr lang="en-GB" sz="2400" dirty="0">
                <a:latin typeface="Outfit" pitchFamily="2" charset="0"/>
              </a:rPr>
              <a:t>This resource pack is updated on an annual basis so some items may be unavailable or out of date.</a:t>
            </a:r>
          </a:p>
          <a:p>
            <a:pPr marL="742950" indent="-742950">
              <a:spcAft>
                <a:spcPts val="1200"/>
              </a:spcAft>
              <a:buFontTx/>
              <a:buAutoNum type="arabicPeriod"/>
            </a:pPr>
            <a:r>
              <a:rPr lang="en-GB" sz="2400" dirty="0">
                <a:latin typeface="Outfit" pitchFamily="2" charset="0"/>
              </a:rPr>
              <a:t>We hope you find this pack useful.</a:t>
            </a:r>
          </a:p>
        </p:txBody>
      </p:sp>
      <p:sp>
        <p:nvSpPr>
          <p:cNvPr id="2" name="TextBox 1">
            <a:extLst>
              <a:ext uri="{FF2B5EF4-FFF2-40B4-BE49-F238E27FC236}">
                <a16:creationId xmlns:a16="http://schemas.microsoft.com/office/drawing/2014/main" id="{18E6F4A4-4974-270A-75F4-592D7555B7D1}"/>
              </a:ext>
            </a:extLst>
          </p:cNvPr>
          <p:cNvSpPr txBox="1"/>
          <p:nvPr/>
        </p:nvSpPr>
        <p:spPr>
          <a:xfrm>
            <a:off x="4212287" y="3945898"/>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3478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4" y="0"/>
            <a:ext cx="12195464" cy="68912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4" name="Rectangle 183"/>
          <p:cNvSpPr/>
          <p:nvPr/>
        </p:nvSpPr>
        <p:spPr>
          <a:xfrm>
            <a:off x="8903" y="5779371"/>
            <a:ext cx="12236782" cy="931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8903" y="3957637"/>
            <a:ext cx="12236782" cy="9256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8903" y="2054294"/>
            <a:ext cx="12236782" cy="9184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p:cNvSpPr/>
          <p:nvPr/>
        </p:nvSpPr>
        <p:spPr>
          <a:xfrm>
            <a:off x="0" y="630187"/>
            <a:ext cx="12245686" cy="6771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p:cNvSpPr txBox="1">
            <a:spLocks/>
          </p:cNvSpPr>
          <p:nvPr/>
        </p:nvSpPr>
        <p:spPr>
          <a:xfrm>
            <a:off x="0" y="2"/>
            <a:ext cx="10515600" cy="7897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6">
                    <a:lumMod val="50000"/>
                  </a:schemeClr>
                </a:solidFill>
              </a:rPr>
              <a:t>Are you positive and compassionate?</a:t>
            </a:r>
            <a:endParaRPr lang="en-GB" sz="3600" b="1">
              <a:solidFill>
                <a:srgbClr val="7030A0"/>
              </a:solidFill>
            </a:endParaRPr>
          </a:p>
        </p:txBody>
      </p:sp>
      <p:sp>
        <p:nvSpPr>
          <p:cNvPr id="30" name="Rectangle 29"/>
          <p:cNvSpPr/>
          <p:nvPr/>
        </p:nvSpPr>
        <p:spPr>
          <a:xfrm>
            <a:off x="-57149" y="630187"/>
            <a:ext cx="5883890" cy="861774"/>
          </a:xfrm>
          <a:prstGeom prst="rect">
            <a:avLst/>
          </a:prstGeom>
        </p:spPr>
        <p:txBody>
          <a:bodyPr wrap="square">
            <a:spAutoFit/>
          </a:bodyPr>
          <a:lstStyle/>
          <a:p>
            <a:r>
              <a:rPr lang="en-US" altLang="en-US" sz="1400" b="1">
                <a:solidFill>
                  <a:srgbClr val="7030A0"/>
                </a:solidFill>
              </a:rPr>
              <a:t>Empathy</a:t>
            </a:r>
          </a:p>
          <a:p>
            <a:r>
              <a:rPr lang="en-US" altLang="en-US" sz="1200"/>
              <a:t>I sense others’ feelings and perspectives and take an active interest in their concerns. </a:t>
            </a:r>
          </a:p>
          <a:p>
            <a:endParaRPr lang="en-US" altLang="en-US" sz="1200"/>
          </a:p>
          <a:p>
            <a:endParaRPr lang="en-US" altLang="en-US" sz="1200"/>
          </a:p>
        </p:txBody>
      </p:sp>
      <p:sp>
        <p:nvSpPr>
          <p:cNvPr id="32" name="Rectangle 31"/>
          <p:cNvSpPr/>
          <p:nvPr/>
        </p:nvSpPr>
        <p:spPr>
          <a:xfrm>
            <a:off x="-43935" y="1303372"/>
            <a:ext cx="5854987" cy="2523768"/>
          </a:xfrm>
          <a:prstGeom prst="rect">
            <a:avLst/>
          </a:prstGeom>
        </p:spPr>
        <p:txBody>
          <a:bodyPr wrap="square">
            <a:spAutoFit/>
          </a:bodyPr>
          <a:lstStyle/>
          <a:p>
            <a:r>
              <a:rPr lang="en-US" altLang="en-US" sz="1400" b="1">
                <a:solidFill>
                  <a:srgbClr val="7030A0"/>
                </a:solidFill>
              </a:rPr>
              <a:t>Kindness</a:t>
            </a:r>
          </a:p>
          <a:p>
            <a:r>
              <a:rPr lang="en-US" altLang="en-US" sz="1200"/>
              <a:t>I am calm and I am generous with my attention and praise: I am mindful that people sometimes make mistakes and that this does not define them.</a:t>
            </a:r>
          </a:p>
          <a:p>
            <a:br>
              <a:rPr lang="en-US" altLang="en-US" sz="1200"/>
            </a:br>
            <a:endParaRPr lang="en-US" altLang="en-US" sz="600"/>
          </a:p>
          <a:p>
            <a:pPr>
              <a:spcBef>
                <a:spcPts val="600"/>
              </a:spcBef>
            </a:pPr>
            <a:r>
              <a:rPr lang="en-US" altLang="en-US" sz="1400" b="1">
                <a:solidFill>
                  <a:srgbClr val="7030A0"/>
                </a:solidFill>
              </a:rPr>
              <a:t>Making time for others</a:t>
            </a:r>
          </a:p>
          <a:p>
            <a:r>
              <a:rPr lang="en-US" altLang="en-US" sz="1200"/>
              <a:t>I make time in my busy life to be with the people I care about and I am honest and considerate of their needs.</a:t>
            </a:r>
          </a:p>
          <a:p>
            <a:pPr>
              <a:spcBef>
                <a:spcPts val="600"/>
              </a:spcBef>
            </a:pPr>
            <a:endParaRPr lang="en-US" altLang="en-US" sz="1100" b="1">
              <a:solidFill>
                <a:srgbClr val="7030A0"/>
              </a:solidFill>
            </a:endParaRPr>
          </a:p>
          <a:p>
            <a:pPr>
              <a:spcBef>
                <a:spcPts val="600"/>
              </a:spcBef>
            </a:pPr>
            <a:r>
              <a:rPr lang="en-US" altLang="en-US" sz="1400" b="1">
                <a:solidFill>
                  <a:srgbClr val="7030A0"/>
                </a:solidFill>
              </a:rPr>
              <a:t>Active listening</a:t>
            </a:r>
          </a:p>
          <a:p>
            <a:r>
              <a:rPr lang="en-US" altLang="en-US" sz="1200"/>
              <a:t>I make an effort to listen attentively to other people with genuine interest, making sure I am not distracted by external or internal “noise”.</a:t>
            </a:r>
          </a:p>
        </p:txBody>
      </p:sp>
      <p:sp>
        <p:nvSpPr>
          <p:cNvPr id="33" name="Rectangle 32"/>
          <p:cNvSpPr/>
          <p:nvPr/>
        </p:nvSpPr>
        <p:spPr>
          <a:xfrm>
            <a:off x="-43935" y="4101425"/>
            <a:ext cx="5953992" cy="677108"/>
          </a:xfrm>
          <a:prstGeom prst="rect">
            <a:avLst/>
          </a:prstGeom>
        </p:spPr>
        <p:txBody>
          <a:bodyPr wrap="square">
            <a:spAutoFit/>
          </a:bodyPr>
          <a:lstStyle/>
          <a:p>
            <a:pPr>
              <a:spcBef>
                <a:spcPts val="600"/>
              </a:spcBef>
            </a:pPr>
            <a:r>
              <a:rPr lang="en-US" altLang="en-US" sz="1400" b="1">
                <a:solidFill>
                  <a:srgbClr val="7030A0"/>
                </a:solidFill>
              </a:rPr>
              <a:t>Being inclusive and equitable</a:t>
            </a:r>
          </a:p>
          <a:p>
            <a:r>
              <a:rPr lang="en-US" altLang="en-US" sz="1200"/>
              <a:t>I am mindful that every individual is different and build my relationships accordingly, conscious that some people require more of me than others.</a:t>
            </a:r>
          </a:p>
        </p:txBody>
      </p:sp>
      <p:sp>
        <p:nvSpPr>
          <p:cNvPr id="34" name="Rectangle 33"/>
          <p:cNvSpPr/>
          <p:nvPr/>
        </p:nvSpPr>
        <p:spPr>
          <a:xfrm>
            <a:off x="-48480" y="5083838"/>
            <a:ext cx="6096000" cy="492443"/>
          </a:xfrm>
          <a:prstGeom prst="rect">
            <a:avLst/>
          </a:prstGeom>
        </p:spPr>
        <p:txBody>
          <a:bodyPr>
            <a:spAutoFit/>
          </a:bodyPr>
          <a:lstStyle/>
          <a:p>
            <a:pPr>
              <a:spcBef>
                <a:spcPts val="600"/>
              </a:spcBef>
            </a:pPr>
            <a:r>
              <a:rPr lang="en-US" altLang="en-US" sz="1400" b="1">
                <a:solidFill>
                  <a:srgbClr val="7030A0"/>
                </a:solidFill>
              </a:rPr>
              <a:t>Appreciative</a:t>
            </a:r>
          </a:p>
          <a:p>
            <a:r>
              <a:rPr lang="en-US" altLang="en-US" sz="1200"/>
              <a:t>I am thankful for what I have and I remind others that I am grateful to have them in my life.</a:t>
            </a:r>
          </a:p>
        </p:txBody>
      </p:sp>
      <p:grpSp>
        <p:nvGrpSpPr>
          <p:cNvPr id="85" name="Group 84"/>
          <p:cNvGrpSpPr/>
          <p:nvPr/>
        </p:nvGrpSpPr>
        <p:grpSpPr>
          <a:xfrm>
            <a:off x="6352405" y="618264"/>
            <a:ext cx="4139477" cy="483184"/>
            <a:chOff x="6352405" y="618264"/>
            <a:chExt cx="4139477" cy="483184"/>
          </a:xfrm>
        </p:grpSpPr>
        <p:sp>
          <p:nvSpPr>
            <p:cNvPr id="38" name="Rectangle 37"/>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40" name="TextBox 39"/>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41" name="TextBox 40"/>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43" name="Straight Connector 42"/>
            <p:cNvCxnSpPr>
              <a:stCxn id="38" idx="2"/>
              <a:endCxn id="38"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352405" y="1352357"/>
            <a:ext cx="4139477" cy="483184"/>
            <a:chOff x="6352405" y="618264"/>
            <a:chExt cx="4139477" cy="483184"/>
          </a:xfrm>
        </p:grpSpPr>
        <p:sp>
          <p:nvSpPr>
            <p:cNvPr id="87" name="Rectangle 86"/>
            <p:cNvSpPr/>
            <p:nvPr/>
          </p:nvSpPr>
          <p:spPr>
            <a:xfrm>
              <a:off x="6946122" y="870427"/>
              <a:ext cx="2926263" cy="19761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89" name="TextBox 88"/>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90" name="TextBox 89"/>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91" name="Straight Connector 90"/>
            <p:cNvCxnSpPr>
              <a:stCxn id="87" idx="2"/>
              <a:endCxn id="87"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6363232" y="2174815"/>
            <a:ext cx="4139477" cy="483184"/>
            <a:chOff x="6352405" y="618264"/>
            <a:chExt cx="4139477" cy="483184"/>
          </a:xfrm>
        </p:grpSpPr>
        <p:sp>
          <p:nvSpPr>
            <p:cNvPr id="94" name="Rectangle 93"/>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96" name="TextBox 95"/>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97" name="TextBox 96"/>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98" name="Straight Connector 97"/>
            <p:cNvCxnSpPr>
              <a:stCxn id="94" idx="2"/>
              <a:endCxn id="94"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6376123" y="3103817"/>
            <a:ext cx="4139477" cy="483184"/>
            <a:chOff x="6352405" y="618264"/>
            <a:chExt cx="4139477" cy="483184"/>
          </a:xfrm>
        </p:grpSpPr>
        <p:sp>
          <p:nvSpPr>
            <p:cNvPr id="108" name="Rectangle 107"/>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10" name="TextBox 109"/>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11" name="TextBox 110"/>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12" name="Straight Connector 111"/>
            <p:cNvCxnSpPr>
              <a:stCxn id="108" idx="2"/>
              <a:endCxn id="108"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363232" y="4073045"/>
            <a:ext cx="4139477" cy="483184"/>
            <a:chOff x="6352405" y="618264"/>
            <a:chExt cx="4139477" cy="483184"/>
          </a:xfrm>
        </p:grpSpPr>
        <p:sp>
          <p:nvSpPr>
            <p:cNvPr id="122" name="Rectangle 121"/>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24" name="TextBox 123"/>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25" name="TextBox 124"/>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26" name="Straight Connector 125"/>
            <p:cNvCxnSpPr>
              <a:stCxn id="122" idx="2"/>
              <a:endCxn id="122"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6376123" y="5004284"/>
            <a:ext cx="4139477" cy="483184"/>
            <a:chOff x="6352405" y="618264"/>
            <a:chExt cx="4139477" cy="483184"/>
          </a:xfrm>
        </p:grpSpPr>
        <p:sp>
          <p:nvSpPr>
            <p:cNvPr id="136" name="Rectangle 135"/>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TextBox 136"/>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38" name="TextBox 137"/>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39" name="TextBox 138"/>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40" name="Straight Connector 139"/>
            <p:cNvCxnSpPr>
              <a:stCxn id="136" idx="2"/>
              <a:endCxn id="136"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48480" y="5893736"/>
            <a:ext cx="6141016" cy="677108"/>
          </a:xfrm>
          <a:prstGeom prst="rect">
            <a:avLst/>
          </a:prstGeom>
        </p:spPr>
        <p:txBody>
          <a:bodyPr wrap="square">
            <a:spAutoFit/>
          </a:bodyPr>
          <a:lstStyle/>
          <a:p>
            <a:pPr>
              <a:spcBef>
                <a:spcPts val="600"/>
              </a:spcBef>
            </a:pPr>
            <a:r>
              <a:rPr lang="en-US" altLang="en-US" sz="1400" b="1">
                <a:solidFill>
                  <a:srgbClr val="7030A0"/>
                </a:solidFill>
              </a:rPr>
              <a:t>Positive outlook</a:t>
            </a:r>
          </a:p>
          <a:p>
            <a:r>
              <a:rPr lang="en-US" altLang="en-US" sz="1200"/>
              <a:t>I pursue goals despite obstacles and setbacks and believe the future will be better than the present.</a:t>
            </a:r>
          </a:p>
        </p:txBody>
      </p:sp>
      <p:grpSp>
        <p:nvGrpSpPr>
          <p:cNvPr id="99" name="Group 98"/>
          <p:cNvGrpSpPr/>
          <p:nvPr/>
        </p:nvGrpSpPr>
        <p:grpSpPr>
          <a:xfrm>
            <a:off x="6376123" y="5868172"/>
            <a:ext cx="4139477" cy="483184"/>
            <a:chOff x="6352405" y="618264"/>
            <a:chExt cx="4139477" cy="483184"/>
          </a:xfrm>
        </p:grpSpPr>
        <p:sp>
          <p:nvSpPr>
            <p:cNvPr id="106" name="Rectangle 105"/>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20" name="TextBox 119"/>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27" name="TextBox 126"/>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34" name="Straight Connector 133"/>
            <p:cNvCxnSpPr>
              <a:stCxn id="106" idx="2"/>
              <a:endCxn id="106"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3847FF2-9E0C-16E8-8685-71866FFD392F}"/>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281811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758" y="922439"/>
            <a:ext cx="10972800" cy="5257799"/>
          </a:xfrm>
        </p:spPr>
        <p:txBody>
          <a:bodyPr>
            <a:noAutofit/>
          </a:bodyPr>
          <a:lstStyle/>
          <a:p>
            <a:pPr fontAlgn="base">
              <a:lnSpc>
                <a:spcPct val="120000"/>
              </a:lnSpc>
              <a:spcAft>
                <a:spcPts val="600"/>
              </a:spcAft>
            </a:pPr>
            <a:r>
              <a:rPr lang="en-GB" sz="1800" b="1" dirty="0">
                <a:latin typeface="+mn-lt"/>
              </a:rPr>
              <a:t>Kindness and empathy </a:t>
            </a:r>
            <a:r>
              <a:rPr lang="en-GB" sz="1800" dirty="0">
                <a:latin typeface="+mn-lt"/>
              </a:rPr>
              <a:t>come to the fore. Get to know your team. Think before you speak and act, especially if you are feeling frustrated or want to criticise something in your team. Consider the impact of what you want to say or do.</a:t>
            </a:r>
          </a:p>
          <a:p>
            <a:pPr fontAlgn="base">
              <a:lnSpc>
                <a:spcPct val="120000"/>
              </a:lnSpc>
              <a:spcAft>
                <a:spcPts val="600"/>
              </a:spcAft>
            </a:pPr>
            <a:r>
              <a:rPr lang="en-GB" sz="1800" b="1" dirty="0">
                <a:latin typeface="+mn-lt"/>
              </a:rPr>
              <a:t>Make time for other people in your life</a:t>
            </a:r>
            <a:r>
              <a:rPr lang="en-GB" sz="1800" dirty="0">
                <a:latin typeface="+mn-lt"/>
              </a:rPr>
              <a:t>. Create family time, friends time, as well as “me” and work time. Try and do something new or different with those who are important to you. </a:t>
            </a:r>
          </a:p>
          <a:p>
            <a:pPr fontAlgn="base">
              <a:lnSpc>
                <a:spcPct val="120000"/>
              </a:lnSpc>
              <a:spcAft>
                <a:spcPts val="600"/>
              </a:spcAft>
            </a:pPr>
            <a:r>
              <a:rPr lang="en-GB" sz="1800" b="1" dirty="0">
                <a:latin typeface="+mn-lt"/>
              </a:rPr>
              <a:t>Actively listen</a:t>
            </a:r>
            <a:r>
              <a:rPr lang="en-GB" sz="1800" dirty="0">
                <a:latin typeface="+mn-lt"/>
              </a:rPr>
              <a:t>. Set aside your own fixed ideas or need to respond and actually listen to what other people are saying and how they are saying it. Feeling heard is so important in socially distanced situations. </a:t>
            </a:r>
          </a:p>
          <a:p>
            <a:pPr fontAlgn="base">
              <a:lnSpc>
                <a:spcPct val="120000"/>
              </a:lnSpc>
              <a:spcAft>
                <a:spcPts val="600"/>
              </a:spcAft>
            </a:pPr>
            <a:r>
              <a:rPr lang="en-GB" sz="1800" b="1" dirty="0">
                <a:latin typeface="+mn-lt"/>
              </a:rPr>
              <a:t>Be mindful of the need to be present</a:t>
            </a:r>
            <a:r>
              <a:rPr lang="en-GB" sz="1800" dirty="0">
                <a:latin typeface="+mn-lt"/>
              </a:rPr>
              <a:t>. Minimise distractions when you are with someone else, whether remotely or in person: focus on you and them only.</a:t>
            </a:r>
          </a:p>
          <a:p>
            <a:pPr fontAlgn="base">
              <a:lnSpc>
                <a:spcPct val="120000"/>
              </a:lnSpc>
              <a:spcAft>
                <a:spcPts val="600"/>
              </a:spcAft>
            </a:pPr>
            <a:r>
              <a:rPr lang="en-GB" sz="1800" b="1" dirty="0">
                <a:latin typeface="+mn-lt"/>
              </a:rPr>
              <a:t>Be aware of the differences in your team and be equitable. </a:t>
            </a:r>
            <a:r>
              <a:rPr lang="en-GB" sz="1800" dirty="0">
                <a:latin typeface="+mn-lt"/>
              </a:rPr>
              <a:t>Be aware of your team members individual needs and situations and be mindful of how this may affect their approach to work; some people may require more of your time than others.</a:t>
            </a:r>
            <a:endParaRPr lang="en-GB" sz="1800" b="1" dirty="0">
              <a:latin typeface="+mn-lt"/>
            </a:endParaRPr>
          </a:p>
          <a:p>
            <a:pPr fontAlgn="base">
              <a:lnSpc>
                <a:spcPct val="120000"/>
              </a:lnSpc>
              <a:spcAft>
                <a:spcPts val="600"/>
              </a:spcAft>
            </a:pPr>
            <a:r>
              <a:rPr lang="en-GB" sz="1800" b="1" dirty="0">
                <a:latin typeface="+mn-lt"/>
              </a:rPr>
              <a:t>Be thankful and be grateful for what you have</a:t>
            </a:r>
            <a:r>
              <a:rPr lang="en-GB" sz="1800" dirty="0">
                <a:latin typeface="+mn-lt"/>
              </a:rPr>
              <a:t>. Say it to friends, parents, partners, children, colleagues….and mean it.</a:t>
            </a:r>
          </a:p>
          <a:p>
            <a:pPr marL="0" indent="0">
              <a:buNone/>
            </a:pPr>
            <a:r>
              <a:rPr lang="en-GB" sz="1200" dirty="0"/>
              <a:t>See: </a:t>
            </a:r>
            <a:r>
              <a:rPr lang="en-GB" sz="1200" dirty="0" err="1"/>
              <a:t>Noone</a:t>
            </a:r>
            <a:r>
              <a:rPr lang="en-GB" sz="1200" dirty="0"/>
              <a:t> and </a:t>
            </a:r>
            <a:r>
              <a:rPr lang="en-GB" sz="1200" dirty="0" err="1"/>
              <a:t>Forstner</a:t>
            </a:r>
            <a:r>
              <a:rPr lang="en-GB" sz="1200" dirty="0"/>
              <a:t>, 2020. Positive and mindful leader. </a:t>
            </a:r>
            <a:r>
              <a:rPr lang="en-GB" sz="1200" dirty="0">
                <a:hlinkClick r:id="rId3"/>
              </a:rPr>
              <a:t>https://www.positivemindfulleader.com/gain-perspective-take-control-use-opportunities/</a:t>
            </a:r>
            <a:endParaRPr lang="en-GB" sz="1200" dirty="0"/>
          </a:p>
          <a:p>
            <a:endParaRPr lang="en-GB" sz="1800" dirty="0">
              <a:latin typeface="+mn-lt"/>
            </a:endParaRPr>
          </a:p>
        </p:txBody>
      </p:sp>
      <p:sp>
        <p:nvSpPr>
          <p:cNvPr id="6" name="Rectangle 5"/>
          <p:cNvSpPr/>
          <p:nvPr/>
        </p:nvSpPr>
        <p:spPr>
          <a:xfrm>
            <a:off x="9772650" y="51593"/>
            <a:ext cx="2014538" cy="4968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4758" y="-117474"/>
            <a:ext cx="11243259" cy="1143000"/>
          </a:xfrm>
        </p:spPr>
        <p:txBody>
          <a:bodyPr>
            <a:normAutofit fontScale="90000"/>
          </a:bodyPr>
          <a:lstStyle/>
          <a:p>
            <a:r>
              <a:rPr lang="en-GB" b="1" dirty="0">
                <a:solidFill>
                  <a:schemeClr val="accent1">
                    <a:lumMod val="50000"/>
                  </a:schemeClr>
                </a:solidFill>
                <a:effectLst>
                  <a:outerShdw blurRad="38100" dist="38100" dir="2700000" algn="tl">
                    <a:srgbClr val="000000">
                      <a:alpha val="43137"/>
                    </a:srgbClr>
                  </a:outerShdw>
                </a:effectLst>
              </a:rPr>
              <a:t>Leading remotely: being positive and compassionate </a:t>
            </a:r>
          </a:p>
        </p:txBody>
      </p:sp>
    </p:spTree>
    <p:extLst>
      <p:ext uri="{BB962C8B-B14F-4D97-AF65-F5344CB8AC3E}">
        <p14:creationId xmlns:p14="http://schemas.microsoft.com/office/powerpoint/2010/main" val="20451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chemeClr val="tx2"/>
                </a:solidFill>
                <a:effectLst>
                  <a:outerShdw blurRad="38100" dist="38100" dir="2700000" algn="tl">
                    <a:srgbClr val="000000">
                      <a:alpha val="43137"/>
                    </a:srgbClr>
                  </a:outerShdw>
                </a:effectLst>
              </a:rPr>
              <a:t>Other resources</a:t>
            </a:r>
          </a:p>
        </p:txBody>
      </p:sp>
      <p:sp>
        <p:nvSpPr>
          <p:cNvPr id="3" name="Content Placeholder 2"/>
          <p:cNvSpPr>
            <a:spLocks noGrp="1"/>
          </p:cNvSpPr>
          <p:nvPr>
            <p:ph idx="1"/>
          </p:nvPr>
        </p:nvSpPr>
        <p:spPr>
          <a:xfrm>
            <a:off x="1981200" y="1417639"/>
            <a:ext cx="8229600" cy="5036325"/>
          </a:xfrm>
        </p:spPr>
        <p:txBody>
          <a:bodyPr vert="horz" lIns="91440" tIns="45720" rIns="91440" bIns="45720" rtlCol="0" anchor="t">
            <a:normAutofit/>
          </a:bodyPr>
          <a:lstStyle/>
          <a:p>
            <a:pPr marL="0" indent="0">
              <a:buNone/>
            </a:pPr>
            <a:r>
              <a:rPr lang="en-GB" dirty="0"/>
              <a:t>The People Development Team has collated a range of resources that may be useful for those who are:</a:t>
            </a:r>
          </a:p>
          <a:p>
            <a:pPr marL="0" indent="0">
              <a:buNone/>
            </a:pPr>
            <a:r>
              <a:rPr lang="en-GB" dirty="0">
                <a:cs typeface="Calibri"/>
                <a:hlinkClick r:id="rId3"/>
              </a:rPr>
              <a:t>Working and leading in a hybrid team.</a:t>
            </a:r>
            <a:endParaRPr lang="en-GB" dirty="0">
              <a:cs typeface="Calibri"/>
              <a:hlinkClick r:id="rId4"/>
            </a:endParaRPr>
          </a:p>
          <a:p>
            <a:pPr marL="0" indent="0">
              <a:buNone/>
            </a:pPr>
            <a:endParaRPr lang="en-GB" dirty="0"/>
          </a:p>
        </p:txBody>
      </p:sp>
    </p:spTree>
    <p:extLst>
      <p:ext uri="{BB962C8B-B14F-4D97-AF65-F5344CB8AC3E}">
        <p14:creationId xmlns:p14="http://schemas.microsoft.com/office/powerpoint/2010/main" val="311901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6"/>
            <a:ext cx="10972800" cy="1066537"/>
          </a:xfrm>
        </p:spPr>
        <p:txBody>
          <a:bodyPr/>
          <a:lstStyle/>
          <a:p>
            <a:r>
              <a:rPr lang="en-GB" b="1" dirty="0">
                <a:solidFill>
                  <a:schemeClr val="tx2"/>
                </a:solidFill>
                <a:effectLst>
                  <a:outerShdw blurRad="38100" dist="38100" dir="2700000" algn="tl">
                    <a:srgbClr val="000000">
                      <a:alpha val="43137"/>
                    </a:srgbClr>
                  </a:outerShdw>
                </a:effectLst>
              </a:rPr>
              <a:t>Useful reading/viewing</a:t>
            </a:r>
          </a:p>
        </p:txBody>
      </p:sp>
      <p:sp>
        <p:nvSpPr>
          <p:cNvPr id="3" name="Content Placeholder 2"/>
          <p:cNvSpPr>
            <a:spLocks noGrp="1"/>
          </p:cNvSpPr>
          <p:nvPr>
            <p:ph idx="1"/>
          </p:nvPr>
        </p:nvSpPr>
        <p:spPr>
          <a:xfrm>
            <a:off x="1218044" y="1496668"/>
            <a:ext cx="8229600" cy="1081981"/>
          </a:xfrm>
        </p:spPr>
        <p:txBody>
          <a:bodyPr>
            <a:normAutofit/>
          </a:bodyPr>
          <a:lstStyle/>
          <a:p>
            <a:pPr marL="0" indent="0">
              <a:buNone/>
            </a:pPr>
            <a:r>
              <a:rPr lang="en-GB" sz="2000" dirty="0">
                <a:hlinkClick r:id="rId3"/>
              </a:rPr>
              <a:t>2. Leadership: Denial, Salvation and Adaptation</a:t>
            </a:r>
          </a:p>
          <a:p>
            <a:pPr marL="0" indent="0">
              <a:spcBef>
                <a:spcPts val="600"/>
              </a:spcBef>
              <a:buNone/>
            </a:pPr>
            <a:r>
              <a:rPr lang="en-GB" sz="2000" dirty="0">
                <a:hlinkClick r:id="rId4"/>
              </a:rPr>
              <a:t>3. Support your mental health while working from home</a:t>
            </a:r>
            <a:endParaRPr lang="en-GB" sz="2000" dirty="0"/>
          </a:p>
          <a:p>
            <a:pPr marL="0" indent="0">
              <a:buNone/>
            </a:pPr>
            <a:endParaRPr lang="en-GB" sz="2000" dirty="0">
              <a:hlinkClick r:id="" action="ppaction://noaction"/>
            </a:endParaRPr>
          </a:p>
          <a:p>
            <a:pPr marL="0" indent="0">
              <a:buNone/>
            </a:pPr>
            <a:endParaRPr lang="en-GB" sz="2000" dirty="0">
              <a:hlinkClick r:id="" action="ppaction://noaction"/>
            </a:endParaRPr>
          </a:p>
        </p:txBody>
      </p:sp>
      <p:sp>
        <p:nvSpPr>
          <p:cNvPr id="4" name="Content Placeholder 2"/>
          <p:cNvSpPr txBox="1">
            <a:spLocks/>
          </p:cNvSpPr>
          <p:nvPr/>
        </p:nvSpPr>
        <p:spPr>
          <a:xfrm>
            <a:off x="1218044" y="3287497"/>
            <a:ext cx="10364356" cy="2504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dirty="0"/>
              <a:t>6. Our online learning portal, </a:t>
            </a:r>
            <a:r>
              <a:rPr lang="en-GB" sz="2200" dirty="0">
                <a:hlinkClick r:id="rId5"/>
              </a:rPr>
              <a:t>LearnSmart</a:t>
            </a:r>
            <a:r>
              <a:rPr lang="en-GB" sz="2200" dirty="0"/>
              <a:t>, provides a wealth of information and development resources:</a:t>
            </a:r>
            <a:br>
              <a:rPr lang="en-GB" sz="2200" dirty="0"/>
            </a:br>
            <a:r>
              <a:rPr lang="en-GB" sz="2200" dirty="0">
                <a:hlinkClick r:id="rId6"/>
              </a:rPr>
              <a:t>Top Tips for Leading Remote Teams</a:t>
            </a:r>
            <a:endParaRPr lang="en-GB" sz="2200" dirty="0"/>
          </a:p>
          <a:p>
            <a:pPr marL="0" indent="0">
              <a:buNone/>
            </a:pPr>
            <a:r>
              <a:rPr lang="en-GB" sz="2200" dirty="0">
                <a:hlinkClick r:id="rId7"/>
              </a:rPr>
              <a:t>How to Make Virtual Meetings Work</a:t>
            </a:r>
            <a:endParaRPr lang="en-GB" sz="2200" dirty="0"/>
          </a:p>
          <a:p>
            <a:pPr marL="0" indent="0">
              <a:buNone/>
            </a:pPr>
            <a:r>
              <a:rPr lang="en-GB" sz="2200" dirty="0">
                <a:hlinkClick r:id="rId8"/>
              </a:rPr>
              <a:t>Top Ten Challenges of Managing a Virtual Team</a:t>
            </a:r>
            <a:endParaRPr lang="en-GB" sz="2200" dirty="0"/>
          </a:p>
          <a:p>
            <a:pPr marL="0" indent="0">
              <a:buNone/>
            </a:pPr>
            <a:r>
              <a:rPr lang="en-GB" sz="2200" dirty="0">
                <a:hlinkClick r:id="rId9"/>
              </a:rPr>
              <a:t>Virtual Collaboration</a:t>
            </a:r>
            <a:endParaRPr lang="en-GB" sz="2200" dirty="0"/>
          </a:p>
          <a:p>
            <a:pPr marL="0" indent="0">
              <a:buNone/>
            </a:pPr>
            <a:r>
              <a:rPr lang="en-GB" sz="2200" dirty="0">
                <a:hlinkClick r:id="rId10"/>
              </a:rPr>
              <a:t>Creating a Culture of Collaboration</a:t>
            </a:r>
            <a:endParaRPr lang="en-GB" sz="2200" dirty="0"/>
          </a:p>
          <a:p>
            <a:pPr marL="0" indent="0">
              <a:buNone/>
            </a:pPr>
            <a:r>
              <a:rPr lang="en-GB" sz="2200" dirty="0">
                <a:hlinkClick r:id="rId11"/>
              </a:rPr>
              <a:t>Ten Tools for Effective Collaboration</a:t>
            </a:r>
            <a:endParaRPr lang="en-GB" sz="2200" dirty="0"/>
          </a:p>
        </p:txBody>
      </p:sp>
      <p:sp>
        <p:nvSpPr>
          <p:cNvPr id="5" name="Content Placeholder 2"/>
          <p:cNvSpPr txBox="1">
            <a:spLocks/>
          </p:cNvSpPr>
          <p:nvPr/>
        </p:nvSpPr>
        <p:spPr>
          <a:xfrm>
            <a:off x="1218044" y="2357797"/>
            <a:ext cx="9381837" cy="15078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a:hlinkClick r:id="rId12"/>
              </a:rPr>
              <a:t>4. How to Actually Work When You’re Working from Home</a:t>
            </a:r>
            <a:r>
              <a:rPr lang="en-GB" sz="2200"/>
              <a:t> </a:t>
            </a:r>
          </a:p>
          <a:p>
            <a:pPr marL="0" indent="0">
              <a:buNone/>
            </a:pPr>
            <a:r>
              <a:rPr lang="en-GB" sz="2200">
                <a:hlinkClick r:id="rId13"/>
              </a:rPr>
              <a:t>5. </a:t>
            </a:r>
            <a:r>
              <a:rPr lang="en-GB" sz="2200" err="1">
                <a:hlinkClick r:id="rId13"/>
              </a:rPr>
              <a:t>Indistractable</a:t>
            </a:r>
            <a:r>
              <a:rPr lang="en-GB" sz="2200">
                <a:hlinkClick r:id="rId13"/>
              </a:rPr>
              <a:t>: How to Control Your Attention and Choose Your Life</a:t>
            </a:r>
            <a:endParaRPr lang="en-GB" sz="2200"/>
          </a:p>
          <a:p>
            <a:pPr marL="0" indent="0">
              <a:buNone/>
            </a:pPr>
            <a:endParaRPr lang="en-GB" sz="2400"/>
          </a:p>
          <a:p>
            <a:pPr marL="0" indent="0">
              <a:buNone/>
            </a:pPr>
            <a:endParaRPr lang="en-GB" sz="2400"/>
          </a:p>
        </p:txBody>
      </p:sp>
      <p:sp>
        <p:nvSpPr>
          <p:cNvPr id="6" name="Rectangle 5"/>
          <p:cNvSpPr/>
          <p:nvPr/>
        </p:nvSpPr>
        <p:spPr>
          <a:xfrm>
            <a:off x="1218044" y="1065781"/>
            <a:ext cx="9869714" cy="430887"/>
          </a:xfrm>
          <a:prstGeom prst="rect">
            <a:avLst/>
          </a:prstGeom>
        </p:spPr>
        <p:txBody>
          <a:bodyPr wrap="square">
            <a:spAutoFit/>
          </a:bodyPr>
          <a:lstStyle/>
          <a:p>
            <a:r>
              <a:rPr lang="en-GB" sz="2200" dirty="0">
                <a:hlinkClick r:id="rId14"/>
              </a:rPr>
              <a:t>1. Recruiting, managing and developing people with a disability or health condition </a:t>
            </a:r>
            <a:endParaRPr lang="en-GB"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409" t="6436" r="3157" b="4353"/>
          <a:stretch/>
        </p:blipFill>
        <p:spPr>
          <a:xfrm>
            <a:off x="1524000" y="444758"/>
            <a:ext cx="9144000" cy="6166020"/>
          </a:xfrm>
        </p:spPr>
      </p:pic>
    </p:spTree>
    <p:extLst>
      <p:ext uri="{BB962C8B-B14F-4D97-AF65-F5344CB8AC3E}">
        <p14:creationId xmlns:p14="http://schemas.microsoft.com/office/powerpoint/2010/main" val="389953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aised-han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3933642"/>
            <a:ext cx="91567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74850" y="330372"/>
            <a:ext cx="8229600" cy="4496809"/>
          </a:xfrm>
        </p:spPr>
        <p:txBody>
          <a:bodyPr/>
          <a:lstStyle/>
          <a:p>
            <a:r>
              <a:rPr lang="en-GB" b="1" dirty="0">
                <a:solidFill>
                  <a:schemeClr val="tx2"/>
                </a:solidFill>
                <a:effectLst>
                  <a:outerShdw blurRad="38100" dist="38100" dir="2700000" algn="tl">
                    <a:srgbClr val="000000">
                      <a:alpha val="43137"/>
                    </a:srgbClr>
                  </a:outerShdw>
                </a:effectLst>
              </a:rPr>
              <a:t>Further queries?</a:t>
            </a:r>
            <a:br>
              <a:rPr lang="en-GB" b="1" dirty="0">
                <a:solidFill>
                  <a:schemeClr val="tx2"/>
                </a:solidFill>
                <a:effectLst>
                  <a:outerShdw blurRad="38100" dist="38100" dir="2700000" algn="tl">
                    <a:srgbClr val="000000">
                      <a:alpha val="43137"/>
                    </a:srgbClr>
                  </a:outerShdw>
                </a:effectLst>
              </a:rPr>
            </a:br>
            <a:r>
              <a:rPr lang="en-GB" sz="3200" dirty="0">
                <a:solidFill>
                  <a:schemeClr val="tx2"/>
                </a:solidFill>
              </a:rPr>
              <a:t>If you have questions or require further guidance on the support resources provided here, you can contact People Development at </a:t>
            </a:r>
            <a:r>
              <a:rPr lang="en-GB" sz="3200" dirty="0">
                <a:solidFill>
                  <a:schemeClr val="tx2"/>
                </a:solidFill>
                <a:hlinkClick r:id="rId4"/>
              </a:rPr>
              <a:t>peopledevelopment@exeter.ac.uk</a:t>
            </a:r>
            <a:r>
              <a:rPr lang="en-GB" sz="3200" dirty="0">
                <a:solidFill>
                  <a:schemeClr val="tx2"/>
                </a:solidFill>
              </a:rPr>
              <a:t>   </a:t>
            </a:r>
            <a:br>
              <a:rPr lang="en-GB" sz="3200" dirty="0">
                <a:solidFill>
                  <a:schemeClr val="tx2"/>
                </a:solidFill>
              </a:rPr>
            </a:br>
            <a:br>
              <a:rPr lang="en-GB" sz="3200" dirty="0">
                <a:solidFill>
                  <a:schemeClr val="tx2"/>
                </a:solidFill>
              </a:rPr>
            </a:br>
            <a:r>
              <a:rPr lang="en-GB" sz="2400" dirty="0">
                <a:solidFill>
                  <a:schemeClr val="tx2"/>
                </a:solidFill>
              </a:rPr>
              <a:t>This is an evolving document, so please do send us any resources that you feel would benefit your colleagues and we’ll look to include them.</a:t>
            </a:r>
            <a:endParaRPr lang="en-GB" sz="24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792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1E927-894A-6928-44CE-6C026193EE89}"/>
              </a:ext>
            </a:extLst>
          </p:cNvPr>
          <p:cNvSpPr>
            <a:spLocks noGrp="1"/>
          </p:cNvSpPr>
          <p:nvPr>
            <p:ph type="title"/>
          </p:nvPr>
        </p:nvSpPr>
        <p:spPr>
          <a:xfrm>
            <a:off x="2505376" y="0"/>
            <a:ext cx="7339013" cy="739870"/>
          </a:xfrm>
        </p:spPr>
        <p:txBody>
          <a:bodyPr>
            <a:normAutofit fontScale="90000"/>
          </a:bodyPr>
          <a:lstStyle/>
          <a:p>
            <a:r>
              <a:rPr lang="en-GB" sz="4400" b="1" dirty="0">
                <a:solidFill>
                  <a:schemeClr val="tx2">
                    <a:lumMod val="50000"/>
                  </a:schemeClr>
                </a:solidFill>
                <a:effectLst>
                  <a:outerShdw blurRad="38100" dist="38100" dir="2700000" algn="tl">
                    <a:srgbClr val="000000">
                      <a:alpha val="43137"/>
                    </a:srgbClr>
                  </a:outerShdw>
                </a:effectLst>
                <a:latin typeface="Outfit" pitchFamily="2" charset="0"/>
              </a:rPr>
              <a:t>What are the issues still?</a:t>
            </a:r>
          </a:p>
        </p:txBody>
      </p:sp>
      <p:sp>
        <p:nvSpPr>
          <p:cNvPr id="5" name="TextBox 4">
            <a:extLst>
              <a:ext uri="{FF2B5EF4-FFF2-40B4-BE49-F238E27FC236}">
                <a16:creationId xmlns:a16="http://schemas.microsoft.com/office/drawing/2014/main" id="{8231AAA2-0C6C-C995-A50D-CB35CD3FE699}"/>
              </a:ext>
            </a:extLst>
          </p:cNvPr>
          <p:cNvSpPr txBox="1"/>
          <p:nvPr/>
        </p:nvSpPr>
        <p:spPr>
          <a:xfrm>
            <a:off x="954367" y="1572215"/>
            <a:ext cx="9991433" cy="5170646"/>
          </a:xfrm>
          <a:prstGeom prst="rect">
            <a:avLst/>
          </a:prstGeom>
          <a:noFill/>
        </p:spPr>
        <p:txBody>
          <a:bodyPr wrap="square" rtlCol="0">
            <a:spAutoFit/>
          </a:bodyPr>
          <a:lstStyle/>
          <a:p>
            <a:pPr>
              <a:spcAft>
                <a:spcPts val="600"/>
              </a:spcAft>
            </a:pPr>
            <a:r>
              <a:rPr lang="en-GB" sz="2400" b="1" dirty="0">
                <a:latin typeface="Outfit" pitchFamily="2" charset="0"/>
              </a:rPr>
              <a:t>People continue to:</a:t>
            </a:r>
          </a:p>
          <a:p>
            <a:pPr>
              <a:spcAft>
                <a:spcPts val="600"/>
              </a:spcAft>
            </a:pPr>
            <a:endParaRPr lang="en-GB" sz="2400" dirty="0">
              <a:latin typeface="Outfit" pitchFamily="2" charset="0"/>
            </a:endParaRPr>
          </a:p>
          <a:p>
            <a:pPr marL="742950" indent="-742950">
              <a:spcAft>
                <a:spcPts val="1200"/>
              </a:spcAft>
              <a:buAutoNum type="arabicPeriod"/>
            </a:pPr>
            <a:r>
              <a:rPr lang="en-GB" sz="2400" dirty="0">
                <a:latin typeface="Outfit" pitchFamily="2" charset="0"/>
              </a:rPr>
              <a:t>deal with multiple, significant changes</a:t>
            </a:r>
          </a:p>
          <a:p>
            <a:pPr marL="742950" indent="-742950">
              <a:spcAft>
                <a:spcPts val="1200"/>
              </a:spcAft>
              <a:buFontTx/>
              <a:buAutoNum type="arabicPeriod"/>
            </a:pPr>
            <a:r>
              <a:rPr lang="en-GB" sz="2400" dirty="0">
                <a:latin typeface="Outfit" pitchFamily="2" charset="0"/>
              </a:rPr>
              <a:t>function from cultures, norms, relationships, and practices that were in place prior to the </a:t>
            </a:r>
            <a:r>
              <a:rPr lang="en-GB" sz="2400" dirty="0" err="1">
                <a:latin typeface="Outfit" pitchFamily="2" charset="0"/>
              </a:rPr>
              <a:t>pandemic</a:t>
            </a:r>
            <a:r>
              <a:rPr lang="en-GB" sz="2400" baseline="30000" dirty="0" err="1">
                <a:latin typeface="Outfit" pitchFamily="2" charset="0"/>
              </a:rPr>
              <a:t>b</a:t>
            </a:r>
            <a:endParaRPr lang="en-GB" sz="4000" dirty="0">
              <a:latin typeface="Outfit" pitchFamily="2" charset="0"/>
            </a:endParaRPr>
          </a:p>
          <a:p>
            <a:pPr marL="742950" indent="-742950">
              <a:spcAft>
                <a:spcPts val="1200"/>
              </a:spcAft>
              <a:buFontTx/>
              <a:buAutoNum type="arabicPeriod"/>
            </a:pPr>
            <a:r>
              <a:rPr lang="en-GB" sz="2400" dirty="0">
                <a:latin typeface="Outfit" pitchFamily="2" charset="0"/>
              </a:rPr>
              <a:t>be unfamiliar with working in a hybrid </a:t>
            </a:r>
            <a:r>
              <a:rPr lang="en-GB" sz="2400" dirty="0" err="1">
                <a:latin typeface="Outfit" pitchFamily="2" charset="0"/>
              </a:rPr>
              <a:t>fashion</a:t>
            </a:r>
            <a:r>
              <a:rPr lang="en-GB" sz="2400" baseline="30000" dirty="0" err="1">
                <a:latin typeface="Outfit" pitchFamily="2" charset="0"/>
              </a:rPr>
              <a:t>c</a:t>
            </a:r>
            <a:r>
              <a:rPr lang="en-GB" sz="2400" baseline="30000" dirty="0">
                <a:latin typeface="Outfit" pitchFamily="2" charset="0"/>
              </a:rPr>
              <a:t> </a:t>
            </a:r>
            <a:endParaRPr lang="en-GB" sz="2400" dirty="0">
              <a:latin typeface="Outfit" pitchFamily="2" charset="0"/>
            </a:endParaRPr>
          </a:p>
          <a:p>
            <a:pPr marL="742950" indent="-742950">
              <a:spcAft>
                <a:spcPts val="1200"/>
              </a:spcAft>
              <a:buFontTx/>
              <a:buAutoNum type="arabicPeriod"/>
            </a:pPr>
            <a:r>
              <a:rPr lang="en-GB" sz="2400" dirty="0">
                <a:latin typeface="Outfit" pitchFamily="2" charset="0"/>
              </a:rPr>
              <a:t>experience coming and out of multiple </a:t>
            </a:r>
            <a:r>
              <a:rPr lang="en-GB" sz="2400" dirty="0" err="1">
                <a:latin typeface="Outfit" pitchFamily="2" charset="0"/>
              </a:rPr>
              <a:t>crises</a:t>
            </a:r>
            <a:r>
              <a:rPr lang="en-GB" sz="2400" baseline="30000" dirty="0" err="1">
                <a:latin typeface="Outfit" pitchFamily="2" charset="0"/>
              </a:rPr>
              <a:t>a,e</a:t>
            </a:r>
            <a:r>
              <a:rPr lang="en-GB" sz="2400" baseline="30000" dirty="0">
                <a:latin typeface="Outfit" pitchFamily="2" charset="0"/>
              </a:rPr>
              <a:t>  </a:t>
            </a:r>
            <a:endParaRPr lang="en-GB" sz="2400" dirty="0">
              <a:latin typeface="Outfit" pitchFamily="2" charset="0"/>
            </a:endParaRPr>
          </a:p>
          <a:p>
            <a:pPr marL="742950" indent="-742950">
              <a:buFontTx/>
              <a:buAutoNum type="arabicPeriod"/>
            </a:pPr>
            <a:r>
              <a:rPr lang="en-GB" sz="2400" dirty="0">
                <a:latin typeface="Outfit" pitchFamily="2" charset="0"/>
              </a:rPr>
              <a:t>be </a:t>
            </a:r>
            <a:r>
              <a:rPr lang="en-GB" sz="2400" dirty="0" err="1">
                <a:latin typeface="Outfit" pitchFamily="2" charset="0"/>
              </a:rPr>
              <a:t>fearful</a:t>
            </a:r>
            <a:r>
              <a:rPr lang="en-GB" sz="2400" baseline="30000" dirty="0" err="1">
                <a:latin typeface="Outfit" pitchFamily="2" charset="0"/>
              </a:rPr>
              <a:t>d</a:t>
            </a:r>
            <a:r>
              <a:rPr lang="en-GB" sz="2400" baseline="30000" dirty="0">
                <a:latin typeface="Outfit" pitchFamily="2" charset="0"/>
              </a:rPr>
              <a:t> </a:t>
            </a:r>
            <a:endParaRPr lang="en-GB" sz="2400" dirty="0">
              <a:latin typeface="Outfit" pitchFamily="2" charset="0"/>
            </a:endParaRPr>
          </a:p>
          <a:p>
            <a:endParaRPr lang="en-GB" sz="2400" baseline="30000" dirty="0">
              <a:latin typeface="Outfit" pitchFamily="2" charset="0"/>
            </a:endParaRPr>
          </a:p>
          <a:p>
            <a:endParaRPr lang="en-GB" sz="2400" dirty="0">
              <a:latin typeface="Outfit" pitchFamily="2" charset="0"/>
            </a:endParaRPr>
          </a:p>
          <a:p>
            <a:r>
              <a:rPr lang="en-GB" sz="2400" b="1" i="1" dirty="0">
                <a:solidFill>
                  <a:srgbClr val="6600FF"/>
                </a:solidFill>
                <a:latin typeface="Outfit" pitchFamily="2" charset="0"/>
              </a:rPr>
              <a:t>You may already be leading and managing your hybrid teams effectively: this resource pack, therefore, is a handy reminder!</a:t>
            </a:r>
          </a:p>
        </p:txBody>
      </p:sp>
      <p:sp>
        <p:nvSpPr>
          <p:cNvPr id="2" name="TextBox 1">
            <a:extLst>
              <a:ext uri="{FF2B5EF4-FFF2-40B4-BE49-F238E27FC236}">
                <a16:creationId xmlns:a16="http://schemas.microsoft.com/office/drawing/2014/main" id="{18E6F4A4-4974-270A-75F4-592D7555B7D1}"/>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414100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CFCA77-E9B3-538E-4F9C-52AF6E917D57}"/>
              </a:ext>
            </a:extLst>
          </p:cNvPr>
          <p:cNvSpPr>
            <a:spLocks noGrp="1"/>
          </p:cNvSpPr>
          <p:nvPr>
            <p:ph type="title"/>
          </p:nvPr>
        </p:nvSpPr>
        <p:spPr>
          <a:xfrm>
            <a:off x="609600" y="61555"/>
            <a:ext cx="10972800" cy="445028"/>
          </a:xfrm>
          <a:effectLst>
            <a:outerShdw blurRad="50800" dist="38100" dir="2700000" algn="tl" rotWithShape="0">
              <a:prstClr val="black">
                <a:alpha val="40000"/>
              </a:prstClr>
            </a:outerShdw>
          </a:effectLst>
        </p:spPr>
        <p:txBody>
          <a:bodyPr>
            <a:noAutofit/>
          </a:bodyPr>
          <a:lstStyle/>
          <a:p>
            <a:r>
              <a:rPr lang="en-GB" sz="3200" b="1" dirty="0">
                <a:solidFill>
                  <a:schemeClr val="accent1">
                    <a:lumMod val="50000"/>
                  </a:schemeClr>
                </a:solidFill>
                <a:latin typeface="Outfit" pitchFamily="2" charset="0"/>
              </a:rPr>
              <a:t>What does Hybrid mean….The Place-Time Axes</a:t>
            </a:r>
          </a:p>
        </p:txBody>
      </p:sp>
      <p:graphicFrame>
        <p:nvGraphicFramePr>
          <p:cNvPr id="7" name="Diagram 6">
            <a:extLst>
              <a:ext uri="{FF2B5EF4-FFF2-40B4-BE49-F238E27FC236}">
                <a16:creationId xmlns:a16="http://schemas.microsoft.com/office/drawing/2014/main" id="{10B59AAC-26A3-0AE9-844A-07A348E92D6C}"/>
              </a:ext>
            </a:extLst>
          </p:cNvPr>
          <p:cNvGraphicFramePr/>
          <p:nvPr>
            <p:extLst>
              <p:ext uri="{D42A27DB-BD31-4B8C-83A1-F6EECF244321}">
                <p14:modId xmlns:p14="http://schemas.microsoft.com/office/powerpoint/2010/main" val="3022374128"/>
              </p:ext>
            </p:extLst>
          </p:nvPr>
        </p:nvGraphicFramePr>
        <p:xfrm>
          <a:off x="2032000" y="674392"/>
          <a:ext cx="7632505" cy="5037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6AFEB9-5ED9-7BE8-0651-2227AFE1A887}"/>
              </a:ext>
            </a:extLst>
          </p:cNvPr>
          <p:cNvSpPr txBox="1"/>
          <p:nvPr/>
        </p:nvSpPr>
        <p:spPr>
          <a:xfrm>
            <a:off x="0" y="6550223"/>
            <a:ext cx="5589992" cy="307777"/>
          </a:xfrm>
          <a:prstGeom prst="rect">
            <a:avLst/>
          </a:prstGeom>
          <a:noFill/>
        </p:spPr>
        <p:txBody>
          <a:bodyPr wrap="none" rtlCol="0">
            <a:spAutoFit/>
          </a:bodyPr>
          <a:lstStyle/>
          <a:p>
            <a:r>
              <a:rPr lang="en-GB" sz="1400" dirty="0">
                <a:latin typeface="Outfit" pitchFamily="2" charset="0"/>
              </a:rPr>
              <a:t>Lynda Gratton (2021) </a:t>
            </a:r>
            <a:r>
              <a:rPr lang="en-GB" sz="1400" u="sng" dirty="0">
                <a:latin typeface="Outfit" pitchFamily="2" charset="0"/>
              </a:rPr>
              <a:t>In</a:t>
            </a:r>
            <a:r>
              <a:rPr lang="en-GB" sz="1400" dirty="0">
                <a:latin typeface="Outfit" pitchFamily="2" charset="0"/>
              </a:rPr>
              <a:t> “</a:t>
            </a:r>
            <a:r>
              <a:rPr lang="en-GB" sz="1400" i="1" dirty="0">
                <a:latin typeface="Outfit" pitchFamily="2" charset="0"/>
              </a:rPr>
              <a:t>This hybrid future</a:t>
            </a:r>
            <a:r>
              <a:rPr lang="en-GB" sz="1400" dirty="0">
                <a:latin typeface="Outfit" pitchFamily="2" charset="0"/>
              </a:rPr>
              <a:t>” The Edge, Autumn 2021</a:t>
            </a:r>
          </a:p>
        </p:txBody>
      </p:sp>
      <p:sp>
        <p:nvSpPr>
          <p:cNvPr id="9" name="TextBox 8">
            <a:extLst>
              <a:ext uri="{FF2B5EF4-FFF2-40B4-BE49-F238E27FC236}">
                <a16:creationId xmlns:a16="http://schemas.microsoft.com/office/drawing/2014/main" id="{238F8F61-F136-09FB-E578-77A4485B1648}"/>
              </a:ext>
            </a:extLst>
          </p:cNvPr>
          <p:cNvSpPr txBox="1"/>
          <p:nvPr/>
        </p:nvSpPr>
        <p:spPr>
          <a:xfrm rot="16200000">
            <a:off x="854477" y="3272305"/>
            <a:ext cx="1309974" cy="523220"/>
          </a:xfrm>
          <a:prstGeom prst="rect">
            <a:avLst/>
          </a:prstGeom>
          <a:noFill/>
        </p:spPr>
        <p:txBody>
          <a:bodyPr wrap="none" rtlCol="0">
            <a:spAutoFit/>
          </a:bodyPr>
          <a:lstStyle/>
          <a:p>
            <a:r>
              <a:rPr lang="en-GB" sz="2800" dirty="0">
                <a:latin typeface="Outfit" pitchFamily="2" charset="0"/>
              </a:rPr>
              <a:t>PLACE</a:t>
            </a:r>
          </a:p>
        </p:txBody>
      </p:sp>
      <p:sp>
        <p:nvSpPr>
          <p:cNvPr id="10" name="TextBox 9">
            <a:extLst>
              <a:ext uri="{FF2B5EF4-FFF2-40B4-BE49-F238E27FC236}">
                <a16:creationId xmlns:a16="http://schemas.microsoft.com/office/drawing/2014/main" id="{A8D1789E-7C6D-A3A3-8638-8FEB051DB386}"/>
              </a:ext>
            </a:extLst>
          </p:cNvPr>
          <p:cNvSpPr txBox="1"/>
          <p:nvPr/>
        </p:nvSpPr>
        <p:spPr>
          <a:xfrm rot="16200000">
            <a:off x="580368" y="1250180"/>
            <a:ext cx="1858201" cy="400110"/>
          </a:xfrm>
          <a:prstGeom prst="rect">
            <a:avLst/>
          </a:prstGeom>
          <a:noFill/>
        </p:spPr>
        <p:txBody>
          <a:bodyPr wrap="none" rtlCol="0">
            <a:spAutoFit/>
          </a:bodyPr>
          <a:lstStyle/>
          <a:p>
            <a:r>
              <a:rPr lang="en-GB" sz="2000" dirty="0">
                <a:latin typeface="Outfit" pitchFamily="2" charset="0"/>
              </a:rPr>
              <a:t>Unconstrained</a:t>
            </a:r>
          </a:p>
        </p:txBody>
      </p:sp>
      <p:sp>
        <p:nvSpPr>
          <p:cNvPr id="11" name="TextBox 10">
            <a:extLst>
              <a:ext uri="{FF2B5EF4-FFF2-40B4-BE49-F238E27FC236}">
                <a16:creationId xmlns:a16="http://schemas.microsoft.com/office/drawing/2014/main" id="{A7A60D18-2314-7D01-85DC-23A06242F320}"/>
              </a:ext>
            </a:extLst>
          </p:cNvPr>
          <p:cNvSpPr txBox="1"/>
          <p:nvPr/>
        </p:nvSpPr>
        <p:spPr>
          <a:xfrm rot="16200000">
            <a:off x="712616" y="5414411"/>
            <a:ext cx="1593706" cy="400110"/>
          </a:xfrm>
          <a:prstGeom prst="rect">
            <a:avLst/>
          </a:prstGeom>
          <a:noFill/>
        </p:spPr>
        <p:txBody>
          <a:bodyPr wrap="none" rtlCol="0">
            <a:spAutoFit/>
          </a:bodyPr>
          <a:lstStyle/>
          <a:p>
            <a:r>
              <a:rPr lang="en-GB" sz="2000" dirty="0">
                <a:latin typeface="Outfit" pitchFamily="2" charset="0"/>
              </a:rPr>
              <a:t>Constrained</a:t>
            </a:r>
          </a:p>
        </p:txBody>
      </p:sp>
      <p:sp>
        <p:nvSpPr>
          <p:cNvPr id="12" name="TextBox 11">
            <a:extLst>
              <a:ext uri="{FF2B5EF4-FFF2-40B4-BE49-F238E27FC236}">
                <a16:creationId xmlns:a16="http://schemas.microsoft.com/office/drawing/2014/main" id="{7870D4AF-6569-DC0D-299C-705D378A987C}"/>
              </a:ext>
            </a:extLst>
          </p:cNvPr>
          <p:cNvSpPr txBox="1"/>
          <p:nvPr/>
        </p:nvSpPr>
        <p:spPr>
          <a:xfrm>
            <a:off x="5194478" y="5865840"/>
            <a:ext cx="1015021" cy="523220"/>
          </a:xfrm>
          <a:prstGeom prst="rect">
            <a:avLst/>
          </a:prstGeom>
          <a:noFill/>
        </p:spPr>
        <p:txBody>
          <a:bodyPr wrap="none" rtlCol="0">
            <a:spAutoFit/>
          </a:bodyPr>
          <a:lstStyle/>
          <a:p>
            <a:r>
              <a:rPr lang="en-GB" sz="2800" dirty="0">
                <a:latin typeface="Outfit" pitchFamily="2" charset="0"/>
              </a:rPr>
              <a:t>TIME</a:t>
            </a:r>
          </a:p>
        </p:txBody>
      </p:sp>
      <p:sp>
        <p:nvSpPr>
          <p:cNvPr id="13" name="TextBox 12">
            <a:extLst>
              <a:ext uri="{FF2B5EF4-FFF2-40B4-BE49-F238E27FC236}">
                <a16:creationId xmlns:a16="http://schemas.microsoft.com/office/drawing/2014/main" id="{E048F7BF-27AC-B447-CAED-51554C0B5402}"/>
              </a:ext>
            </a:extLst>
          </p:cNvPr>
          <p:cNvSpPr txBox="1"/>
          <p:nvPr/>
        </p:nvSpPr>
        <p:spPr>
          <a:xfrm>
            <a:off x="7954421" y="5934201"/>
            <a:ext cx="1858201" cy="400110"/>
          </a:xfrm>
          <a:prstGeom prst="rect">
            <a:avLst/>
          </a:prstGeom>
          <a:noFill/>
        </p:spPr>
        <p:txBody>
          <a:bodyPr wrap="none" rtlCol="0">
            <a:spAutoFit/>
          </a:bodyPr>
          <a:lstStyle/>
          <a:p>
            <a:r>
              <a:rPr lang="en-GB" sz="2000" dirty="0">
                <a:latin typeface="Outfit" pitchFamily="2" charset="0"/>
              </a:rPr>
              <a:t>Unconstrained</a:t>
            </a:r>
          </a:p>
        </p:txBody>
      </p:sp>
      <p:sp>
        <p:nvSpPr>
          <p:cNvPr id="14" name="TextBox 13">
            <a:extLst>
              <a:ext uri="{FF2B5EF4-FFF2-40B4-BE49-F238E27FC236}">
                <a16:creationId xmlns:a16="http://schemas.microsoft.com/office/drawing/2014/main" id="{45DD764F-E80A-4EA0-C092-A24BD823297B}"/>
              </a:ext>
            </a:extLst>
          </p:cNvPr>
          <p:cNvSpPr txBox="1"/>
          <p:nvPr/>
        </p:nvSpPr>
        <p:spPr>
          <a:xfrm>
            <a:off x="1903813" y="5934201"/>
            <a:ext cx="1593706" cy="400110"/>
          </a:xfrm>
          <a:prstGeom prst="rect">
            <a:avLst/>
          </a:prstGeom>
          <a:noFill/>
        </p:spPr>
        <p:txBody>
          <a:bodyPr wrap="none" rtlCol="0">
            <a:spAutoFit/>
          </a:bodyPr>
          <a:lstStyle/>
          <a:p>
            <a:r>
              <a:rPr lang="en-GB" sz="2000" dirty="0">
                <a:latin typeface="Outfit" pitchFamily="2" charset="0"/>
              </a:rPr>
              <a:t>Constrained</a:t>
            </a:r>
          </a:p>
        </p:txBody>
      </p:sp>
      <p:cxnSp>
        <p:nvCxnSpPr>
          <p:cNvPr id="15" name="Straight Arrow Connector 14">
            <a:extLst>
              <a:ext uri="{FF2B5EF4-FFF2-40B4-BE49-F238E27FC236}">
                <a16:creationId xmlns:a16="http://schemas.microsoft.com/office/drawing/2014/main" id="{8E61D10A-C6F1-1895-78C9-04E9F0E5F7BD}"/>
              </a:ext>
            </a:extLst>
          </p:cNvPr>
          <p:cNvCxnSpPr/>
          <p:nvPr/>
        </p:nvCxnSpPr>
        <p:spPr>
          <a:xfrm>
            <a:off x="6126143" y="6134256"/>
            <a:ext cx="1709562" cy="0"/>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6A76A9C7-23CC-521F-8C50-770246B6569B}"/>
              </a:ext>
            </a:extLst>
          </p:cNvPr>
          <p:cNvCxnSpPr>
            <a:cxnSpLocks/>
          </p:cNvCxnSpPr>
          <p:nvPr/>
        </p:nvCxnSpPr>
        <p:spPr>
          <a:xfrm flipH="1">
            <a:off x="3343502" y="6134256"/>
            <a:ext cx="1800656" cy="0"/>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9373D10C-2BB7-9E7B-994B-68D52495BCBF}"/>
              </a:ext>
            </a:extLst>
          </p:cNvPr>
          <p:cNvCxnSpPr>
            <a:cxnSpLocks/>
            <a:stCxn id="9" idx="3"/>
            <a:endCxn id="10" idx="1"/>
          </p:cNvCxnSpPr>
          <p:nvPr/>
        </p:nvCxnSpPr>
        <p:spPr>
          <a:xfrm flipV="1">
            <a:off x="1509464" y="2379336"/>
            <a:ext cx="5" cy="499592"/>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48342486-7DE2-EF76-B6B2-8D5255AA440C}"/>
              </a:ext>
            </a:extLst>
          </p:cNvPr>
          <p:cNvCxnSpPr>
            <a:cxnSpLocks/>
            <a:stCxn id="9" idx="1"/>
            <a:endCxn id="11" idx="3"/>
          </p:cNvCxnSpPr>
          <p:nvPr/>
        </p:nvCxnSpPr>
        <p:spPr>
          <a:xfrm>
            <a:off x="1509464" y="4188902"/>
            <a:ext cx="5" cy="628711"/>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sp>
        <p:nvSpPr>
          <p:cNvPr id="19" name="Thought Bubble: Cloud 18">
            <a:extLst>
              <a:ext uri="{FF2B5EF4-FFF2-40B4-BE49-F238E27FC236}">
                <a16:creationId xmlns:a16="http://schemas.microsoft.com/office/drawing/2014/main" id="{FD246D34-77E5-BDDA-2359-5DC0E89FE665}"/>
              </a:ext>
            </a:extLst>
          </p:cNvPr>
          <p:cNvSpPr/>
          <p:nvPr/>
        </p:nvSpPr>
        <p:spPr>
          <a:xfrm>
            <a:off x="-63944" y="546564"/>
            <a:ext cx="2787689" cy="1306471"/>
          </a:xfrm>
          <a:prstGeom prst="cloudCallout">
            <a:avLst>
              <a:gd name="adj1" fmla="val 42640"/>
              <a:gd name="adj2" fmla="val 732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old “Homeworking”</a:t>
            </a:r>
          </a:p>
        </p:txBody>
      </p:sp>
      <p:sp>
        <p:nvSpPr>
          <p:cNvPr id="20" name="Thought Bubble: Cloud 19">
            <a:extLst>
              <a:ext uri="{FF2B5EF4-FFF2-40B4-BE49-F238E27FC236}">
                <a16:creationId xmlns:a16="http://schemas.microsoft.com/office/drawing/2014/main" id="{19C5851A-F8F0-531E-7B0F-2828B6616F2A}"/>
              </a:ext>
            </a:extLst>
          </p:cNvPr>
          <p:cNvSpPr/>
          <p:nvPr/>
        </p:nvSpPr>
        <p:spPr>
          <a:xfrm>
            <a:off x="178191" y="2775764"/>
            <a:ext cx="2349304" cy="1306471"/>
          </a:xfrm>
          <a:prstGeom prst="cloudCallout">
            <a:avLst>
              <a:gd name="adj1" fmla="val 42640"/>
              <a:gd name="adj2" fmla="val 732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old “work”</a:t>
            </a:r>
          </a:p>
        </p:txBody>
      </p:sp>
      <p:sp>
        <p:nvSpPr>
          <p:cNvPr id="21" name="Thought Bubble: Cloud 20">
            <a:extLst>
              <a:ext uri="{FF2B5EF4-FFF2-40B4-BE49-F238E27FC236}">
                <a16:creationId xmlns:a16="http://schemas.microsoft.com/office/drawing/2014/main" id="{1CC3698A-413B-FC2B-4395-62051449B1F9}"/>
              </a:ext>
            </a:extLst>
          </p:cNvPr>
          <p:cNvSpPr/>
          <p:nvPr/>
        </p:nvSpPr>
        <p:spPr>
          <a:xfrm>
            <a:off x="9486315" y="674392"/>
            <a:ext cx="2349304" cy="1306471"/>
          </a:xfrm>
          <a:prstGeom prst="cloudCallout">
            <a:avLst>
              <a:gd name="adj1" fmla="val -59156"/>
              <a:gd name="adj2" fmla="val 603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new “Hybrid working”</a:t>
            </a:r>
          </a:p>
        </p:txBody>
      </p:sp>
      <p:sp>
        <p:nvSpPr>
          <p:cNvPr id="22" name="Thought Bubble: Cloud 21">
            <a:extLst>
              <a:ext uri="{FF2B5EF4-FFF2-40B4-BE49-F238E27FC236}">
                <a16:creationId xmlns:a16="http://schemas.microsoft.com/office/drawing/2014/main" id="{6EDC2218-997B-172E-90F2-0310F299451D}"/>
              </a:ext>
            </a:extLst>
          </p:cNvPr>
          <p:cNvSpPr/>
          <p:nvPr/>
        </p:nvSpPr>
        <p:spPr>
          <a:xfrm>
            <a:off x="9507884" y="2987642"/>
            <a:ext cx="2349304" cy="1306471"/>
          </a:xfrm>
          <a:prstGeom prst="cloudCallout">
            <a:avLst>
              <a:gd name="adj1" fmla="val -52569"/>
              <a:gd name="adj2" fmla="val 840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old “Flexible working”</a:t>
            </a:r>
          </a:p>
        </p:txBody>
      </p:sp>
      <p:sp>
        <p:nvSpPr>
          <p:cNvPr id="2" name="TextBox 1">
            <a:extLst>
              <a:ext uri="{FF2B5EF4-FFF2-40B4-BE49-F238E27FC236}">
                <a16:creationId xmlns:a16="http://schemas.microsoft.com/office/drawing/2014/main" id="{7089D94D-D2CE-75CE-6234-867F4B3FBFFA}"/>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4919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09DCCA2-6DBE-D203-974D-82B3C9A556B7}"/>
              </a:ext>
            </a:extLst>
          </p:cNvPr>
          <p:cNvSpPr txBox="1">
            <a:spLocks/>
          </p:cNvSpPr>
          <p:nvPr/>
        </p:nvSpPr>
        <p:spPr>
          <a:xfrm>
            <a:off x="613837" y="1021404"/>
            <a:ext cx="10047773" cy="53791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1pPr>
            <a:lvl2pPr marL="742950" indent="-28575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2pPr>
            <a:lvl3pPr marL="1143000" indent="-2286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3pPr>
            <a:lvl4pPr marL="1600200" indent="-2286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4pPr>
            <a:lvl5pPr marL="2057400" indent="-2286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buNone/>
            </a:pPr>
            <a:r>
              <a:rPr lang="en-GB" sz="2400" dirty="0">
                <a:solidFill>
                  <a:schemeClr val="accent4">
                    <a:lumMod val="50000"/>
                  </a:schemeClr>
                </a:solidFill>
              </a:rPr>
              <a:t>Evidence suggests:</a:t>
            </a:r>
          </a:p>
          <a:p>
            <a:pPr>
              <a:spcBef>
                <a:spcPts val="900"/>
              </a:spcBef>
            </a:pPr>
            <a:r>
              <a:rPr lang="en-GB" sz="2400" dirty="0">
                <a:solidFill>
                  <a:schemeClr val="accent4">
                    <a:lumMod val="50000"/>
                  </a:schemeClr>
                </a:solidFill>
              </a:rPr>
              <a:t>Managers are less likely to engage in hybrid working, preferring more traditional office-attendance, than the people they </a:t>
            </a:r>
            <a:r>
              <a:rPr lang="en-GB" sz="2400" dirty="0" err="1">
                <a:solidFill>
                  <a:schemeClr val="accent4">
                    <a:lumMod val="50000"/>
                  </a:schemeClr>
                </a:solidFill>
              </a:rPr>
              <a:t>manage</a:t>
            </a:r>
            <a:r>
              <a:rPr lang="en-GB" sz="2400" baseline="30000" dirty="0" err="1">
                <a:solidFill>
                  <a:schemeClr val="accent4">
                    <a:lumMod val="50000"/>
                  </a:schemeClr>
                </a:solidFill>
              </a:rPr>
              <a:t>h</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There can be problems with the balance of working from home*/working in an </a:t>
            </a:r>
            <a:r>
              <a:rPr lang="en-GB" sz="2400" dirty="0" err="1">
                <a:solidFill>
                  <a:schemeClr val="accent4">
                    <a:lumMod val="50000"/>
                  </a:schemeClr>
                </a:solidFill>
              </a:rPr>
              <a:t>office</a:t>
            </a:r>
            <a:r>
              <a:rPr lang="en-GB" sz="2400" baseline="30000" dirty="0" err="1">
                <a:solidFill>
                  <a:schemeClr val="accent4">
                    <a:lumMod val="50000"/>
                  </a:schemeClr>
                </a:solidFill>
              </a:rPr>
              <a:t>a,b,f</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…and also with logistics (who is working where and when)</a:t>
            </a:r>
            <a:r>
              <a:rPr lang="en-GB" sz="2400" baseline="30000" dirty="0">
                <a:solidFill>
                  <a:schemeClr val="accent4">
                    <a:lumMod val="50000"/>
                  </a:schemeClr>
                </a:solidFill>
              </a:rPr>
              <a:t>f</a:t>
            </a:r>
          </a:p>
          <a:p>
            <a:pPr>
              <a:spcBef>
                <a:spcPts val="900"/>
              </a:spcBef>
            </a:pPr>
            <a:r>
              <a:rPr lang="en-GB" sz="2400" dirty="0">
                <a:solidFill>
                  <a:schemeClr val="accent4">
                    <a:lumMod val="50000"/>
                  </a:schemeClr>
                </a:solidFill>
              </a:rPr>
              <a:t>We need to be aware of ‘equity’ (facilities, career </a:t>
            </a:r>
            <a:r>
              <a:rPr lang="en-GB" sz="2400" dirty="0" err="1">
                <a:solidFill>
                  <a:schemeClr val="accent4">
                    <a:lumMod val="50000"/>
                  </a:schemeClr>
                </a:solidFill>
              </a:rPr>
              <a:t>opportunities</a:t>
            </a:r>
            <a:r>
              <a:rPr lang="en-GB" sz="2400" baseline="30000" dirty="0" err="1">
                <a:solidFill>
                  <a:schemeClr val="accent4">
                    <a:lumMod val="50000"/>
                  </a:schemeClr>
                </a:solidFill>
              </a:rPr>
              <a:t>c</a:t>
            </a:r>
            <a:r>
              <a:rPr lang="en-GB" sz="2400" dirty="0">
                <a:solidFill>
                  <a:schemeClr val="accent4">
                    <a:lumMod val="50000"/>
                  </a:schemeClr>
                </a:solidFill>
              </a:rPr>
              <a:t>, “perks”): the “second-class citizen </a:t>
            </a:r>
            <a:r>
              <a:rPr lang="en-GB" sz="2400" dirty="0" err="1">
                <a:solidFill>
                  <a:schemeClr val="accent4">
                    <a:lumMod val="50000"/>
                  </a:schemeClr>
                </a:solidFill>
              </a:rPr>
              <a:t>trap”</a:t>
            </a:r>
            <a:r>
              <a:rPr lang="en-GB" sz="2400" baseline="30000" dirty="0" err="1">
                <a:solidFill>
                  <a:schemeClr val="accent4">
                    <a:lumMod val="50000"/>
                  </a:schemeClr>
                </a:solidFill>
              </a:rPr>
              <a:t>d</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There may be problems with disconnect and </a:t>
            </a:r>
            <a:r>
              <a:rPr lang="en-GB" sz="2400" dirty="0" err="1">
                <a:solidFill>
                  <a:schemeClr val="accent4">
                    <a:lumMod val="50000"/>
                  </a:schemeClr>
                </a:solidFill>
              </a:rPr>
              <a:t>loneliness</a:t>
            </a:r>
            <a:r>
              <a:rPr lang="en-GB" sz="2400" baseline="30000" dirty="0" err="1">
                <a:solidFill>
                  <a:schemeClr val="accent4">
                    <a:lumMod val="50000"/>
                  </a:schemeClr>
                </a:solidFill>
              </a:rPr>
              <a:t>e</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Pets (and other interruptions) can be an issue</a:t>
            </a:r>
          </a:p>
          <a:p>
            <a:pPr>
              <a:spcBef>
                <a:spcPts val="900"/>
              </a:spcBef>
            </a:pPr>
            <a:r>
              <a:rPr lang="en-GB" sz="2400" dirty="0">
                <a:solidFill>
                  <a:schemeClr val="accent4">
                    <a:lumMod val="50000"/>
                  </a:schemeClr>
                </a:solidFill>
              </a:rPr>
              <a:t>A new phenomenon has emerged: “Quiet </a:t>
            </a:r>
            <a:r>
              <a:rPr lang="en-GB" sz="2400" dirty="0" err="1">
                <a:solidFill>
                  <a:schemeClr val="accent4">
                    <a:lumMod val="50000"/>
                  </a:schemeClr>
                </a:solidFill>
              </a:rPr>
              <a:t>quitting”</a:t>
            </a:r>
            <a:r>
              <a:rPr lang="en-GB" sz="2400" baseline="30000" dirty="0" err="1">
                <a:solidFill>
                  <a:schemeClr val="accent4">
                    <a:lumMod val="50000"/>
                  </a:schemeClr>
                </a:solidFill>
              </a:rPr>
              <a:t>g</a:t>
            </a:r>
            <a:endParaRPr lang="en-GB" sz="2400" baseline="30000" dirty="0">
              <a:solidFill>
                <a:schemeClr val="accent4">
                  <a:lumMod val="50000"/>
                </a:schemeClr>
              </a:solidFill>
            </a:endParaRPr>
          </a:p>
          <a:p>
            <a:pPr marL="0" indent="0">
              <a:spcBef>
                <a:spcPts val="900"/>
              </a:spcBef>
              <a:buFont typeface="Arial"/>
              <a:buNone/>
            </a:pPr>
            <a:endParaRPr lang="en-GB" sz="2400" dirty="0"/>
          </a:p>
        </p:txBody>
      </p:sp>
      <p:pic>
        <p:nvPicPr>
          <p:cNvPr id="5" name="Picture 4">
            <a:extLst>
              <a:ext uri="{FF2B5EF4-FFF2-40B4-BE49-F238E27FC236}">
                <a16:creationId xmlns:a16="http://schemas.microsoft.com/office/drawing/2014/main" id="{FB97FCEB-F4C5-0055-F46A-FD4F211DF64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375" y="3797167"/>
            <a:ext cx="2295625" cy="3060833"/>
          </a:xfrm>
          <a:prstGeom prst="rect">
            <a:avLst/>
          </a:prstGeom>
        </p:spPr>
      </p:pic>
      <p:sp>
        <p:nvSpPr>
          <p:cNvPr id="6" name="Title 1">
            <a:extLst>
              <a:ext uri="{FF2B5EF4-FFF2-40B4-BE49-F238E27FC236}">
                <a16:creationId xmlns:a16="http://schemas.microsoft.com/office/drawing/2014/main" id="{60B60F57-ABBC-6F58-389A-96F5C03FAF6B}"/>
              </a:ext>
            </a:extLst>
          </p:cNvPr>
          <p:cNvSpPr>
            <a:spLocks noGrp="1"/>
          </p:cNvSpPr>
          <p:nvPr>
            <p:ph type="title"/>
          </p:nvPr>
        </p:nvSpPr>
        <p:spPr>
          <a:xfrm>
            <a:off x="449094" y="176271"/>
            <a:ext cx="11293812" cy="615950"/>
          </a:xfrm>
        </p:spPr>
        <p:txBody>
          <a:bodyPr>
            <a:noAutofit/>
          </a:bodyPr>
          <a:lstStyle/>
          <a:p>
            <a:r>
              <a:rPr lang="en-GB" sz="3200" b="1" dirty="0">
                <a:solidFill>
                  <a:schemeClr val="tx2">
                    <a:lumMod val="75000"/>
                  </a:schemeClr>
                </a:solidFill>
                <a:effectLst>
                  <a:outerShdw blurRad="38100" dist="38100" dir="2700000" algn="tl">
                    <a:srgbClr val="000000">
                      <a:alpha val="43137"/>
                    </a:srgbClr>
                  </a:outerShdw>
                </a:effectLst>
                <a:latin typeface="Outfit" pitchFamily="2" charset="0"/>
              </a:rPr>
              <a:t>So…what are the known challenges with Hybrid Working?</a:t>
            </a:r>
          </a:p>
        </p:txBody>
      </p:sp>
      <p:sp>
        <p:nvSpPr>
          <p:cNvPr id="7" name="TextBox 6">
            <a:extLst>
              <a:ext uri="{FF2B5EF4-FFF2-40B4-BE49-F238E27FC236}">
                <a16:creationId xmlns:a16="http://schemas.microsoft.com/office/drawing/2014/main" id="{D3F0FD3C-4738-89AF-2EDA-E7FF66BC3C91}"/>
              </a:ext>
            </a:extLst>
          </p:cNvPr>
          <p:cNvSpPr txBox="1"/>
          <p:nvPr/>
        </p:nvSpPr>
        <p:spPr>
          <a:xfrm>
            <a:off x="89424" y="6215867"/>
            <a:ext cx="5798382" cy="369332"/>
          </a:xfrm>
          <a:prstGeom prst="rect">
            <a:avLst/>
          </a:prstGeom>
          <a:noFill/>
        </p:spPr>
        <p:txBody>
          <a:bodyPr wrap="none" rtlCol="0">
            <a:spAutoFit/>
          </a:bodyPr>
          <a:lstStyle/>
          <a:p>
            <a:r>
              <a:rPr lang="en-GB" i="1" dirty="0">
                <a:latin typeface="Outfit" pitchFamily="2" charset="0"/>
              </a:rPr>
              <a:t>*this could of course also mean a café or other location</a:t>
            </a:r>
          </a:p>
        </p:txBody>
      </p:sp>
      <p:sp>
        <p:nvSpPr>
          <p:cNvPr id="2" name="TextBox 1">
            <a:extLst>
              <a:ext uri="{FF2B5EF4-FFF2-40B4-BE49-F238E27FC236}">
                <a16:creationId xmlns:a16="http://schemas.microsoft.com/office/drawing/2014/main" id="{2D2E0334-B139-5C83-AF33-BC3D2180A10E}"/>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415417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B7ED76-4453-0C39-F09B-F484AC44236C}"/>
              </a:ext>
            </a:extLst>
          </p:cNvPr>
          <p:cNvSpPr txBox="1">
            <a:spLocks/>
          </p:cNvSpPr>
          <p:nvPr/>
        </p:nvSpPr>
        <p:spPr>
          <a:xfrm>
            <a:off x="650905" y="169422"/>
            <a:ext cx="11155680" cy="89089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2" b="0" i="0" kern="1200">
                <a:solidFill>
                  <a:srgbClr val="003C3B"/>
                </a:solidFill>
                <a:latin typeface="Outfit Medium" pitchFamily="2" charset="0"/>
                <a:ea typeface="+mj-ea"/>
                <a:cs typeface="Arial" panose="020B0604020202020204" pitchFamily="34" charset="0"/>
              </a:defRPr>
            </a:lvl1pPr>
          </a:lstStyle>
          <a:p>
            <a:r>
              <a:rPr lang="en-GB" sz="4000" b="1" dirty="0">
                <a:solidFill>
                  <a:schemeClr val="tx2">
                    <a:lumMod val="75000"/>
                  </a:schemeClr>
                </a:solidFill>
                <a:effectLst>
                  <a:outerShdw blurRad="38100" dist="38100" dir="2700000" algn="tl">
                    <a:srgbClr val="000000">
                      <a:alpha val="43137"/>
                    </a:srgbClr>
                  </a:outerShdw>
                </a:effectLst>
                <a:latin typeface="Outfit" pitchFamily="2" charset="0"/>
                <a:cs typeface="Arial"/>
              </a:rPr>
              <a:t>Concerns as managers and leaders*</a:t>
            </a:r>
            <a:endParaRPr lang="en-GB" sz="4000" b="1" dirty="0">
              <a:solidFill>
                <a:schemeClr val="tx2">
                  <a:lumMod val="75000"/>
                </a:schemeClr>
              </a:solidFill>
              <a:effectLst>
                <a:outerShdw blurRad="38100" dist="38100" dir="2700000" algn="tl">
                  <a:srgbClr val="000000">
                    <a:alpha val="43137"/>
                  </a:srgbClr>
                </a:outerShdw>
              </a:effectLst>
              <a:latin typeface="Outfit" pitchFamily="2" charset="0"/>
            </a:endParaRPr>
          </a:p>
        </p:txBody>
      </p:sp>
      <p:sp>
        <p:nvSpPr>
          <p:cNvPr id="5" name="TextBox 4">
            <a:extLst>
              <a:ext uri="{FF2B5EF4-FFF2-40B4-BE49-F238E27FC236}">
                <a16:creationId xmlns:a16="http://schemas.microsoft.com/office/drawing/2014/main" id="{FFE7FC41-50D6-B4CD-D68A-3ED18E0F9EBB}"/>
              </a:ext>
            </a:extLst>
          </p:cNvPr>
          <p:cNvSpPr txBox="1"/>
          <p:nvPr/>
        </p:nvSpPr>
        <p:spPr>
          <a:xfrm>
            <a:off x="806547" y="1391290"/>
            <a:ext cx="10578905" cy="4439677"/>
          </a:xfrm>
          <a:prstGeom prst="rect">
            <a:avLst/>
          </a:prstGeom>
          <a:noFill/>
        </p:spPr>
        <p:txBody>
          <a:bodyPr wrap="square" rtlCol="0">
            <a:spAutoFit/>
          </a:bodyPr>
          <a:lstStyle/>
          <a:p>
            <a:pPr>
              <a:spcBef>
                <a:spcPts val="600"/>
              </a:spcBef>
              <a:spcAft>
                <a:spcPts val="900"/>
              </a:spcAft>
            </a:pPr>
            <a:r>
              <a:rPr lang="en-GB" sz="2000" dirty="0">
                <a:latin typeface="Outfit" pitchFamily="2" charset="0"/>
              </a:rPr>
              <a:t>1. </a:t>
            </a:r>
            <a:r>
              <a:rPr lang="en-GB" sz="2000" b="1" dirty="0">
                <a:latin typeface="Outfit" pitchFamily="2" charset="0"/>
              </a:rPr>
              <a:t>Communication</a:t>
            </a:r>
            <a:r>
              <a:rPr lang="en-GB" sz="2000" dirty="0">
                <a:latin typeface="Outfit" pitchFamily="2" charset="0"/>
              </a:rPr>
              <a:t>: people not staying in touch/not knowing what they are doing vs extreme email/message overload</a:t>
            </a:r>
          </a:p>
          <a:p>
            <a:pPr>
              <a:spcBef>
                <a:spcPts val="600"/>
              </a:spcBef>
              <a:spcAft>
                <a:spcPts val="900"/>
              </a:spcAft>
            </a:pPr>
            <a:r>
              <a:rPr lang="en-GB" sz="2000" dirty="0">
                <a:latin typeface="Outfit" pitchFamily="2" charset="0"/>
              </a:rPr>
              <a:t>2. </a:t>
            </a:r>
            <a:r>
              <a:rPr lang="en-GB" sz="2000" b="1" dirty="0">
                <a:latin typeface="Outfit" pitchFamily="2" charset="0"/>
              </a:rPr>
              <a:t>Work/life balance</a:t>
            </a:r>
            <a:r>
              <a:rPr lang="en-GB" sz="2000" dirty="0">
                <a:latin typeface="Outfit" pitchFamily="2" charset="0"/>
              </a:rPr>
              <a:t>, on and off campus and differences for individuals (</a:t>
            </a:r>
            <a:r>
              <a:rPr lang="en-GB" sz="2000" dirty="0" err="1">
                <a:latin typeface="Outfit" pitchFamily="2" charset="0"/>
              </a:rPr>
              <a:t>eg</a:t>
            </a:r>
            <a:r>
              <a:rPr lang="en-GB" sz="2000" dirty="0">
                <a:latin typeface="Outfit" pitchFamily="2" charset="0"/>
              </a:rPr>
              <a:t> carers, parents)</a:t>
            </a:r>
          </a:p>
          <a:p>
            <a:pPr>
              <a:spcBef>
                <a:spcPts val="600"/>
              </a:spcBef>
              <a:spcAft>
                <a:spcPts val="900"/>
              </a:spcAft>
            </a:pPr>
            <a:r>
              <a:rPr lang="en-GB" sz="2000" dirty="0">
                <a:latin typeface="Outfit" pitchFamily="2" charset="0"/>
              </a:rPr>
              <a:t>3.</a:t>
            </a:r>
            <a:r>
              <a:rPr lang="en-GB" sz="2000" b="1" dirty="0">
                <a:latin typeface="Outfit" pitchFamily="2" charset="0"/>
              </a:rPr>
              <a:t>Boundaries</a:t>
            </a:r>
            <a:r>
              <a:rPr lang="en-GB" sz="2000" dirty="0">
                <a:latin typeface="Outfit" pitchFamily="2" charset="0"/>
              </a:rPr>
              <a:t> around new ways of working: what’s acceptable and what isn’t</a:t>
            </a:r>
          </a:p>
          <a:p>
            <a:pPr>
              <a:spcBef>
                <a:spcPts val="600"/>
              </a:spcBef>
              <a:spcAft>
                <a:spcPts val="900"/>
              </a:spcAft>
            </a:pPr>
            <a:r>
              <a:rPr lang="en-GB" sz="2000" dirty="0">
                <a:latin typeface="Outfit" pitchFamily="2" charset="0"/>
              </a:rPr>
              <a:t>4. </a:t>
            </a:r>
            <a:r>
              <a:rPr lang="en-GB" sz="2000" b="1" dirty="0">
                <a:latin typeface="Outfit" pitchFamily="2" charset="0"/>
              </a:rPr>
              <a:t>Balancing</a:t>
            </a:r>
            <a:r>
              <a:rPr lang="en-GB" sz="2000" dirty="0">
                <a:latin typeface="Outfit" pitchFamily="2" charset="0"/>
              </a:rPr>
              <a:t> different needs of individuals (working place/time/equipment/reasonable adjustments)</a:t>
            </a:r>
          </a:p>
          <a:p>
            <a:pPr>
              <a:spcBef>
                <a:spcPts val="600"/>
              </a:spcBef>
              <a:spcAft>
                <a:spcPts val="900"/>
              </a:spcAft>
            </a:pPr>
            <a:r>
              <a:rPr lang="en-GB" sz="2000" dirty="0">
                <a:latin typeface="Outfit" pitchFamily="2" charset="0"/>
              </a:rPr>
              <a:t>5. </a:t>
            </a:r>
            <a:r>
              <a:rPr lang="en-GB" sz="2000" b="1" dirty="0">
                <a:latin typeface="Outfit" pitchFamily="2" charset="0"/>
              </a:rPr>
              <a:t>Finding time to switch off </a:t>
            </a:r>
            <a:r>
              <a:rPr lang="en-GB" sz="2000" dirty="0">
                <a:latin typeface="Outfit" pitchFamily="2" charset="0"/>
              </a:rPr>
              <a:t>(you and your team) – related to increased workload and back-to-back meetings</a:t>
            </a:r>
          </a:p>
          <a:p>
            <a:pPr>
              <a:spcBef>
                <a:spcPts val="600"/>
              </a:spcBef>
              <a:spcAft>
                <a:spcPts val="900"/>
              </a:spcAft>
            </a:pPr>
            <a:r>
              <a:rPr lang="en-GB" sz="2000" dirty="0">
                <a:latin typeface="Outfit" pitchFamily="2" charset="0"/>
              </a:rPr>
              <a:t>6. Back to the office –  </a:t>
            </a:r>
            <a:r>
              <a:rPr lang="en-GB" sz="2000" b="1" dirty="0">
                <a:latin typeface="Outfit" pitchFamily="2" charset="0"/>
              </a:rPr>
              <a:t>finding and booking space and/or equipment</a:t>
            </a:r>
            <a:r>
              <a:rPr lang="en-GB" sz="2000" dirty="0">
                <a:latin typeface="Outfit" pitchFamily="2" charset="0"/>
              </a:rPr>
              <a:t>, </a:t>
            </a:r>
            <a:r>
              <a:rPr lang="en-GB" sz="2000" b="1" dirty="0">
                <a:latin typeface="Outfit" pitchFamily="2" charset="0"/>
              </a:rPr>
              <a:t>having meetings in shared spaces</a:t>
            </a:r>
            <a:r>
              <a:rPr lang="en-GB" sz="2000" dirty="0">
                <a:latin typeface="Outfit" pitchFamily="2" charset="0"/>
              </a:rPr>
              <a:t>, challenges around hybrid meetings etc; making teams time on campus effective</a:t>
            </a:r>
          </a:p>
        </p:txBody>
      </p:sp>
      <p:sp>
        <p:nvSpPr>
          <p:cNvPr id="6" name="TextBox 5">
            <a:extLst>
              <a:ext uri="{FF2B5EF4-FFF2-40B4-BE49-F238E27FC236}">
                <a16:creationId xmlns:a16="http://schemas.microsoft.com/office/drawing/2014/main" id="{1291DCF2-EFEB-83BF-1F4E-CD9A445FCD6F}"/>
              </a:ext>
            </a:extLst>
          </p:cNvPr>
          <p:cNvSpPr txBox="1"/>
          <p:nvPr/>
        </p:nvSpPr>
        <p:spPr>
          <a:xfrm>
            <a:off x="806547" y="6356733"/>
            <a:ext cx="5670142" cy="369332"/>
          </a:xfrm>
          <a:prstGeom prst="rect">
            <a:avLst/>
          </a:prstGeom>
          <a:noFill/>
        </p:spPr>
        <p:txBody>
          <a:bodyPr wrap="none" rtlCol="0">
            <a:spAutoFit/>
          </a:bodyPr>
          <a:lstStyle/>
          <a:p>
            <a:r>
              <a:rPr lang="en-GB" dirty="0">
                <a:latin typeface="Outfit" pitchFamily="2" charset="0"/>
              </a:rPr>
              <a:t>*most recent feedback (2022) from University sources</a:t>
            </a:r>
          </a:p>
        </p:txBody>
      </p:sp>
    </p:spTree>
    <p:extLst>
      <p:ext uri="{BB962C8B-B14F-4D97-AF65-F5344CB8AC3E}">
        <p14:creationId xmlns:p14="http://schemas.microsoft.com/office/powerpoint/2010/main" val="37465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EBBF3C-5C56-AEBA-B1C0-0628CD3B0D37}"/>
              </a:ext>
            </a:extLst>
          </p:cNvPr>
          <p:cNvSpPr>
            <a:spLocks noGrp="1"/>
          </p:cNvSpPr>
          <p:nvPr>
            <p:ph type="title"/>
          </p:nvPr>
        </p:nvSpPr>
        <p:spPr>
          <a:xfrm>
            <a:off x="738496" y="0"/>
            <a:ext cx="11155680" cy="881349"/>
          </a:xfrm>
        </p:spPr>
        <p:txBody>
          <a:bodyPr>
            <a:normAutofit/>
          </a:bodyPr>
          <a:lstStyle/>
          <a:p>
            <a:r>
              <a:rPr lang="en-GB" sz="4000" b="1" dirty="0">
                <a:solidFill>
                  <a:schemeClr val="tx2">
                    <a:lumMod val="75000"/>
                  </a:schemeClr>
                </a:solidFill>
                <a:effectLst>
                  <a:outerShdw blurRad="38100" dist="38100" dir="2700000" algn="tl">
                    <a:srgbClr val="000000">
                      <a:alpha val="43137"/>
                    </a:srgbClr>
                  </a:outerShdw>
                </a:effectLst>
                <a:latin typeface="Outfit" pitchFamily="2" charset="0"/>
                <a:cs typeface="Arial"/>
              </a:rPr>
              <a:t>What people* say are their top needs</a:t>
            </a:r>
            <a:endParaRPr lang="en-GB" sz="4000" b="1" dirty="0">
              <a:solidFill>
                <a:schemeClr val="tx2">
                  <a:lumMod val="75000"/>
                </a:schemeClr>
              </a:solidFill>
              <a:effectLst>
                <a:outerShdw blurRad="38100" dist="38100" dir="2700000" algn="tl">
                  <a:srgbClr val="000000">
                    <a:alpha val="43137"/>
                  </a:srgbClr>
                </a:outerShdw>
              </a:effectLst>
              <a:latin typeface="Outfit" pitchFamily="2" charset="0"/>
            </a:endParaRPr>
          </a:p>
        </p:txBody>
      </p:sp>
      <p:sp>
        <p:nvSpPr>
          <p:cNvPr id="5" name="TextBox 4">
            <a:extLst>
              <a:ext uri="{FF2B5EF4-FFF2-40B4-BE49-F238E27FC236}">
                <a16:creationId xmlns:a16="http://schemas.microsoft.com/office/drawing/2014/main" id="{F48491A4-8DFE-9557-B323-737BF6BF8F02}"/>
              </a:ext>
            </a:extLst>
          </p:cNvPr>
          <p:cNvSpPr txBox="1"/>
          <p:nvPr/>
        </p:nvSpPr>
        <p:spPr>
          <a:xfrm>
            <a:off x="1070952" y="1534633"/>
            <a:ext cx="10578905" cy="4001095"/>
          </a:xfrm>
          <a:prstGeom prst="rect">
            <a:avLst/>
          </a:prstGeom>
          <a:noFill/>
        </p:spPr>
        <p:txBody>
          <a:bodyPr wrap="square" rtlCol="0">
            <a:spAutoFit/>
          </a:bodyPr>
          <a:lstStyle/>
          <a:p>
            <a:pPr>
              <a:spcBef>
                <a:spcPts val="600"/>
              </a:spcBef>
              <a:spcAft>
                <a:spcPts val="600"/>
              </a:spcAft>
            </a:pPr>
            <a:r>
              <a:rPr lang="en-GB" sz="3200" dirty="0">
                <a:latin typeface="Outfit" pitchFamily="2" charset="0"/>
              </a:rPr>
              <a:t>1. Greater support with digital aspects of working</a:t>
            </a:r>
          </a:p>
          <a:p>
            <a:pPr>
              <a:spcBef>
                <a:spcPts val="600"/>
              </a:spcBef>
              <a:spcAft>
                <a:spcPts val="600"/>
              </a:spcAft>
            </a:pPr>
            <a:r>
              <a:rPr lang="en-GB" sz="3200" dirty="0">
                <a:latin typeface="Outfit" pitchFamily="2" charset="0"/>
              </a:rPr>
              <a:t>2. Greater support for staff with career development</a:t>
            </a:r>
          </a:p>
          <a:p>
            <a:pPr>
              <a:spcBef>
                <a:spcPts val="600"/>
              </a:spcBef>
              <a:spcAft>
                <a:spcPts val="600"/>
              </a:spcAft>
            </a:pPr>
            <a:r>
              <a:rPr lang="en-GB" sz="3200" dirty="0">
                <a:latin typeface="Outfit" pitchFamily="2" charset="0"/>
              </a:rPr>
              <a:t>3. Preventing isolation for remote and hybrid team members</a:t>
            </a:r>
          </a:p>
          <a:p>
            <a:pPr>
              <a:spcBef>
                <a:spcPts val="600"/>
              </a:spcBef>
              <a:spcAft>
                <a:spcPts val="600"/>
              </a:spcAft>
            </a:pPr>
            <a:r>
              <a:rPr lang="en-GB" sz="3200" dirty="0">
                <a:latin typeface="Outfit" pitchFamily="2" charset="0"/>
              </a:rPr>
              <a:t>4. More support needed for team cohesion, participating, collaborating, working with others and socialising with the team in a hybrid environment</a:t>
            </a:r>
          </a:p>
        </p:txBody>
      </p:sp>
      <p:sp>
        <p:nvSpPr>
          <p:cNvPr id="2" name="TextBox 1">
            <a:extLst>
              <a:ext uri="{FF2B5EF4-FFF2-40B4-BE49-F238E27FC236}">
                <a16:creationId xmlns:a16="http://schemas.microsoft.com/office/drawing/2014/main" id="{B33838CE-65AD-1912-B782-D833C754D76E}"/>
              </a:ext>
            </a:extLst>
          </p:cNvPr>
          <p:cNvSpPr txBox="1"/>
          <p:nvPr/>
        </p:nvSpPr>
        <p:spPr>
          <a:xfrm>
            <a:off x="330740" y="6361890"/>
            <a:ext cx="7358233" cy="369332"/>
          </a:xfrm>
          <a:prstGeom prst="rect">
            <a:avLst/>
          </a:prstGeom>
          <a:noFill/>
        </p:spPr>
        <p:txBody>
          <a:bodyPr wrap="none" rtlCol="0">
            <a:spAutoFit/>
          </a:bodyPr>
          <a:lstStyle/>
          <a:p>
            <a:r>
              <a:rPr lang="en-GB" dirty="0"/>
              <a:t>* </a:t>
            </a:r>
            <a:r>
              <a:rPr lang="en-GB" i="1" dirty="0"/>
              <a:t>Findings of a “New ways of working” project conducted on campus in 2022</a:t>
            </a:r>
          </a:p>
        </p:txBody>
      </p:sp>
    </p:spTree>
    <p:extLst>
      <p:ext uri="{BB962C8B-B14F-4D97-AF65-F5344CB8AC3E}">
        <p14:creationId xmlns:p14="http://schemas.microsoft.com/office/powerpoint/2010/main" val="25621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951FCC-6098-8574-D300-029039602FFF}"/>
              </a:ext>
            </a:extLst>
          </p:cNvPr>
          <p:cNvSpPr>
            <a:spLocks noGrp="1"/>
          </p:cNvSpPr>
          <p:nvPr>
            <p:ph idx="1"/>
          </p:nvPr>
        </p:nvSpPr>
        <p:spPr>
          <a:xfrm>
            <a:off x="482818" y="1552460"/>
            <a:ext cx="10972800" cy="4525963"/>
          </a:xfrm>
        </p:spPr>
        <p:txBody>
          <a:bodyPr>
            <a:noAutofit/>
          </a:bodyPr>
          <a:lstStyle/>
          <a:p>
            <a:pPr marL="0" indent="0">
              <a:spcBef>
                <a:spcPts val="1200"/>
              </a:spcBef>
              <a:buNone/>
            </a:pPr>
            <a:r>
              <a:rPr lang="en-GB" sz="2800" b="1" dirty="0"/>
              <a:t>1. Build team spirit</a:t>
            </a:r>
          </a:p>
          <a:p>
            <a:pPr marL="514350" indent="-514350">
              <a:spcBef>
                <a:spcPts val="1200"/>
              </a:spcBef>
              <a:buAutoNum type="arabicPeriod"/>
            </a:pPr>
            <a:endParaRPr lang="en-GB" sz="2800" b="1" dirty="0"/>
          </a:p>
          <a:p>
            <a:pPr marL="0" indent="0">
              <a:spcBef>
                <a:spcPts val="1200"/>
              </a:spcBef>
              <a:buNone/>
            </a:pPr>
            <a:r>
              <a:rPr lang="en-GB" sz="2800" b="1" dirty="0"/>
              <a:t>2. Foster (and model) a caring culture</a:t>
            </a:r>
          </a:p>
          <a:p>
            <a:pPr marL="0" indent="0">
              <a:spcBef>
                <a:spcPts val="1200"/>
              </a:spcBef>
              <a:buNone/>
            </a:pPr>
            <a:endParaRPr lang="en-GB" sz="2800" b="1" dirty="0"/>
          </a:p>
          <a:p>
            <a:pPr marL="0" indent="0">
              <a:spcBef>
                <a:spcPts val="1200"/>
              </a:spcBef>
              <a:buNone/>
            </a:pPr>
            <a:r>
              <a:rPr lang="en-GB" sz="2800" b="1" dirty="0"/>
              <a:t>3. Set clear expectations based on outcomes</a:t>
            </a:r>
          </a:p>
          <a:p>
            <a:pPr marL="0" indent="0">
              <a:spcBef>
                <a:spcPts val="1200"/>
              </a:spcBef>
              <a:buNone/>
            </a:pPr>
            <a:endParaRPr lang="en-GB" sz="2800" b="1" dirty="0"/>
          </a:p>
          <a:p>
            <a:pPr marL="0" indent="0">
              <a:spcBef>
                <a:spcPts val="1200"/>
              </a:spcBef>
              <a:buNone/>
            </a:pPr>
            <a:r>
              <a:rPr lang="en-GB" sz="2800" b="1" dirty="0"/>
              <a:t>4. Use technology effectively</a:t>
            </a:r>
          </a:p>
          <a:p>
            <a:pPr marL="457200" indent="-457200">
              <a:spcBef>
                <a:spcPts val="1200"/>
              </a:spcBef>
              <a:buFont typeface="+mj-lt"/>
              <a:buAutoNum type="arabicPeriod"/>
            </a:pPr>
            <a:endParaRPr lang="en-GB" sz="3600" b="1" dirty="0"/>
          </a:p>
          <a:p>
            <a:pPr marL="457200" indent="-457200">
              <a:spcBef>
                <a:spcPts val="1200"/>
              </a:spcBef>
              <a:buFont typeface="+mj-lt"/>
              <a:buAutoNum type="arabicPeriod"/>
            </a:pPr>
            <a:endParaRPr lang="en-GB" sz="3600" b="1" dirty="0"/>
          </a:p>
          <a:p>
            <a:pPr marL="457200" indent="-457200">
              <a:spcBef>
                <a:spcPts val="1200"/>
              </a:spcBef>
              <a:buFont typeface="+mj-lt"/>
              <a:buAutoNum type="arabicPeriod"/>
            </a:pPr>
            <a:endParaRPr lang="en-GB" sz="3600" b="1" dirty="0"/>
          </a:p>
          <a:p>
            <a:pPr marL="0" indent="0">
              <a:spcBef>
                <a:spcPts val="1200"/>
              </a:spcBef>
              <a:buNone/>
            </a:pPr>
            <a:endParaRPr lang="en-GB" sz="2800" dirty="0"/>
          </a:p>
          <a:p>
            <a:pPr lvl="1">
              <a:spcBef>
                <a:spcPts val="1200"/>
              </a:spcBef>
            </a:pPr>
            <a:endParaRPr lang="en-GB" sz="2800" dirty="0"/>
          </a:p>
        </p:txBody>
      </p:sp>
      <p:pic>
        <p:nvPicPr>
          <p:cNvPr id="5" name="Picture 4" descr="Icon&#10;&#10;Description automatically generated">
            <a:extLst>
              <a:ext uri="{FF2B5EF4-FFF2-40B4-BE49-F238E27FC236}">
                <a16:creationId xmlns:a16="http://schemas.microsoft.com/office/drawing/2014/main" id="{33E5E812-8970-1745-D6B0-FF4A8C20D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1722" y="1246858"/>
            <a:ext cx="1491762" cy="1143000"/>
          </a:xfrm>
          <a:prstGeom prst="rect">
            <a:avLst/>
          </a:prstGeom>
        </p:spPr>
      </p:pic>
      <p:pic>
        <p:nvPicPr>
          <p:cNvPr id="6" name="Picture 5" descr="Icon&#10;&#10;Description automatically generated">
            <a:extLst>
              <a:ext uri="{FF2B5EF4-FFF2-40B4-BE49-F238E27FC236}">
                <a16:creationId xmlns:a16="http://schemas.microsoft.com/office/drawing/2014/main" id="{8838C62C-7634-DD7F-6293-1A74D41D6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2189" y="2689844"/>
            <a:ext cx="1190828" cy="868604"/>
          </a:xfrm>
          <a:prstGeom prst="rect">
            <a:avLst/>
          </a:prstGeom>
        </p:spPr>
      </p:pic>
      <p:sp>
        <p:nvSpPr>
          <p:cNvPr id="7" name="TextBox 6">
            <a:extLst>
              <a:ext uri="{FF2B5EF4-FFF2-40B4-BE49-F238E27FC236}">
                <a16:creationId xmlns:a16="http://schemas.microsoft.com/office/drawing/2014/main" id="{3C0966B6-7939-8569-7E65-F7DE5C3AFE19}"/>
              </a:ext>
            </a:extLst>
          </p:cNvPr>
          <p:cNvSpPr txBox="1"/>
          <p:nvPr/>
        </p:nvSpPr>
        <p:spPr>
          <a:xfrm>
            <a:off x="9441455" y="3914568"/>
            <a:ext cx="2750545" cy="584775"/>
          </a:xfrm>
          <a:prstGeom prst="rect">
            <a:avLst/>
          </a:prstGeom>
          <a:noFill/>
          <a:scene3d>
            <a:camera prst="perspectiveContrastingRightFacing"/>
            <a:lightRig rig="threePt" dir="t"/>
          </a:scene3d>
        </p:spPr>
        <p:txBody>
          <a:bodyPr wrap="square" rtlCol="0">
            <a:spAutoFit/>
          </a:bodyPr>
          <a:lstStyle/>
          <a:p>
            <a:r>
              <a:rPr lang="en-GB" sz="3200" dirty="0">
                <a:solidFill>
                  <a:srgbClr val="6600FF"/>
                </a:solidFill>
                <a:effectLst>
                  <a:outerShdw blurRad="38100" dist="38100" dir="2700000" algn="tl">
                    <a:srgbClr val="000000">
                      <a:alpha val="43137"/>
                    </a:srgbClr>
                  </a:outerShdw>
                </a:effectLst>
                <a:latin typeface="Arial Black" panose="020B0A04020102020204" pitchFamily="34" charset="0"/>
              </a:rPr>
              <a:t>Outcomes!</a:t>
            </a:r>
          </a:p>
        </p:txBody>
      </p:sp>
      <p:pic>
        <p:nvPicPr>
          <p:cNvPr id="8" name="Graphic 7" descr="Internet">
            <a:extLst>
              <a:ext uri="{FF2B5EF4-FFF2-40B4-BE49-F238E27FC236}">
                <a16:creationId xmlns:a16="http://schemas.microsoft.com/office/drawing/2014/main" id="{0BACE7F9-977B-A997-FFFA-6EF9E036FF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76357" y="4737774"/>
            <a:ext cx="1126660" cy="1126660"/>
          </a:xfrm>
          <a:prstGeom prst="rect">
            <a:avLst/>
          </a:prstGeom>
        </p:spPr>
      </p:pic>
      <p:sp>
        <p:nvSpPr>
          <p:cNvPr id="9" name="Title 1">
            <a:extLst>
              <a:ext uri="{FF2B5EF4-FFF2-40B4-BE49-F238E27FC236}">
                <a16:creationId xmlns:a16="http://schemas.microsoft.com/office/drawing/2014/main" id="{660A20F5-583A-1853-9123-9347753F9026}"/>
              </a:ext>
            </a:extLst>
          </p:cNvPr>
          <p:cNvSpPr>
            <a:spLocks noGrp="1"/>
          </p:cNvSpPr>
          <p:nvPr>
            <p:ph type="title"/>
          </p:nvPr>
        </p:nvSpPr>
        <p:spPr>
          <a:xfrm>
            <a:off x="769257" y="0"/>
            <a:ext cx="10972800" cy="1143000"/>
          </a:xfrm>
        </p:spPr>
        <p:txBody>
          <a:body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Four tips for effective hybrid leadership</a:t>
            </a:r>
            <a:br>
              <a:rPr lang="en-GB" b="1" dirty="0">
                <a:solidFill>
                  <a:schemeClr val="accent1">
                    <a:lumMod val="50000"/>
                  </a:schemeClr>
                </a:solidFill>
                <a:effectLst>
                  <a:outerShdw blurRad="38100" dist="38100" dir="2700000" algn="tl">
                    <a:srgbClr val="000000">
                      <a:alpha val="43137"/>
                    </a:srgbClr>
                  </a:outerShdw>
                </a:effectLst>
                <a:latin typeface="Outfit" pitchFamily="2" charset="0"/>
              </a:rPr>
            </a:br>
            <a:endParaRPr lang="en-GB" b="1" dirty="0">
              <a:solidFill>
                <a:schemeClr val="accent1">
                  <a:lumMod val="50000"/>
                </a:schemeClr>
              </a:solidFill>
              <a:effectLst>
                <a:outerShdw blurRad="38100" dist="38100" dir="2700000" algn="tl">
                  <a:srgbClr val="000000">
                    <a:alpha val="43137"/>
                  </a:srgbClr>
                </a:outerShdw>
              </a:effectLst>
              <a:latin typeface="Outfit" pitchFamily="2" charset="0"/>
            </a:endParaRPr>
          </a:p>
        </p:txBody>
      </p:sp>
    </p:spTree>
    <p:extLst>
      <p:ext uri="{BB962C8B-B14F-4D97-AF65-F5344CB8AC3E}">
        <p14:creationId xmlns:p14="http://schemas.microsoft.com/office/powerpoint/2010/main" val="403777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F38C5E-236F-4D56-D853-2803E0E25AD9}"/>
              </a:ext>
            </a:extLst>
          </p:cNvPr>
          <p:cNvPicPr>
            <a:picLocks noChangeAspect="1"/>
          </p:cNvPicPr>
          <p:nvPr/>
        </p:nvPicPr>
        <p:blipFill>
          <a:blip r:embed="rId3"/>
          <a:stretch>
            <a:fillRect/>
          </a:stretch>
        </p:blipFill>
        <p:spPr>
          <a:xfrm>
            <a:off x="6488349" y="2163157"/>
            <a:ext cx="5582463" cy="3645236"/>
          </a:xfrm>
          <a:prstGeom prst="rect">
            <a:avLst/>
          </a:prstGeom>
        </p:spPr>
      </p:pic>
      <p:sp>
        <p:nvSpPr>
          <p:cNvPr id="2" name="Title 1"/>
          <p:cNvSpPr>
            <a:spLocks noGrp="1"/>
          </p:cNvSpPr>
          <p:nvPr>
            <p:ph type="title"/>
          </p:nvPr>
        </p:nvSpPr>
        <p:spPr>
          <a:xfrm>
            <a:off x="769257" y="-167645"/>
            <a:ext cx="10972800" cy="1143000"/>
          </a:xfrm>
        </p:spPr>
        <p:txBody>
          <a:bodyPr>
            <a:normAutofit/>
          </a:body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1. Build Team Spirit</a:t>
            </a:r>
          </a:p>
        </p:txBody>
      </p:sp>
      <p:sp>
        <p:nvSpPr>
          <p:cNvPr id="3" name="Content Placeholder 2"/>
          <p:cNvSpPr>
            <a:spLocks noGrp="1"/>
          </p:cNvSpPr>
          <p:nvPr>
            <p:ph idx="1"/>
          </p:nvPr>
        </p:nvSpPr>
        <p:spPr>
          <a:xfrm>
            <a:off x="0" y="857135"/>
            <a:ext cx="10972800" cy="5143729"/>
          </a:xfrm>
        </p:spPr>
        <p:txBody>
          <a:bodyPr>
            <a:noAutofit/>
          </a:bodyPr>
          <a:lstStyle/>
          <a:p>
            <a:pPr lvl="1">
              <a:buFont typeface="Arial" panose="020B0604020202020204" pitchFamily="34" charset="0"/>
              <a:buChar char="•"/>
            </a:pPr>
            <a:r>
              <a:rPr lang="en-GB" sz="1800" dirty="0">
                <a:latin typeface="Outfit" pitchFamily="2" charset="0"/>
              </a:rPr>
              <a:t>Foster the belief </a:t>
            </a:r>
            <a:r>
              <a:rPr lang="en-GB" sz="1800" b="1" dirty="0">
                <a:latin typeface="Outfit" pitchFamily="2" charset="0"/>
              </a:rPr>
              <a:t>we are a team not a group of individuals</a:t>
            </a:r>
          </a:p>
          <a:p>
            <a:pPr lvl="2">
              <a:buFont typeface="Arial" panose="020B0604020202020204" pitchFamily="34" charset="0"/>
              <a:buChar char="•"/>
            </a:pPr>
            <a:r>
              <a:rPr lang="en-GB" sz="1600" dirty="0">
                <a:latin typeface="Outfit" pitchFamily="2" charset="0"/>
              </a:rPr>
              <a:t>Create </a:t>
            </a:r>
            <a:r>
              <a:rPr lang="en-GB" sz="1600" b="1" dirty="0">
                <a:latin typeface="Outfit" pitchFamily="2" charset="0"/>
              </a:rPr>
              <a:t>“Anchor days” </a:t>
            </a:r>
            <a:r>
              <a:rPr lang="en-GB" sz="1600" dirty="0">
                <a:latin typeface="Outfit" pitchFamily="2" charset="0"/>
              </a:rPr>
              <a:t>where you will all meet in person on a regular basis (monthly/Termly?) to encourage belonging</a:t>
            </a:r>
          </a:p>
          <a:p>
            <a:pPr lvl="1">
              <a:spcBef>
                <a:spcPts val="1200"/>
              </a:spcBef>
              <a:buFont typeface="Arial" panose="020B0604020202020204" pitchFamily="34" charset="0"/>
              <a:buChar char="•"/>
            </a:pPr>
            <a:r>
              <a:rPr lang="en-GB" sz="1800" dirty="0">
                <a:latin typeface="Outfit" pitchFamily="2" charset="0"/>
              </a:rPr>
              <a:t>Find opportunities for </a:t>
            </a:r>
            <a:r>
              <a:rPr lang="en-GB" sz="1800" b="1" dirty="0">
                <a:latin typeface="Outfit" pitchFamily="2" charset="0"/>
              </a:rPr>
              <a:t>collaborative working</a:t>
            </a:r>
          </a:p>
          <a:p>
            <a:pPr lvl="2">
              <a:buFont typeface="Arial" panose="020B0604020202020204" pitchFamily="34" charset="0"/>
              <a:buChar char="•"/>
            </a:pPr>
            <a:r>
              <a:rPr lang="en-GB" sz="1600" dirty="0">
                <a:latin typeface="Outfit" pitchFamily="2" charset="0"/>
              </a:rPr>
              <a:t>This may include using </a:t>
            </a:r>
            <a:r>
              <a:rPr lang="en-GB" sz="1600" b="1" dirty="0">
                <a:latin typeface="Outfit" pitchFamily="2" charset="0"/>
              </a:rPr>
              <a:t>appropriate technology </a:t>
            </a:r>
            <a:r>
              <a:rPr lang="en-GB" sz="1600" dirty="0">
                <a:latin typeface="Outfit" pitchFamily="2" charset="0"/>
              </a:rPr>
              <a:t>to work across </a:t>
            </a:r>
          </a:p>
          <a:p>
            <a:pPr marL="914400" lvl="2" indent="0">
              <a:buNone/>
            </a:pPr>
            <a:r>
              <a:rPr lang="en-GB" sz="1600" dirty="0">
                <a:latin typeface="Outfit" pitchFamily="2" charset="0"/>
              </a:rPr>
              <a:t>    physical boundaries (SharePoint, One Drive, Yammer, Teams, </a:t>
            </a:r>
          </a:p>
          <a:p>
            <a:pPr marL="914400" lvl="2" indent="0">
              <a:buNone/>
            </a:pPr>
            <a:r>
              <a:rPr lang="en-GB" sz="1600" dirty="0">
                <a:latin typeface="Outfit" pitchFamily="2" charset="0"/>
              </a:rPr>
              <a:t>    Padlet, MURAL etc)</a:t>
            </a:r>
          </a:p>
          <a:p>
            <a:pPr lvl="2">
              <a:buFont typeface="Arial" panose="020B0604020202020204" pitchFamily="34" charset="0"/>
              <a:buChar char="•"/>
            </a:pPr>
            <a:r>
              <a:rPr lang="en-GB" sz="1600" dirty="0">
                <a:latin typeface="Outfit" pitchFamily="2" charset="0"/>
              </a:rPr>
              <a:t>Consider how you make meetings or workshops more </a:t>
            </a:r>
          </a:p>
          <a:p>
            <a:pPr marL="914400" lvl="2" indent="0">
              <a:buNone/>
            </a:pPr>
            <a:r>
              <a:rPr lang="en-GB" sz="1600" dirty="0">
                <a:latin typeface="Outfit" pitchFamily="2" charset="0"/>
              </a:rPr>
              <a:t>     inclusive and increase engagement and </a:t>
            </a:r>
            <a:r>
              <a:rPr lang="en-GB" sz="1600" dirty="0" err="1">
                <a:latin typeface="Outfit" pitchFamily="2" charset="0"/>
              </a:rPr>
              <a:t>connection.</a:t>
            </a:r>
            <a:r>
              <a:rPr lang="en-GB" sz="1600" baseline="30000" dirty="0" err="1">
                <a:latin typeface="Outfit" pitchFamily="2" charset="0"/>
              </a:rPr>
              <a:t>a</a:t>
            </a:r>
            <a:r>
              <a:rPr lang="en-GB" sz="1600" dirty="0">
                <a:latin typeface="Outfit" pitchFamily="2" charset="0"/>
              </a:rPr>
              <a:t>  </a:t>
            </a:r>
          </a:p>
          <a:p>
            <a:pPr lvl="2">
              <a:buFont typeface="Arial" panose="020B0604020202020204" pitchFamily="34" charset="0"/>
              <a:buChar char="•"/>
            </a:pPr>
            <a:r>
              <a:rPr lang="en-GB" sz="1600" dirty="0">
                <a:latin typeface="Outfit" pitchFamily="2" charset="0"/>
              </a:rPr>
              <a:t>Use the 6 modes of working to structure working and </a:t>
            </a:r>
          </a:p>
          <a:p>
            <a:pPr marL="914400" lvl="2" indent="0">
              <a:buNone/>
            </a:pPr>
            <a:r>
              <a:rPr lang="en-GB" sz="1600" dirty="0">
                <a:latin typeface="Outfit" pitchFamily="2" charset="0"/>
              </a:rPr>
              <a:t>     collaboration time.</a:t>
            </a:r>
            <a:r>
              <a:rPr lang="en-GB" sz="1600" baseline="30000" dirty="0">
                <a:latin typeface="Outfit" pitchFamily="2" charset="0"/>
              </a:rPr>
              <a:t> b</a:t>
            </a:r>
          </a:p>
          <a:p>
            <a:pPr lvl="2"/>
            <a:r>
              <a:rPr lang="en-GB" sz="1600" dirty="0">
                <a:latin typeface="Outfit" pitchFamily="2" charset="0"/>
              </a:rPr>
              <a:t>Work digitally first and asynchronously (where possible)</a:t>
            </a:r>
            <a:r>
              <a:rPr lang="en-GB" sz="1600" baseline="30000" dirty="0">
                <a:latin typeface="Outfit" pitchFamily="2" charset="0"/>
              </a:rPr>
              <a:t> </a:t>
            </a:r>
            <a:r>
              <a:rPr lang="en-GB" sz="1600" baseline="30000" dirty="0" err="1">
                <a:latin typeface="Outfit" pitchFamily="2" charset="0"/>
              </a:rPr>
              <a:t>b,c</a:t>
            </a:r>
            <a:endParaRPr lang="en-GB" sz="1600" baseline="30000" dirty="0">
              <a:latin typeface="Outfit" pitchFamily="2" charset="0"/>
            </a:endParaRPr>
          </a:p>
          <a:p>
            <a:pPr lvl="2"/>
            <a:r>
              <a:rPr lang="en-GB" sz="1600" dirty="0">
                <a:latin typeface="Outfit" pitchFamily="2" charset="0"/>
              </a:rPr>
              <a:t>Ensure team feel represented, able to fully participate and </a:t>
            </a:r>
          </a:p>
          <a:p>
            <a:pPr marL="914400" lvl="2" indent="0">
              <a:buNone/>
            </a:pPr>
            <a:r>
              <a:rPr lang="en-GB" sz="1600" dirty="0">
                <a:latin typeface="Outfit" pitchFamily="2" charset="0"/>
              </a:rPr>
              <a:t>     highlight teams shared responsibility to each </a:t>
            </a:r>
            <a:r>
              <a:rPr lang="en-GB" sz="1600" dirty="0" err="1">
                <a:latin typeface="Outfit" pitchFamily="2" charset="0"/>
              </a:rPr>
              <a:t>other.</a:t>
            </a:r>
            <a:r>
              <a:rPr lang="en-GB" sz="1600" baseline="30000" dirty="0" err="1">
                <a:latin typeface="Outfit" pitchFamily="2" charset="0"/>
              </a:rPr>
              <a:t>d</a:t>
            </a:r>
            <a:endParaRPr lang="en-GB" sz="1600" dirty="0">
              <a:latin typeface="Outfit" pitchFamily="2" charset="0"/>
            </a:endParaRPr>
          </a:p>
          <a:p>
            <a:pPr lvl="1">
              <a:spcBef>
                <a:spcPts val="1200"/>
              </a:spcBef>
              <a:spcAft>
                <a:spcPts val="600"/>
              </a:spcAft>
              <a:buFont typeface="Arial" panose="020B0604020202020204" pitchFamily="34" charset="0"/>
              <a:buChar char="•"/>
            </a:pPr>
            <a:r>
              <a:rPr lang="en-GB" sz="1800" b="1" dirty="0">
                <a:latin typeface="Outfit" pitchFamily="2" charset="0"/>
              </a:rPr>
              <a:t>Look after yourself </a:t>
            </a:r>
            <a:r>
              <a:rPr lang="en-GB" sz="1800" dirty="0">
                <a:latin typeface="Outfit" pitchFamily="2" charset="0"/>
              </a:rPr>
              <a:t>and your team</a:t>
            </a:r>
            <a:endParaRPr lang="en-GB" sz="1800" b="1" dirty="0">
              <a:latin typeface="Outfit" pitchFamily="2" charset="0"/>
            </a:endParaRPr>
          </a:p>
          <a:p>
            <a:pPr lvl="2">
              <a:spcBef>
                <a:spcPts val="0"/>
              </a:spcBef>
              <a:spcAft>
                <a:spcPts val="600"/>
              </a:spcAft>
            </a:pPr>
            <a:r>
              <a:rPr lang="en-GB" sz="1600" dirty="0">
                <a:latin typeface="Outfit" pitchFamily="2" charset="0"/>
              </a:rPr>
              <a:t>Keep considering your own wellbeing.</a:t>
            </a:r>
          </a:p>
          <a:p>
            <a:pPr lvl="2">
              <a:spcBef>
                <a:spcPts val="0"/>
              </a:spcBef>
              <a:spcAft>
                <a:spcPts val="600"/>
              </a:spcAft>
            </a:pPr>
            <a:r>
              <a:rPr lang="en-GB" sz="1600" dirty="0">
                <a:latin typeface="Outfit" pitchFamily="2" charset="0"/>
              </a:rPr>
              <a:t>Set realistic hours and prioritise tasks, so that your workload is sustainable.   </a:t>
            </a:r>
          </a:p>
          <a:p>
            <a:pPr lvl="2">
              <a:spcBef>
                <a:spcPts val="0"/>
              </a:spcBef>
              <a:spcAft>
                <a:spcPts val="600"/>
              </a:spcAft>
            </a:pPr>
            <a:r>
              <a:rPr lang="en-GB" sz="1600" dirty="0">
                <a:latin typeface="Outfit" pitchFamily="2" charset="0"/>
              </a:rPr>
              <a:t>Stay in touch regularly.</a:t>
            </a:r>
          </a:p>
        </p:txBody>
      </p:sp>
      <p:pic>
        <p:nvPicPr>
          <p:cNvPr id="4" name="Picture 3" descr="Icon&#10;&#10;Description automatically generated">
            <a:extLst>
              <a:ext uri="{FF2B5EF4-FFF2-40B4-BE49-F238E27FC236}">
                <a16:creationId xmlns:a16="http://schemas.microsoft.com/office/drawing/2014/main" id="{C3BB0350-C7AE-445C-AA14-8B1341C96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945" y="114071"/>
            <a:ext cx="1491762" cy="1143000"/>
          </a:xfrm>
          <a:prstGeom prst="rect">
            <a:avLst/>
          </a:prstGeom>
        </p:spPr>
      </p:pic>
      <p:sp>
        <p:nvSpPr>
          <p:cNvPr id="5" name="TextBox 4">
            <a:extLst>
              <a:ext uri="{FF2B5EF4-FFF2-40B4-BE49-F238E27FC236}">
                <a16:creationId xmlns:a16="http://schemas.microsoft.com/office/drawing/2014/main" id="{B86573EF-C04C-822A-7AD6-ADF3ABBC3A60}"/>
              </a:ext>
            </a:extLst>
          </p:cNvPr>
          <p:cNvSpPr txBox="1"/>
          <p:nvPr/>
        </p:nvSpPr>
        <p:spPr>
          <a:xfrm>
            <a:off x="8936794" y="5865733"/>
            <a:ext cx="3134017" cy="400110"/>
          </a:xfrm>
          <a:prstGeom prst="rect">
            <a:avLst/>
          </a:prstGeom>
          <a:noFill/>
        </p:spPr>
        <p:txBody>
          <a:bodyPr wrap="square" rtlCol="0">
            <a:spAutoFit/>
          </a:bodyPr>
          <a:lstStyle/>
          <a:p>
            <a:r>
              <a:rPr lang="en-GB" sz="1000" dirty="0">
                <a:hlinkClick r:id="rId5"/>
              </a:rPr>
              <a:t>https://www.fearlessculture.design/blog-posts/how-to-collaborate-effectively-if-your-team-is-remote-or-hybrid</a:t>
            </a:r>
            <a:r>
              <a:rPr lang="en-GB" sz="1000" dirty="0"/>
              <a:t> </a:t>
            </a:r>
          </a:p>
        </p:txBody>
      </p:sp>
      <p:sp>
        <p:nvSpPr>
          <p:cNvPr id="6" name="TextBox 5">
            <a:extLst>
              <a:ext uri="{FF2B5EF4-FFF2-40B4-BE49-F238E27FC236}">
                <a16:creationId xmlns:a16="http://schemas.microsoft.com/office/drawing/2014/main" id="{6929B15B-C096-8F8F-26AF-C4ACA87D67E2}"/>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1047661048"/>
      </p:ext>
    </p:extLst>
  </p:cSld>
  <p:clrMapOvr>
    <a:masterClrMapping/>
  </p:clrMapOvr>
</p:sld>
</file>

<file path=ppt/theme/theme1.xml><?xml version="1.0" encoding="utf-8"?>
<a:theme xmlns:a="http://schemas.openxmlformats.org/drawingml/2006/main" name="HR PPoint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AF7EF18FCDF34DA9F1E51955881457" ma:contentTypeVersion="17" ma:contentTypeDescription="Create a new document." ma:contentTypeScope="" ma:versionID="a87f5b4f295a72c462dab3c84f0e2093">
  <xsd:schema xmlns:xsd="http://www.w3.org/2001/XMLSchema" xmlns:xs="http://www.w3.org/2001/XMLSchema" xmlns:p="http://schemas.microsoft.com/office/2006/metadata/properties" xmlns:ns2="32dbb98a-3edd-4945-b26c-c46a2ddcad5a" xmlns:ns3="6ed4b2e2-97fb-495f-a5ee-41e226b36eb9" targetNamespace="http://schemas.microsoft.com/office/2006/metadata/properties" ma:root="true" ma:fieldsID="449f4114fbaa379d7d69b76a088e45dd" ns2:_="" ns3:_="">
    <xsd:import namespace="32dbb98a-3edd-4945-b26c-c46a2ddcad5a"/>
    <xsd:import namespace="6ed4b2e2-97fb-495f-a5ee-41e226b36e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dbb98a-3edd-4945-b26c-c46a2ddca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d4b2e2-97fb-495f-a5ee-41e226b36e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c91d36-a688-4a9d-b1eb-59eb576d2943}" ma:internalName="TaxCatchAll" ma:showField="CatchAllData" ma:web="6ed4b2e2-97fb-495f-a5ee-41e226b36e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dbb98a-3edd-4945-b26c-c46a2ddcad5a">
      <Terms xmlns="http://schemas.microsoft.com/office/infopath/2007/PartnerControls"/>
    </lcf76f155ced4ddcb4097134ff3c332f>
    <TaxCatchAll xmlns="6ed4b2e2-97fb-495f-a5ee-41e226b36eb9" xsi:nil="true"/>
    <SharedWithUsers xmlns="6ed4b2e2-97fb-495f-a5ee-41e226b36eb9">
      <UserInfo>
        <DisplayName/>
        <AccountId xsi:nil="true"/>
        <AccountType/>
      </UserInfo>
    </SharedWithUsers>
    <MediaLengthInSeconds xmlns="32dbb98a-3edd-4945-b26c-c46a2ddcad5a" xsi:nil="true"/>
  </documentManagement>
</p:properties>
</file>

<file path=customXml/itemProps1.xml><?xml version="1.0" encoding="utf-8"?>
<ds:datastoreItem xmlns:ds="http://schemas.openxmlformats.org/officeDocument/2006/customXml" ds:itemID="{09F774B8-197E-4482-A554-05363A36B926}">
  <ds:schemaRefs>
    <ds:schemaRef ds:uri="http://schemas.microsoft.com/sharepoint/v3/contenttype/forms"/>
  </ds:schemaRefs>
</ds:datastoreItem>
</file>

<file path=customXml/itemProps2.xml><?xml version="1.0" encoding="utf-8"?>
<ds:datastoreItem xmlns:ds="http://schemas.openxmlformats.org/officeDocument/2006/customXml" ds:itemID="{08F87BF0-63FA-4E63-9FDF-6B7E101A6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dbb98a-3edd-4945-b26c-c46a2ddcad5a"/>
    <ds:schemaRef ds:uri="6ed4b2e2-97fb-495f-a5ee-41e226b36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2F6839-F087-42D5-97B7-E8D58C7CE640}">
  <ds:schemaRefs>
    <ds:schemaRef ds:uri="http://purl.org/dc/terms/"/>
    <ds:schemaRef ds:uri="http://schemas.microsoft.com/office/2006/metadata/properties"/>
    <ds:schemaRef ds:uri="http://schemas.microsoft.com/office/infopath/2007/PartnerControls"/>
    <ds:schemaRef ds:uri="http://schemas.openxmlformats.org/package/2006/metadata/core-properties"/>
    <ds:schemaRef ds:uri="6ed4b2e2-97fb-495f-a5ee-41e226b36eb9"/>
    <ds:schemaRef ds:uri="http://purl.org/dc/elements/1.1/"/>
    <ds:schemaRef ds:uri="32dbb98a-3edd-4945-b26c-c46a2ddcad5a"/>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 corporate</Template>
  <TotalTime>2376</TotalTime>
  <Words>7423</Words>
  <Application>Microsoft Office PowerPoint</Application>
  <PresentationFormat>Widescreen</PresentationFormat>
  <Paragraphs>536</Paragraphs>
  <Slides>25</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Black</vt:lpstr>
      <vt:lpstr>Calibri</vt:lpstr>
      <vt:lpstr>Courier New</vt:lpstr>
      <vt:lpstr>Gotham A</vt:lpstr>
      <vt:lpstr>Outfit</vt:lpstr>
      <vt:lpstr>Outfit Medium</vt:lpstr>
      <vt:lpstr>Outfit Semi Bold</vt:lpstr>
      <vt:lpstr>Spectral</vt:lpstr>
      <vt:lpstr>Spectral-Light</vt:lpstr>
      <vt:lpstr>Wingdings</vt:lpstr>
      <vt:lpstr>HR PPoint final</vt:lpstr>
      <vt:lpstr>Leading and managing hybrid teams  Slideshow with notes pages  People Development August 2023  </vt:lpstr>
      <vt:lpstr>Using this resource pack</vt:lpstr>
      <vt:lpstr>What are the issues still?</vt:lpstr>
      <vt:lpstr>What does Hybrid mean….The Place-Time Axes</vt:lpstr>
      <vt:lpstr>So…what are the known challenges with Hybrid Working?</vt:lpstr>
      <vt:lpstr>PowerPoint Presentation</vt:lpstr>
      <vt:lpstr>What people* say are their top needs</vt:lpstr>
      <vt:lpstr>Four tips for effective hybrid leadership </vt:lpstr>
      <vt:lpstr>1. Build Team Spirit</vt:lpstr>
      <vt:lpstr>PowerPoint Presentation</vt:lpstr>
      <vt:lpstr>PowerPoint Presentation</vt:lpstr>
      <vt:lpstr>PowerPoint Presentation</vt:lpstr>
      <vt:lpstr>In summary: to make hybrid working work for your team…</vt:lpstr>
      <vt:lpstr>Further exploration of topics</vt:lpstr>
      <vt:lpstr>PowerPoint Presentation</vt:lpstr>
      <vt:lpstr>CIPD (2021) tips1</vt:lpstr>
      <vt:lpstr>Challenges of hybrid working: evidence base and published discussions</vt:lpstr>
      <vt:lpstr>PowerPoint Presentation</vt:lpstr>
      <vt:lpstr>PowerPoint Presentation</vt:lpstr>
      <vt:lpstr>PowerPoint Presentation</vt:lpstr>
      <vt:lpstr>Leading remotely: being positive and compassionate </vt:lpstr>
      <vt:lpstr>Other resources</vt:lpstr>
      <vt:lpstr>Useful reading/viewing</vt:lpstr>
      <vt:lpstr>PowerPoint Presentation</vt:lpstr>
      <vt:lpstr>Further queries? If you have questions or require further guidance on the support resources provided here, you can contact People Development at peopledevelopment@exeter.ac.uk     This is an evolving document, so please do send us any resources that you feel would benefit your colleagues and we’ll look to include them.</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PDR Reviewee Training</dc:title>
  <dc:creator>University of Exeter</dc:creator>
  <cp:lastModifiedBy>Betts, Clive</cp:lastModifiedBy>
  <cp:revision>133</cp:revision>
  <cp:lastPrinted>2023-02-21T08:16:01Z</cp:lastPrinted>
  <dcterms:created xsi:type="dcterms:W3CDTF">2012-04-05T09:53:23Z</dcterms:created>
  <dcterms:modified xsi:type="dcterms:W3CDTF">2023-08-18T13:56:37Z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0x010100AEAF7EF18FCDF34DA9F1E51955881457</vt:lpwstr>
  </property>
  <property fmtid="{D5CDD505-2E9C-101B-9397-08002B2CF9AE}" pid="3" name="MediaServiceImageTags">
    <vt:lpwstr/>
  </property>
  <property fmtid="{D5CDD505-2E9C-101B-9397-08002B2CF9AE}" pid="4" name="Order">
    <vt:r8>2257700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