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281" r:id="rId6"/>
    <p:sldId id="294" r:id="rId7"/>
    <p:sldId id="295" r:id="rId8"/>
    <p:sldId id="296" r:id="rId9"/>
    <p:sldId id="297" r:id="rId10"/>
    <p:sldId id="299" r:id="rId11"/>
    <p:sldId id="304" r:id="rId12"/>
    <p:sldId id="301" r:id="rId13"/>
    <p:sldId id="302" r:id="rId14"/>
    <p:sldId id="303"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C3391B-577D-E699-A5B7-C381576D3CFB}" v="1" dt="2025-07-21T11:31:05.672"/>
    <p1510:client id="{9F71C7D6-348B-A207-0489-F00FC90BAB63}" v="3" dt="2025-07-21T09:31:11.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A7E45-CA50-4C42-8BA6-0A768A2659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3B1808-6503-44E9-9E6B-5C46085F7FC5}">
      <dgm:prSet/>
      <dgm:spPr/>
      <dgm:t>
        <a:bodyPr/>
        <a:lstStyle/>
        <a:p>
          <a:r>
            <a:rPr lang="en-GB"/>
            <a:t>Welcome!</a:t>
          </a:r>
          <a:r>
            <a:rPr lang="en-US"/>
            <a:t>​</a:t>
          </a:r>
        </a:p>
      </dgm:t>
    </dgm:pt>
    <dgm:pt modelId="{705E5E39-C7FB-466C-8214-61547EBCFBDC}" type="parTrans" cxnId="{87BAD41D-E6FD-419F-AA32-D1D7BA6E3B6D}">
      <dgm:prSet/>
      <dgm:spPr/>
      <dgm:t>
        <a:bodyPr/>
        <a:lstStyle/>
        <a:p>
          <a:endParaRPr lang="en-US"/>
        </a:p>
      </dgm:t>
    </dgm:pt>
    <dgm:pt modelId="{92A72B05-60ED-48B6-B9C5-3CE36AFC67CC}" type="sibTrans" cxnId="{87BAD41D-E6FD-419F-AA32-D1D7BA6E3B6D}">
      <dgm:prSet/>
      <dgm:spPr/>
      <dgm:t>
        <a:bodyPr/>
        <a:lstStyle/>
        <a:p>
          <a:endParaRPr lang="en-US"/>
        </a:p>
      </dgm:t>
    </dgm:pt>
    <dgm:pt modelId="{A9D3CF6F-BB59-43BD-9353-4CAA0C880515}">
      <dgm:prSet/>
      <dgm:spPr/>
      <dgm:t>
        <a:bodyPr/>
        <a:lstStyle/>
        <a:p>
          <a:r>
            <a:rPr lang="en-GB"/>
            <a:t>The presentation with links included will be made available on the International Welcome Programme website next week</a:t>
          </a:r>
          <a:endParaRPr lang="en-US"/>
        </a:p>
      </dgm:t>
    </dgm:pt>
    <dgm:pt modelId="{2EB23C9E-667B-44C9-8ACF-9D5437B413A7}" type="parTrans" cxnId="{5E4B9365-3FA0-48EF-AAAC-1E4B905069A6}">
      <dgm:prSet/>
      <dgm:spPr/>
      <dgm:t>
        <a:bodyPr/>
        <a:lstStyle/>
        <a:p>
          <a:endParaRPr lang="en-US"/>
        </a:p>
      </dgm:t>
    </dgm:pt>
    <dgm:pt modelId="{3A443FEE-50E6-4E1A-8A82-F45F4A21F7ED}" type="sibTrans" cxnId="{5E4B9365-3FA0-48EF-AAAC-1E4B905069A6}">
      <dgm:prSet/>
      <dgm:spPr/>
      <dgm:t>
        <a:bodyPr/>
        <a:lstStyle/>
        <a:p>
          <a:endParaRPr lang="en-US"/>
        </a:p>
      </dgm:t>
    </dgm:pt>
    <dgm:pt modelId="{DFAE9883-65D3-43B1-BE96-E2E6AA104514}">
      <dgm:prSet/>
      <dgm:spPr/>
      <dgm:t>
        <a:bodyPr/>
        <a:lstStyle/>
        <a:p>
          <a:r>
            <a:rPr lang="en-GB"/>
            <a:t>You can ask questions at the end of the presentation​</a:t>
          </a:r>
          <a:endParaRPr lang="en-US"/>
        </a:p>
      </dgm:t>
    </dgm:pt>
    <dgm:pt modelId="{A4127325-D6EC-4593-8A48-A267C91A022D}" type="parTrans" cxnId="{1B55685A-914B-4639-89A1-5F9BFA50116D}">
      <dgm:prSet/>
      <dgm:spPr/>
      <dgm:t>
        <a:bodyPr/>
        <a:lstStyle/>
        <a:p>
          <a:endParaRPr lang="en-US"/>
        </a:p>
      </dgm:t>
    </dgm:pt>
    <dgm:pt modelId="{196B31F8-AF4B-4297-A0C4-F9327B7EB664}" type="sibTrans" cxnId="{1B55685A-914B-4639-89A1-5F9BFA50116D}">
      <dgm:prSet/>
      <dgm:spPr/>
      <dgm:t>
        <a:bodyPr/>
        <a:lstStyle/>
        <a:p>
          <a:endParaRPr lang="en-US"/>
        </a:p>
      </dgm:t>
    </dgm:pt>
    <dgm:pt modelId="{2DDD078D-252F-48D7-A522-BB4D1E396030}" type="pres">
      <dgm:prSet presAssocID="{605A7E45-CA50-4C42-8BA6-0A768A2659A5}" presName="root" presStyleCnt="0">
        <dgm:presLayoutVars>
          <dgm:dir/>
          <dgm:resizeHandles val="exact"/>
        </dgm:presLayoutVars>
      </dgm:prSet>
      <dgm:spPr/>
    </dgm:pt>
    <dgm:pt modelId="{A9FBBC02-9A7F-48E8-9595-FAA62E056E1D}" type="pres">
      <dgm:prSet presAssocID="{8A3B1808-6503-44E9-9E6B-5C46085F7FC5}" presName="compNode" presStyleCnt="0"/>
      <dgm:spPr/>
    </dgm:pt>
    <dgm:pt modelId="{43617C3D-387B-4E1B-BB90-98666AB8B015}" type="pres">
      <dgm:prSet presAssocID="{8A3B1808-6503-44E9-9E6B-5C46085F7FC5}" presName="bgRect" presStyleLbl="bgShp" presStyleIdx="0" presStyleCnt="3"/>
      <dgm:spPr/>
    </dgm:pt>
    <dgm:pt modelId="{52119334-3777-43CF-BA3B-956B7AB4FFE0}" type="pres">
      <dgm:prSet presAssocID="{8A3B1808-6503-44E9-9E6B-5C46085F7F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90780810-E452-4AD2-A345-619D16361564}" type="pres">
      <dgm:prSet presAssocID="{8A3B1808-6503-44E9-9E6B-5C46085F7FC5}" presName="spaceRect" presStyleCnt="0"/>
      <dgm:spPr/>
    </dgm:pt>
    <dgm:pt modelId="{3AAF14EC-710D-4676-BFE7-09924D9F29D8}" type="pres">
      <dgm:prSet presAssocID="{8A3B1808-6503-44E9-9E6B-5C46085F7FC5}" presName="parTx" presStyleLbl="revTx" presStyleIdx="0" presStyleCnt="3">
        <dgm:presLayoutVars>
          <dgm:chMax val="0"/>
          <dgm:chPref val="0"/>
        </dgm:presLayoutVars>
      </dgm:prSet>
      <dgm:spPr/>
    </dgm:pt>
    <dgm:pt modelId="{3C4E55FA-BD59-4F89-BFD2-884C97FCCEC5}" type="pres">
      <dgm:prSet presAssocID="{92A72B05-60ED-48B6-B9C5-3CE36AFC67CC}" presName="sibTrans" presStyleCnt="0"/>
      <dgm:spPr/>
    </dgm:pt>
    <dgm:pt modelId="{71EAE972-246C-45D9-A6C6-E905A8CE70AC}" type="pres">
      <dgm:prSet presAssocID="{A9D3CF6F-BB59-43BD-9353-4CAA0C880515}" presName="compNode" presStyleCnt="0"/>
      <dgm:spPr/>
    </dgm:pt>
    <dgm:pt modelId="{59AF78BD-B96D-4B2D-A1E5-E610D8ABA9FC}" type="pres">
      <dgm:prSet presAssocID="{A9D3CF6F-BB59-43BD-9353-4CAA0C880515}" presName="bgRect" presStyleLbl="bgShp" presStyleIdx="1" presStyleCnt="3"/>
      <dgm:spPr/>
    </dgm:pt>
    <dgm:pt modelId="{7DD46417-4726-4414-9649-3447D170AC43}" type="pres">
      <dgm:prSet presAssocID="{A9D3CF6F-BB59-43BD-9353-4CAA0C8805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a:ext>
      </dgm:extLst>
    </dgm:pt>
    <dgm:pt modelId="{8A3CD372-F126-4888-BCF8-D128F958A9CE}" type="pres">
      <dgm:prSet presAssocID="{A9D3CF6F-BB59-43BD-9353-4CAA0C880515}" presName="spaceRect" presStyleCnt="0"/>
      <dgm:spPr/>
    </dgm:pt>
    <dgm:pt modelId="{2228C2AB-3B27-439B-BD4F-B2352949A788}" type="pres">
      <dgm:prSet presAssocID="{A9D3CF6F-BB59-43BD-9353-4CAA0C880515}" presName="parTx" presStyleLbl="revTx" presStyleIdx="1" presStyleCnt="3">
        <dgm:presLayoutVars>
          <dgm:chMax val="0"/>
          <dgm:chPref val="0"/>
        </dgm:presLayoutVars>
      </dgm:prSet>
      <dgm:spPr/>
    </dgm:pt>
    <dgm:pt modelId="{2C7D6BDB-3C70-4494-9972-E321888063D1}" type="pres">
      <dgm:prSet presAssocID="{3A443FEE-50E6-4E1A-8A82-F45F4A21F7ED}" presName="sibTrans" presStyleCnt="0"/>
      <dgm:spPr/>
    </dgm:pt>
    <dgm:pt modelId="{3FC1E06D-75CF-4E25-9AA8-C1DFD2984759}" type="pres">
      <dgm:prSet presAssocID="{DFAE9883-65D3-43B1-BE96-E2E6AA104514}" presName="compNode" presStyleCnt="0"/>
      <dgm:spPr/>
    </dgm:pt>
    <dgm:pt modelId="{BC4BD9C2-20F7-4886-8336-0C8A43656A5E}" type="pres">
      <dgm:prSet presAssocID="{DFAE9883-65D3-43B1-BE96-E2E6AA104514}" presName="bgRect" presStyleLbl="bgShp" presStyleIdx="2" presStyleCnt="3"/>
      <dgm:spPr/>
    </dgm:pt>
    <dgm:pt modelId="{36D52A8E-1EB5-4E8C-88E7-9EA635484048}" type="pres">
      <dgm:prSet presAssocID="{DFAE9883-65D3-43B1-BE96-E2E6AA10451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F7B47BE9-7139-4336-B9AA-F1B53875A30D}" type="pres">
      <dgm:prSet presAssocID="{DFAE9883-65D3-43B1-BE96-E2E6AA104514}" presName="spaceRect" presStyleCnt="0"/>
      <dgm:spPr/>
    </dgm:pt>
    <dgm:pt modelId="{C542FCB8-71AF-44D4-B42A-B8162821D1D7}" type="pres">
      <dgm:prSet presAssocID="{DFAE9883-65D3-43B1-BE96-E2E6AA104514}" presName="parTx" presStyleLbl="revTx" presStyleIdx="2" presStyleCnt="3">
        <dgm:presLayoutVars>
          <dgm:chMax val="0"/>
          <dgm:chPref val="0"/>
        </dgm:presLayoutVars>
      </dgm:prSet>
      <dgm:spPr/>
    </dgm:pt>
  </dgm:ptLst>
  <dgm:cxnLst>
    <dgm:cxn modelId="{1CA0261D-B0B4-41C1-8D72-74B8D58DAE22}" type="presOf" srcId="{A9D3CF6F-BB59-43BD-9353-4CAA0C880515}" destId="{2228C2AB-3B27-439B-BD4F-B2352949A788}" srcOrd="0" destOrd="0" presId="urn:microsoft.com/office/officeart/2018/2/layout/IconVerticalSolidList"/>
    <dgm:cxn modelId="{87BAD41D-E6FD-419F-AA32-D1D7BA6E3B6D}" srcId="{605A7E45-CA50-4C42-8BA6-0A768A2659A5}" destId="{8A3B1808-6503-44E9-9E6B-5C46085F7FC5}" srcOrd="0" destOrd="0" parTransId="{705E5E39-C7FB-466C-8214-61547EBCFBDC}" sibTransId="{92A72B05-60ED-48B6-B9C5-3CE36AFC67CC}"/>
    <dgm:cxn modelId="{C692D423-6AE5-477D-BB8E-E9B63CD868FB}" type="presOf" srcId="{8A3B1808-6503-44E9-9E6B-5C46085F7FC5}" destId="{3AAF14EC-710D-4676-BFE7-09924D9F29D8}" srcOrd="0" destOrd="0" presId="urn:microsoft.com/office/officeart/2018/2/layout/IconVerticalSolidList"/>
    <dgm:cxn modelId="{5E4B9365-3FA0-48EF-AAAC-1E4B905069A6}" srcId="{605A7E45-CA50-4C42-8BA6-0A768A2659A5}" destId="{A9D3CF6F-BB59-43BD-9353-4CAA0C880515}" srcOrd="1" destOrd="0" parTransId="{2EB23C9E-667B-44C9-8ACF-9D5437B413A7}" sibTransId="{3A443FEE-50E6-4E1A-8A82-F45F4A21F7ED}"/>
    <dgm:cxn modelId="{8DD5EB69-957D-4446-ADF8-2CE1C1F2D277}" type="presOf" srcId="{605A7E45-CA50-4C42-8BA6-0A768A2659A5}" destId="{2DDD078D-252F-48D7-A522-BB4D1E396030}" srcOrd="0" destOrd="0" presId="urn:microsoft.com/office/officeart/2018/2/layout/IconVerticalSolidList"/>
    <dgm:cxn modelId="{1B55685A-914B-4639-89A1-5F9BFA50116D}" srcId="{605A7E45-CA50-4C42-8BA6-0A768A2659A5}" destId="{DFAE9883-65D3-43B1-BE96-E2E6AA104514}" srcOrd="2" destOrd="0" parTransId="{A4127325-D6EC-4593-8A48-A267C91A022D}" sibTransId="{196B31F8-AF4B-4297-A0C4-F9327B7EB664}"/>
    <dgm:cxn modelId="{143CFBF7-97AC-4D5C-9D7F-197051DCBA64}" type="presOf" srcId="{DFAE9883-65D3-43B1-BE96-E2E6AA104514}" destId="{C542FCB8-71AF-44D4-B42A-B8162821D1D7}" srcOrd="0" destOrd="0" presId="urn:microsoft.com/office/officeart/2018/2/layout/IconVerticalSolidList"/>
    <dgm:cxn modelId="{C87D087A-0859-4FCD-BB12-00F9E1211B94}" type="presParOf" srcId="{2DDD078D-252F-48D7-A522-BB4D1E396030}" destId="{A9FBBC02-9A7F-48E8-9595-FAA62E056E1D}" srcOrd="0" destOrd="0" presId="urn:microsoft.com/office/officeart/2018/2/layout/IconVerticalSolidList"/>
    <dgm:cxn modelId="{82463165-C4AC-43B4-BE5C-B142696B082A}" type="presParOf" srcId="{A9FBBC02-9A7F-48E8-9595-FAA62E056E1D}" destId="{43617C3D-387B-4E1B-BB90-98666AB8B015}" srcOrd="0" destOrd="0" presId="urn:microsoft.com/office/officeart/2018/2/layout/IconVerticalSolidList"/>
    <dgm:cxn modelId="{17379AF6-1D4A-40ED-9B1A-748BAFA509B2}" type="presParOf" srcId="{A9FBBC02-9A7F-48E8-9595-FAA62E056E1D}" destId="{52119334-3777-43CF-BA3B-956B7AB4FFE0}" srcOrd="1" destOrd="0" presId="urn:microsoft.com/office/officeart/2018/2/layout/IconVerticalSolidList"/>
    <dgm:cxn modelId="{2D53FCE1-2CBC-43AA-B578-806CE7E2FBEC}" type="presParOf" srcId="{A9FBBC02-9A7F-48E8-9595-FAA62E056E1D}" destId="{90780810-E452-4AD2-A345-619D16361564}" srcOrd="2" destOrd="0" presId="urn:microsoft.com/office/officeart/2018/2/layout/IconVerticalSolidList"/>
    <dgm:cxn modelId="{58637A15-F1EA-4A53-893A-06ECD2D8299B}" type="presParOf" srcId="{A9FBBC02-9A7F-48E8-9595-FAA62E056E1D}" destId="{3AAF14EC-710D-4676-BFE7-09924D9F29D8}" srcOrd="3" destOrd="0" presId="urn:microsoft.com/office/officeart/2018/2/layout/IconVerticalSolidList"/>
    <dgm:cxn modelId="{2CC390CC-A123-4CE0-B74A-69BC7590DA18}" type="presParOf" srcId="{2DDD078D-252F-48D7-A522-BB4D1E396030}" destId="{3C4E55FA-BD59-4F89-BFD2-884C97FCCEC5}" srcOrd="1" destOrd="0" presId="urn:microsoft.com/office/officeart/2018/2/layout/IconVerticalSolidList"/>
    <dgm:cxn modelId="{14F50FF6-67F3-4748-BECA-4C77AD7D0AA0}" type="presParOf" srcId="{2DDD078D-252F-48D7-A522-BB4D1E396030}" destId="{71EAE972-246C-45D9-A6C6-E905A8CE70AC}" srcOrd="2" destOrd="0" presId="urn:microsoft.com/office/officeart/2018/2/layout/IconVerticalSolidList"/>
    <dgm:cxn modelId="{EFAAD55B-7434-4047-B7CD-214518F545CA}" type="presParOf" srcId="{71EAE972-246C-45D9-A6C6-E905A8CE70AC}" destId="{59AF78BD-B96D-4B2D-A1E5-E610D8ABA9FC}" srcOrd="0" destOrd="0" presId="urn:microsoft.com/office/officeart/2018/2/layout/IconVerticalSolidList"/>
    <dgm:cxn modelId="{BC4863C8-AB09-4EED-A177-15B98DE7A18C}" type="presParOf" srcId="{71EAE972-246C-45D9-A6C6-E905A8CE70AC}" destId="{7DD46417-4726-4414-9649-3447D170AC43}" srcOrd="1" destOrd="0" presId="urn:microsoft.com/office/officeart/2018/2/layout/IconVerticalSolidList"/>
    <dgm:cxn modelId="{EDFFB4D4-B8E6-438B-A91F-04A686C834A9}" type="presParOf" srcId="{71EAE972-246C-45D9-A6C6-E905A8CE70AC}" destId="{8A3CD372-F126-4888-BCF8-D128F958A9CE}" srcOrd="2" destOrd="0" presId="urn:microsoft.com/office/officeart/2018/2/layout/IconVerticalSolidList"/>
    <dgm:cxn modelId="{350E6760-7F23-4268-9451-6EE785B51846}" type="presParOf" srcId="{71EAE972-246C-45D9-A6C6-E905A8CE70AC}" destId="{2228C2AB-3B27-439B-BD4F-B2352949A788}" srcOrd="3" destOrd="0" presId="urn:microsoft.com/office/officeart/2018/2/layout/IconVerticalSolidList"/>
    <dgm:cxn modelId="{03ABF692-AAF2-4510-A430-A348CDE20913}" type="presParOf" srcId="{2DDD078D-252F-48D7-A522-BB4D1E396030}" destId="{2C7D6BDB-3C70-4494-9972-E321888063D1}" srcOrd="3" destOrd="0" presId="urn:microsoft.com/office/officeart/2018/2/layout/IconVerticalSolidList"/>
    <dgm:cxn modelId="{C8689F4A-1AAD-435D-8D1C-39C0DA1338F9}" type="presParOf" srcId="{2DDD078D-252F-48D7-A522-BB4D1E396030}" destId="{3FC1E06D-75CF-4E25-9AA8-C1DFD2984759}" srcOrd="4" destOrd="0" presId="urn:microsoft.com/office/officeart/2018/2/layout/IconVerticalSolidList"/>
    <dgm:cxn modelId="{40E971A4-857D-49DD-818F-E4DD0994E689}" type="presParOf" srcId="{3FC1E06D-75CF-4E25-9AA8-C1DFD2984759}" destId="{BC4BD9C2-20F7-4886-8336-0C8A43656A5E}" srcOrd="0" destOrd="0" presId="urn:microsoft.com/office/officeart/2018/2/layout/IconVerticalSolidList"/>
    <dgm:cxn modelId="{C5B91997-6B30-4602-A70D-D2F22DA99CC8}" type="presParOf" srcId="{3FC1E06D-75CF-4E25-9AA8-C1DFD2984759}" destId="{36D52A8E-1EB5-4E8C-88E7-9EA635484048}" srcOrd="1" destOrd="0" presId="urn:microsoft.com/office/officeart/2018/2/layout/IconVerticalSolidList"/>
    <dgm:cxn modelId="{3093AE4B-1D47-4E35-8496-91556BE3E4FA}" type="presParOf" srcId="{3FC1E06D-75CF-4E25-9AA8-C1DFD2984759}" destId="{F7B47BE9-7139-4336-B9AA-F1B53875A30D}" srcOrd="2" destOrd="0" presId="urn:microsoft.com/office/officeart/2018/2/layout/IconVerticalSolidList"/>
    <dgm:cxn modelId="{4CC54A9D-871B-43F4-8B5E-6A61463F4D48}" type="presParOf" srcId="{3FC1E06D-75CF-4E25-9AA8-C1DFD2984759}" destId="{C542FCB8-71AF-44D4-B42A-B8162821D1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4F0FF5-6ED6-44D1-AADB-6A62C377E91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14B9C06-D91C-49F7-8C4B-EBB7190E3F5E}">
      <dgm:prSet/>
      <dgm:spPr/>
      <dgm:t>
        <a:bodyPr/>
        <a:lstStyle/>
        <a:p>
          <a:r>
            <a:rPr lang="en-GB"/>
            <a:t>Be prepared for rain in winter</a:t>
          </a:r>
          <a:endParaRPr lang="en-US"/>
        </a:p>
      </dgm:t>
    </dgm:pt>
    <dgm:pt modelId="{3EBA94B9-04D4-4383-BC87-48DD735E9F64}" type="parTrans" cxnId="{8A5F080F-3BFC-43AB-84D3-1A3A0E71DD75}">
      <dgm:prSet/>
      <dgm:spPr/>
      <dgm:t>
        <a:bodyPr/>
        <a:lstStyle/>
        <a:p>
          <a:endParaRPr lang="en-US"/>
        </a:p>
      </dgm:t>
    </dgm:pt>
    <dgm:pt modelId="{CEB07FC9-45BB-4D6A-9156-F809F7696FD4}" type="sibTrans" cxnId="{8A5F080F-3BFC-43AB-84D3-1A3A0E71DD75}">
      <dgm:prSet/>
      <dgm:spPr/>
      <dgm:t>
        <a:bodyPr/>
        <a:lstStyle/>
        <a:p>
          <a:endParaRPr lang="en-US"/>
        </a:p>
      </dgm:t>
    </dgm:pt>
    <dgm:pt modelId="{568B1DB1-C84D-48EB-A004-1846405FF2DA}">
      <dgm:prSet/>
      <dgm:spPr/>
      <dgm:t>
        <a:bodyPr/>
        <a:lstStyle/>
        <a:p>
          <a:r>
            <a:rPr lang="en-GB"/>
            <a:t>Get involved in the welcoming community and try and learn a bit about Cornish history</a:t>
          </a:r>
          <a:endParaRPr lang="en-US"/>
        </a:p>
      </dgm:t>
    </dgm:pt>
    <dgm:pt modelId="{80476ECE-C336-4E12-8C3A-B113208E7A75}" type="parTrans" cxnId="{CCFF40F8-5865-4F5A-B723-65D2FA90148F}">
      <dgm:prSet/>
      <dgm:spPr/>
      <dgm:t>
        <a:bodyPr/>
        <a:lstStyle/>
        <a:p>
          <a:endParaRPr lang="en-US"/>
        </a:p>
      </dgm:t>
    </dgm:pt>
    <dgm:pt modelId="{2B6B3272-80E5-411C-AD4F-F136B3B48ED1}" type="sibTrans" cxnId="{CCFF40F8-5865-4F5A-B723-65D2FA90148F}">
      <dgm:prSet/>
      <dgm:spPr/>
      <dgm:t>
        <a:bodyPr/>
        <a:lstStyle/>
        <a:p>
          <a:endParaRPr lang="en-US"/>
        </a:p>
      </dgm:t>
    </dgm:pt>
    <dgm:pt modelId="{9FB38837-64FB-4265-A356-24015FC7BD4A}">
      <dgm:prSet/>
      <dgm:spPr/>
      <dgm:t>
        <a:bodyPr/>
        <a:lstStyle/>
        <a:p>
          <a:r>
            <a:rPr lang="en-GB"/>
            <a:t>Embrace beach life! </a:t>
          </a:r>
          <a:endParaRPr lang="en-US"/>
        </a:p>
      </dgm:t>
    </dgm:pt>
    <dgm:pt modelId="{C76BEC92-7ACC-4EBC-8DD1-B2B24A709719}" type="parTrans" cxnId="{F4EBE98F-94CF-4F44-B3F6-18BE0DA4F327}">
      <dgm:prSet/>
      <dgm:spPr/>
      <dgm:t>
        <a:bodyPr/>
        <a:lstStyle/>
        <a:p>
          <a:endParaRPr lang="en-US"/>
        </a:p>
      </dgm:t>
    </dgm:pt>
    <dgm:pt modelId="{8D37B901-7AED-4313-B152-50D735CDCC7C}" type="sibTrans" cxnId="{F4EBE98F-94CF-4F44-B3F6-18BE0DA4F327}">
      <dgm:prSet/>
      <dgm:spPr/>
      <dgm:t>
        <a:bodyPr/>
        <a:lstStyle/>
        <a:p>
          <a:endParaRPr lang="en-US"/>
        </a:p>
      </dgm:t>
    </dgm:pt>
    <dgm:pt modelId="{F87BEA12-A0C0-48B8-8731-3FCB8A3F1156}">
      <dgm:prSet/>
      <dgm:spPr/>
      <dgm:t>
        <a:bodyPr/>
        <a:lstStyle/>
        <a:p>
          <a:r>
            <a:rPr lang="en-GB"/>
            <a:t>Buddy up for trips around Cornwall</a:t>
          </a:r>
          <a:endParaRPr lang="en-US"/>
        </a:p>
      </dgm:t>
    </dgm:pt>
    <dgm:pt modelId="{BEEAD6DC-419C-44B7-A61A-161F52EFC211}" type="parTrans" cxnId="{FED80A95-8319-4A21-80EE-B344616F4CAE}">
      <dgm:prSet/>
      <dgm:spPr/>
      <dgm:t>
        <a:bodyPr/>
        <a:lstStyle/>
        <a:p>
          <a:endParaRPr lang="en-US"/>
        </a:p>
      </dgm:t>
    </dgm:pt>
    <dgm:pt modelId="{CFF0ECFC-4E5A-40A2-AED7-F077F1F9712C}" type="sibTrans" cxnId="{FED80A95-8319-4A21-80EE-B344616F4CAE}">
      <dgm:prSet/>
      <dgm:spPr/>
      <dgm:t>
        <a:bodyPr/>
        <a:lstStyle/>
        <a:p>
          <a:endParaRPr lang="en-US"/>
        </a:p>
      </dgm:t>
    </dgm:pt>
    <dgm:pt modelId="{64DF8ABE-594F-4BEE-ADF2-91A4E2E26B0C}" type="pres">
      <dgm:prSet presAssocID="{F44F0FF5-6ED6-44D1-AADB-6A62C377E917}" presName="root" presStyleCnt="0">
        <dgm:presLayoutVars>
          <dgm:dir/>
          <dgm:resizeHandles val="exact"/>
        </dgm:presLayoutVars>
      </dgm:prSet>
      <dgm:spPr/>
    </dgm:pt>
    <dgm:pt modelId="{3474692C-05B4-4E51-AD57-D081EDD16A9A}" type="pres">
      <dgm:prSet presAssocID="{B14B9C06-D91C-49F7-8C4B-EBB7190E3F5E}" presName="compNode" presStyleCnt="0"/>
      <dgm:spPr/>
    </dgm:pt>
    <dgm:pt modelId="{E931DA75-933A-4A0C-8FAB-F6D799760991}" type="pres">
      <dgm:prSet presAssocID="{B14B9C06-D91C-49F7-8C4B-EBB7190E3F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mbrella"/>
        </a:ext>
      </dgm:extLst>
    </dgm:pt>
    <dgm:pt modelId="{C4E2C1BF-126A-4FC9-A491-5000DA30F63A}" type="pres">
      <dgm:prSet presAssocID="{B14B9C06-D91C-49F7-8C4B-EBB7190E3F5E}" presName="spaceRect" presStyleCnt="0"/>
      <dgm:spPr/>
    </dgm:pt>
    <dgm:pt modelId="{570520E7-7C34-4AF6-A688-75F460F0D031}" type="pres">
      <dgm:prSet presAssocID="{B14B9C06-D91C-49F7-8C4B-EBB7190E3F5E}" presName="textRect" presStyleLbl="revTx" presStyleIdx="0" presStyleCnt="4">
        <dgm:presLayoutVars>
          <dgm:chMax val="1"/>
          <dgm:chPref val="1"/>
        </dgm:presLayoutVars>
      </dgm:prSet>
      <dgm:spPr/>
    </dgm:pt>
    <dgm:pt modelId="{D8E5C079-CAF2-4655-B6B0-DDD482EE380B}" type="pres">
      <dgm:prSet presAssocID="{CEB07FC9-45BB-4D6A-9156-F809F7696FD4}" presName="sibTrans" presStyleCnt="0"/>
      <dgm:spPr/>
    </dgm:pt>
    <dgm:pt modelId="{4181D4A8-0C93-4721-9BDF-390AA8D611F6}" type="pres">
      <dgm:prSet presAssocID="{568B1DB1-C84D-48EB-A004-1846405FF2DA}" presName="compNode" presStyleCnt="0"/>
      <dgm:spPr/>
    </dgm:pt>
    <dgm:pt modelId="{7C2070B0-BC8D-4894-B27F-C18613E82691}" type="pres">
      <dgm:prSet presAssocID="{568B1DB1-C84D-48EB-A004-1846405FF2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0DFA48EE-C243-40D9-AADF-F8A83236FDCF}" type="pres">
      <dgm:prSet presAssocID="{568B1DB1-C84D-48EB-A004-1846405FF2DA}" presName="spaceRect" presStyleCnt="0"/>
      <dgm:spPr/>
    </dgm:pt>
    <dgm:pt modelId="{CF5C3E36-6E52-487D-A288-1F51610C7894}" type="pres">
      <dgm:prSet presAssocID="{568B1DB1-C84D-48EB-A004-1846405FF2DA}" presName="textRect" presStyleLbl="revTx" presStyleIdx="1" presStyleCnt="4">
        <dgm:presLayoutVars>
          <dgm:chMax val="1"/>
          <dgm:chPref val="1"/>
        </dgm:presLayoutVars>
      </dgm:prSet>
      <dgm:spPr/>
    </dgm:pt>
    <dgm:pt modelId="{FAA3F547-9B97-4782-8EA7-16208616F2A7}" type="pres">
      <dgm:prSet presAssocID="{2B6B3272-80E5-411C-AD4F-F136B3B48ED1}" presName="sibTrans" presStyleCnt="0"/>
      <dgm:spPr/>
    </dgm:pt>
    <dgm:pt modelId="{18A69973-AFCC-4791-A42A-748B9FBD28F8}" type="pres">
      <dgm:prSet presAssocID="{9FB38837-64FB-4265-A356-24015FC7BD4A}" presName="compNode" presStyleCnt="0"/>
      <dgm:spPr/>
    </dgm:pt>
    <dgm:pt modelId="{DAC1539B-E63C-4628-825A-BE327E2C9261}" type="pres">
      <dgm:prSet presAssocID="{9FB38837-64FB-4265-A356-24015FC7BD4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ab"/>
        </a:ext>
      </dgm:extLst>
    </dgm:pt>
    <dgm:pt modelId="{5182B377-756E-445A-9841-B39463E14119}" type="pres">
      <dgm:prSet presAssocID="{9FB38837-64FB-4265-A356-24015FC7BD4A}" presName="spaceRect" presStyleCnt="0"/>
      <dgm:spPr/>
    </dgm:pt>
    <dgm:pt modelId="{CC0B9DEC-8F53-41B4-8BB8-9239D7DB1195}" type="pres">
      <dgm:prSet presAssocID="{9FB38837-64FB-4265-A356-24015FC7BD4A}" presName="textRect" presStyleLbl="revTx" presStyleIdx="2" presStyleCnt="4">
        <dgm:presLayoutVars>
          <dgm:chMax val="1"/>
          <dgm:chPref val="1"/>
        </dgm:presLayoutVars>
      </dgm:prSet>
      <dgm:spPr/>
    </dgm:pt>
    <dgm:pt modelId="{DCE839F3-098B-4412-B463-CCEE69F1DE04}" type="pres">
      <dgm:prSet presAssocID="{8D37B901-7AED-4313-B152-50D735CDCC7C}" presName="sibTrans" presStyleCnt="0"/>
      <dgm:spPr/>
    </dgm:pt>
    <dgm:pt modelId="{03E50C33-3EE1-4E96-A20D-68CE13014FCE}" type="pres">
      <dgm:prSet presAssocID="{F87BEA12-A0C0-48B8-8731-3FCB8A3F1156}" presName="compNode" presStyleCnt="0"/>
      <dgm:spPr/>
    </dgm:pt>
    <dgm:pt modelId="{F9E61A89-3172-45E7-B999-1FAF74D5A5B6}" type="pres">
      <dgm:prSet presAssocID="{F87BEA12-A0C0-48B8-8731-3FCB8A3F11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ke"/>
        </a:ext>
      </dgm:extLst>
    </dgm:pt>
    <dgm:pt modelId="{4D98AE7F-494A-4EEA-898C-1AB3E68BBBD6}" type="pres">
      <dgm:prSet presAssocID="{F87BEA12-A0C0-48B8-8731-3FCB8A3F1156}" presName="spaceRect" presStyleCnt="0"/>
      <dgm:spPr/>
    </dgm:pt>
    <dgm:pt modelId="{5609FB48-FE10-445F-A8A7-7A57899B0213}" type="pres">
      <dgm:prSet presAssocID="{F87BEA12-A0C0-48B8-8731-3FCB8A3F1156}" presName="textRect" presStyleLbl="revTx" presStyleIdx="3" presStyleCnt="4">
        <dgm:presLayoutVars>
          <dgm:chMax val="1"/>
          <dgm:chPref val="1"/>
        </dgm:presLayoutVars>
      </dgm:prSet>
      <dgm:spPr/>
    </dgm:pt>
  </dgm:ptLst>
  <dgm:cxnLst>
    <dgm:cxn modelId="{8A5F080F-3BFC-43AB-84D3-1A3A0E71DD75}" srcId="{F44F0FF5-6ED6-44D1-AADB-6A62C377E917}" destId="{B14B9C06-D91C-49F7-8C4B-EBB7190E3F5E}" srcOrd="0" destOrd="0" parTransId="{3EBA94B9-04D4-4383-BC87-48DD735E9F64}" sibTransId="{CEB07FC9-45BB-4D6A-9156-F809F7696FD4}"/>
    <dgm:cxn modelId="{9DE22D26-EACE-4E84-82B8-E5E0E506288C}" type="presOf" srcId="{B14B9C06-D91C-49F7-8C4B-EBB7190E3F5E}" destId="{570520E7-7C34-4AF6-A688-75F460F0D031}" srcOrd="0" destOrd="0" presId="urn:microsoft.com/office/officeart/2018/2/layout/IconLabelList"/>
    <dgm:cxn modelId="{DB374C75-1F0E-47E1-AC6F-65D6ADB0ACCD}" type="presOf" srcId="{568B1DB1-C84D-48EB-A004-1846405FF2DA}" destId="{CF5C3E36-6E52-487D-A288-1F51610C7894}" srcOrd="0" destOrd="0" presId="urn:microsoft.com/office/officeart/2018/2/layout/IconLabelList"/>
    <dgm:cxn modelId="{F4EBE98F-94CF-4F44-B3F6-18BE0DA4F327}" srcId="{F44F0FF5-6ED6-44D1-AADB-6A62C377E917}" destId="{9FB38837-64FB-4265-A356-24015FC7BD4A}" srcOrd="2" destOrd="0" parTransId="{C76BEC92-7ACC-4EBC-8DD1-B2B24A709719}" sibTransId="{8D37B901-7AED-4313-B152-50D735CDCC7C}"/>
    <dgm:cxn modelId="{FED80A95-8319-4A21-80EE-B344616F4CAE}" srcId="{F44F0FF5-6ED6-44D1-AADB-6A62C377E917}" destId="{F87BEA12-A0C0-48B8-8731-3FCB8A3F1156}" srcOrd="3" destOrd="0" parTransId="{BEEAD6DC-419C-44B7-A61A-161F52EFC211}" sibTransId="{CFF0ECFC-4E5A-40A2-AED7-F077F1F9712C}"/>
    <dgm:cxn modelId="{8978FE98-6816-403F-9AA3-DC65FD6EE8D6}" type="presOf" srcId="{9FB38837-64FB-4265-A356-24015FC7BD4A}" destId="{CC0B9DEC-8F53-41B4-8BB8-9239D7DB1195}" srcOrd="0" destOrd="0" presId="urn:microsoft.com/office/officeart/2018/2/layout/IconLabelList"/>
    <dgm:cxn modelId="{400D54C8-C6D1-40A4-B9A0-6A70A51C0FDF}" type="presOf" srcId="{F44F0FF5-6ED6-44D1-AADB-6A62C377E917}" destId="{64DF8ABE-594F-4BEE-ADF2-91A4E2E26B0C}" srcOrd="0" destOrd="0" presId="urn:microsoft.com/office/officeart/2018/2/layout/IconLabelList"/>
    <dgm:cxn modelId="{D216DCE4-C94E-4676-B364-480A1F848B6D}" type="presOf" srcId="{F87BEA12-A0C0-48B8-8731-3FCB8A3F1156}" destId="{5609FB48-FE10-445F-A8A7-7A57899B0213}" srcOrd="0" destOrd="0" presId="urn:microsoft.com/office/officeart/2018/2/layout/IconLabelList"/>
    <dgm:cxn modelId="{CCFF40F8-5865-4F5A-B723-65D2FA90148F}" srcId="{F44F0FF5-6ED6-44D1-AADB-6A62C377E917}" destId="{568B1DB1-C84D-48EB-A004-1846405FF2DA}" srcOrd="1" destOrd="0" parTransId="{80476ECE-C336-4E12-8C3A-B113208E7A75}" sibTransId="{2B6B3272-80E5-411C-AD4F-F136B3B48ED1}"/>
    <dgm:cxn modelId="{0441E77A-A43C-447E-B611-BE57546BDE69}" type="presParOf" srcId="{64DF8ABE-594F-4BEE-ADF2-91A4E2E26B0C}" destId="{3474692C-05B4-4E51-AD57-D081EDD16A9A}" srcOrd="0" destOrd="0" presId="urn:microsoft.com/office/officeart/2018/2/layout/IconLabelList"/>
    <dgm:cxn modelId="{0F45F0C5-8E82-44AE-AD1B-03511715EE89}" type="presParOf" srcId="{3474692C-05B4-4E51-AD57-D081EDD16A9A}" destId="{E931DA75-933A-4A0C-8FAB-F6D799760991}" srcOrd="0" destOrd="0" presId="urn:microsoft.com/office/officeart/2018/2/layout/IconLabelList"/>
    <dgm:cxn modelId="{25721D46-6F81-4850-AB0F-3AC8186CCFE8}" type="presParOf" srcId="{3474692C-05B4-4E51-AD57-D081EDD16A9A}" destId="{C4E2C1BF-126A-4FC9-A491-5000DA30F63A}" srcOrd="1" destOrd="0" presId="urn:microsoft.com/office/officeart/2018/2/layout/IconLabelList"/>
    <dgm:cxn modelId="{34B35A15-0866-41E6-A41B-4AD71C3E2481}" type="presParOf" srcId="{3474692C-05B4-4E51-AD57-D081EDD16A9A}" destId="{570520E7-7C34-4AF6-A688-75F460F0D031}" srcOrd="2" destOrd="0" presId="urn:microsoft.com/office/officeart/2018/2/layout/IconLabelList"/>
    <dgm:cxn modelId="{31B8F50D-DC43-48B7-A488-C7F277EE5C7F}" type="presParOf" srcId="{64DF8ABE-594F-4BEE-ADF2-91A4E2E26B0C}" destId="{D8E5C079-CAF2-4655-B6B0-DDD482EE380B}" srcOrd="1" destOrd="0" presId="urn:microsoft.com/office/officeart/2018/2/layout/IconLabelList"/>
    <dgm:cxn modelId="{F8D161C5-9E54-4171-AF67-BB978D930C29}" type="presParOf" srcId="{64DF8ABE-594F-4BEE-ADF2-91A4E2E26B0C}" destId="{4181D4A8-0C93-4721-9BDF-390AA8D611F6}" srcOrd="2" destOrd="0" presId="urn:microsoft.com/office/officeart/2018/2/layout/IconLabelList"/>
    <dgm:cxn modelId="{9603FEA2-7BA2-4583-A401-3C10D6E92503}" type="presParOf" srcId="{4181D4A8-0C93-4721-9BDF-390AA8D611F6}" destId="{7C2070B0-BC8D-4894-B27F-C18613E82691}" srcOrd="0" destOrd="0" presId="urn:microsoft.com/office/officeart/2018/2/layout/IconLabelList"/>
    <dgm:cxn modelId="{0C61E71C-065D-454B-8AB9-18ECD6E35BB5}" type="presParOf" srcId="{4181D4A8-0C93-4721-9BDF-390AA8D611F6}" destId="{0DFA48EE-C243-40D9-AADF-F8A83236FDCF}" srcOrd="1" destOrd="0" presId="urn:microsoft.com/office/officeart/2018/2/layout/IconLabelList"/>
    <dgm:cxn modelId="{C5251E5F-C321-44FB-89FC-6BFDD0D5CA77}" type="presParOf" srcId="{4181D4A8-0C93-4721-9BDF-390AA8D611F6}" destId="{CF5C3E36-6E52-487D-A288-1F51610C7894}" srcOrd="2" destOrd="0" presId="urn:microsoft.com/office/officeart/2018/2/layout/IconLabelList"/>
    <dgm:cxn modelId="{B42C8AE5-F5C5-47F5-943F-1FE0E4039D60}" type="presParOf" srcId="{64DF8ABE-594F-4BEE-ADF2-91A4E2E26B0C}" destId="{FAA3F547-9B97-4782-8EA7-16208616F2A7}" srcOrd="3" destOrd="0" presId="urn:microsoft.com/office/officeart/2018/2/layout/IconLabelList"/>
    <dgm:cxn modelId="{CC3513D0-E29A-4ED2-B5F6-08C0F16F18EC}" type="presParOf" srcId="{64DF8ABE-594F-4BEE-ADF2-91A4E2E26B0C}" destId="{18A69973-AFCC-4791-A42A-748B9FBD28F8}" srcOrd="4" destOrd="0" presId="urn:microsoft.com/office/officeart/2018/2/layout/IconLabelList"/>
    <dgm:cxn modelId="{1D729739-F735-4169-AC6A-CA3F167AE8BC}" type="presParOf" srcId="{18A69973-AFCC-4791-A42A-748B9FBD28F8}" destId="{DAC1539B-E63C-4628-825A-BE327E2C9261}" srcOrd="0" destOrd="0" presId="urn:microsoft.com/office/officeart/2018/2/layout/IconLabelList"/>
    <dgm:cxn modelId="{3A8CE9E2-7B63-4260-96F7-9B394C346E9F}" type="presParOf" srcId="{18A69973-AFCC-4791-A42A-748B9FBD28F8}" destId="{5182B377-756E-445A-9841-B39463E14119}" srcOrd="1" destOrd="0" presId="urn:microsoft.com/office/officeart/2018/2/layout/IconLabelList"/>
    <dgm:cxn modelId="{ADC88B2B-0035-45C8-815A-0A492E510481}" type="presParOf" srcId="{18A69973-AFCC-4791-A42A-748B9FBD28F8}" destId="{CC0B9DEC-8F53-41B4-8BB8-9239D7DB1195}" srcOrd="2" destOrd="0" presId="urn:microsoft.com/office/officeart/2018/2/layout/IconLabelList"/>
    <dgm:cxn modelId="{8D30C358-2CD0-481B-B6E3-4F109041B992}" type="presParOf" srcId="{64DF8ABE-594F-4BEE-ADF2-91A4E2E26B0C}" destId="{DCE839F3-098B-4412-B463-CCEE69F1DE04}" srcOrd="5" destOrd="0" presId="urn:microsoft.com/office/officeart/2018/2/layout/IconLabelList"/>
    <dgm:cxn modelId="{578835AD-478E-447C-87E5-0CCC6D0AA66F}" type="presParOf" srcId="{64DF8ABE-594F-4BEE-ADF2-91A4E2E26B0C}" destId="{03E50C33-3EE1-4E96-A20D-68CE13014FCE}" srcOrd="6" destOrd="0" presId="urn:microsoft.com/office/officeart/2018/2/layout/IconLabelList"/>
    <dgm:cxn modelId="{DCE6844B-27D9-42EC-9751-8F3C51B98210}" type="presParOf" srcId="{03E50C33-3EE1-4E96-A20D-68CE13014FCE}" destId="{F9E61A89-3172-45E7-B999-1FAF74D5A5B6}" srcOrd="0" destOrd="0" presId="urn:microsoft.com/office/officeart/2018/2/layout/IconLabelList"/>
    <dgm:cxn modelId="{65FB8484-907A-4652-B352-5859C416BD73}" type="presParOf" srcId="{03E50C33-3EE1-4E96-A20D-68CE13014FCE}" destId="{4D98AE7F-494A-4EEA-898C-1AB3E68BBBD6}" srcOrd="1" destOrd="0" presId="urn:microsoft.com/office/officeart/2018/2/layout/IconLabelList"/>
    <dgm:cxn modelId="{E430CB81-FCDF-4901-8117-BBF305735F38}" type="presParOf" srcId="{03E50C33-3EE1-4E96-A20D-68CE13014FCE}" destId="{5609FB48-FE10-445F-A8A7-7A57899B02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F797E4-5246-49F6-A244-2C95C595DC5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50C2968-5361-4D59-9717-22E8572D03B6}">
      <dgm:prSet/>
      <dgm:spPr/>
      <dgm:t>
        <a:bodyPr/>
        <a:lstStyle/>
        <a:p>
          <a:pPr>
            <a:defRPr cap="all"/>
          </a:pPr>
          <a:r>
            <a:rPr lang="en-GB"/>
            <a:t>Penryn campus is a cashless campus</a:t>
          </a:r>
          <a:endParaRPr lang="en-US"/>
        </a:p>
      </dgm:t>
    </dgm:pt>
    <dgm:pt modelId="{36DD635C-B642-4AC7-8267-8CECB05FB83D}" type="parTrans" cxnId="{0E0A81E7-052E-4800-9F43-857CA739C62D}">
      <dgm:prSet/>
      <dgm:spPr/>
      <dgm:t>
        <a:bodyPr/>
        <a:lstStyle/>
        <a:p>
          <a:endParaRPr lang="en-US"/>
        </a:p>
      </dgm:t>
    </dgm:pt>
    <dgm:pt modelId="{B31A394D-4FC2-4D42-8708-6D97E6588257}" type="sibTrans" cxnId="{0E0A81E7-052E-4800-9F43-857CA739C62D}">
      <dgm:prSet/>
      <dgm:spPr/>
      <dgm:t>
        <a:bodyPr/>
        <a:lstStyle/>
        <a:p>
          <a:endParaRPr lang="en-US"/>
        </a:p>
      </dgm:t>
    </dgm:pt>
    <dgm:pt modelId="{A3640561-4029-47A3-9C96-FACD8A5E47A2}">
      <dgm:prSet/>
      <dgm:spPr/>
      <dgm:t>
        <a:bodyPr/>
        <a:lstStyle/>
        <a:p>
          <a:pPr>
            <a:defRPr cap="all"/>
          </a:pPr>
          <a:r>
            <a:rPr lang="en-GB"/>
            <a:t>Truro is the closest city, and can  be reached by train or bus in 20 minutes from campus</a:t>
          </a:r>
          <a:endParaRPr lang="en-US"/>
        </a:p>
      </dgm:t>
    </dgm:pt>
    <dgm:pt modelId="{F1C12139-217A-449D-8F84-E661EA9F0461}" type="parTrans" cxnId="{727013A7-41A1-4FD0-A02A-B0C88D69B368}">
      <dgm:prSet/>
      <dgm:spPr/>
      <dgm:t>
        <a:bodyPr/>
        <a:lstStyle/>
        <a:p>
          <a:endParaRPr lang="en-US"/>
        </a:p>
      </dgm:t>
    </dgm:pt>
    <dgm:pt modelId="{341A5BCF-F00B-4418-8330-6B24EE5186E5}" type="sibTrans" cxnId="{727013A7-41A1-4FD0-A02A-B0C88D69B368}">
      <dgm:prSet/>
      <dgm:spPr/>
      <dgm:t>
        <a:bodyPr/>
        <a:lstStyle/>
        <a:p>
          <a:endParaRPr lang="en-US"/>
        </a:p>
      </dgm:t>
    </dgm:pt>
    <dgm:pt modelId="{0A72ECEB-03EB-4DE2-82A1-7AA0AFCD06A1}">
      <dgm:prSet/>
      <dgm:spPr/>
      <dgm:t>
        <a:bodyPr/>
        <a:lstStyle/>
        <a:p>
          <a:pPr>
            <a:defRPr cap="all"/>
          </a:pPr>
          <a:r>
            <a:rPr lang="en-GB"/>
            <a:t>Falmouth will get very busy in the summer months with tourist and cruise ships arriving most weekends.</a:t>
          </a:r>
          <a:endParaRPr lang="en-US"/>
        </a:p>
      </dgm:t>
    </dgm:pt>
    <dgm:pt modelId="{57408D9D-FDCD-4314-9A6E-FC72FBE9195D}" type="parTrans" cxnId="{C18577BB-396D-44AC-8389-07051E707D38}">
      <dgm:prSet/>
      <dgm:spPr/>
      <dgm:t>
        <a:bodyPr/>
        <a:lstStyle/>
        <a:p>
          <a:endParaRPr lang="en-US"/>
        </a:p>
      </dgm:t>
    </dgm:pt>
    <dgm:pt modelId="{0F74E3E8-20D7-4FDB-ABA4-AB1AA82169D6}" type="sibTrans" cxnId="{C18577BB-396D-44AC-8389-07051E707D38}">
      <dgm:prSet/>
      <dgm:spPr/>
      <dgm:t>
        <a:bodyPr/>
        <a:lstStyle/>
        <a:p>
          <a:endParaRPr lang="en-US"/>
        </a:p>
      </dgm:t>
    </dgm:pt>
    <dgm:pt modelId="{1A1D9345-990F-4156-964C-1317A1D2FA83}">
      <dgm:prSet/>
      <dgm:spPr/>
      <dgm:t>
        <a:bodyPr/>
        <a:lstStyle/>
        <a:p>
          <a:pPr>
            <a:defRPr cap="all"/>
          </a:pPr>
          <a:r>
            <a:rPr lang="en-GB"/>
            <a:t>We are 5 hours from London, I highly recommend booking onto our airport collection service.</a:t>
          </a:r>
          <a:endParaRPr lang="en-US"/>
        </a:p>
      </dgm:t>
    </dgm:pt>
    <dgm:pt modelId="{B9AD3800-CF80-43B4-A728-8B07F73EEC72}" type="parTrans" cxnId="{7D78D784-4054-4F23-B0C3-D9924691D9F6}">
      <dgm:prSet/>
      <dgm:spPr/>
      <dgm:t>
        <a:bodyPr/>
        <a:lstStyle/>
        <a:p>
          <a:endParaRPr lang="en-US"/>
        </a:p>
      </dgm:t>
    </dgm:pt>
    <dgm:pt modelId="{839D4C51-B90F-4E3B-A927-2A5E93B2CACE}" type="sibTrans" cxnId="{7D78D784-4054-4F23-B0C3-D9924691D9F6}">
      <dgm:prSet/>
      <dgm:spPr/>
      <dgm:t>
        <a:bodyPr/>
        <a:lstStyle/>
        <a:p>
          <a:endParaRPr lang="en-US"/>
        </a:p>
      </dgm:t>
    </dgm:pt>
    <dgm:pt modelId="{22A81FF5-D6E1-4965-B2F6-3F8A82C7DECE}" type="pres">
      <dgm:prSet presAssocID="{70F797E4-5246-49F6-A244-2C95C595DC5A}" presName="root" presStyleCnt="0">
        <dgm:presLayoutVars>
          <dgm:dir/>
          <dgm:resizeHandles val="exact"/>
        </dgm:presLayoutVars>
      </dgm:prSet>
      <dgm:spPr/>
    </dgm:pt>
    <dgm:pt modelId="{AC37EF01-DAE1-4E34-A6EB-5FEA5CE5F2DB}" type="pres">
      <dgm:prSet presAssocID="{750C2968-5361-4D59-9717-22E8572D03B6}" presName="compNode" presStyleCnt="0"/>
      <dgm:spPr/>
    </dgm:pt>
    <dgm:pt modelId="{48A85FC7-ED72-427E-961B-0D8852737D41}" type="pres">
      <dgm:prSet presAssocID="{750C2968-5361-4D59-9717-22E8572D03B6}" presName="iconBgRect" presStyleLbl="bgShp" presStyleIdx="0" presStyleCnt="4"/>
      <dgm:spPr>
        <a:prstGeom prst="round2DiagRect">
          <a:avLst>
            <a:gd name="adj1" fmla="val 29727"/>
            <a:gd name="adj2" fmla="val 0"/>
          </a:avLst>
        </a:prstGeom>
      </dgm:spPr>
    </dgm:pt>
    <dgm:pt modelId="{F928D4D3-AA57-4A0F-B127-F3D1BA09F5F2}" type="pres">
      <dgm:prSet presAssocID="{750C2968-5361-4D59-9717-22E8572D03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AB94D5F-04D1-468B-84D4-C693F7C0F5FC}" type="pres">
      <dgm:prSet presAssocID="{750C2968-5361-4D59-9717-22E8572D03B6}" presName="spaceRect" presStyleCnt="0"/>
      <dgm:spPr/>
    </dgm:pt>
    <dgm:pt modelId="{9EDDA14F-D8C3-492B-8ED4-FFC455D7184C}" type="pres">
      <dgm:prSet presAssocID="{750C2968-5361-4D59-9717-22E8572D03B6}" presName="textRect" presStyleLbl="revTx" presStyleIdx="0" presStyleCnt="4">
        <dgm:presLayoutVars>
          <dgm:chMax val="1"/>
          <dgm:chPref val="1"/>
        </dgm:presLayoutVars>
      </dgm:prSet>
      <dgm:spPr/>
    </dgm:pt>
    <dgm:pt modelId="{26B7D07F-B90B-476D-9C06-9DD8166E0A59}" type="pres">
      <dgm:prSet presAssocID="{B31A394D-4FC2-4D42-8708-6D97E6588257}" presName="sibTrans" presStyleCnt="0"/>
      <dgm:spPr/>
    </dgm:pt>
    <dgm:pt modelId="{3690AC7D-AF4D-492E-B179-DBA1DFA1E1F6}" type="pres">
      <dgm:prSet presAssocID="{A3640561-4029-47A3-9C96-FACD8A5E47A2}" presName="compNode" presStyleCnt="0"/>
      <dgm:spPr/>
    </dgm:pt>
    <dgm:pt modelId="{93F96837-F0CD-4B1E-BFDF-FA2F4E4E5F6C}" type="pres">
      <dgm:prSet presAssocID="{A3640561-4029-47A3-9C96-FACD8A5E47A2}" presName="iconBgRect" presStyleLbl="bgShp" presStyleIdx="1" presStyleCnt="4"/>
      <dgm:spPr>
        <a:prstGeom prst="round2DiagRect">
          <a:avLst>
            <a:gd name="adj1" fmla="val 29727"/>
            <a:gd name="adj2" fmla="val 0"/>
          </a:avLst>
        </a:prstGeom>
      </dgm:spPr>
    </dgm:pt>
    <dgm:pt modelId="{F934FCD4-1B68-41F0-B3C3-AD9D3B40BA35}" type="pres">
      <dgm:prSet presAssocID="{A3640561-4029-47A3-9C96-FACD8A5E47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
        </a:ext>
      </dgm:extLst>
    </dgm:pt>
    <dgm:pt modelId="{60925CF5-47E1-4773-BE6F-B527739BE9E0}" type="pres">
      <dgm:prSet presAssocID="{A3640561-4029-47A3-9C96-FACD8A5E47A2}" presName="spaceRect" presStyleCnt="0"/>
      <dgm:spPr/>
    </dgm:pt>
    <dgm:pt modelId="{FAB34775-54BC-4071-AB1D-8ADD6DF972C6}" type="pres">
      <dgm:prSet presAssocID="{A3640561-4029-47A3-9C96-FACD8A5E47A2}" presName="textRect" presStyleLbl="revTx" presStyleIdx="1" presStyleCnt="4">
        <dgm:presLayoutVars>
          <dgm:chMax val="1"/>
          <dgm:chPref val="1"/>
        </dgm:presLayoutVars>
      </dgm:prSet>
      <dgm:spPr/>
    </dgm:pt>
    <dgm:pt modelId="{726D85EE-558E-4291-BF3B-B505AC2DD4FA}" type="pres">
      <dgm:prSet presAssocID="{341A5BCF-F00B-4418-8330-6B24EE5186E5}" presName="sibTrans" presStyleCnt="0"/>
      <dgm:spPr/>
    </dgm:pt>
    <dgm:pt modelId="{DDB760F4-7E2C-4E74-B2DF-B2974E8D09A0}" type="pres">
      <dgm:prSet presAssocID="{0A72ECEB-03EB-4DE2-82A1-7AA0AFCD06A1}" presName="compNode" presStyleCnt="0"/>
      <dgm:spPr/>
    </dgm:pt>
    <dgm:pt modelId="{A2D7D481-7A20-4825-82F9-45D85F87D8AD}" type="pres">
      <dgm:prSet presAssocID="{0A72ECEB-03EB-4DE2-82A1-7AA0AFCD06A1}" presName="iconBgRect" presStyleLbl="bgShp" presStyleIdx="2" presStyleCnt="4"/>
      <dgm:spPr>
        <a:prstGeom prst="round2DiagRect">
          <a:avLst>
            <a:gd name="adj1" fmla="val 29727"/>
            <a:gd name="adj2" fmla="val 0"/>
          </a:avLst>
        </a:prstGeom>
      </dgm:spPr>
    </dgm:pt>
    <dgm:pt modelId="{7414A6EA-5866-4B3A-A0C2-AA82DE244B38}" type="pres">
      <dgm:prSet presAssocID="{0A72ECEB-03EB-4DE2-82A1-7AA0AFCD06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uise Ship"/>
        </a:ext>
      </dgm:extLst>
    </dgm:pt>
    <dgm:pt modelId="{04A354BC-0709-41A4-BDA4-9F77F25FD6DB}" type="pres">
      <dgm:prSet presAssocID="{0A72ECEB-03EB-4DE2-82A1-7AA0AFCD06A1}" presName="spaceRect" presStyleCnt="0"/>
      <dgm:spPr/>
    </dgm:pt>
    <dgm:pt modelId="{A6ECEFE7-9B09-4764-8660-1FB335062953}" type="pres">
      <dgm:prSet presAssocID="{0A72ECEB-03EB-4DE2-82A1-7AA0AFCD06A1}" presName="textRect" presStyleLbl="revTx" presStyleIdx="2" presStyleCnt="4">
        <dgm:presLayoutVars>
          <dgm:chMax val="1"/>
          <dgm:chPref val="1"/>
        </dgm:presLayoutVars>
      </dgm:prSet>
      <dgm:spPr/>
    </dgm:pt>
    <dgm:pt modelId="{4DC25C73-BA73-470E-8BFF-7258E111AF90}" type="pres">
      <dgm:prSet presAssocID="{0F74E3E8-20D7-4FDB-ABA4-AB1AA82169D6}" presName="sibTrans" presStyleCnt="0"/>
      <dgm:spPr/>
    </dgm:pt>
    <dgm:pt modelId="{AF66AE8A-DE5D-44B7-B9A4-F1095F6F3E63}" type="pres">
      <dgm:prSet presAssocID="{1A1D9345-990F-4156-964C-1317A1D2FA83}" presName="compNode" presStyleCnt="0"/>
      <dgm:spPr/>
    </dgm:pt>
    <dgm:pt modelId="{E19A782B-80A1-40D2-81C6-7D7459F1144A}" type="pres">
      <dgm:prSet presAssocID="{1A1D9345-990F-4156-964C-1317A1D2FA83}" presName="iconBgRect" presStyleLbl="bgShp" presStyleIdx="3" presStyleCnt="4"/>
      <dgm:spPr>
        <a:prstGeom prst="round2DiagRect">
          <a:avLst>
            <a:gd name="adj1" fmla="val 29727"/>
            <a:gd name="adj2" fmla="val 0"/>
          </a:avLst>
        </a:prstGeom>
      </dgm:spPr>
    </dgm:pt>
    <dgm:pt modelId="{09AE9313-56DD-46A4-AD0F-FBD0C0C29A2B}" type="pres">
      <dgm:prSet presAssocID="{1A1D9345-990F-4156-964C-1317A1D2FA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irplane"/>
        </a:ext>
      </dgm:extLst>
    </dgm:pt>
    <dgm:pt modelId="{FFD856A0-FACF-434F-9EB4-FE11492E5608}" type="pres">
      <dgm:prSet presAssocID="{1A1D9345-990F-4156-964C-1317A1D2FA83}" presName="spaceRect" presStyleCnt="0"/>
      <dgm:spPr/>
    </dgm:pt>
    <dgm:pt modelId="{8B9A57D6-BB54-484F-9957-D401FF860D0C}" type="pres">
      <dgm:prSet presAssocID="{1A1D9345-990F-4156-964C-1317A1D2FA83}" presName="textRect" presStyleLbl="revTx" presStyleIdx="3" presStyleCnt="4">
        <dgm:presLayoutVars>
          <dgm:chMax val="1"/>
          <dgm:chPref val="1"/>
        </dgm:presLayoutVars>
      </dgm:prSet>
      <dgm:spPr/>
    </dgm:pt>
  </dgm:ptLst>
  <dgm:cxnLst>
    <dgm:cxn modelId="{E9E16520-2048-4FF1-9107-0650AC47DB7D}" type="presOf" srcId="{0A72ECEB-03EB-4DE2-82A1-7AA0AFCD06A1}" destId="{A6ECEFE7-9B09-4764-8660-1FB335062953}" srcOrd="0" destOrd="0" presId="urn:microsoft.com/office/officeart/2018/5/layout/IconLeafLabelList"/>
    <dgm:cxn modelId="{8F5CA429-400D-428C-9861-A319D29185B6}" type="presOf" srcId="{750C2968-5361-4D59-9717-22E8572D03B6}" destId="{9EDDA14F-D8C3-492B-8ED4-FFC455D7184C}" srcOrd="0" destOrd="0" presId="urn:microsoft.com/office/officeart/2018/5/layout/IconLeafLabelList"/>
    <dgm:cxn modelId="{3A49C362-69B2-4736-9F07-4DD5A5593925}" type="presOf" srcId="{70F797E4-5246-49F6-A244-2C95C595DC5A}" destId="{22A81FF5-D6E1-4965-B2F6-3F8A82C7DECE}" srcOrd="0" destOrd="0" presId="urn:microsoft.com/office/officeart/2018/5/layout/IconLeafLabelList"/>
    <dgm:cxn modelId="{72105475-1E13-4547-8818-0DDBF7048574}" type="presOf" srcId="{1A1D9345-990F-4156-964C-1317A1D2FA83}" destId="{8B9A57D6-BB54-484F-9957-D401FF860D0C}" srcOrd="0" destOrd="0" presId="urn:microsoft.com/office/officeart/2018/5/layout/IconLeafLabelList"/>
    <dgm:cxn modelId="{7D78D784-4054-4F23-B0C3-D9924691D9F6}" srcId="{70F797E4-5246-49F6-A244-2C95C595DC5A}" destId="{1A1D9345-990F-4156-964C-1317A1D2FA83}" srcOrd="3" destOrd="0" parTransId="{B9AD3800-CF80-43B4-A728-8B07F73EEC72}" sibTransId="{839D4C51-B90F-4E3B-A927-2A5E93B2CACE}"/>
    <dgm:cxn modelId="{727013A7-41A1-4FD0-A02A-B0C88D69B368}" srcId="{70F797E4-5246-49F6-A244-2C95C595DC5A}" destId="{A3640561-4029-47A3-9C96-FACD8A5E47A2}" srcOrd="1" destOrd="0" parTransId="{F1C12139-217A-449D-8F84-E661EA9F0461}" sibTransId="{341A5BCF-F00B-4418-8330-6B24EE5186E5}"/>
    <dgm:cxn modelId="{C18577BB-396D-44AC-8389-07051E707D38}" srcId="{70F797E4-5246-49F6-A244-2C95C595DC5A}" destId="{0A72ECEB-03EB-4DE2-82A1-7AA0AFCD06A1}" srcOrd="2" destOrd="0" parTransId="{57408D9D-FDCD-4314-9A6E-FC72FBE9195D}" sibTransId="{0F74E3E8-20D7-4FDB-ABA4-AB1AA82169D6}"/>
    <dgm:cxn modelId="{9E1075C4-22DC-4D6F-96F2-CB0F0906DC7A}" type="presOf" srcId="{A3640561-4029-47A3-9C96-FACD8A5E47A2}" destId="{FAB34775-54BC-4071-AB1D-8ADD6DF972C6}" srcOrd="0" destOrd="0" presId="urn:microsoft.com/office/officeart/2018/5/layout/IconLeafLabelList"/>
    <dgm:cxn modelId="{0E0A81E7-052E-4800-9F43-857CA739C62D}" srcId="{70F797E4-5246-49F6-A244-2C95C595DC5A}" destId="{750C2968-5361-4D59-9717-22E8572D03B6}" srcOrd="0" destOrd="0" parTransId="{36DD635C-B642-4AC7-8267-8CECB05FB83D}" sibTransId="{B31A394D-4FC2-4D42-8708-6D97E6588257}"/>
    <dgm:cxn modelId="{F7397071-C693-4BC0-A0D0-DB883E0B3C6C}" type="presParOf" srcId="{22A81FF5-D6E1-4965-B2F6-3F8A82C7DECE}" destId="{AC37EF01-DAE1-4E34-A6EB-5FEA5CE5F2DB}" srcOrd="0" destOrd="0" presId="urn:microsoft.com/office/officeart/2018/5/layout/IconLeafLabelList"/>
    <dgm:cxn modelId="{7A20DD36-F960-4CA1-9A65-F69206D2DD9B}" type="presParOf" srcId="{AC37EF01-DAE1-4E34-A6EB-5FEA5CE5F2DB}" destId="{48A85FC7-ED72-427E-961B-0D8852737D41}" srcOrd="0" destOrd="0" presId="urn:microsoft.com/office/officeart/2018/5/layout/IconLeafLabelList"/>
    <dgm:cxn modelId="{1354FB0F-169F-4534-98E4-062941DBD0A8}" type="presParOf" srcId="{AC37EF01-DAE1-4E34-A6EB-5FEA5CE5F2DB}" destId="{F928D4D3-AA57-4A0F-B127-F3D1BA09F5F2}" srcOrd="1" destOrd="0" presId="urn:microsoft.com/office/officeart/2018/5/layout/IconLeafLabelList"/>
    <dgm:cxn modelId="{F2933140-A911-49D4-81EE-F22A820CF3FF}" type="presParOf" srcId="{AC37EF01-DAE1-4E34-A6EB-5FEA5CE5F2DB}" destId="{BAB94D5F-04D1-468B-84D4-C693F7C0F5FC}" srcOrd="2" destOrd="0" presId="urn:microsoft.com/office/officeart/2018/5/layout/IconLeafLabelList"/>
    <dgm:cxn modelId="{6CD2D71C-21D6-49EA-9B0A-870FD8139CAB}" type="presParOf" srcId="{AC37EF01-DAE1-4E34-A6EB-5FEA5CE5F2DB}" destId="{9EDDA14F-D8C3-492B-8ED4-FFC455D7184C}" srcOrd="3" destOrd="0" presId="urn:microsoft.com/office/officeart/2018/5/layout/IconLeafLabelList"/>
    <dgm:cxn modelId="{57E4B2B9-AC58-4740-AE8D-CE2D6185C8B2}" type="presParOf" srcId="{22A81FF5-D6E1-4965-B2F6-3F8A82C7DECE}" destId="{26B7D07F-B90B-476D-9C06-9DD8166E0A59}" srcOrd="1" destOrd="0" presId="urn:microsoft.com/office/officeart/2018/5/layout/IconLeafLabelList"/>
    <dgm:cxn modelId="{5A449759-3B70-4026-9478-BFC65CD92A7C}" type="presParOf" srcId="{22A81FF5-D6E1-4965-B2F6-3F8A82C7DECE}" destId="{3690AC7D-AF4D-492E-B179-DBA1DFA1E1F6}" srcOrd="2" destOrd="0" presId="urn:microsoft.com/office/officeart/2018/5/layout/IconLeafLabelList"/>
    <dgm:cxn modelId="{080456F7-6506-42B2-855E-B43FF38EE973}" type="presParOf" srcId="{3690AC7D-AF4D-492E-B179-DBA1DFA1E1F6}" destId="{93F96837-F0CD-4B1E-BFDF-FA2F4E4E5F6C}" srcOrd="0" destOrd="0" presId="urn:microsoft.com/office/officeart/2018/5/layout/IconLeafLabelList"/>
    <dgm:cxn modelId="{B63A5F70-2AC7-413E-A563-F8CB9A4EE00E}" type="presParOf" srcId="{3690AC7D-AF4D-492E-B179-DBA1DFA1E1F6}" destId="{F934FCD4-1B68-41F0-B3C3-AD9D3B40BA35}" srcOrd="1" destOrd="0" presId="urn:microsoft.com/office/officeart/2018/5/layout/IconLeafLabelList"/>
    <dgm:cxn modelId="{3004D3E7-2F94-4A50-A1F1-5C4CC9C4F351}" type="presParOf" srcId="{3690AC7D-AF4D-492E-B179-DBA1DFA1E1F6}" destId="{60925CF5-47E1-4773-BE6F-B527739BE9E0}" srcOrd="2" destOrd="0" presId="urn:microsoft.com/office/officeart/2018/5/layout/IconLeafLabelList"/>
    <dgm:cxn modelId="{B9497B82-C19E-4A2E-8E64-DD6D3239DC72}" type="presParOf" srcId="{3690AC7D-AF4D-492E-B179-DBA1DFA1E1F6}" destId="{FAB34775-54BC-4071-AB1D-8ADD6DF972C6}" srcOrd="3" destOrd="0" presId="urn:microsoft.com/office/officeart/2018/5/layout/IconLeafLabelList"/>
    <dgm:cxn modelId="{FAD4693E-DE8D-4E38-8DD1-33ED94B457D8}" type="presParOf" srcId="{22A81FF5-D6E1-4965-B2F6-3F8A82C7DECE}" destId="{726D85EE-558E-4291-BF3B-B505AC2DD4FA}" srcOrd="3" destOrd="0" presId="urn:microsoft.com/office/officeart/2018/5/layout/IconLeafLabelList"/>
    <dgm:cxn modelId="{60706528-4449-4DE1-AA28-C0C28706A447}" type="presParOf" srcId="{22A81FF5-D6E1-4965-B2F6-3F8A82C7DECE}" destId="{DDB760F4-7E2C-4E74-B2DF-B2974E8D09A0}" srcOrd="4" destOrd="0" presId="urn:microsoft.com/office/officeart/2018/5/layout/IconLeafLabelList"/>
    <dgm:cxn modelId="{6314F3D3-E4FD-4000-882F-2D1E932BBB28}" type="presParOf" srcId="{DDB760F4-7E2C-4E74-B2DF-B2974E8D09A0}" destId="{A2D7D481-7A20-4825-82F9-45D85F87D8AD}" srcOrd="0" destOrd="0" presId="urn:microsoft.com/office/officeart/2018/5/layout/IconLeafLabelList"/>
    <dgm:cxn modelId="{5D31F879-0696-47FD-9C48-48B2A5B1DB1D}" type="presParOf" srcId="{DDB760F4-7E2C-4E74-B2DF-B2974E8D09A0}" destId="{7414A6EA-5866-4B3A-A0C2-AA82DE244B38}" srcOrd="1" destOrd="0" presId="urn:microsoft.com/office/officeart/2018/5/layout/IconLeafLabelList"/>
    <dgm:cxn modelId="{7844755B-6EA7-46BA-B024-FBEFBABD6272}" type="presParOf" srcId="{DDB760F4-7E2C-4E74-B2DF-B2974E8D09A0}" destId="{04A354BC-0709-41A4-BDA4-9F77F25FD6DB}" srcOrd="2" destOrd="0" presId="urn:microsoft.com/office/officeart/2018/5/layout/IconLeafLabelList"/>
    <dgm:cxn modelId="{ACF3BE78-005F-414D-A27D-C022CFD80941}" type="presParOf" srcId="{DDB760F4-7E2C-4E74-B2DF-B2974E8D09A0}" destId="{A6ECEFE7-9B09-4764-8660-1FB335062953}" srcOrd="3" destOrd="0" presId="urn:microsoft.com/office/officeart/2018/5/layout/IconLeafLabelList"/>
    <dgm:cxn modelId="{D19A5352-0F34-43A3-9DC1-F8AD99E56AED}" type="presParOf" srcId="{22A81FF5-D6E1-4965-B2F6-3F8A82C7DECE}" destId="{4DC25C73-BA73-470E-8BFF-7258E111AF90}" srcOrd="5" destOrd="0" presId="urn:microsoft.com/office/officeart/2018/5/layout/IconLeafLabelList"/>
    <dgm:cxn modelId="{D5BF1DA2-CE12-4B68-A5E9-584DBB5F5127}" type="presParOf" srcId="{22A81FF5-D6E1-4965-B2F6-3F8A82C7DECE}" destId="{AF66AE8A-DE5D-44B7-B9A4-F1095F6F3E63}" srcOrd="6" destOrd="0" presId="urn:microsoft.com/office/officeart/2018/5/layout/IconLeafLabelList"/>
    <dgm:cxn modelId="{80A0FC5C-DE54-4988-9F24-F4A49C4BA2EC}" type="presParOf" srcId="{AF66AE8A-DE5D-44B7-B9A4-F1095F6F3E63}" destId="{E19A782B-80A1-40D2-81C6-7D7459F1144A}" srcOrd="0" destOrd="0" presId="urn:microsoft.com/office/officeart/2018/5/layout/IconLeafLabelList"/>
    <dgm:cxn modelId="{8C0FA2A2-6E5B-407A-A644-0CD9D9F2E574}" type="presParOf" srcId="{AF66AE8A-DE5D-44B7-B9A4-F1095F6F3E63}" destId="{09AE9313-56DD-46A4-AD0F-FBD0C0C29A2B}" srcOrd="1" destOrd="0" presId="urn:microsoft.com/office/officeart/2018/5/layout/IconLeafLabelList"/>
    <dgm:cxn modelId="{461E73E6-8120-4380-AF5F-9EFE27AD6C08}" type="presParOf" srcId="{AF66AE8A-DE5D-44B7-B9A4-F1095F6F3E63}" destId="{FFD856A0-FACF-434F-9EB4-FE11492E5608}" srcOrd="2" destOrd="0" presId="urn:microsoft.com/office/officeart/2018/5/layout/IconLeafLabelList"/>
    <dgm:cxn modelId="{49E92D67-D9DA-4090-8504-6EE6379D0FEF}" type="presParOf" srcId="{AF66AE8A-DE5D-44B7-B9A4-F1095F6F3E63}" destId="{8B9A57D6-BB54-484F-9957-D401FF860D0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17C3D-387B-4E1B-BB90-98666AB8B015}">
      <dsp:nvSpPr>
        <dsp:cNvPr id="0" name=""/>
        <dsp:cNvSpPr/>
      </dsp:nvSpPr>
      <dsp:spPr>
        <a:xfrm>
          <a:off x="0" y="582"/>
          <a:ext cx="10980263" cy="1362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19334-3777-43CF-BA3B-956B7AB4FFE0}">
      <dsp:nvSpPr>
        <dsp:cNvPr id="0" name=""/>
        <dsp:cNvSpPr/>
      </dsp:nvSpPr>
      <dsp:spPr>
        <a:xfrm>
          <a:off x="412271" y="307230"/>
          <a:ext cx="749583" cy="749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AF14EC-710D-4676-BFE7-09924D9F29D8}">
      <dsp:nvSpPr>
        <dsp:cNvPr id="0" name=""/>
        <dsp:cNvSpPr/>
      </dsp:nvSpPr>
      <dsp:spPr>
        <a:xfrm>
          <a:off x="1574125" y="582"/>
          <a:ext cx="9406137" cy="136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38" tIns="144238" rIns="144238" bIns="144238" numCol="1" spcCol="1270" anchor="ctr" anchorCtr="0">
          <a:noAutofit/>
        </a:bodyPr>
        <a:lstStyle/>
        <a:p>
          <a:pPr marL="0" lvl="0" indent="0" algn="l" defTabSz="1111250">
            <a:lnSpc>
              <a:spcPct val="90000"/>
            </a:lnSpc>
            <a:spcBef>
              <a:spcPct val="0"/>
            </a:spcBef>
            <a:spcAft>
              <a:spcPct val="35000"/>
            </a:spcAft>
            <a:buNone/>
          </a:pPr>
          <a:r>
            <a:rPr lang="en-GB" sz="2500" kern="1200"/>
            <a:t>Welcome!</a:t>
          </a:r>
          <a:r>
            <a:rPr lang="en-US" sz="2500" kern="1200"/>
            <a:t>​</a:t>
          </a:r>
        </a:p>
      </dsp:txBody>
      <dsp:txXfrm>
        <a:off x="1574125" y="582"/>
        <a:ext cx="9406137" cy="1362879"/>
      </dsp:txXfrm>
    </dsp:sp>
    <dsp:sp modelId="{59AF78BD-B96D-4B2D-A1E5-E610D8ABA9FC}">
      <dsp:nvSpPr>
        <dsp:cNvPr id="0" name=""/>
        <dsp:cNvSpPr/>
      </dsp:nvSpPr>
      <dsp:spPr>
        <a:xfrm>
          <a:off x="0" y="1704181"/>
          <a:ext cx="10980263" cy="1362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46417-4726-4414-9649-3447D170AC43}">
      <dsp:nvSpPr>
        <dsp:cNvPr id="0" name=""/>
        <dsp:cNvSpPr/>
      </dsp:nvSpPr>
      <dsp:spPr>
        <a:xfrm>
          <a:off x="412271" y="2010829"/>
          <a:ext cx="749583" cy="749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8C2AB-3B27-439B-BD4F-B2352949A788}">
      <dsp:nvSpPr>
        <dsp:cNvPr id="0" name=""/>
        <dsp:cNvSpPr/>
      </dsp:nvSpPr>
      <dsp:spPr>
        <a:xfrm>
          <a:off x="1574125" y="1704181"/>
          <a:ext cx="9406137" cy="136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38" tIns="144238" rIns="144238" bIns="144238" numCol="1" spcCol="1270" anchor="ctr" anchorCtr="0">
          <a:noAutofit/>
        </a:bodyPr>
        <a:lstStyle/>
        <a:p>
          <a:pPr marL="0" lvl="0" indent="0" algn="l" defTabSz="1111250">
            <a:lnSpc>
              <a:spcPct val="90000"/>
            </a:lnSpc>
            <a:spcBef>
              <a:spcPct val="0"/>
            </a:spcBef>
            <a:spcAft>
              <a:spcPct val="35000"/>
            </a:spcAft>
            <a:buNone/>
          </a:pPr>
          <a:r>
            <a:rPr lang="en-GB" sz="2500" kern="1200"/>
            <a:t>The presentation with links included will be made available on the International Welcome Programme website next week</a:t>
          </a:r>
          <a:endParaRPr lang="en-US" sz="2500" kern="1200"/>
        </a:p>
      </dsp:txBody>
      <dsp:txXfrm>
        <a:off x="1574125" y="1704181"/>
        <a:ext cx="9406137" cy="1362879"/>
      </dsp:txXfrm>
    </dsp:sp>
    <dsp:sp modelId="{BC4BD9C2-20F7-4886-8336-0C8A43656A5E}">
      <dsp:nvSpPr>
        <dsp:cNvPr id="0" name=""/>
        <dsp:cNvSpPr/>
      </dsp:nvSpPr>
      <dsp:spPr>
        <a:xfrm>
          <a:off x="0" y="3407781"/>
          <a:ext cx="10980263" cy="1362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52A8E-1EB5-4E8C-88E7-9EA635484048}">
      <dsp:nvSpPr>
        <dsp:cNvPr id="0" name=""/>
        <dsp:cNvSpPr/>
      </dsp:nvSpPr>
      <dsp:spPr>
        <a:xfrm>
          <a:off x="412271" y="3714428"/>
          <a:ext cx="749583" cy="749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42FCB8-71AF-44D4-B42A-B8162821D1D7}">
      <dsp:nvSpPr>
        <dsp:cNvPr id="0" name=""/>
        <dsp:cNvSpPr/>
      </dsp:nvSpPr>
      <dsp:spPr>
        <a:xfrm>
          <a:off x="1574125" y="3407781"/>
          <a:ext cx="9406137" cy="136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38" tIns="144238" rIns="144238" bIns="144238" numCol="1" spcCol="1270" anchor="ctr" anchorCtr="0">
          <a:noAutofit/>
        </a:bodyPr>
        <a:lstStyle/>
        <a:p>
          <a:pPr marL="0" lvl="0" indent="0" algn="l" defTabSz="1111250">
            <a:lnSpc>
              <a:spcPct val="90000"/>
            </a:lnSpc>
            <a:spcBef>
              <a:spcPct val="0"/>
            </a:spcBef>
            <a:spcAft>
              <a:spcPct val="35000"/>
            </a:spcAft>
            <a:buNone/>
          </a:pPr>
          <a:r>
            <a:rPr lang="en-GB" sz="2500" kern="1200"/>
            <a:t>You can ask questions at the end of the presentation​</a:t>
          </a:r>
          <a:endParaRPr lang="en-US" sz="2500" kern="1200"/>
        </a:p>
      </dsp:txBody>
      <dsp:txXfrm>
        <a:off x="1574125" y="3407781"/>
        <a:ext cx="9406137" cy="1362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1DA75-933A-4A0C-8FAB-F6D799760991}">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520E7-7C34-4AF6-A688-75F460F0D031}">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Be prepared for rain in winter</a:t>
          </a:r>
          <a:endParaRPr lang="en-US" sz="1400" kern="1200"/>
        </a:p>
      </dsp:txBody>
      <dsp:txXfrm>
        <a:off x="100682" y="2427484"/>
        <a:ext cx="2370489" cy="720000"/>
      </dsp:txXfrm>
    </dsp:sp>
    <dsp:sp modelId="{7C2070B0-BC8D-4894-B27F-C18613E82691}">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C3E36-6E52-487D-A288-1F51610C7894}">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Get involved in the welcoming community and try and learn a bit about Cornish history</a:t>
          </a:r>
          <a:endParaRPr lang="en-US" sz="1400" kern="1200"/>
        </a:p>
      </dsp:txBody>
      <dsp:txXfrm>
        <a:off x="2886007" y="2427484"/>
        <a:ext cx="2370489" cy="720000"/>
      </dsp:txXfrm>
    </dsp:sp>
    <dsp:sp modelId="{DAC1539B-E63C-4628-825A-BE327E2C9261}">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B9DEC-8F53-41B4-8BB8-9239D7DB1195}">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Embrace beach life! </a:t>
          </a:r>
          <a:endParaRPr lang="en-US" sz="1400" kern="1200"/>
        </a:p>
      </dsp:txBody>
      <dsp:txXfrm>
        <a:off x="5671332" y="2427484"/>
        <a:ext cx="2370489" cy="720000"/>
      </dsp:txXfrm>
    </dsp:sp>
    <dsp:sp modelId="{F9E61A89-3172-45E7-B999-1FAF74D5A5B6}">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9FB48-FE10-445F-A8A7-7A57899B0213}">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GB" sz="1400" kern="1200"/>
            <a:t>Buddy up for trips around Cornwall</a:t>
          </a:r>
          <a:endParaRPr lang="en-US" sz="1400" kern="1200"/>
        </a:p>
      </dsp:txBody>
      <dsp:txXfrm>
        <a:off x="8456657" y="2427484"/>
        <a:ext cx="237048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85FC7-ED72-427E-961B-0D8852737D41}">
      <dsp:nvSpPr>
        <dsp:cNvPr id="0" name=""/>
        <dsp:cNvSpPr/>
      </dsp:nvSpPr>
      <dsp:spPr>
        <a:xfrm>
          <a:off x="624337" y="766495"/>
          <a:ext cx="1452312" cy="14523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8D4D3-AA57-4A0F-B127-F3D1BA09F5F2}">
      <dsp:nvSpPr>
        <dsp:cNvPr id="0" name=""/>
        <dsp:cNvSpPr/>
      </dsp:nvSpPr>
      <dsp:spPr>
        <a:xfrm>
          <a:off x="933846" y="1076005"/>
          <a:ext cx="833294" cy="8332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DA14F-D8C3-492B-8ED4-FFC455D7184C}">
      <dsp:nvSpPr>
        <dsp:cNvPr id="0" name=""/>
        <dsp:cNvSpPr/>
      </dsp:nvSpPr>
      <dsp:spPr>
        <a:xfrm>
          <a:off x="160073" y="2671168"/>
          <a:ext cx="238084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Penryn campus is a cashless campus</a:t>
          </a:r>
          <a:endParaRPr lang="en-US" sz="1200" kern="1200"/>
        </a:p>
      </dsp:txBody>
      <dsp:txXfrm>
        <a:off x="160073" y="2671168"/>
        <a:ext cx="2380840" cy="720000"/>
      </dsp:txXfrm>
    </dsp:sp>
    <dsp:sp modelId="{93F96837-F0CD-4B1E-BFDF-FA2F4E4E5F6C}">
      <dsp:nvSpPr>
        <dsp:cNvPr id="0" name=""/>
        <dsp:cNvSpPr/>
      </dsp:nvSpPr>
      <dsp:spPr>
        <a:xfrm>
          <a:off x="3421824" y="766495"/>
          <a:ext cx="1452312" cy="14523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4FCD4-1B68-41F0-B3C3-AD9D3B40BA35}">
      <dsp:nvSpPr>
        <dsp:cNvPr id="0" name=""/>
        <dsp:cNvSpPr/>
      </dsp:nvSpPr>
      <dsp:spPr>
        <a:xfrm>
          <a:off x="3731334" y="1076005"/>
          <a:ext cx="833294" cy="8332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34775-54BC-4071-AB1D-8ADD6DF972C6}">
      <dsp:nvSpPr>
        <dsp:cNvPr id="0" name=""/>
        <dsp:cNvSpPr/>
      </dsp:nvSpPr>
      <dsp:spPr>
        <a:xfrm>
          <a:off x="2957560" y="2671168"/>
          <a:ext cx="238084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Truro is the closest city, and can  be reached by train or bus in 20 minutes from campus</a:t>
          </a:r>
          <a:endParaRPr lang="en-US" sz="1200" kern="1200"/>
        </a:p>
      </dsp:txBody>
      <dsp:txXfrm>
        <a:off x="2957560" y="2671168"/>
        <a:ext cx="2380840" cy="720000"/>
      </dsp:txXfrm>
    </dsp:sp>
    <dsp:sp modelId="{A2D7D481-7A20-4825-82F9-45D85F87D8AD}">
      <dsp:nvSpPr>
        <dsp:cNvPr id="0" name=""/>
        <dsp:cNvSpPr/>
      </dsp:nvSpPr>
      <dsp:spPr>
        <a:xfrm>
          <a:off x="6219312" y="766495"/>
          <a:ext cx="1452312" cy="14523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4A6EA-5866-4B3A-A0C2-AA82DE244B38}">
      <dsp:nvSpPr>
        <dsp:cNvPr id="0" name=""/>
        <dsp:cNvSpPr/>
      </dsp:nvSpPr>
      <dsp:spPr>
        <a:xfrm>
          <a:off x="6528821" y="1076005"/>
          <a:ext cx="833294" cy="8332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ECEFE7-9B09-4764-8660-1FB335062953}">
      <dsp:nvSpPr>
        <dsp:cNvPr id="0" name=""/>
        <dsp:cNvSpPr/>
      </dsp:nvSpPr>
      <dsp:spPr>
        <a:xfrm>
          <a:off x="5755048" y="2671168"/>
          <a:ext cx="238084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Falmouth will get very busy in the summer months with tourist and cruise ships arriving most weekends.</a:t>
          </a:r>
          <a:endParaRPr lang="en-US" sz="1200" kern="1200"/>
        </a:p>
      </dsp:txBody>
      <dsp:txXfrm>
        <a:off x="5755048" y="2671168"/>
        <a:ext cx="2380840" cy="720000"/>
      </dsp:txXfrm>
    </dsp:sp>
    <dsp:sp modelId="{E19A782B-80A1-40D2-81C6-7D7459F1144A}">
      <dsp:nvSpPr>
        <dsp:cNvPr id="0" name=""/>
        <dsp:cNvSpPr/>
      </dsp:nvSpPr>
      <dsp:spPr>
        <a:xfrm>
          <a:off x="9016800" y="766495"/>
          <a:ext cx="1452312" cy="145231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E9313-56DD-46A4-AD0F-FBD0C0C29A2B}">
      <dsp:nvSpPr>
        <dsp:cNvPr id="0" name=""/>
        <dsp:cNvSpPr/>
      </dsp:nvSpPr>
      <dsp:spPr>
        <a:xfrm>
          <a:off x="9326309" y="1076005"/>
          <a:ext cx="833294" cy="8332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9A57D6-BB54-484F-9957-D401FF860D0C}">
      <dsp:nvSpPr>
        <dsp:cNvPr id="0" name=""/>
        <dsp:cNvSpPr/>
      </dsp:nvSpPr>
      <dsp:spPr>
        <a:xfrm>
          <a:off x="8552536" y="2671168"/>
          <a:ext cx="238084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a:t>We are 5 hours from London, I highly recommend booking onto our airport collection service.</a:t>
          </a:r>
          <a:endParaRPr lang="en-US" sz="1200" kern="1200"/>
        </a:p>
      </dsp:txBody>
      <dsp:txXfrm>
        <a:off x="8552536" y="2671168"/>
        <a:ext cx="238084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B16C2-5478-4ED1-A9FF-C8806657156C}" type="datetimeFigureOut">
              <a:rPr lang="en-GB" smtClean="0"/>
              <a:t>21/07/2025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E3BC1-1BA7-4897-8370-6AABF4B4861A}" type="slidenum">
              <a:rPr lang="en-GB" smtClean="0"/>
              <a:t>‹#›</a:t>
            </a:fld>
            <a:endParaRPr lang="en-GB"/>
          </a:p>
        </p:txBody>
      </p:sp>
    </p:spTree>
    <p:extLst>
      <p:ext uri="{BB962C8B-B14F-4D97-AF65-F5344CB8AC3E}">
        <p14:creationId xmlns:p14="http://schemas.microsoft.com/office/powerpoint/2010/main" val="337486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xeter.ac.uk/students/international/newstudents/airportcollectionservi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r>
              <a:rPr lang="en-US">
                <a:cs typeface="Calibri"/>
              </a:rPr>
              <a:t>Hello, we will just wait for 5 minutes to give people time to login to the </a:t>
            </a:r>
            <a:r>
              <a:rPr lang="en-US" err="1">
                <a:cs typeface="Calibri"/>
              </a:rPr>
              <a:t>presentaiton</a:t>
            </a:r>
            <a:r>
              <a:rPr lang="en-US">
                <a:cs typeface="Calibri"/>
              </a:rPr>
              <a:t> </a:t>
            </a:r>
          </a:p>
        </p:txBody>
      </p:sp>
    </p:spTree>
    <p:extLst>
      <p:ext uri="{BB962C8B-B14F-4D97-AF65-F5344CB8AC3E}">
        <p14:creationId xmlns:p14="http://schemas.microsoft.com/office/powerpoint/2010/main" val="44690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My main tips for living in </a:t>
            </a:r>
            <a:r>
              <a:rPr lang="en-US" err="1">
                <a:latin typeface="Calibri"/>
                <a:cs typeface="Calibri"/>
              </a:rPr>
              <a:t>cornwall</a:t>
            </a:r>
            <a:r>
              <a:rPr lang="en-US">
                <a:latin typeface="Calibri"/>
                <a:cs typeface="Calibri"/>
              </a:rPr>
              <a:t> </a:t>
            </a:r>
          </a:p>
        </p:txBody>
      </p:sp>
      <p:sp>
        <p:nvSpPr>
          <p:cNvPr id="4" name="Slide Number Placeholder 3"/>
          <p:cNvSpPr>
            <a:spLocks noGrp="1"/>
          </p:cNvSpPr>
          <p:nvPr>
            <p:ph type="sldNum" sz="quarter" idx="5"/>
          </p:nvPr>
        </p:nvSpPr>
        <p:spPr/>
        <p:txBody>
          <a:bodyPr/>
          <a:lstStyle/>
          <a:p>
            <a:fld id="{106E3BC1-1BA7-4897-8370-6AABF4B4861A}" type="slidenum">
              <a:rPr lang="en-GB" smtClean="0"/>
              <a:t>11</a:t>
            </a:fld>
            <a:endParaRPr lang="en-GB"/>
          </a:p>
        </p:txBody>
      </p:sp>
    </p:spTree>
    <p:extLst>
      <p:ext uri="{BB962C8B-B14F-4D97-AF65-F5344CB8AC3E}">
        <p14:creationId xmlns:p14="http://schemas.microsoft.com/office/powerpoint/2010/main" val="3307183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Important things to note for when you arrive </a:t>
            </a:r>
            <a:endParaRPr lang="en-US"/>
          </a:p>
          <a:p>
            <a:endParaRPr lang="en-US">
              <a:latin typeface="Calibri"/>
              <a:cs typeface="Calibri"/>
            </a:endParaRPr>
          </a:p>
          <a:p>
            <a:r>
              <a:rPr lang="en-US">
                <a:latin typeface="Calibri"/>
                <a:cs typeface="Calibri"/>
              </a:rPr>
              <a:t>Airport collection service </a:t>
            </a:r>
            <a:r>
              <a:rPr lang="en-US">
                <a:hlinkClick r:id="rId3"/>
              </a:rPr>
              <a:t>Airport Collection Service | International Student Support | University of Exeter</a:t>
            </a:r>
            <a:r>
              <a:rPr lang="en-US"/>
              <a:t>  insert in the chat box.</a:t>
            </a:r>
          </a:p>
        </p:txBody>
      </p:sp>
      <p:sp>
        <p:nvSpPr>
          <p:cNvPr id="4" name="Slide Number Placeholder 3"/>
          <p:cNvSpPr>
            <a:spLocks noGrp="1"/>
          </p:cNvSpPr>
          <p:nvPr>
            <p:ph type="sldNum" sz="quarter" idx="5"/>
          </p:nvPr>
        </p:nvSpPr>
        <p:spPr/>
        <p:txBody>
          <a:bodyPr/>
          <a:lstStyle/>
          <a:p>
            <a:fld id="{106E3BC1-1BA7-4897-8370-6AABF4B4861A}" type="slidenum">
              <a:rPr lang="en-GB" smtClean="0"/>
              <a:t>12</a:t>
            </a:fld>
            <a:endParaRPr lang="en-GB"/>
          </a:p>
        </p:txBody>
      </p:sp>
    </p:spTree>
    <p:extLst>
      <p:ext uri="{BB962C8B-B14F-4D97-AF65-F5344CB8AC3E}">
        <p14:creationId xmlns:p14="http://schemas.microsoft.com/office/powerpoint/2010/main" val="1593279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 few notes before we start, I will be uploading this presentation onto our website towards the end of next week, so please do not worry about making any notes, or if you miss any links.</a:t>
            </a:r>
          </a:p>
          <a:p>
            <a:r>
              <a:rPr lang="en-US">
                <a:latin typeface="Calibri"/>
                <a:cs typeface="Calibri"/>
              </a:rPr>
              <a:t>I will be asking a few questions throughout the webinar, but we will also have a chance to ask questions at the end of the webinar.</a:t>
            </a:r>
          </a:p>
          <a:p>
            <a:endParaRPr lang="en-US">
              <a:latin typeface="Calibri"/>
              <a:cs typeface="Calibri"/>
            </a:endParaRPr>
          </a:p>
          <a:p>
            <a:r>
              <a:rPr lang="en-US">
                <a:latin typeface="Calibri"/>
                <a:cs typeface="Calibri"/>
              </a:rPr>
              <a:t>You are welcome to keep your cameras on, but please keep your microphones muted, unless you would like to ask a question</a:t>
            </a:r>
          </a:p>
        </p:txBody>
      </p:sp>
      <p:sp>
        <p:nvSpPr>
          <p:cNvPr id="4" name="Slide Number Placeholder 3"/>
          <p:cNvSpPr>
            <a:spLocks noGrp="1"/>
          </p:cNvSpPr>
          <p:nvPr>
            <p:ph type="sldNum" sz="quarter" idx="5"/>
          </p:nvPr>
        </p:nvSpPr>
        <p:spPr/>
        <p:txBody>
          <a:bodyPr/>
          <a:lstStyle/>
          <a:p>
            <a:fld id="{106E3BC1-1BA7-4897-8370-6AABF4B4861A}" type="slidenum">
              <a:rPr lang="en-GB" smtClean="0"/>
              <a:t>2</a:t>
            </a:fld>
            <a:endParaRPr lang="en-GB"/>
          </a:p>
        </p:txBody>
      </p:sp>
    </p:spTree>
    <p:extLst>
      <p:ext uri="{BB962C8B-B14F-4D97-AF65-F5344CB8AC3E}">
        <p14:creationId xmlns:p14="http://schemas.microsoft.com/office/powerpoint/2010/main" val="367040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defTabSz="415869">
              <a:defRPr/>
            </a:pPr>
            <a:r>
              <a:rPr lang="en-GB"/>
              <a:t>Ok, So firstly I want to let you know where you will be studying at Exeter Penryn, we are down in the south west of the UK, which I have highlighted with the star.</a:t>
            </a:r>
          </a:p>
          <a:p>
            <a:pPr defTabSz="415869">
              <a:defRPr/>
            </a:pPr>
            <a:endParaRPr lang="en-GB"/>
          </a:p>
          <a:p>
            <a:pPr defTabSz="415869">
              <a:defRPr/>
            </a:pPr>
            <a:r>
              <a:rPr lang="en-GB"/>
              <a:t>The City of Exeter, where the </a:t>
            </a:r>
            <a:r>
              <a:rPr lang="en-GB" err="1"/>
              <a:t>streatham</a:t>
            </a:r>
            <a:r>
              <a:rPr lang="en-GB"/>
              <a:t> campus is located, is </a:t>
            </a:r>
            <a:r>
              <a:rPr lang="en-GB" err="1"/>
              <a:t>aprox</a:t>
            </a:r>
            <a:r>
              <a:rPr lang="en-GB"/>
              <a:t> 2.5 hours drive, I have highlighted this with a triangle.  Travel time to London, is </a:t>
            </a:r>
            <a:r>
              <a:rPr lang="en-GB" err="1"/>
              <a:t>aprox</a:t>
            </a:r>
            <a:r>
              <a:rPr lang="en-GB"/>
              <a:t> 5 hours drive.</a:t>
            </a:r>
          </a:p>
          <a:p>
            <a:pPr defTabSz="415869">
              <a:defRPr/>
            </a:pPr>
            <a:endParaRPr lang="en-GB"/>
          </a:p>
          <a:p>
            <a:pPr defTabSz="415869">
              <a:defRPr/>
            </a:pPr>
            <a:r>
              <a:rPr lang="en-GB"/>
              <a:t>Was anyone not aware of the location of our campus? Any thoughts?</a:t>
            </a:r>
          </a:p>
        </p:txBody>
      </p:sp>
    </p:spTree>
    <p:extLst>
      <p:ext uri="{BB962C8B-B14F-4D97-AF65-F5344CB8AC3E}">
        <p14:creationId xmlns:p14="http://schemas.microsoft.com/office/powerpoint/2010/main" val="322068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a:prstGeom prst="rect">
            <a:avLst/>
          </a:prstGeom>
          <a:noFill/>
          <a:ln w="12700">
            <a:solidFill>
              <a:prstClr val="black"/>
            </a:solidFill>
          </a:ln>
        </p:spPr>
      </p:sp>
      <p:sp>
        <p:nvSpPr>
          <p:cNvPr id="3" name="Notes Placeholder 2"/>
          <p:cNvSpPr>
            <a:spLocks noGrp="1"/>
          </p:cNvSpPr>
          <p:nvPr>
            <p:ph type="body" idx="1"/>
          </p:nvPr>
        </p:nvSpPr>
        <p:spPr>
          <a:xfrm>
            <a:off x="2009775" y="5441950"/>
            <a:ext cx="16084550" cy="4454525"/>
          </a:xfrm>
          <a:prstGeom prst="rect">
            <a:avLst/>
          </a:prstGeom>
        </p:spPr>
        <p:txBody>
          <a:bodyPr/>
          <a:lstStyle/>
          <a:p>
            <a:pPr defTabSz="415869">
              <a:defRPr/>
            </a:pPr>
            <a:r>
              <a:rPr lang="en-GB"/>
              <a:t>We share our campus with Falmouth University which is an arts university.  It makes for a wonderfully diverse campus, and give you the opportunity to make friends with students across both campuses.</a:t>
            </a:r>
          </a:p>
          <a:p>
            <a:pPr defTabSz="415869">
              <a:defRPr/>
            </a:pPr>
            <a:endParaRPr lang="en-GB"/>
          </a:p>
          <a:p>
            <a:pPr defTabSz="415869">
              <a:defRPr/>
            </a:pPr>
            <a:r>
              <a:rPr lang="en-GB"/>
              <a:t>As we are a shared campus, we have a shared delivery services for areas such as accommodation, welfare, events and caterings.  This shared services is called Falmouth and Exeter Plus.  You will find joint events and activates on their website.</a:t>
            </a:r>
          </a:p>
          <a:p>
            <a:pPr defTabSz="415869">
              <a:defRPr/>
            </a:pPr>
            <a:endParaRPr lang="en-GB"/>
          </a:p>
          <a:p>
            <a:pPr defTabSz="415869">
              <a:defRPr/>
            </a:pPr>
            <a:r>
              <a:rPr lang="en-GB"/>
              <a:t>I will now play this short video that will show you our campus.</a:t>
            </a:r>
          </a:p>
        </p:txBody>
      </p:sp>
    </p:spTree>
    <p:extLst>
      <p:ext uri="{BB962C8B-B14F-4D97-AF65-F5344CB8AC3E}">
        <p14:creationId xmlns:p14="http://schemas.microsoft.com/office/powerpoint/2010/main" val="305009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Althought</a:t>
            </a:r>
            <a:r>
              <a:rPr lang="en-GB"/>
              <a:t> our campus is in Penryn, we are next door to Falmouth which is our main town.  Falmouth is a 5 min bus ride or 20 min walk away.</a:t>
            </a:r>
          </a:p>
          <a:p>
            <a:endParaRPr lang="en-GB"/>
          </a:p>
          <a:p>
            <a:r>
              <a:rPr lang="en-GB"/>
              <a:t>We have 3 fabulous beaches in </a:t>
            </a:r>
            <a:r>
              <a:rPr lang="en-GB" err="1"/>
              <a:t>falmouth</a:t>
            </a:r>
            <a:r>
              <a:rPr lang="en-GB"/>
              <a:t>, and a </a:t>
            </a:r>
            <a:r>
              <a:rPr lang="en-GB" err="1"/>
              <a:t>busterling</a:t>
            </a:r>
            <a:r>
              <a:rPr lang="en-GB"/>
              <a:t> town with </a:t>
            </a:r>
            <a:r>
              <a:rPr lang="en-GB" err="1"/>
              <a:t>resturants</a:t>
            </a:r>
            <a:r>
              <a:rPr lang="en-GB"/>
              <a:t>, shops, coffee shops and nightlife.</a:t>
            </a:r>
          </a:p>
          <a:p>
            <a:endParaRPr lang="en-GB"/>
          </a:p>
          <a:p>
            <a:r>
              <a:rPr lang="en-GB"/>
              <a:t>Falmouth is very community bases, so you will find lots of opportunities to meet with </a:t>
            </a:r>
            <a:r>
              <a:rPr lang="en-GB" err="1"/>
              <a:t>with</a:t>
            </a:r>
            <a:r>
              <a:rPr lang="en-GB"/>
              <a:t> other </a:t>
            </a:r>
            <a:r>
              <a:rPr lang="en-GB" err="1"/>
              <a:t>studnets</a:t>
            </a:r>
            <a:r>
              <a:rPr lang="en-GB"/>
              <a:t> and locals who will make you feel welcome.</a:t>
            </a:r>
          </a:p>
        </p:txBody>
      </p:sp>
      <p:sp>
        <p:nvSpPr>
          <p:cNvPr id="4" name="Slide Number Placeholder 3"/>
          <p:cNvSpPr>
            <a:spLocks noGrp="1"/>
          </p:cNvSpPr>
          <p:nvPr>
            <p:ph type="sldNum" sz="quarter" idx="5"/>
          </p:nvPr>
        </p:nvSpPr>
        <p:spPr/>
        <p:txBody>
          <a:bodyPr/>
          <a:lstStyle/>
          <a:p>
            <a:fld id="{106E3BC1-1BA7-4897-8370-6AABF4B4861A}" type="slidenum">
              <a:rPr lang="en-GB" smtClean="0"/>
              <a:t>6</a:t>
            </a:fld>
            <a:endParaRPr lang="en-GB"/>
          </a:p>
        </p:txBody>
      </p:sp>
    </p:spTree>
    <p:extLst>
      <p:ext uri="{BB962C8B-B14F-4D97-AF65-F5344CB8AC3E}">
        <p14:creationId xmlns:p14="http://schemas.microsoft.com/office/powerpoint/2010/main" val="414664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If you </a:t>
            </a:r>
            <a:r>
              <a:rPr lang="en-US" err="1">
                <a:latin typeface="Calibri"/>
                <a:cs typeface="Calibri"/>
              </a:rPr>
              <a:t>ares</a:t>
            </a:r>
            <a:r>
              <a:rPr lang="en-US">
                <a:latin typeface="Calibri"/>
                <a:cs typeface="Calibri"/>
              </a:rPr>
              <a:t> staying in student accommodation, your closest big supermarket is Asda, its walking distance from campus, but there is also a bus that leaves from campus.</a:t>
            </a:r>
          </a:p>
          <a:p>
            <a:endParaRPr lang="en-US">
              <a:latin typeface="Calibri"/>
              <a:cs typeface="Calibri"/>
            </a:endParaRPr>
          </a:p>
          <a:p>
            <a:r>
              <a:rPr lang="en-US">
                <a:latin typeface="Calibri"/>
                <a:cs typeface="Calibri"/>
              </a:rPr>
              <a:t>We have a Lidl on the bus route, along with local independent food markets, and international shops in Falmouth for Turo.</a:t>
            </a:r>
          </a:p>
          <a:p>
            <a:endParaRPr lang="en-US">
              <a:latin typeface="Calibri"/>
              <a:cs typeface="Calibri"/>
            </a:endParaRPr>
          </a:p>
          <a:p>
            <a:r>
              <a:rPr lang="en-US">
                <a:latin typeface="Calibri"/>
                <a:cs typeface="Calibri"/>
              </a:rPr>
              <a:t>Truro is the closest City to us, it has all the </a:t>
            </a:r>
            <a:r>
              <a:rPr lang="en-US" err="1">
                <a:latin typeface="Calibri"/>
                <a:cs typeface="Calibri"/>
              </a:rPr>
              <a:t>highstreet</a:t>
            </a:r>
            <a:r>
              <a:rPr lang="en-US">
                <a:latin typeface="Calibri"/>
                <a:cs typeface="Calibri"/>
              </a:rPr>
              <a:t> shops you would expect to find in a city.</a:t>
            </a:r>
          </a:p>
        </p:txBody>
      </p:sp>
      <p:sp>
        <p:nvSpPr>
          <p:cNvPr id="4" name="Slide Number Placeholder 3"/>
          <p:cNvSpPr>
            <a:spLocks noGrp="1"/>
          </p:cNvSpPr>
          <p:nvPr>
            <p:ph type="sldNum" sz="quarter" idx="5"/>
          </p:nvPr>
        </p:nvSpPr>
        <p:spPr/>
        <p:txBody>
          <a:bodyPr/>
          <a:lstStyle/>
          <a:p>
            <a:fld id="{106E3BC1-1BA7-4897-8370-6AABF4B4861A}" type="slidenum">
              <a:rPr lang="en-GB" smtClean="0"/>
              <a:t>7</a:t>
            </a:fld>
            <a:endParaRPr lang="en-GB"/>
          </a:p>
        </p:txBody>
      </p:sp>
    </p:spTree>
    <p:extLst>
      <p:ext uri="{BB962C8B-B14F-4D97-AF65-F5344CB8AC3E}">
        <p14:creationId xmlns:p14="http://schemas.microsoft.com/office/powerpoint/2010/main" val="220139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I think the best tip I can give new students who are going to be living in </a:t>
            </a:r>
            <a:r>
              <a:rPr lang="en-US" err="1">
                <a:latin typeface="Calibri"/>
                <a:cs typeface="Calibri"/>
              </a:rPr>
              <a:t>conrnwall</a:t>
            </a:r>
            <a:r>
              <a:rPr lang="en-US">
                <a:latin typeface="Calibri"/>
                <a:cs typeface="Calibri"/>
              </a:rPr>
              <a:t>, is to prepare for the seasons.  You will be arriving at the end of summer, so although it is still reasonably warm (16 degrees – is that warm to you??) it starts to move into our rainy season.  Cornwall is well know for having several seasons within a day, so one minute it will be throwing it down with rain, the next it will be bright sunshine! So please make sure you are prepared by carrying a decent rain jacket around with you!</a:t>
            </a:r>
          </a:p>
          <a:p>
            <a:endParaRPr lang="en-US">
              <a:latin typeface="Calibri"/>
              <a:cs typeface="Calibri"/>
            </a:endParaRPr>
          </a:p>
        </p:txBody>
      </p:sp>
      <p:sp>
        <p:nvSpPr>
          <p:cNvPr id="4" name="Slide Number Placeholder 3"/>
          <p:cNvSpPr>
            <a:spLocks noGrp="1"/>
          </p:cNvSpPr>
          <p:nvPr>
            <p:ph type="sldNum" sz="quarter" idx="5"/>
          </p:nvPr>
        </p:nvSpPr>
        <p:spPr/>
        <p:txBody>
          <a:bodyPr/>
          <a:lstStyle/>
          <a:p>
            <a:fld id="{106E3BC1-1BA7-4897-8370-6AABF4B4861A}" type="slidenum">
              <a:rPr lang="en-GB" smtClean="0"/>
              <a:t>8</a:t>
            </a:fld>
            <a:endParaRPr lang="en-GB"/>
          </a:p>
        </p:txBody>
      </p:sp>
    </p:spTree>
    <p:extLst>
      <p:ext uri="{BB962C8B-B14F-4D97-AF65-F5344CB8AC3E}">
        <p14:creationId xmlns:p14="http://schemas.microsoft.com/office/powerpoint/2010/main" val="199750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Festivals are a very popular an important part of life in </a:t>
            </a:r>
            <a:r>
              <a:rPr lang="en-US" err="1">
                <a:latin typeface="Calibri"/>
                <a:cs typeface="Calibri"/>
              </a:rPr>
              <a:t>cornwall</a:t>
            </a:r>
            <a:r>
              <a:rPr lang="en-US">
                <a:latin typeface="Calibri"/>
                <a:cs typeface="Calibri"/>
              </a:rPr>
              <a:t>, there is a festivals for everyone so please keep an our eye out for events taking place throughout the year.</a:t>
            </a:r>
          </a:p>
        </p:txBody>
      </p:sp>
      <p:sp>
        <p:nvSpPr>
          <p:cNvPr id="4" name="Slide Number Placeholder 3"/>
          <p:cNvSpPr>
            <a:spLocks noGrp="1"/>
          </p:cNvSpPr>
          <p:nvPr>
            <p:ph type="sldNum" sz="quarter" idx="5"/>
          </p:nvPr>
        </p:nvSpPr>
        <p:spPr/>
        <p:txBody>
          <a:bodyPr/>
          <a:lstStyle/>
          <a:p>
            <a:fld id="{106E3BC1-1BA7-4897-8370-6AABF4B4861A}" type="slidenum">
              <a:rPr lang="en-GB" smtClean="0"/>
              <a:t>9</a:t>
            </a:fld>
            <a:endParaRPr lang="en-GB"/>
          </a:p>
        </p:txBody>
      </p:sp>
    </p:spTree>
    <p:extLst>
      <p:ext uri="{BB962C8B-B14F-4D97-AF65-F5344CB8AC3E}">
        <p14:creationId xmlns:p14="http://schemas.microsoft.com/office/powerpoint/2010/main" val="349127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We are lucky to have some amazing places to visit on our doorstep!</a:t>
            </a:r>
          </a:p>
          <a:p>
            <a:r>
              <a:rPr lang="en-US">
                <a:latin typeface="Calibri"/>
                <a:cs typeface="Calibri"/>
              </a:rPr>
              <a:t>The ones I have listed on the slide are local to us, and all at the most 20 mins bus trip from campus.  Obviously there is so much to see further into Cornwall which you will find out all about in our welcome week inductions.</a:t>
            </a:r>
          </a:p>
        </p:txBody>
      </p:sp>
      <p:sp>
        <p:nvSpPr>
          <p:cNvPr id="4" name="Slide Number Placeholder 3"/>
          <p:cNvSpPr>
            <a:spLocks noGrp="1"/>
          </p:cNvSpPr>
          <p:nvPr>
            <p:ph type="sldNum" sz="quarter" idx="5"/>
          </p:nvPr>
        </p:nvSpPr>
        <p:spPr/>
        <p:txBody>
          <a:bodyPr/>
          <a:lstStyle/>
          <a:p>
            <a:fld id="{106E3BC1-1BA7-4897-8370-6AABF4B4861A}" type="slidenum">
              <a:rPr lang="en-GB" smtClean="0"/>
              <a:t>10</a:t>
            </a:fld>
            <a:endParaRPr lang="en-GB"/>
          </a:p>
        </p:txBody>
      </p:sp>
    </p:spTree>
    <p:extLst>
      <p:ext uri="{BB962C8B-B14F-4D97-AF65-F5344CB8AC3E}">
        <p14:creationId xmlns:p14="http://schemas.microsoft.com/office/powerpoint/2010/main" val="321057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DC5E-46FA-DEA5-751E-85E7D74233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19080F-4410-8935-D06E-A1A01171AA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455459-FDDE-30C9-A0AC-960DBFAD370D}"/>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34F99103-E078-16A2-A21C-AB0964D8D2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306E3E-8102-0E0A-7566-D1AF2452F423}"/>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295553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3A48-71AD-CB02-858A-D2552C394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3A288-FFC1-ED58-50E8-160B71B2D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0D4B6E-7407-0195-C668-B15FC37E1F91}"/>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0FDB6ED4-EB25-F43B-EC5A-726279765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1060C-FD1B-932C-3E7C-77D51BA347F9}"/>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301537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04F57-2256-87F2-9D9C-F39DEE05B4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467601-9B48-7F9F-3FEA-FF873BCA9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7D337B-18B0-0A25-E149-BBF2166F5993}"/>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65DAF087-CD34-B094-3BA1-B3CD62BA3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D3912A-D698-1771-CA13-ABBE891C23E3}"/>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337628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8869" y="-9918"/>
            <a:ext cx="12200869" cy="6877743"/>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sz="2400"/>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8053" y="433212"/>
            <a:ext cx="5514231" cy="3629195"/>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13045" y="10306"/>
            <a:ext cx="5178955" cy="685751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518876" y="4129531"/>
            <a:ext cx="6275824" cy="1330480"/>
          </a:xfrm>
          <a:prstGeom prst="rect">
            <a:avLst/>
          </a:prstGeom>
        </p:spPr>
        <p:txBody>
          <a:bodyPr vert="horz" lIns="91440" tIns="45720" rIns="91440" bIns="45720" rtlCol="0" anchor="t">
            <a:noAutofit/>
          </a:bodyPr>
          <a:lstStyle>
            <a:lvl1pPr>
              <a:defRPr sz="4367"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424466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sz="2400">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520161" y="627294"/>
            <a:ext cx="830228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5478" y="134991"/>
            <a:ext cx="2190567" cy="1441723"/>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566063" y="1583360"/>
            <a:ext cx="10980263" cy="4771243"/>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697" b="0" i="0">
                <a:solidFill>
                  <a:srgbClr val="003C3B"/>
                </a:solidFill>
                <a:latin typeface="Outfit" pitchFamily="2" charset="0"/>
                <a:ea typeface="Inter" panose="02000503000000020004" pitchFamily="2" charset="0"/>
              </a:defRPr>
            </a:lvl2pPr>
            <a:lvl3pPr>
              <a:defRPr sz="1456" b="0" i="0">
                <a:solidFill>
                  <a:srgbClr val="003C3B"/>
                </a:solidFill>
                <a:latin typeface="Outfit" pitchFamily="2" charset="0"/>
                <a:ea typeface="Inter" panose="02000503000000020004" pitchFamily="2" charset="0"/>
              </a:defRPr>
            </a:lvl3pPr>
            <a:lvl4pPr>
              <a:defRPr sz="1213" b="0" i="0">
                <a:solidFill>
                  <a:srgbClr val="003C3B"/>
                </a:solidFill>
                <a:latin typeface="Outfit" pitchFamily="2" charset="0"/>
                <a:ea typeface="Inter" panose="02000503000000020004" pitchFamily="2" charset="0"/>
              </a:defRPr>
            </a:lvl4pPr>
            <a:lvl5pPr>
              <a:defRPr sz="1092"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9167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1" y="1"/>
            <a:ext cx="165204" cy="6857615"/>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sz="2400">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520161" y="627294"/>
            <a:ext cx="830228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5478" y="134991"/>
            <a:ext cx="2190567" cy="1441723"/>
          </a:xfrm>
          <a:prstGeom prst="rect">
            <a:avLst/>
          </a:prstGeom>
        </p:spPr>
      </p:pic>
    </p:spTree>
    <p:extLst>
      <p:ext uri="{BB962C8B-B14F-4D97-AF65-F5344CB8AC3E}">
        <p14:creationId xmlns:p14="http://schemas.microsoft.com/office/powerpoint/2010/main" val="402702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6692432"/>
            <a:ext cx="12192000" cy="165193"/>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sz="2400"/>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568635" y="1699535"/>
            <a:ext cx="10980263" cy="3577775"/>
          </a:xfrm>
          <a:prstGeom prst="rect">
            <a:avLst/>
          </a:prstGeom>
        </p:spPr>
        <p:txBody>
          <a:bodyPr/>
          <a:lstStyle>
            <a:lvl1pPr>
              <a:defRPr sz="1940" b="0" i="0">
                <a:solidFill>
                  <a:srgbClr val="003C3B"/>
                </a:solidFill>
                <a:latin typeface="Outfit" pitchFamily="2" charset="0"/>
                <a:ea typeface="Inter" panose="02000503000000020004" pitchFamily="2" charset="0"/>
              </a:defRPr>
            </a:lvl1pPr>
            <a:lvl2pPr>
              <a:defRPr sz="1940" b="0" i="0">
                <a:solidFill>
                  <a:srgbClr val="003C3B"/>
                </a:solidFill>
                <a:latin typeface="Outfit" pitchFamily="2" charset="0"/>
                <a:ea typeface="Inter" panose="02000503000000020004" pitchFamily="2" charset="0"/>
              </a:defRPr>
            </a:lvl2pPr>
            <a:lvl3pPr>
              <a:defRPr sz="1940" b="0" i="0">
                <a:solidFill>
                  <a:srgbClr val="003C3B"/>
                </a:solidFill>
                <a:latin typeface="Outfit" pitchFamily="2" charset="0"/>
                <a:ea typeface="Inter" panose="02000503000000020004" pitchFamily="2" charset="0"/>
              </a:defRPr>
            </a:lvl3pPr>
            <a:lvl4pPr>
              <a:defRPr sz="1940" b="0" i="0">
                <a:solidFill>
                  <a:srgbClr val="003C3B"/>
                </a:solidFill>
                <a:latin typeface="Outfit" pitchFamily="2" charset="0"/>
                <a:ea typeface="Inter" panose="02000503000000020004" pitchFamily="2" charset="0"/>
              </a:defRPr>
            </a:lvl4pPr>
            <a:lvl5pPr>
              <a:defRPr sz="1940"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520160" y="627294"/>
            <a:ext cx="9226509" cy="615900"/>
          </a:xfrm>
          <a:prstGeom prst="rect">
            <a:avLst/>
          </a:prstGeom>
        </p:spPr>
        <p:txBody>
          <a:bodyPr vert="horz" lIns="91440" tIns="45720" rIns="91440" bIns="45720" rtlCol="0" anchor="t">
            <a:noAutofit/>
          </a:bodyPr>
          <a:lstStyle>
            <a:lvl1pPr>
              <a:defRPr sz="4003"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250" y="5294523"/>
            <a:ext cx="2190567" cy="1441723"/>
          </a:xfrm>
          <a:prstGeom prst="rect">
            <a:avLst/>
          </a:prstGeom>
        </p:spPr>
      </p:pic>
    </p:spTree>
    <p:extLst>
      <p:ext uri="{BB962C8B-B14F-4D97-AF65-F5344CB8AC3E}">
        <p14:creationId xmlns:p14="http://schemas.microsoft.com/office/powerpoint/2010/main" val="373045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06C6-B6D7-6A55-1D1A-D53A0CAAAD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D23EE3-D9F9-E375-1868-3FDDAAE34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118C3F-F380-B393-6077-E871E0A80270}"/>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2043830B-FDBB-4A0E-AA29-5E9818A6F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66F04-FD10-21A8-2CBA-8D10530EEA65}"/>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397493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C6D0-F43A-1695-1CBE-2C0F7B00B1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F822F2-EB01-2EB4-8847-E2D2E48B82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C604D-273E-C646-81AC-EC880731223D}"/>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918CC7D7-2C93-FAED-596B-B2755F2E8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ED755F-164C-9662-A246-F92332DCF7D5}"/>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244839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BEA3-024B-8CF9-1931-E24891B9AD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0B12D1-88E0-0913-22DF-7CC6E0441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0AE98AB-D625-722F-A5D7-710ABBAC0F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DC14E1-6B7D-8833-880D-B593B70338F2}"/>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6" name="Footer Placeholder 5">
            <a:extLst>
              <a:ext uri="{FF2B5EF4-FFF2-40B4-BE49-F238E27FC236}">
                <a16:creationId xmlns:a16="http://schemas.microsoft.com/office/drawing/2014/main" id="{E95D9560-E29C-B850-7BD5-60BFF5B494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FA072F-AABE-D40C-3A4F-E8C510C3DD7A}"/>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169088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A35F-0BD5-002D-DD80-F2F40871F7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7B92A6-A239-E4F5-09B1-BAB8869F14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AAB42-1277-78E0-26A0-33B625AE3B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D4F415-8C1C-5154-DFC8-5B68E55D0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88C08-847B-65D4-6923-5C71C5CD24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B71F54-EA08-9696-C7B8-AD04994A4970}"/>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8" name="Footer Placeholder 7">
            <a:extLst>
              <a:ext uri="{FF2B5EF4-FFF2-40B4-BE49-F238E27FC236}">
                <a16:creationId xmlns:a16="http://schemas.microsoft.com/office/drawing/2014/main" id="{F7971E67-9D32-38DA-8E3F-D9C919F40E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4DB901-FCD0-26EF-3887-7139AB69FF47}"/>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347977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C39D3-7ED2-5A2D-CBBB-DFE48502660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C3DAD1-4CB1-46AB-C9D7-940C158B27AA}"/>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4" name="Footer Placeholder 3">
            <a:extLst>
              <a:ext uri="{FF2B5EF4-FFF2-40B4-BE49-F238E27FC236}">
                <a16:creationId xmlns:a16="http://schemas.microsoft.com/office/drawing/2014/main" id="{1C15DBBA-1196-DB00-9B86-F988E66DE7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2ECDF8-7ACD-24B4-51E8-D71F5F6C3ECF}"/>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416644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E73BA-5811-E515-090E-4DDA6BC4469F}"/>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3" name="Footer Placeholder 2">
            <a:extLst>
              <a:ext uri="{FF2B5EF4-FFF2-40B4-BE49-F238E27FC236}">
                <a16:creationId xmlns:a16="http://schemas.microsoft.com/office/drawing/2014/main" id="{FCAC431A-AE11-8442-D79D-649BA5CBC1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46DF01-A959-DABE-E689-71E8939ACA35}"/>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833129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48D0-A0B1-8336-FD8C-4C3BF6288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087B1-C334-EFF0-21D6-54F26F630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30E2AA-7E77-69E5-CB00-E068AA68D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9E1C34-FE81-4627-202B-472FA8361FEC}"/>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6" name="Footer Placeholder 5">
            <a:extLst>
              <a:ext uri="{FF2B5EF4-FFF2-40B4-BE49-F238E27FC236}">
                <a16:creationId xmlns:a16="http://schemas.microsoft.com/office/drawing/2014/main" id="{C2A2E5BE-5CE9-D37C-6E8A-FCFB086065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549DB4-7A48-C950-6884-A6E1B15DA313}"/>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20194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436C-3FAD-11DA-3174-46EE399EB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39EB8-63D0-69BA-B107-DCF3A5750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DE7510-EAF5-CDCF-3765-E5EAA3078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60ED7-91A2-3CA5-B4F1-7D92CFBDB50B}"/>
              </a:ext>
            </a:extLst>
          </p:cNvPr>
          <p:cNvSpPr>
            <a:spLocks noGrp="1"/>
          </p:cNvSpPr>
          <p:nvPr>
            <p:ph type="dt" sz="half" idx="10"/>
          </p:nvPr>
        </p:nvSpPr>
        <p:spPr/>
        <p:txBody>
          <a:bodyPr/>
          <a:lstStyle/>
          <a:p>
            <a:fld id="{8E8BEE50-DA59-46AA-A405-21FB195D0CA8}" type="datetimeFigureOut">
              <a:rPr lang="en-GB" smtClean="0"/>
              <a:t>21/07/2025</a:t>
            </a:fld>
            <a:endParaRPr lang="en-GB"/>
          </a:p>
        </p:txBody>
      </p:sp>
      <p:sp>
        <p:nvSpPr>
          <p:cNvPr id="6" name="Footer Placeholder 5">
            <a:extLst>
              <a:ext uri="{FF2B5EF4-FFF2-40B4-BE49-F238E27FC236}">
                <a16:creationId xmlns:a16="http://schemas.microsoft.com/office/drawing/2014/main" id="{231A499F-DD62-8833-CD64-A4E17F0AB5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2D6234-6F04-4E61-216A-870D44331638}"/>
              </a:ext>
            </a:extLst>
          </p:cNvPr>
          <p:cNvSpPr>
            <a:spLocks noGrp="1"/>
          </p:cNvSpPr>
          <p:nvPr>
            <p:ph type="sldNum" sz="quarter" idx="12"/>
          </p:nvPr>
        </p:nvSpPr>
        <p:spPr/>
        <p:txBody>
          <a:bodyPr/>
          <a:lstStyle/>
          <a:p>
            <a:fld id="{D584AD52-862D-4AA5-9134-45100EEBC7CC}" type="slidenum">
              <a:rPr lang="en-GB" smtClean="0"/>
              <a:t>‹#›</a:t>
            </a:fld>
            <a:endParaRPr lang="en-GB"/>
          </a:p>
        </p:txBody>
      </p:sp>
    </p:spTree>
    <p:extLst>
      <p:ext uri="{BB962C8B-B14F-4D97-AF65-F5344CB8AC3E}">
        <p14:creationId xmlns:p14="http://schemas.microsoft.com/office/powerpoint/2010/main" val="2866630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7EFA1C-1FCB-14C0-8491-0F0F730D9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CD7590-4D2F-E7D2-CD95-F8FAE7A1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165EF7-B372-D3D6-C4FE-F836C6D7A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8BEE50-DA59-46AA-A405-21FB195D0CA8}" type="datetimeFigureOut">
              <a:rPr lang="en-GB" smtClean="0"/>
              <a:t>21/07/2025</a:t>
            </a:fld>
            <a:endParaRPr lang="en-GB"/>
          </a:p>
        </p:txBody>
      </p:sp>
      <p:sp>
        <p:nvSpPr>
          <p:cNvPr id="5" name="Footer Placeholder 4">
            <a:extLst>
              <a:ext uri="{FF2B5EF4-FFF2-40B4-BE49-F238E27FC236}">
                <a16:creationId xmlns:a16="http://schemas.microsoft.com/office/drawing/2014/main" id="{9BC10304-56E9-A771-A9DB-758A29D7D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F9F403B-08A8-9D38-9444-967067AD3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84AD52-862D-4AA5-9134-45100EEBC7CC}" type="slidenum">
              <a:rPr lang="en-GB" smtClean="0"/>
              <a:t>‹#›</a:t>
            </a:fld>
            <a:endParaRPr lang="en-GB"/>
          </a:p>
        </p:txBody>
      </p:sp>
    </p:spTree>
    <p:extLst>
      <p:ext uri="{BB962C8B-B14F-4D97-AF65-F5344CB8AC3E}">
        <p14:creationId xmlns:p14="http://schemas.microsoft.com/office/powerpoint/2010/main" val="182562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fxplus.ac.uk/" TargetMode="External"/><Relationship Id="rId3" Type="http://schemas.openxmlformats.org/officeDocument/2006/relationships/slideLayout" Target="../slideLayouts/slideLayout13.xml"/><Relationship Id="rId7" Type="http://schemas.openxmlformats.org/officeDocument/2006/relationships/image" Target="../media/image12.jpeg"/><Relationship Id="rId2" Type="http://schemas.openxmlformats.org/officeDocument/2006/relationships/video" Target="https://www.youtube.com/embed/fPukrpluQh0?start=6&amp;feature=oembed" TargetMode="External"/><Relationship Id="rId1" Type="http://schemas.openxmlformats.org/officeDocument/2006/relationships/video" Target="https://www.youtube.com/embed/HumMMmCMYOs?start=2&amp;feature=oembed" TargetMode="External"/><Relationship Id="rId6" Type="http://schemas.openxmlformats.org/officeDocument/2006/relationships/image" Target="../media/image11.jpeg"/><Relationship Id="rId5" Type="http://schemas.openxmlformats.org/officeDocument/2006/relationships/hyperlink" Target="https://fxplus.ac.uk/events-on-campus/"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DavesThaifoodstore/"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ideo" Target="https://www.youtube.com/embed/EEXzgz-JKSM?feature=oembed"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75" y="4129531"/>
            <a:ext cx="8638671" cy="1330480"/>
          </a:xfrm>
        </p:spPr>
        <p:txBody>
          <a:bodyPr/>
          <a:lstStyle/>
          <a:p>
            <a:r>
              <a:rPr lang="en-GB"/>
              <a:t>Getting to know your campus (Penryn)</a:t>
            </a:r>
          </a:p>
        </p:txBody>
      </p:sp>
      <p:sp>
        <p:nvSpPr>
          <p:cNvPr id="3" name="TextBox 2"/>
          <p:cNvSpPr txBox="1"/>
          <p:nvPr/>
        </p:nvSpPr>
        <p:spPr>
          <a:xfrm>
            <a:off x="518877" y="5617029"/>
            <a:ext cx="1877785" cy="666977"/>
          </a:xfrm>
          <a:prstGeom prst="rect">
            <a:avLst/>
          </a:prstGeom>
          <a:noFill/>
        </p:spPr>
        <p:txBody>
          <a:bodyPr wrap="square" rtlCol="0">
            <a:spAutoFit/>
          </a:bodyPr>
          <a:lstStyle/>
          <a:p>
            <a:r>
              <a:rPr lang="en-GB" sz="1867">
                <a:solidFill>
                  <a:schemeClr val="bg1"/>
                </a:solidFill>
                <a:latin typeface="Outfit" pitchFamily="2" charset="0"/>
              </a:rPr>
              <a:t>Presented By Natalie Battelle</a:t>
            </a:r>
          </a:p>
        </p:txBody>
      </p:sp>
    </p:spTree>
    <p:extLst>
      <p:ext uri="{BB962C8B-B14F-4D97-AF65-F5344CB8AC3E}">
        <p14:creationId xmlns:p14="http://schemas.microsoft.com/office/powerpoint/2010/main" val="179329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35886-38EE-DF50-25AA-F5563E79324B}"/>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r>
              <a:rPr lang="en-US" sz="4000" kern="1200">
                <a:solidFill>
                  <a:srgbClr val="FFFFFF"/>
                </a:solidFill>
                <a:latin typeface="+mj-lt"/>
                <a:ea typeface="+mj-ea"/>
                <a:cs typeface="+mj-cs"/>
              </a:rPr>
              <a:t>Top tips for living in Cornwall </a:t>
            </a:r>
          </a:p>
        </p:txBody>
      </p:sp>
      <p:graphicFrame>
        <p:nvGraphicFramePr>
          <p:cNvPr id="5" name="Content Placeholder 2">
            <a:extLst>
              <a:ext uri="{FF2B5EF4-FFF2-40B4-BE49-F238E27FC236}">
                <a16:creationId xmlns:a16="http://schemas.microsoft.com/office/drawing/2014/main" id="{FAAB995A-CD7A-B50B-20D2-84B5D4B1E7A9}"/>
              </a:ext>
            </a:extLst>
          </p:cNvPr>
          <p:cNvGraphicFramePr>
            <a:graphicFrameLocks noGrp="1"/>
          </p:cNvGraphicFramePr>
          <p:nvPr>
            <p:ph idx="1"/>
            <p:extLst>
              <p:ext uri="{D42A27DB-BD31-4B8C-83A1-F6EECF244321}">
                <p14:modId xmlns:p14="http://schemas.microsoft.com/office/powerpoint/2010/main" val="17416909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15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6244303-A889-3E3D-1171-1BDC2921D6C7}"/>
              </a:ext>
            </a:extLst>
          </p:cNvPr>
          <p:cNvSpPr>
            <a:spLocks noGrp="1"/>
          </p:cNvSpPr>
          <p:nvPr>
            <p:ph type="title"/>
          </p:nvPr>
        </p:nvSpPr>
        <p:spPr>
          <a:xfrm>
            <a:off x="550863" y="365125"/>
            <a:ext cx="11090274" cy="1325563"/>
          </a:xfrm>
        </p:spPr>
        <p:txBody>
          <a:bodyPr vert="horz" lIns="91440" tIns="45720" rIns="91440" bIns="45720" rtlCol="0" anchor="ctr">
            <a:normAutofit/>
          </a:bodyPr>
          <a:lstStyle/>
          <a:p>
            <a:r>
              <a:rPr lang="en-US" sz="4000" kern="1200">
                <a:solidFill>
                  <a:schemeClr val="tx1"/>
                </a:solidFill>
                <a:latin typeface="+mj-lt"/>
                <a:ea typeface="+mj-ea"/>
                <a:cs typeface="+mj-cs"/>
              </a:rPr>
              <a:t>Things to note for when you arrive </a:t>
            </a:r>
          </a:p>
        </p:txBody>
      </p:sp>
      <p:graphicFrame>
        <p:nvGraphicFramePr>
          <p:cNvPr id="8" name="Content Placeholder 2">
            <a:extLst>
              <a:ext uri="{FF2B5EF4-FFF2-40B4-BE49-F238E27FC236}">
                <a16:creationId xmlns:a16="http://schemas.microsoft.com/office/drawing/2014/main" id="{0176CEFF-EE58-7BE8-D8B1-DCA5592B2E46}"/>
              </a:ext>
            </a:extLst>
          </p:cNvPr>
          <p:cNvGraphicFramePr>
            <a:graphicFrameLocks noGrp="1"/>
          </p:cNvGraphicFramePr>
          <p:nvPr>
            <p:ph idx="1"/>
            <p:extLst>
              <p:ext uri="{D42A27DB-BD31-4B8C-83A1-F6EECF244321}">
                <p14:modId xmlns:p14="http://schemas.microsoft.com/office/powerpoint/2010/main" val="3403929620"/>
              </p:ext>
            </p:extLst>
          </p:nvPr>
        </p:nvGraphicFramePr>
        <p:xfrm>
          <a:off x="347162" y="2053389"/>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26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25C42DE-ED8A-9124-89E2-131DE0B494C3}"/>
              </a:ext>
            </a:extLst>
          </p:cNvPr>
          <p:cNvSpPr txBox="1">
            <a:spLocks/>
          </p:cNvSpPr>
          <p:nvPr/>
        </p:nvSpPr>
        <p:spPr>
          <a:xfrm>
            <a:off x="404494" y="689815"/>
            <a:ext cx="9226509" cy="615900"/>
          </a:xfrm>
          <a:prstGeom prst="rect">
            <a:avLst/>
          </a:prstGeom>
        </p:spPr>
        <p:txBody>
          <a:bodyPr vert="horz" lIns="121920" tIns="60960" rIns="121920" bIns="60960" rtlCol="0" anchor="t">
            <a:noAutofit/>
          </a:bodyPr>
          <a:lstStyle>
            <a:lvl1pPr algn="l" defTabSz="415869" rtl="0" eaLnBrk="1" latinLnBrk="0" hangingPunct="1">
              <a:lnSpc>
                <a:spcPct val="90000"/>
              </a:lnSpc>
              <a:spcBef>
                <a:spcPct val="0"/>
              </a:spcBef>
              <a:buNone/>
              <a:defRPr sz="3002" b="0" i="0" kern="1200">
                <a:solidFill>
                  <a:srgbClr val="003C3B"/>
                </a:solidFill>
                <a:latin typeface="Outfit" pitchFamily="2" charset="0"/>
                <a:ea typeface="+mj-ea"/>
                <a:cs typeface="+mj-cs"/>
              </a:defRPr>
            </a:lvl1pPr>
          </a:lstStyle>
          <a:p>
            <a:endParaRPr lang="en-GB" sz="4373" b="1"/>
          </a:p>
        </p:txBody>
      </p:sp>
      <p:sp>
        <p:nvSpPr>
          <p:cNvPr id="3" name="Title 2">
            <a:extLst>
              <a:ext uri="{FF2B5EF4-FFF2-40B4-BE49-F238E27FC236}">
                <a16:creationId xmlns:a16="http://schemas.microsoft.com/office/drawing/2014/main" id="{C58643B3-DD83-0AA0-08A1-1341DC38494E}"/>
              </a:ext>
            </a:extLst>
          </p:cNvPr>
          <p:cNvSpPr txBox="1">
            <a:spLocks/>
          </p:cNvSpPr>
          <p:nvPr/>
        </p:nvSpPr>
        <p:spPr>
          <a:xfrm>
            <a:off x="404494" y="2187019"/>
            <a:ext cx="7400899" cy="1941922"/>
          </a:xfrm>
          <a:prstGeom prst="rect">
            <a:avLst/>
          </a:prstGeom>
        </p:spPr>
        <p:txBody>
          <a:bodyPr vert="horz" lIns="121920" tIns="60960" rIns="121920" bIns="60960" rtlCol="0" anchor="t">
            <a:noAutofit/>
          </a:bodyPr>
          <a:lstStyle>
            <a:lvl1pPr algn="l" defTabSz="415869" rtl="0" eaLnBrk="1" latinLnBrk="0" hangingPunct="1">
              <a:lnSpc>
                <a:spcPct val="90000"/>
              </a:lnSpc>
              <a:spcBef>
                <a:spcPct val="0"/>
              </a:spcBef>
              <a:buNone/>
              <a:defRPr sz="3002" b="0" i="0" kern="1200">
                <a:solidFill>
                  <a:srgbClr val="003C3B"/>
                </a:solidFill>
                <a:latin typeface="Outfit" pitchFamily="2" charset="0"/>
                <a:ea typeface="+mj-ea"/>
                <a:cs typeface="+mj-cs"/>
              </a:defRPr>
            </a:lvl1pPr>
          </a:lstStyle>
          <a:p>
            <a:pPr algn="r"/>
            <a:r>
              <a:rPr lang="en-GB" sz="4373" b="1"/>
              <a:t>Questions!</a:t>
            </a:r>
          </a:p>
        </p:txBody>
      </p:sp>
      <p:sp>
        <p:nvSpPr>
          <p:cNvPr id="5" name="TextBox 4">
            <a:extLst>
              <a:ext uri="{FF2B5EF4-FFF2-40B4-BE49-F238E27FC236}">
                <a16:creationId xmlns:a16="http://schemas.microsoft.com/office/drawing/2014/main" id="{732CA6CC-CB36-3599-3885-B94BA4FD55C6}"/>
              </a:ext>
            </a:extLst>
          </p:cNvPr>
          <p:cNvSpPr txBox="1"/>
          <p:nvPr/>
        </p:nvSpPr>
        <p:spPr>
          <a:xfrm>
            <a:off x="404494" y="4896252"/>
            <a:ext cx="10358855" cy="338554"/>
          </a:xfrm>
          <a:prstGeom prst="rect">
            <a:avLst/>
          </a:prstGeom>
          <a:noFill/>
        </p:spPr>
        <p:txBody>
          <a:bodyPr wrap="square" rtlCol="0">
            <a:spAutoFit/>
          </a:bodyPr>
          <a:lstStyle/>
          <a:p>
            <a:pPr marL="228594" indent="-228594">
              <a:buFont typeface="Arial" panose="020B0604020202020204" pitchFamily="34" charset="0"/>
              <a:buChar char="•"/>
            </a:pPr>
            <a:endParaRPr lang="en-GB" sz="1600">
              <a:latin typeface="Outfit" pitchFamily="2" charset="0"/>
            </a:endParaRPr>
          </a:p>
        </p:txBody>
      </p:sp>
    </p:spTree>
    <p:extLst>
      <p:ext uri="{BB962C8B-B14F-4D97-AF65-F5344CB8AC3E}">
        <p14:creationId xmlns:p14="http://schemas.microsoft.com/office/powerpoint/2010/main" val="39749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61" y="627294"/>
            <a:ext cx="8302289" cy="615900"/>
          </a:xfrm>
        </p:spPr>
        <p:txBody>
          <a:bodyPr anchor="t">
            <a:normAutofit/>
          </a:bodyPr>
          <a:lstStyle/>
          <a:p>
            <a:r>
              <a:rPr lang="en-GB" sz="3467"/>
              <a:t>A few notes before we start…</a:t>
            </a:r>
          </a:p>
        </p:txBody>
      </p:sp>
      <p:graphicFrame>
        <p:nvGraphicFramePr>
          <p:cNvPr id="5" name="Content Placeholder 2">
            <a:extLst>
              <a:ext uri="{FF2B5EF4-FFF2-40B4-BE49-F238E27FC236}">
                <a16:creationId xmlns:a16="http://schemas.microsoft.com/office/drawing/2014/main" id="{01DAEDDE-8CC4-11BD-4740-96CBA035641A}"/>
              </a:ext>
            </a:extLst>
          </p:cNvPr>
          <p:cNvGraphicFramePr>
            <a:graphicFrameLocks noGrp="1"/>
          </p:cNvGraphicFramePr>
          <p:nvPr>
            <p:ph idx="1"/>
          </p:nvPr>
        </p:nvGraphicFramePr>
        <p:xfrm>
          <a:off x="566063" y="1583360"/>
          <a:ext cx="10980263" cy="4771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126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AE7832B-7571-B14A-5C40-F5FE3614AC91}"/>
              </a:ext>
            </a:extLst>
          </p:cNvPr>
          <p:cNvSpPr>
            <a:spLocks noGrp="1"/>
          </p:cNvSpPr>
          <p:nvPr>
            <p:ph type="title"/>
          </p:nvPr>
        </p:nvSpPr>
        <p:spPr>
          <a:xfrm>
            <a:off x="890338" y="640080"/>
            <a:ext cx="3734014" cy="1265590"/>
          </a:xfrm>
        </p:spPr>
        <p:txBody>
          <a:bodyPr vert="horz" lIns="91440" tIns="45720" rIns="91440" bIns="45720" rtlCol="0" anchor="b">
            <a:normAutofit fontScale="90000"/>
          </a:bodyPr>
          <a:lstStyle/>
          <a:p>
            <a:r>
              <a:rPr lang="en-US" sz="5400">
                <a:solidFill>
                  <a:schemeClr val="tx1"/>
                </a:solidFill>
                <a:latin typeface="+mj-lt"/>
              </a:rPr>
              <a:t>Where is Penryn?</a:t>
            </a:r>
          </a:p>
        </p:txBody>
      </p:sp>
      <p:sp>
        <p:nvSpPr>
          <p:cNvPr id="309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nited Kingdom Map - Guide of the World">
            <a:extLst>
              <a:ext uri="{FF2B5EF4-FFF2-40B4-BE49-F238E27FC236}">
                <a16:creationId xmlns:a16="http://schemas.microsoft.com/office/drawing/2014/main" id="{CD62BC93-5C14-8BC8-D9AC-06AEA9F7F6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50" r="-1" b="76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860E753A-EED2-0CB6-E25A-AFBEB5886ECA}"/>
              </a:ext>
            </a:extLst>
          </p:cNvPr>
          <p:cNvSpPr/>
          <p:nvPr/>
        </p:nvSpPr>
        <p:spPr>
          <a:xfrm>
            <a:off x="6493397" y="6342926"/>
            <a:ext cx="497711" cy="381964"/>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A213105A-D5D6-2ECC-FCDB-4E45C228E102}"/>
              </a:ext>
            </a:extLst>
          </p:cNvPr>
          <p:cNvSpPr/>
          <p:nvPr/>
        </p:nvSpPr>
        <p:spPr>
          <a:xfrm>
            <a:off x="518474" y="2516957"/>
            <a:ext cx="443060" cy="305617"/>
          </a:xfrm>
          <a:prstGeom prst="star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35A92E18-AE8D-2F7F-0777-860A62AA3FF7}"/>
              </a:ext>
            </a:extLst>
          </p:cNvPr>
          <p:cNvSpPr/>
          <p:nvPr/>
        </p:nvSpPr>
        <p:spPr>
          <a:xfrm>
            <a:off x="7598623" y="6076708"/>
            <a:ext cx="339129" cy="26621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C09B101D-C398-61FD-342A-0E73B0B2EBE7}"/>
              </a:ext>
            </a:extLst>
          </p:cNvPr>
          <p:cNvSpPr/>
          <p:nvPr/>
        </p:nvSpPr>
        <p:spPr>
          <a:xfrm>
            <a:off x="518475" y="3144015"/>
            <a:ext cx="443059" cy="47190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A0082FF5-5035-BA36-7914-DBE5E0D09FEF}"/>
              </a:ext>
            </a:extLst>
          </p:cNvPr>
          <p:cNvSpPr/>
          <p:nvPr/>
        </p:nvSpPr>
        <p:spPr>
          <a:xfrm>
            <a:off x="10124388" y="5147035"/>
            <a:ext cx="424206" cy="32051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9A63CB3-183C-32DA-FC13-E9A7BD35D4B5}"/>
              </a:ext>
            </a:extLst>
          </p:cNvPr>
          <p:cNvSpPr/>
          <p:nvPr/>
        </p:nvSpPr>
        <p:spPr>
          <a:xfrm>
            <a:off x="513266" y="4044854"/>
            <a:ext cx="424206" cy="320512"/>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FFD0941-4061-557D-A2FB-5BF85E57FDC9}"/>
              </a:ext>
            </a:extLst>
          </p:cNvPr>
          <p:cNvSpPr txBox="1"/>
          <p:nvPr/>
        </p:nvSpPr>
        <p:spPr>
          <a:xfrm>
            <a:off x="979425" y="2587925"/>
            <a:ext cx="1773114" cy="369332"/>
          </a:xfrm>
          <a:prstGeom prst="rect">
            <a:avLst/>
          </a:prstGeom>
          <a:noFill/>
        </p:spPr>
        <p:txBody>
          <a:bodyPr wrap="square" rtlCol="0">
            <a:spAutoFit/>
          </a:bodyPr>
          <a:lstStyle/>
          <a:p>
            <a:r>
              <a:rPr lang="en-GB"/>
              <a:t>Penryn campus </a:t>
            </a:r>
          </a:p>
        </p:txBody>
      </p:sp>
      <p:sp>
        <p:nvSpPr>
          <p:cNvPr id="16" name="TextBox 15">
            <a:extLst>
              <a:ext uri="{FF2B5EF4-FFF2-40B4-BE49-F238E27FC236}">
                <a16:creationId xmlns:a16="http://schemas.microsoft.com/office/drawing/2014/main" id="{DD495580-B01A-929E-DC8C-70A6D2E9CA3F}"/>
              </a:ext>
            </a:extLst>
          </p:cNvPr>
          <p:cNvSpPr txBox="1"/>
          <p:nvPr/>
        </p:nvSpPr>
        <p:spPr>
          <a:xfrm>
            <a:off x="1055125" y="3290504"/>
            <a:ext cx="853054" cy="369332"/>
          </a:xfrm>
          <a:prstGeom prst="rect">
            <a:avLst/>
          </a:prstGeom>
          <a:noFill/>
        </p:spPr>
        <p:txBody>
          <a:bodyPr wrap="none" rtlCol="0">
            <a:spAutoFit/>
          </a:bodyPr>
          <a:lstStyle/>
          <a:p>
            <a:r>
              <a:rPr lang="en-GB"/>
              <a:t>Exeter </a:t>
            </a:r>
          </a:p>
        </p:txBody>
      </p:sp>
      <p:sp>
        <p:nvSpPr>
          <p:cNvPr id="17" name="TextBox 16">
            <a:extLst>
              <a:ext uri="{FF2B5EF4-FFF2-40B4-BE49-F238E27FC236}">
                <a16:creationId xmlns:a16="http://schemas.microsoft.com/office/drawing/2014/main" id="{D73A8EAD-AA77-3093-FFBD-66BCCF11286D}"/>
              </a:ext>
            </a:extLst>
          </p:cNvPr>
          <p:cNvSpPr txBox="1"/>
          <p:nvPr/>
        </p:nvSpPr>
        <p:spPr>
          <a:xfrm>
            <a:off x="1002653" y="3996034"/>
            <a:ext cx="1244337" cy="369332"/>
          </a:xfrm>
          <a:prstGeom prst="rect">
            <a:avLst/>
          </a:prstGeom>
          <a:noFill/>
        </p:spPr>
        <p:txBody>
          <a:bodyPr wrap="square" rtlCol="0">
            <a:spAutoFit/>
          </a:bodyPr>
          <a:lstStyle/>
          <a:p>
            <a:r>
              <a:rPr lang="en-GB"/>
              <a:t>London</a:t>
            </a:r>
          </a:p>
        </p:txBody>
      </p:sp>
      <p:sp>
        <p:nvSpPr>
          <p:cNvPr id="18" name="TextBox 17">
            <a:extLst>
              <a:ext uri="{FF2B5EF4-FFF2-40B4-BE49-F238E27FC236}">
                <a16:creationId xmlns:a16="http://schemas.microsoft.com/office/drawing/2014/main" id="{1F790CF0-4C2C-09D6-47C0-16220DEBEF69}"/>
              </a:ext>
            </a:extLst>
          </p:cNvPr>
          <p:cNvSpPr txBox="1"/>
          <p:nvPr/>
        </p:nvSpPr>
        <p:spPr>
          <a:xfrm>
            <a:off x="513266" y="5147035"/>
            <a:ext cx="4709815" cy="923330"/>
          </a:xfrm>
          <a:prstGeom prst="rect">
            <a:avLst/>
          </a:prstGeom>
          <a:noFill/>
        </p:spPr>
        <p:txBody>
          <a:bodyPr wrap="none" rtlCol="0">
            <a:spAutoFit/>
          </a:bodyPr>
          <a:lstStyle/>
          <a:p>
            <a:r>
              <a:rPr lang="en-GB"/>
              <a:t>Penryn to Exeter campus travel time 2.5 hours</a:t>
            </a:r>
          </a:p>
          <a:p>
            <a:endParaRPr lang="en-GB"/>
          </a:p>
          <a:p>
            <a:r>
              <a:rPr lang="en-GB"/>
              <a:t>Penryn to London travel time 5 hours.</a:t>
            </a:r>
          </a:p>
        </p:txBody>
      </p:sp>
    </p:spTree>
    <p:extLst>
      <p:ext uri="{BB962C8B-B14F-4D97-AF65-F5344CB8AC3E}">
        <p14:creationId xmlns:p14="http://schemas.microsoft.com/office/powerpoint/2010/main" val="355546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58" y="309000"/>
            <a:ext cx="8302289" cy="615900"/>
          </a:xfrm>
        </p:spPr>
        <p:txBody>
          <a:bodyPr/>
          <a:lstStyle/>
          <a:p>
            <a:br>
              <a:rPr lang="en-GB" sz="7200"/>
            </a:br>
            <a:r>
              <a:rPr lang="en-GB" sz="7200"/>
              <a:t> </a:t>
            </a:r>
          </a:p>
        </p:txBody>
      </p:sp>
      <p:sp>
        <p:nvSpPr>
          <p:cNvPr id="3" name="TextBox 2">
            <a:extLst>
              <a:ext uri="{FF2B5EF4-FFF2-40B4-BE49-F238E27FC236}">
                <a16:creationId xmlns:a16="http://schemas.microsoft.com/office/drawing/2014/main" id="{4623FC00-078F-6D42-AB22-B5F960F197BA}"/>
              </a:ext>
            </a:extLst>
          </p:cNvPr>
          <p:cNvSpPr txBox="1"/>
          <p:nvPr/>
        </p:nvSpPr>
        <p:spPr>
          <a:xfrm>
            <a:off x="471340" y="622170"/>
            <a:ext cx="7415491" cy="584775"/>
          </a:xfrm>
          <a:prstGeom prst="rect">
            <a:avLst/>
          </a:prstGeom>
          <a:noFill/>
        </p:spPr>
        <p:txBody>
          <a:bodyPr wrap="square" rtlCol="0">
            <a:spAutoFit/>
          </a:bodyPr>
          <a:lstStyle/>
          <a:p>
            <a:r>
              <a:rPr lang="en-GB" sz="2800"/>
              <a:t>Shared </a:t>
            </a:r>
            <a:r>
              <a:rPr lang="en-GB" sz="3200"/>
              <a:t>campus</a:t>
            </a:r>
            <a:r>
              <a:rPr lang="en-GB" sz="2800"/>
              <a:t> with Falmouth University </a:t>
            </a:r>
          </a:p>
        </p:txBody>
      </p:sp>
      <p:sp>
        <p:nvSpPr>
          <p:cNvPr id="9" name="TextBox 8">
            <a:extLst>
              <a:ext uri="{FF2B5EF4-FFF2-40B4-BE49-F238E27FC236}">
                <a16:creationId xmlns:a16="http://schemas.microsoft.com/office/drawing/2014/main" id="{70D68CED-57EA-E8FC-8B48-EB7DE49BB2BF}"/>
              </a:ext>
            </a:extLst>
          </p:cNvPr>
          <p:cNvSpPr txBox="1"/>
          <p:nvPr/>
        </p:nvSpPr>
        <p:spPr>
          <a:xfrm>
            <a:off x="1916348" y="5837858"/>
            <a:ext cx="1206230" cy="369332"/>
          </a:xfrm>
          <a:prstGeom prst="rect">
            <a:avLst/>
          </a:prstGeom>
          <a:noFill/>
        </p:spPr>
        <p:txBody>
          <a:bodyPr wrap="square" rtlCol="0">
            <a:spAutoFit/>
          </a:bodyPr>
          <a:lstStyle/>
          <a:p>
            <a:r>
              <a:rPr lang="en-GB">
                <a:hlinkClick r:id="rId5"/>
              </a:rPr>
              <a:t> </a:t>
            </a:r>
            <a:endParaRPr lang="en-GB"/>
          </a:p>
        </p:txBody>
      </p:sp>
      <p:sp>
        <p:nvSpPr>
          <p:cNvPr id="10" name="TextBox 9">
            <a:extLst>
              <a:ext uri="{FF2B5EF4-FFF2-40B4-BE49-F238E27FC236}">
                <a16:creationId xmlns:a16="http://schemas.microsoft.com/office/drawing/2014/main" id="{AC1ADB9B-D6E8-5D1F-B113-169DC34B0189}"/>
              </a:ext>
            </a:extLst>
          </p:cNvPr>
          <p:cNvSpPr txBox="1"/>
          <p:nvPr/>
        </p:nvSpPr>
        <p:spPr>
          <a:xfrm>
            <a:off x="301887" y="2187019"/>
            <a:ext cx="6147551" cy="646331"/>
          </a:xfrm>
          <a:prstGeom prst="rect">
            <a:avLst/>
          </a:prstGeom>
          <a:noFill/>
        </p:spPr>
        <p:txBody>
          <a:bodyPr wrap="square" rtlCol="0">
            <a:spAutoFit/>
          </a:bodyPr>
          <a:lstStyle/>
          <a:p>
            <a:endParaRPr lang="en-GB" sz="1800">
              <a:latin typeface="Outfit" charset="0"/>
              <a:cs typeface="Outfit" charset="0"/>
            </a:endParaRPr>
          </a:p>
          <a:p>
            <a:endParaRPr lang="en-GB"/>
          </a:p>
        </p:txBody>
      </p:sp>
      <p:pic>
        <p:nvPicPr>
          <p:cNvPr id="11" name="Online Media 10" title="Campus tour of the University of Exeter, Penryn Campus">
            <a:hlinkClick r:id="" action="ppaction://media"/>
            <a:extLst>
              <a:ext uri="{FF2B5EF4-FFF2-40B4-BE49-F238E27FC236}">
                <a16:creationId xmlns:a16="http://schemas.microsoft.com/office/drawing/2014/main" id="{566ED574-551B-B276-8A5C-802285488862}"/>
              </a:ext>
            </a:extLst>
          </p:cNvPr>
          <p:cNvPicPr>
            <a:picLocks noRot="1" noChangeAspect="1"/>
          </p:cNvPicPr>
          <p:nvPr>
            <a:videoFile r:link="rId1"/>
          </p:nvPr>
        </p:nvPicPr>
        <p:blipFill>
          <a:blip r:embed="rId6"/>
          <a:stretch>
            <a:fillRect/>
          </a:stretch>
        </p:blipFill>
        <p:spPr>
          <a:xfrm>
            <a:off x="7711355" y="1520115"/>
            <a:ext cx="3911894" cy="2208493"/>
          </a:xfrm>
          <a:prstGeom prst="rect">
            <a:avLst/>
          </a:prstGeom>
        </p:spPr>
      </p:pic>
      <p:pic>
        <p:nvPicPr>
          <p:cNvPr id="12" name="Online Media 11" title="University of Exeter Penryn Campus tour">
            <a:hlinkClick r:id="" action="ppaction://media"/>
            <a:extLst>
              <a:ext uri="{FF2B5EF4-FFF2-40B4-BE49-F238E27FC236}">
                <a16:creationId xmlns:a16="http://schemas.microsoft.com/office/drawing/2014/main" id="{FFC1B4E5-89DD-8273-2363-B1D13CE1984B}"/>
              </a:ext>
            </a:extLst>
          </p:cNvPr>
          <p:cNvPicPr>
            <a:picLocks noRot="1" noChangeAspect="1"/>
          </p:cNvPicPr>
          <p:nvPr>
            <a:videoFile r:link="rId2"/>
          </p:nvPr>
        </p:nvPicPr>
        <p:blipFill>
          <a:blip r:embed="rId7"/>
          <a:stretch>
            <a:fillRect/>
          </a:stretch>
        </p:blipFill>
        <p:spPr>
          <a:xfrm>
            <a:off x="7786770" y="4233639"/>
            <a:ext cx="3911894" cy="2208492"/>
          </a:xfrm>
          <a:prstGeom prst="rect">
            <a:avLst/>
          </a:prstGeom>
        </p:spPr>
      </p:pic>
      <p:sp>
        <p:nvSpPr>
          <p:cNvPr id="13" name="TextBox 12">
            <a:extLst>
              <a:ext uri="{FF2B5EF4-FFF2-40B4-BE49-F238E27FC236}">
                <a16:creationId xmlns:a16="http://schemas.microsoft.com/office/drawing/2014/main" id="{3F421C6E-142E-83AE-650B-63F7DA4818C6}"/>
              </a:ext>
            </a:extLst>
          </p:cNvPr>
          <p:cNvSpPr txBox="1"/>
          <p:nvPr/>
        </p:nvSpPr>
        <p:spPr>
          <a:xfrm>
            <a:off x="829559" y="1941922"/>
            <a:ext cx="5755165" cy="3416320"/>
          </a:xfrm>
          <a:prstGeom prst="rect">
            <a:avLst/>
          </a:prstGeom>
          <a:noFill/>
        </p:spPr>
        <p:txBody>
          <a:bodyPr wrap="none" rtlCol="0">
            <a:spAutoFit/>
          </a:bodyPr>
          <a:lstStyle/>
          <a:p>
            <a:r>
              <a:rPr lang="en-GB"/>
              <a:t>We share our beautiful campus with Falmouth university</a:t>
            </a:r>
          </a:p>
          <a:p>
            <a:endParaRPr lang="en-GB"/>
          </a:p>
          <a:p>
            <a:r>
              <a:rPr lang="en-GB"/>
              <a:t>Falmouth and Exeter Plus manage all our services </a:t>
            </a:r>
          </a:p>
          <a:p>
            <a:endParaRPr lang="en-GB"/>
          </a:p>
          <a:p>
            <a:r>
              <a:rPr lang="en-GB"/>
              <a:t>You will find joint events on the </a:t>
            </a:r>
            <a:r>
              <a:rPr lang="en-GB" err="1"/>
              <a:t>Fxplus</a:t>
            </a:r>
            <a:r>
              <a:rPr lang="en-GB"/>
              <a:t> webpage</a:t>
            </a:r>
          </a:p>
          <a:p>
            <a:endParaRPr lang="en-GB"/>
          </a:p>
          <a:p>
            <a:endParaRPr lang="en-GB"/>
          </a:p>
          <a:p>
            <a:endParaRPr lang="en-GB"/>
          </a:p>
          <a:p>
            <a:endParaRPr lang="en-GB"/>
          </a:p>
          <a:p>
            <a:endParaRPr lang="en-GB"/>
          </a:p>
          <a:p>
            <a:endParaRPr lang="en-GB"/>
          </a:p>
          <a:p>
            <a:r>
              <a:rPr lang="en-GB">
                <a:hlinkClick r:id="rId8"/>
              </a:rPr>
              <a:t>FX Plus – Delivering Higher Education services</a:t>
            </a:r>
            <a:endParaRPr lang="en-GB"/>
          </a:p>
        </p:txBody>
      </p:sp>
    </p:spTree>
    <p:extLst>
      <p:ext uri="{BB962C8B-B14F-4D97-AF65-F5344CB8AC3E}">
        <p14:creationId xmlns:p14="http://schemas.microsoft.com/office/powerpoint/2010/main" val="37439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1"/>
                </p:tgtEl>
              </p:cMediaNode>
            </p:video>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1"/>
                                        </p:tgtEl>
                                      </p:cBhvr>
                                    </p:cmd>
                                  </p:childTnLst>
                                </p:cTn>
                              </p:par>
                            </p:childTnLst>
                          </p:cTn>
                        </p:par>
                      </p:childTnLst>
                    </p:cTn>
                  </p:par>
                </p:childTnLst>
              </p:cTn>
              <p:nextCondLst>
                <p:cond evt="onClick" delay="0">
                  <p:tgtEl>
                    <p:spTgt spid="11"/>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44" name="Rectangle 4143">
            <a:extLst>
              <a:ext uri="{FF2B5EF4-FFF2-40B4-BE49-F238E27FC236}">
                <a16:creationId xmlns:a16="http://schemas.microsoft.com/office/drawing/2014/main" id="{08BC803E-13F3-4DAB-B17C-BEB007616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5" name="Rectangle 4144">
            <a:extLst>
              <a:ext uri="{FF2B5EF4-FFF2-40B4-BE49-F238E27FC236}">
                <a16:creationId xmlns:a16="http://schemas.microsoft.com/office/drawing/2014/main" id="{B8DDE571-E57F-4AB5-83C7-30EB5DDCC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12191996"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77E3DD-145E-0A16-44EC-6B009DD5A49B}"/>
              </a:ext>
            </a:extLst>
          </p:cNvPr>
          <p:cNvSpPr>
            <a:spLocks noGrp="1"/>
          </p:cNvSpPr>
          <p:nvPr>
            <p:ph type="title"/>
          </p:nvPr>
        </p:nvSpPr>
        <p:spPr>
          <a:xfrm>
            <a:off x="1137035" y="603622"/>
            <a:ext cx="4282380" cy="1322944"/>
          </a:xfrm>
          <a:prstGeom prst="rect">
            <a:avLst/>
          </a:prstGeom>
        </p:spPr>
        <p:txBody>
          <a:bodyPr vert="horz" lIns="91440" tIns="45720" rIns="91440" bIns="45720" rtlCol="0" anchor="ctr">
            <a:normAutofit/>
          </a:bodyPr>
          <a:lstStyle/>
          <a:p>
            <a:r>
              <a:rPr lang="en-US" sz="4400" kern="1200">
                <a:solidFill>
                  <a:schemeClr val="tx1">
                    <a:lumMod val="85000"/>
                    <a:lumOff val="15000"/>
                  </a:schemeClr>
                </a:solidFill>
                <a:latin typeface="+mj-lt"/>
                <a:ea typeface="+mj-ea"/>
                <a:cs typeface="+mj-cs"/>
              </a:rPr>
              <a:t>Falmouth</a:t>
            </a:r>
            <a:br>
              <a:rPr lang="en-US" sz="4400" kern="1200">
                <a:solidFill>
                  <a:schemeClr val="tx1">
                    <a:lumMod val="85000"/>
                    <a:lumOff val="15000"/>
                  </a:schemeClr>
                </a:solidFill>
                <a:latin typeface="+mj-lt"/>
                <a:ea typeface="+mj-ea"/>
                <a:cs typeface="+mj-cs"/>
              </a:rPr>
            </a:br>
            <a:endParaRPr lang="en-US" sz="4400" kern="1200">
              <a:solidFill>
                <a:schemeClr val="tx1">
                  <a:lumMod val="85000"/>
                  <a:lumOff val="15000"/>
                </a:schemeClr>
              </a:solidFill>
              <a:latin typeface="+mj-lt"/>
              <a:ea typeface="+mj-ea"/>
              <a:cs typeface="+mj-cs"/>
            </a:endParaRPr>
          </a:p>
        </p:txBody>
      </p:sp>
      <p:sp>
        <p:nvSpPr>
          <p:cNvPr id="4130" name="Content Placeholder 4110">
            <a:extLst>
              <a:ext uri="{FF2B5EF4-FFF2-40B4-BE49-F238E27FC236}">
                <a16:creationId xmlns:a16="http://schemas.microsoft.com/office/drawing/2014/main" id="{A0C1A5F5-F47B-7312-5803-BF8CF5170FA2}"/>
              </a:ext>
            </a:extLst>
          </p:cNvPr>
          <p:cNvSpPr>
            <a:spLocks noGrp="1"/>
          </p:cNvSpPr>
          <p:nvPr>
            <p:ph idx="1"/>
          </p:nvPr>
        </p:nvSpPr>
        <p:spPr>
          <a:xfrm>
            <a:off x="1137034" y="2207977"/>
            <a:ext cx="3968365" cy="4046401"/>
          </a:xfrm>
        </p:spPr>
        <p:txBody>
          <a:bodyPr vert="horz" lIns="91440" tIns="45720" rIns="91440" bIns="45720" rtlCol="0" anchor="t">
            <a:normAutofit/>
          </a:bodyPr>
          <a:lstStyle/>
          <a:p>
            <a:r>
              <a:rPr lang="en-US" sz="2000">
                <a:solidFill>
                  <a:schemeClr val="tx1">
                    <a:lumMod val="85000"/>
                    <a:lumOff val="15000"/>
                  </a:schemeClr>
                </a:solidFill>
                <a:latin typeface="+mn-lt"/>
                <a:ea typeface="+mn-ea"/>
              </a:rPr>
              <a:t>3 Beaches in Falmouth, all connected by costal path</a:t>
            </a:r>
          </a:p>
          <a:p>
            <a:r>
              <a:rPr lang="en-US" sz="2000">
                <a:solidFill>
                  <a:schemeClr val="tx1">
                    <a:lumMod val="85000"/>
                    <a:lumOff val="15000"/>
                  </a:schemeClr>
                </a:solidFill>
                <a:latin typeface="+mn-lt"/>
                <a:ea typeface="+mn-ea"/>
              </a:rPr>
              <a:t>Watersports</a:t>
            </a:r>
          </a:p>
          <a:p>
            <a:r>
              <a:rPr lang="en-US" sz="2000">
                <a:solidFill>
                  <a:schemeClr val="tx1">
                    <a:lumMod val="85000"/>
                    <a:lumOff val="15000"/>
                  </a:schemeClr>
                </a:solidFill>
                <a:latin typeface="+mn-lt"/>
                <a:ea typeface="+mn-ea"/>
              </a:rPr>
              <a:t>Sea swimming</a:t>
            </a:r>
          </a:p>
          <a:p>
            <a:r>
              <a:rPr lang="en-US" sz="2000">
                <a:solidFill>
                  <a:schemeClr val="tx1">
                    <a:lumMod val="85000"/>
                    <a:lumOff val="15000"/>
                  </a:schemeClr>
                </a:solidFill>
                <a:latin typeface="+mn-lt"/>
                <a:ea typeface="+mn-ea"/>
              </a:rPr>
              <a:t>Community meet ups</a:t>
            </a:r>
          </a:p>
          <a:p>
            <a:r>
              <a:rPr lang="en-US" sz="2000">
                <a:solidFill>
                  <a:schemeClr val="tx1">
                    <a:lumMod val="85000"/>
                    <a:lumOff val="15000"/>
                  </a:schemeClr>
                </a:solidFill>
                <a:latin typeface="+mn-lt"/>
                <a:ea typeface="+mn-ea"/>
              </a:rPr>
              <a:t>Restaurants </a:t>
            </a:r>
          </a:p>
          <a:p>
            <a:r>
              <a:rPr lang="en-US" sz="2000">
                <a:solidFill>
                  <a:schemeClr val="tx1">
                    <a:lumMod val="85000"/>
                    <a:lumOff val="15000"/>
                  </a:schemeClr>
                </a:solidFill>
                <a:latin typeface="+mn-lt"/>
                <a:ea typeface="+mn-ea"/>
              </a:rPr>
              <a:t>Nightlife </a:t>
            </a:r>
          </a:p>
          <a:p>
            <a:r>
              <a:rPr lang="en-US" sz="2000">
                <a:solidFill>
                  <a:schemeClr val="tx1">
                    <a:lumMod val="85000"/>
                    <a:lumOff val="15000"/>
                  </a:schemeClr>
                </a:solidFill>
                <a:latin typeface="+mn-lt"/>
                <a:ea typeface="+mn-ea"/>
              </a:rPr>
              <a:t>Coffee shops </a:t>
            </a:r>
          </a:p>
          <a:p>
            <a:endParaRPr lang="en-US" sz="2000">
              <a:solidFill>
                <a:schemeClr val="tx1">
                  <a:lumMod val="85000"/>
                  <a:lumOff val="15000"/>
                </a:schemeClr>
              </a:solidFill>
              <a:latin typeface="+mn-lt"/>
              <a:ea typeface="+mn-ea"/>
            </a:endParaRPr>
          </a:p>
        </p:txBody>
      </p:sp>
      <p:pic>
        <p:nvPicPr>
          <p:cNvPr id="4098" name="Picture 2" descr="Falmouth beaches — which will you choose? | Forever Cornwall">
            <a:extLst>
              <a:ext uri="{FF2B5EF4-FFF2-40B4-BE49-F238E27FC236}">
                <a16:creationId xmlns:a16="http://schemas.microsoft.com/office/drawing/2014/main" id="{0D2A1D60-8F52-CE4D-8F79-95285C6F0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57" r="3" b="3089"/>
          <a:stretch/>
        </p:blipFill>
        <p:spPr bwMode="auto">
          <a:xfrm>
            <a:off x="5702185" y="1"/>
            <a:ext cx="6489823" cy="3429002"/>
          </a:xfrm>
          <a:custGeom>
            <a:avLst/>
            <a:gdLst/>
            <a:ahLst/>
            <a:cxnLst/>
            <a:rect l="l" t="t" r="r" b="b"/>
            <a:pathLst>
              <a:path w="6489823" h="3421047">
                <a:moveTo>
                  <a:pt x="383239" y="0"/>
                </a:moveTo>
                <a:lnTo>
                  <a:pt x="6489823" y="0"/>
                </a:lnTo>
                <a:lnTo>
                  <a:pt x="6489823" y="3421047"/>
                </a:lnTo>
                <a:lnTo>
                  <a:pt x="0" y="3421047"/>
                </a:lnTo>
                <a:lnTo>
                  <a:pt x="10162" y="3368785"/>
                </a:lnTo>
                <a:cubicBezTo>
                  <a:pt x="15448" y="3346584"/>
                  <a:pt x="22094" y="3323293"/>
                  <a:pt x="30699" y="3298569"/>
                </a:cubicBezTo>
                <a:cubicBezTo>
                  <a:pt x="41150" y="3275988"/>
                  <a:pt x="42443" y="3246652"/>
                  <a:pt x="33589" y="3233050"/>
                </a:cubicBezTo>
                <a:cubicBezTo>
                  <a:pt x="32065" y="3230708"/>
                  <a:pt x="30291" y="3228932"/>
                  <a:pt x="28325" y="3227777"/>
                </a:cubicBezTo>
                <a:cubicBezTo>
                  <a:pt x="30678" y="3188484"/>
                  <a:pt x="72205" y="3103624"/>
                  <a:pt x="73382" y="3050568"/>
                </a:cubicBezTo>
                <a:cubicBezTo>
                  <a:pt x="69165" y="3022639"/>
                  <a:pt x="68605" y="2960322"/>
                  <a:pt x="84953" y="2920501"/>
                </a:cubicBezTo>
                <a:cubicBezTo>
                  <a:pt x="69327" y="2932298"/>
                  <a:pt x="121103" y="2664904"/>
                  <a:pt x="109217" y="2657859"/>
                </a:cubicBezTo>
                <a:cubicBezTo>
                  <a:pt x="110075" y="2597031"/>
                  <a:pt x="138136" y="2522558"/>
                  <a:pt x="139777" y="2464312"/>
                </a:cubicBezTo>
                <a:cubicBezTo>
                  <a:pt x="141801" y="2450201"/>
                  <a:pt x="199861" y="2246813"/>
                  <a:pt x="198683" y="2236608"/>
                </a:cubicBezTo>
                <a:lnTo>
                  <a:pt x="283684" y="1924542"/>
                </a:lnTo>
                <a:cubicBezTo>
                  <a:pt x="313071" y="1811100"/>
                  <a:pt x="307196" y="1868801"/>
                  <a:pt x="336583" y="1755359"/>
                </a:cubicBezTo>
                <a:cubicBezTo>
                  <a:pt x="383246" y="1573239"/>
                  <a:pt x="363875" y="1577802"/>
                  <a:pt x="409119" y="1401207"/>
                </a:cubicBezTo>
                <a:cubicBezTo>
                  <a:pt x="428998" y="1329345"/>
                  <a:pt x="403240" y="1279669"/>
                  <a:pt x="421957" y="1175450"/>
                </a:cubicBezTo>
                <a:cubicBezTo>
                  <a:pt x="442602" y="1107577"/>
                  <a:pt x="340683" y="794854"/>
                  <a:pt x="369233" y="688836"/>
                </a:cubicBezTo>
                <a:cubicBezTo>
                  <a:pt x="378440" y="610640"/>
                  <a:pt x="331945" y="587322"/>
                  <a:pt x="346155" y="513896"/>
                </a:cubicBezTo>
                <a:cubicBezTo>
                  <a:pt x="351974" y="496939"/>
                  <a:pt x="362179" y="406394"/>
                  <a:pt x="344911" y="393010"/>
                </a:cubicBezTo>
                <a:cubicBezTo>
                  <a:pt x="389436" y="301493"/>
                  <a:pt x="356186" y="264408"/>
                  <a:pt x="369960" y="232042"/>
                </a:cubicBezTo>
                <a:cubicBezTo>
                  <a:pt x="394611" y="153791"/>
                  <a:pt x="372056" y="165633"/>
                  <a:pt x="392742" y="72037"/>
                </a:cubicBezTo>
                <a:cubicBezTo>
                  <a:pt x="398537" y="53819"/>
                  <a:pt x="397997" y="38693"/>
                  <a:pt x="394525" y="25405"/>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High street uk - Falmouth town centre with people shopping in the Stock ...">
            <a:extLst>
              <a:ext uri="{FF2B5EF4-FFF2-40B4-BE49-F238E27FC236}">
                <a16:creationId xmlns:a16="http://schemas.microsoft.com/office/drawing/2014/main" id="{6739BF42-A64E-0B04-BBE8-472C34639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211" r="-3" b="17416"/>
          <a:stretch/>
        </p:blipFill>
        <p:spPr bwMode="auto">
          <a:xfrm>
            <a:off x="5419420" y="3429000"/>
            <a:ext cx="6772580" cy="3429000"/>
          </a:xfrm>
          <a:custGeom>
            <a:avLst/>
            <a:gdLst/>
            <a:ahLst/>
            <a:cxnLst/>
            <a:rect l="l" t="t" r="r" b="b"/>
            <a:pathLst>
              <a:path w="6772580" h="3429000">
                <a:moveTo>
                  <a:pt x="271594" y="0"/>
                </a:moveTo>
                <a:lnTo>
                  <a:pt x="6772580" y="0"/>
                </a:lnTo>
                <a:lnTo>
                  <a:pt x="6772580" y="3429000"/>
                </a:lnTo>
                <a:lnTo>
                  <a:pt x="8976" y="3429000"/>
                </a:lnTo>
                <a:lnTo>
                  <a:pt x="7894" y="3419403"/>
                </a:lnTo>
                <a:cubicBezTo>
                  <a:pt x="2772" y="3402540"/>
                  <a:pt x="-7409" y="3393117"/>
                  <a:pt x="8790" y="3369074"/>
                </a:cubicBezTo>
                <a:cubicBezTo>
                  <a:pt x="18674" y="3308209"/>
                  <a:pt x="52540" y="3147708"/>
                  <a:pt x="69466" y="3074368"/>
                </a:cubicBezTo>
                <a:cubicBezTo>
                  <a:pt x="86170" y="2985158"/>
                  <a:pt x="141939" y="2988106"/>
                  <a:pt x="138108" y="2937087"/>
                </a:cubicBezTo>
                <a:lnTo>
                  <a:pt x="159153" y="2788751"/>
                </a:lnTo>
                <a:cubicBezTo>
                  <a:pt x="164508" y="2771521"/>
                  <a:pt x="169861" y="2754291"/>
                  <a:pt x="175215" y="2737061"/>
                </a:cubicBezTo>
                <a:lnTo>
                  <a:pt x="178713" y="2662493"/>
                </a:lnTo>
                <a:cubicBezTo>
                  <a:pt x="182744" y="2662176"/>
                  <a:pt x="175495" y="2610710"/>
                  <a:pt x="177952" y="2608178"/>
                </a:cubicBezTo>
                <a:lnTo>
                  <a:pt x="200637" y="2557490"/>
                </a:lnTo>
                <a:lnTo>
                  <a:pt x="210272" y="2500823"/>
                </a:lnTo>
                <a:cubicBezTo>
                  <a:pt x="210821" y="2477149"/>
                  <a:pt x="233533" y="2498323"/>
                  <a:pt x="235189" y="2456370"/>
                </a:cubicBezTo>
                <a:cubicBezTo>
                  <a:pt x="241238" y="2390087"/>
                  <a:pt x="270663" y="2342381"/>
                  <a:pt x="270108" y="2307778"/>
                </a:cubicBezTo>
                <a:cubicBezTo>
                  <a:pt x="279775" y="2252634"/>
                  <a:pt x="274008" y="2281735"/>
                  <a:pt x="270232" y="2227103"/>
                </a:cubicBezTo>
                <a:cubicBezTo>
                  <a:pt x="277898" y="2187203"/>
                  <a:pt x="273018" y="2179895"/>
                  <a:pt x="278972" y="2138456"/>
                </a:cubicBezTo>
                <a:cubicBezTo>
                  <a:pt x="286874" y="2113373"/>
                  <a:pt x="293454" y="2098825"/>
                  <a:pt x="284204" y="2092747"/>
                </a:cubicBezTo>
                <a:cubicBezTo>
                  <a:pt x="285267" y="2080110"/>
                  <a:pt x="308510" y="2021121"/>
                  <a:pt x="306856" y="2003128"/>
                </a:cubicBezTo>
                <a:lnTo>
                  <a:pt x="296216" y="1944367"/>
                </a:lnTo>
                <a:lnTo>
                  <a:pt x="316030" y="1836128"/>
                </a:lnTo>
                <a:cubicBezTo>
                  <a:pt x="300726" y="1810623"/>
                  <a:pt x="342411" y="1768654"/>
                  <a:pt x="329496" y="1735241"/>
                </a:cubicBezTo>
                <a:cubicBezTo>
                  <a:pt x="331336" y="1711720"/>
                  <a:pt x="339485" y="1722162"/>
                  <a:pt x="343347" y="1679383"/>
                </a:cubicBezTo>
                <a:cubicBezTo>
                  <a:pt x="349669" y="1616089"/>
                  <a:pt x="356013" y="1614119"/>
                  <a:pt x="360800" y="1554542"/>
                </a:cubicBezTo>
                <a:cubicBezTo>
                  <a:pt x="361799" y="1491472"/>
                  <a:pt x="380405" y="1496141"/>
                  <a:pt x="377978" y="1470595"/>
                </a:cubicBezTo>
                <a:cubicBezTo>
                  <a:pt x="371480" y="1445071"/>
                  <a:pt x="407310" y="1366942"/>
                  <a:pt x="396801" y="1354553"/>
                </a:cubicBezTo>
                <a:cubicBezTo>
                  <a:pt x="387984" y="1324635"/>
                  <a:pt x="389939" y="1306198"/>
                  <a:pt x="378799" y="1292983"/>
                </a:cubicBezTo>
                <a:cubicBezTo>
                  <a:pt x="368230" y="1254082"/>
                  <a:pt x="380918" y="1242866"/>
                  <a:pt x="362697" y="1241293"/>
                </a:cubicBezTo>
                <a:lnTo>
                  <a:pt x="339388" y="1147085"/>
                </a:lnTo>
                <a:cubicBezTo>
                  <a:pt x="350485" y="1118433"/>
                  <a:pt x="353159" y="1072754"/>
                  <a:pt x="339952" y="1071934"/>
                </a:cubicBezTo>
                <a:cubicBezTo>
                  <a:pt x="327895" y="1004911"/>
                  <a:pt x="358371" y="924985"/>
                  <a:pt x="347188" y="889800"/>
                </a:cubicBezTo>
                <a:cubicBezTo>
                  <a:pt x="334220" y="804597"/>
                  <a:pt x="342717" y="786582"/>
                  <a:pt x="338803" y="749936"/>
                </a:cubicBezTo>
                <a:cubicBezTo>
                  <a:pt x="334890" y="713292"/>
                  <a:pt x="337271" y="707557"/>
                  <a:pt x="323706" y="669931"/>
                </a:cubicBezTo>
                <a:lnTo>
                  <a:pt x="313326" y="559992"/>
                </a:lnTo>
                <a:cubicBezTo>
                  <a:pt x="314747" y="543769"/>
                  <a:pt x="268004" y="450294"/>
                  <a:pt x="272650" y="451529"/>
                </a:cubicBezTo>
                <a:lnTo>
                  <a:pt x="256593" y="392499"/>
                </a:lnTo>
                <a:cubicBezTo>
                  <a:pt x="276778" y="343341"/>
                  <a:pt x="246535" y="361906"/>
                  <a:pt x="249583" y="321981"/>
                </a:cubicBezTo>
                <a:cubicBezTo>
                  <a:pt x="256450" y="297359"/>
                  <a:pt x="256557" y="284789"/>
                  <a:pt x="245172" y="280016"/>
                </a:cubicBezTo>
                <a:cubicBezTo>
                  <a:pt x="279102" y="164139"/>
                  <a:pt x="241674" y="235649"/>
                  <a:pt x="249784" y="152538"/>
                </a:cubicBezTo>
                <a:cubicBezTo>
                  <a:pt x="254846" y="115053"/>
                  <a:pt x="258144" y="77317"/>
                  <a:pt x="264479" y="3659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64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71EAF-81F0-C5A5-5DE0-23E956F18E3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solidFill>
                  <a:schemeClr val="tx1"/>
                </a:solidFill>
                <a:latin typeface="+mj-lt"/>
              </a:rPr>
              <a:t>Supermarkets</a:t>
            </a:r>
          </a:p>
        </p:txBody>
      </p:sp>
      <p:sp>
        <p:nvSpPr>
          <p:cNvPr id="3" name="Content Placeholder 2">
            <a:extLst>
              <a:ext uri="{FF2B5EF4-FFF2-40B4-BE49-F238E27FC236}">
                <a16:creationId xmlns:a16="http://schemas.microsoft.com/office/drawing/2014/main" id="{287E2993-EBA5-EF66-BD70-50EC1C93955E}"/>
              </a:ext>
            </a:extLst>
          </p:cNvPr>
          <p:cNvSpPr>
            <a:spLocks noGrp="1"/>
          </p:cNvSpPr>
          <p:nvPr>
            <p:ph idx="1"/>
          </p:nvPr>
        </p:nvSpPr>
        <p:spPr>
          <a:xfrm>
            <a:off x="504826" y="1790700"/>
            <a:ext cx="4952996" cy="4386263"/>
          </a:xfrm>
        </p:spPr>
        <p:txBody>
          <a:bodyPr vert="horz" lIns="91440" tIns="45720" rIns="91440" bIns="45720" rtlCol="0" anchor="t">
            <a:normAutofit/>
          </a:bodyPr>
          <a:lstStyle/>
          <a:p>
            <a:pPr marL="0"/>
            <a:r>
              <a:rPr lang="en-US" sz="1700" b="1">
                <a:solidFill>
                  <a:schemeClr val="tx1"/>
                </a:solidFill>
                <a:latin typeface="+mn-lt"/>
                <a:ea typeface="+mn-ea"/>
              </a:rPr>
              <a:t>Big supermarkets</a:t>
            </a:r>
          </a:p>
          <a:p>
            <a:pPr marL="0"/>
            <a:r>
              <a:rPr lang="en-US" sz="1700">
                <a:solidFill>
                  <a:schemeClr val="tx1"/>
                </a:solidFill>
                <a:latin typeface="+mn-lt"/>
                <a:ea typeface="+mn-ea"/>
              </a:rPr>
              <a:t>Asda - Big supermarket in walking distance from campus</a:t>
            </a:r>
          </a:p>
          <a:p>
            <a:pPr marL="0"/>
            <a:r>
              <a:rPr lang="en-US" sz="1700">
                <a:solidFill>
                  <a:schemeClr val="tx1"/>
                </a:solidFill>
                <a:latin typeface="+mn-lt"/>
                <a:ea typeface="+mn-ea"/>
              </a:rPr>
              <a:t>Lidl – Budget supermarket, bus routes from campus</a:t>
            </a:r>
          </a:p>
          <a:p>
            <a:pPr marL="0"/>
            <a:r>
              <a:rPr lang="en-US" sz="1700" err="1">
                <a:solidFill>
                  <a:schemeClr val="tx1"/>
                </a:solidFill>
                <a:latin typeface="+mn-lt"/>
                <a:ea typeface="+mn-ea"/>
              </a:rPr>
              <a:t>Mr</a:t>
            </a:r>
            <a:r>
              <a:rPr lang="en-US" sz="1700">
                <a:solidFill>
                  <a:schemeClr val="tx1"/>
                </a:solidFill>
                <a:latin typeface="+mn-lt"/>
                <a:ea typeface="+mn-ea"/>
              </a:rPr>
              <a:t> Ragamuffins, Falmouth's independent greengrocer.</a:t>
            </a:r>
          </a:p>
          <a:p>
            <a:pPr marL="0"/>
            <a:endParaRPr lang="en-US" sz="1700">
              <a:solidFill>
                <a:schemeClr val="tx1"/>
              </a:solidFill>
              <a:latin typeface="+mn-lt"/>
              <a:ea typeface="+mn-ea"/>
            </a:endParaRPr>
          </a:p>
          <a:p>
            <a:pPr marL="0"/>
            <a:r>
              <a:rPr lang="en-US" sz="1700" b="1">
                <a:solidFill>
                  <a:schemeClr val="tx1"/>
                </a:solidFill>
                <a:latin typeface="+mn-lt"/>
                <a:ea typeface="+mn-ea"/>
              </a:rPr>
              <a:t>International shops</a:t>
            </a:r>
          </a:p>
          <a:p>
            <a:pPr marL="0"/>
            <a:r>
              <a:rPr lang="en-US" sz="1700">
                <a:solidFill>
                  <a:schemeClr val="tx1"/>
                </a:solidFill>
                <a:latin typeface="+mn-lt"/>
                <a:ea typeface="+mn-ea"/>
              </a:rPr>
              <a:t>The corner shop, Berkeley Vale, Falmouth</a:t>
            </a:r>
          </a:p>
          <a:p>
            <a:pPr marL="0"/>
            <a:r>
              <a:rPr lang="en-US" sz="1700">
                <a:solidFill>
                  <a:schemeClr val="tx1"/>
                </a:solidFill>
                <a:latin typeface="+mn-lt"/>
                <a:ea typeface="+mn-ea"/>
              </a:rPr>
              <a:t>Asian food store in Truro </a:t>
            </a:r>
            <a:r>
              <a:rPr lang="en-US" sz="1700">
                <a:solidFill>
                  <a:schemeClr val="tx1"/>
                </a:solidFill>
                <a:latin typeface="+mn-lt"/>
                <a:ea typeface="+mn-ea"/>
                <a:hlinkClick r:id="rId3"/>
              </a:rPr>
              <a:t>Thai &amp; Asian food store 17 Kenwyn Street , Truro | Truro | Facebook</a:t>
            </a:r>
            <a:endParaRPr lang="en-US" sz="1700">
              <a:solidFill>
                <a:schemeClr val="tx1"/>
              </a:solidFill>
              <a:latin typeface="+mn-lt"/>
              <a:ea typeface="+mn-ea"/>
            </a:endParaRPr>
          </a:p>
          <a:p>
            <a:pPr marL="0"/>
            <a:endParaRPr lang="en-US" sz="1700">
              <a:solidFill>
                <a:schemeClr val="tx1"/>
              </a:solidFill>
              <a:latin typeface="+mn-lt"/>
              <a:ea typeface="+mn-ea"/>
            </a:endParaRPr>
          </a:p>
          <a:p>
            <a:pPr marL="0"/>
            <a:endParaRPr lang="en-US" sz="1700">
              <a:solidFill>
                <a:schemeClr val="tx1"/>
              </a:solidFill>
              <a:latin typeface="+mn-lt"/>
              <a:ea typeface="+mn-ea"/>
            </a:endParaRPr>
          </a:p>
        </p:txBody>
      </p:sp>
      <p:pic>
        <p:nvPicPr>
          <p:cNvPr id="5122" name="Picture 2" descr="Five ways supermarkets get inside your head - Which? News">
            <a:extLst>
              <a:ext uri="{FF2B5EF4-FFF2-40B4-BE49-F238E27FC236}">
                <a16:creationId xmlns:a16="http://schemas.microsoft.com/office/drawing/2014/main" id="{76E9AC2F-CB62-045A-7E0F-4B32924966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051" r="3578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37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2D98-DC6B-A434-72B2-9278D3C6111C}"/>
              </a:ext>
            </a:extLst>
          </p:cNvPr>
          <p:cNvSpPr>
            <a:spLocks noGrp="1"/>
          </p:cNvSpPr>
          <p:nvPr>
            <p:ph type="title"/>
          </p:nvPr>
        </p:nvSpPr>
        <p:spPr/>
        <p:txBody>
          <a:bodyPr/>
          <a:lstStyle/>
          <a:p>
            <a:r>
              <a:rPr lang="en-GB" sz="4000" dirty="0">
                <a:latin typeface="Outfit"/>
              </a:rPr>
              <a:t>Life in Cornwall </a:t>
            </a:r>
            <a:br>
              <a:rPr lang="en-GB" sz="4000" dirty="0"/>
            </a:br>
            <a:endParaRPr lang="en-GB"/>
          </a:p>
        </p:txBody>
      </p:sp>
      <p:pic>
        <p:nvPicPr>
          <p:cNvPr id="4" name="Online Media 3" title="A Student's Guide to Life in Cornwall">
            <a:hlinkClick r:id="" action="ppaction://media"/>
            <a:extLst>
              <a:ext uri="{FF2B5EF4-FFF2-40B4-BE49-F238E27FC236}">
                <a16:creationId xmlns:a16="http://schemas.microsoft.com/office/drawing/2014/main" id="{E0429F87-8F5F-6441-40DD-1672DA85E9B7}"/>
              </a:ext>
            </a:extLst>
          </p:cNvPr>
          <p:cNvPicPr>
            <a:picLocks noGrp="1" noRot="1" noChangeAspect="1"/>
          </p:cNvPicPr>
          <p:nvPr>
            <p:ph idx="1"/>
            <a:videoFile r:link="rId1"/>
          </p:nvPr>
        </p:nvPicPr>
        <p:blipFill>
          <a:blip r:embed="rId4"/>
          <a:stretch>
            <a:fillRect/>
          </a:stretch>
        </p:blipFill>
        <p:spPr>
          <a:xfrm>
            <a:off x="6905625" y="1630363"/>
            <a:ext cx="4481513" cy="2865437"/>
          </a:xfrm>
          <a:prstGeom prst="rect">
            <a:avLst/>
          </a:prstGeom>
        </p:spPr>
      </p:pic>
      <p:sp>
        <p:nvSpPr>
          <p:cNvPr id="6" name="TextBox 5">
            <a:extLst>
              <a:ext uri="{FF2B5EF4-FFF2-40B4-BE49-F238E27FC236}">
                <a16:creationId xmlns:a16="http://schemas.microsoft.com/office/drawing/2014/main" id="{9379C85C-1B8A-E26C-8677-324A7799B0C2}"/>
              </a:ext>
            </a:extLst>
          </p:cNvPr>
          <p:cNvSpPr txBox="1"/>
          <p:nvPr/>
        </p:nvSpPr>
        <p:spPr>
          <a:xfrm>
            <a:off x="669304" y="2111604"/>
            <a:ext cx="5882326" cy="3139321"/>
          </a:xfrm>
          <a:prstGeom prst="rect">
            <a:avLst/>
          </a:prstGeom>
          <a:noFill/>
        </p:spPr>
        <p:txBody>
          <a:bodyPr wrap="square" lIns="91440" tIns="45720" rIns="91440" bIns="45720" rtlCol="0" anchor="t">
            <a:spAutoFit/>
          </a:bodyPr>
          <a:lstStyle/>
          <a:p>
            <a:r>
              <a:rPr lang="en-GB"/>
              <a:t>Prepare for the seasons!  You will need a good rain jacket and walking shoes.</a:t>
            </a:r>
          </a:p>
          <a:p>
            <a:endParaRPr lang="en-GB"/>
          </a:p>
          <a:p>
            <a:r>
              <a:rPr lang="en-GB"/>
              <a:t>Summer in Cornwall is the best time of the year! so much going on and the town comes to life.</a:t>
            </a:r>
          </a:p>
          <a:p>
            <a:endParaRPr lang="en-GB"/>
          </a:p>
          <a:p>
            <a:r>
              <a:rPr lang="en-GB"/>
              <a:t>Beach life!</a:t>
            </a:r>
          </a:p>
          <a:p>
            <a:endParaRPr lang="en-GB"/>
          </a:p>
          <a:p>
            <a:r>
              <a:rPr lang="en-GB"/>
              <a:t>Get connected, join groups and get out and see Cornwall.</a:t>
            </a:r>
          </a:p>
          <a:p>
            <a:endParaRPr lang="en-GB"/>
          </a:p>
          <a:p>
            <a:endParaRPr lang="en-GB"/>
          </a:p>
        </p:txBody>
      </p:sp>
    </p:spTree>
    <p:extLst>
      <p:ext uri="{BB962C8B-B14F-4D97-AF65-F5344CB8AC3E}">
        <p14:creationId xmlns:p14="http://schemas.microsoft.com/office/powerpoint/2010/main" val="261279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0" name="Rectangle 2079">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22D98-DC6B-A434-72B2-9278D3C6111C}"/>
              </a:ext>
            </a:extLst>
          </p:cNvPr>
          <p:cNvSpPr>
            <a:spLocks noGrp="1"/>
          </p:cNvSpPr>
          <p:nvPr>
            <p:ph type="title"/>
          </p:nvPr>
        </p:nvSpPr>
        <p:spPr>
          <a:xfrm>
            <a:off x="838201" y="365125"/>
            <a:ext cx="3816095" cy="2103436"/>
          </a:xfrm>
        </p:spPr>
        <p:txBody>
          <a:bodyPr vert="horz" lIns="91440" tIns="45720" rIns="91440" bIns="45720" rtlCol="0" anchor="ctr">
            <a:normAutofit/>
          </a:bodyPr>
          <a:lstStyle/>
          <a:p>
            <a:pPr algn="ctr"/>
            <a:r>
              <a:rPr lang="en-US" sz="3200" b="1" kern="1200">
                <a:solidFill>
                  <a:schemeClr val="tx1"/>
                </a:solidFill>
                <a:latin typeface="+mj-lt"/>
                <a:ea typeface="+mj-ea"/>
                <a:cs typeface="+mj-cs"/>
              </a:rPr>
              <a:t>We love a good Festival in Cornwall </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C3A18F0C-BCBB-9A13-D8A5-258DF160DA72}"/>
              </a:ext>
            </a:extLst>
          </p:cNvPr>
          <p:cNvSpPr>
            <a:spLocks noGrp="1"/>
          </p:cNvSpPr>
          <p:nvPr>
            <p:ph idx="1"/>
          </p:nvPr>
        </p:nvSpPr>
        <p:spPr>
          <a:xfrm>
            <a:off x="838201" y="2647949"/>
            <a:ext cx="3816096" cy="3529013"/>
          </a:xfrm>
        </p:spPr>
        <p:txBody>
          <a:bodyPr vert="horz" lIns="91440" tIns="45720" rIns="91440" bIns="45720" rtlCol="0">
            <a:normAutofit/>
          </a:bodyPr>
          <a:lstStyle/>
          <a:p>
            <a:pPr marL="0"/>
            <a:r>
              <a:rPr lang="en-US" sz="2000">
                <a:solidFill>
                  <a:schemeClr val="tx1"/>
                </a:solidFill>
                <a:latin typeface="+mn-lt"/>
                <a:ea typeface="+mn-ea"/>
              </a:rPr>
              <a:t>Tropical Pressure – July </a:t>
            </a:r>
          </a:p>
          <a:p>
            <a:pPr marL="0"/>
            <a:r>
              <a:rPr lang="en-US" sz="2000">
                <a:solidFill>
                  <a:schemeClr val="tx1"/>
                </a:solidFill>
                <a:latin typeface="+mn-lt"/>
                <a:ea typeface="+mn-ea"/>
              </a:rPr>
              <a:t>Falmouth week – August</a:t>
            </a:r>
          </a:p>
          <a:p>
            <a:pPr marL="0"/>
            <a:r>
              <a:rPr lang="en-US" sz="2000">
                <a:solidFill>
                  <a:schemeClr val="tx1"/>
                </a:solidFill>
                <a:latin typeface="+mn-lt"/>
                <a:ea typeface="+mn-ea"/>
              </a:rPr>
              <a:t>Tunes in the Park – August</a:t>
            </a:r>
          </a:p>
          <a:p>
            <a:pPr marL="0"/>
            <a:r>
              <a:rPr lang="en-US" sz="2000">
                <a:solidFill>
                  <a:schemeClr val="tx1"/>
                </a:solidFill>
                <a:latin typeface="+mn-lt"/>
                <a:ea typeface="+mn-ea"/>
              </a:rPr>
              <a:t>Art festival – September</a:t>
            </a:r>
          </a:p>
          <a:p>
            <a:pPr marL="0"/>
            <a:r>
              <a:rPr lang="en-US" sz="2000">
                <a:solidFill>
                  <a:schemeClr val="tx1"/>
                </a:solidFill>
                <a:latin typeface="+mn-lt"/>
                <a:ea typeface="+mn-ea"/>
              </a:rPr>
              <a:t>Sea Shanty – June</a:t>
            </a:r>
          </a:p>
          <a:p>
            <a:pPr marL="0"/>
            <a:r>
              <a:rPr lang="en-US" sz="2000" err="1">
                <a:solidFill>
                  <a:schemeClr val="tx1"/>
                </a:solidFill>
                <a:latin typeface="+mn-lt"/>
                <a:ea typeface="+mn-ea"/>
              </a:rPr>
              <a:t>Boardmasters</a:t>
            </a:r>
            <a:r>
              <a:rPr lang="en-US" sz="2000">
                <a:solidFill>
                  <a:schemeClr val="tx1"/>
                </a:solidFill>
                <a:latin typeface="+mn-lt"/>
                <a:ea typeface="+mn-ea"/>
              </a:rPr>
              <a:t> – August </a:t>
            </a:r>
          </a:p>
          <a:p>
            <a:pPr marL="0"/>
            <a:r>
              <a:rPr lang="en-US" sz="2000">
                <a:solidFill>
                  <a:schemeClr val="tx1"/>
                </a:solidFill>
                <a:latin typeface="+mn-lt"/>
                <a:ea typeface="+mn-ea"/>
              </a:rPr>
              <a:t>Great Estate – May </a:t>
            </a:r>
          </a:p>
          <a:p>
            <a:pPr marL="0"/>
            <a:endParaRPr lang="en-US" sz="2000">
              <a:solidFill>
                <a:schemeClr val="tx1"/>
              </a:solidFill>
              <a:latin typeface="+mn-lt"/>
              <a:ea typeface="+mn-ea"/>
            </a:endParaRPr>
          </a:p>
          <a:p>
            <a:pPr marL="0"/>
            <a:endParaRPr lang="en-US" sz="2000">
              <a:solidFill>
                <a:schemeClr val="tx1"/>
              </a:solidFill>
              <a:latin typeface="+mn-lt"/>
              <a:ea typeface="+mn-ea"/>
            </a:endParaRPr>
          </a:p>
        </p:txBody>
      </p:sp>
      <p:pic>
        <p:nvPicPr>
          <p:cNvPr id="2054" name="Picture 6" descr="Getting Here | The Great Estate Festival 2025 - Scorrier House ...">
            <a:extLst>
              <a:ext uri="{FF2B5EF4-FFF2-40B4-BE49-F238E27FC236}">
                <a16:creationId xmlns:a16="http://schemas.microsoft.com/office/drawing/2014/main" id="{AE8BEA2B-75AD-864A-EA02-E0AA04224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20" r="8365" b="3"/>
          <a:stretch/>
        </p:blipFill>
        <p:spPr bwMode="auto">
          <a:xfrm>
            <a:off x="4726375" y="-3"/>
            <a:ext cx="4228635"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Top 55+ imagen boardmasters festival - abzlocal fi">
            <a:extLst>
              <a:ext uri="{FF2B5EF4-FFF2-40B4-BE49-F238E27FC236}">
                <a16:creationId xmlns:a16="http://schemas.microsoft.com/office/drawing/2014/main" id="{8D42122A-20F4-379B-811D-18AFF31D150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79" r="21442" b="3"/>
          <a:stretch/>
        </p:blipFill>
        <p:spPr bwMode="auto">
          <a:xfrm>
            <a:off x="9082588" y="-3"/>
            <a:ext cx="3109415" cy="369437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lmouth Sea Shanty Festival 2010 - Discovery Quay, Falmouth | Castles ...">
            <a:extLst>
              <a:ext uri="{FF2B5EF4-FFF2-40B4-BE49-F238E27FC236}">
                <a16:creationId xmlns:a16="http://schemas.microsoft.com/office/drawing/2014/main" id="{FE81F9A0-4929-326B-6C19-98AD776853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615" b="-1"/>
          <a:stretch/>
        </p:blipFill>
        <p:spPr bwMode="auto">
          <a:xfrm>
            <a:off x="4726725" y="3802960"/>
            <a:ext cx="422828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Image result for sea shanty falmouth">
            <a:extLst>
              <a:ext uri="{FF2B5EF4-FFF2-40B4-BE49-F238E27FC236}">
                <a16:creationId xmlns:a16="http://schemas.microsoft.com/office/drawing/2014/main" id="{A75DB2BE-EA0E-1E5A-78E6-D6061C59C2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43" r="26190" b="-3"/>
          <a:stretch/>
        </p:blipFill>
        <p:spPr bwMode="auto">
          <a:xfrm>
            <a:off x="9082585" y="3802960"/>
            <a:ext cx="3109415" cy="3055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79C85C-1B8A-E26C-8677-324A7799B0C2}"/>
              </a:ext>
            </a:extLst>
          </p:cNvPr>
          <p:cNvSpPr txBox="1"/>
          <p:nvPr/>
        </p:nvSpPr>
        <p:spPr>
          <a:xfrm>
            <a:off x="669304" y="2111604"/>
            <a:ext cx="5882326" cy="1077218"/>
          </a:xfrm>
          <a:prstGeom prst="rect">
            <a:avLst/>
          </a:prstGeom>
          <a:noFill/>
        </p:spPr>
        <p:txBody>
          <a:bodyPr wrap="square" rtlCol="0">
            <a:spAutoFit/>
          </a:bodyPr>
          <a:lstStyle/>
          <a:p>
            <a:pPr>
              <a:spcAft>
                <a:spcPts val="600"/>
              </a:spcAft>
            </a:pPr>
            <a:endParaRPr lang="en-GB"/>
          </a:p>
          <a:p>
            <a:pPr>
              <a:spcAft>
                <a:spcPts val="600"/>
              </a:spcAft>
            </a:pPr>
            <a:endParaRPr lang="en-GB"/>
          </a:p>
          <a:p>
            <a:pPr>
              <a:spcAft>
                <a:spcPts val="600"/>
              </a:spcAft>
            </a:pPr>
            <a:endParaRPr lang="en-GB"/>
          </a:p>
        </p:txBody>
      </p:sp>
    </p:spTree>
    <p:extLst>
      <p:ext uri="{BB962C8B-B14F-4D97-AF65-F5344CB8AC3E}">
        <p14:creationId xmlns:p14="http://schemas.microsoft.com/office/powerpoint/2010/main" val="120701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6" name="Rectangle 108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Trebah Gardens near Falmouth - Great British Gardens">
            <a:extLst>
              <a:ext uri="{FF2B5EF4-FFF2-40B4-BE49-F238E27FC236}">
                <a16:creationId xmlns:a16="http://schemas.microsoft.com/office/drawing/2014/main" id="{7F47613F-BE43-716B-17A3-F1EF08937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6" r="2675" b="-3"/>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National Maritime Museum at the harbor of Falmouth, Cornwall, England ...">
            <a:extLst>
              <a:ext uri="{FF2B5EF4-FFF2-40B4-BE49-F238E27FC236}">
                <a16:creationId xmlns:a16="http://schemas.microsoft.com/office/drawing/2014/main" id="{0008FEA8-CEAD-8D0F-EB41-6E83716D88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22" r="2" b="2529"/>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Pendennis Castle">
            <a:extLst>
              <a:ext uri="{FF2B5EF4-FFF2-40B4-BE49-F238E27FC236}">
                <a16:creationId xmlns:a16="http://schemas.microsoft.com/office/drawing/2014/main" id="{BC938E86-D130-28FA-DB48-9B7C01068D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346"/>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87" name="Freeform: Shape 1086">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88" name="Freeform: Shape 1087">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C65C1C-AC4C-10D7-C31B-215826F7088B}"/>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800" kern="1200">
                <a:solidFill>
                  <a:schemeClr val="tx1"/>
                </a:solidFill>
                <a:latin typeface="+mj-lt"/>
                <a:ea typeface="+mj-ea"/>
                <a:cs typeface="+mj-cs"/>
              </a:rPr>
              <a:t>Local places to visit </a:t>
            </a:r>
          </a:p>
        </p:txBody>
      </p:sp>
      <p:sp>
        <p:nvSpPr>
          <p:cNvPr id="1089" name="Rectangle 1088">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0" name="Rectangle 1089">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E918219-B206-73AF-243E-F1F4112CE7D3}"/>
              </a:ext>
            </a:extLst>
          </p:cNvPr>
          <p:cNvSpPr>
            <a:spLocks noGrp="1"/>
          </p:cNvSpPr>
          <p:nvPr>
            <p:ph idx="1"/>
          </p:nvPr>
        </p:nvSpPr>
        <p:spPr>
          <a:xfrm>
            <a:off x="448056" y="2258568"/>
            <a:ext cx="2807208" cy="3922776"/>
          </a:xfrm>
        </p:spPr>
        <p:txBody>
          <a:bodyPr vert="horz" lIns="91440" tIns="45720" rIns="91440" bIns="45720" rtlCol="0">
            <a:normAutofit/>
          </a:bodyPr>
          <a:lstStyle/>
          <a:p>
            <a:pPr marL="0"/>
            <a:r>
              <a:rPr lang="en-US" sz="1700">
                <a:solidFill>
                  <a:schemeClr val="tx1"/>
                </a:solidFill>
                <a:latin typeface="+mn-lt"/>
                <a:ea typeface="+mn-ea"/>
              </a:rPr>
              <a:t>Pendennis Castle</a:t>
            </a:r>
          </a:p>
          <a:p>
            <a:pPr marL="0"/>
            <a:r>
              <a:rPr lang="en-US" sz="1700">
                <a:solidFill>
                  <a:schemeClr val="tx1"/>
                </a:solidFill>
                <a:latin typeface="+mn-lt"/>
                <a:ea typeface="+mn-ea"/>
              </a:rPr>
              <a:t>Trebah gardens</a:t>
            </a:r>
          </a:p>
          <a:p>
            <a:pPr marL="0"/>
            <a:r>
              <a:rPr lang="en-US" sz="1700">
                <a:solidFill>
                  <a:schemeClr val="tx1"/>
                </a:solidFill>
                <a:latin typeface="+mn-lt"/>
                <a:ea typeface="+mn-ea"/>
              </a:rPr>
              <a:t>The Cornish Bank</a:t>
            </a:r>
          </a:p>
          <a:p>
            <a:pPr marL="0"/>
            <a:r>
              <a:rPr lang="en-US" sz="1700">
                <a:solidFill>
                  <a:schemeClr val="tx1"/>
                </a:solidFill>
                <a:latin typeface="+mn-lt"/>
                <a:ea typeface="+mn-ea"/>
              </a:rPr>
              <a:t>The Princess Pavillion &amp;         Gyllyngdune Gardens</a:t>
            </a:r>
          </a:p>
          <a:p>
            <a:pPr marL="0"/>
            <a:r>
              <a:rPr lang="en-US" sz="1700">
                <a:solidFill>
                  <a:schemeClr val="tx1"/>
                </a:solidFill>
                <a:latin typeface="+mn-lt"/>
                <a:ea typeface="+mn-ea"/>
              </a:rPr>
              <a:t>Castle Beach Café </a:t>
            </a:r>
          </a:p>
          <a:p>
            <a:pPr marL="0"/>
            <a:r>
              <a:rPr lang="en-US" sz="1700">
                <a:solidFill>
                  <a:schemeClr val="tx1"/>
                </a:solidFill>
                <a:latin typeface="+mn-lt"/>
                <a:ea typeface="+mn-ea"/>
              </a:rPr>
              <a:t>Fish Factory </a:t>
            </a:r>
          </a:p>
          <a:p>
            <a:pPr marL="0"/>
            <a:r>
              <a:rPr lang="en-US" sz="1700">
                <a:solidFill>
                  <a:schemeClr val="tx1"/>
                </a:solidFill>
                <a:latin typeface="+mn-lt"/>
                <a:ea typeface="+mn-ea"/>
              </a:rPr>
              <a:t>Maritime Museum</a:t>
            </a:r>
          </a:p>
          <a:p>
            <a:pPr marL="0"/>
            <a:r>
              <a:rPr lang="en-US" sz="1700">
                <a:solidFill>
                  <a:schemeClr val="tx1"/>
                </a:solidFill>
                <a:latin typeface="+mn-lt"/>
                <a:ea typeface="+mn-ea"/>
              </a:rPr>
              <a:t>The docks</a:t>
            </a:r>
          </a:p>
          <a:p>
            <a:pPr marL="0"/>
            <a:endParaRPr lang="en-US" sz="1700">
              <a:solidFill>
                <a:schemeClr val="tx1"/>
              </a:solidFill>
              <a:latin typeface="+mn-lt"/>
              <a:ea typeface="+mn-ea"/>
            </a:endParaRPr>
          </a:p>
        </p:txBody>
      </p:sp>
      <p:pic>
        <p:nvPicPr>
          <p:cNvPr id="1026" name="Picture 2" descr="'Light on the horizon' for Princess Pavilion - General Manager ...">
            <a:extLst>
              <a:ext uri="{FF2B5EF4-FFF2-40B4-BE49-F238E27FC236}">
                <a16:creationId xmlns:a16="http://schemas.microsoft.com/office/drawing/2014/main" id="{58FD3FD1-91A0-6072-6348-2AE73D00893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94" r="10157"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72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98c9c9-4c1e-48fb-a73b-c8bad0b46423" xsi:nil="true"/>
    <lcf76f155ced4ddcb4097134ff3c332f xmlns="152c442c-51c2-43c9-9a88-0c1f5113a268">
      <Terms xmlns="http://schemas.microsoft.com/office/infopath/2007/PartnerControls"/>
    </lcf76f155ced4ddcb4097134ff3c332f>
    <Category xmlns="152c442c-51c2-43c9-9a88-0c1f5113a268">Student presentations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9C70FA17452040B24ACBAD3F194040" ma:contentTypeVersion="20" ma:contentTypeDescription="Create a new document." ma:contentTypeScope="" ma:versionID="1193de1eb4b9d1f486e9b921bf2c1d05">
  <xsd:schema xmlns:xsd="http://www.w3.org/2001/XMLSchema" xmlns:xs="http://www.w3.org/2001/XMLSchema" xmlns:p="http://schemas.microsoft.com/office/2006/metadata/properties" xmlns:ns2="152c442c-51c2-43c9-9a88-0c1f5113a268" xmlns:ns3="3998c9c9-4c1e-48fb-a73b-c8bad0b46423" targetNamespace="http://schemas.microsoft.com/office/2006/metadata/properties" ma:root="true" ma:fieldsID="b3339334f91ef5987cafa7a3745778cc" ns2:_="" ns3:_="">
    <xsd:import namespace="152c442c-51c2-43c9-9a88-0c1f5113a268"/>
    <xsd:import namespace="3998c9c9-4c1e-48fb-a73b-c8bad0b464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c442c-51c2-43c9-9a88-0c1f5113a268"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Category" ma:index="24" ma:displayName="Category" ma:format="Dropdown" ma:internalName="Category">
      <xsd:simpleType>
        <xsd:restriction base="dms:Choice">
          <xsd:enumeration value="Minutes &amp; agendas"/>
          <xsd:enumeration value="RWA/RSA"/>
          <xsd:enumeration value="Staff training"/>
          <xsd:enumeration value="Student presentations"/>
          <xsd:enumeration value="Templates"/>
          <xsd:enumeration value="Trackers"/>
          <xsd:enumeration value="Guides (office)"/>
          <xsd:enumeration value="Student guides/leaflets"/>
          <xsd:enumeration value="Contacts"/>
          <xsd:enumeration value="Forms"/>
          <xsd:enumeration value="External presentations"/>
          <xsd:enumeration value="Website"/>
        </xsd:restriction>
      </xsd:simpleType>
    </xsd:element>
  </xsd:schema>
  <xsd:schema xmlns:xsd="http://www.w3.org/2001/XMLSchema" xmlns:xs="http://www.w3.org/2001/XMLSchema" xmlns:dms="http://schemas.microsoft.com/office/2006/documentManagement/types" xmlns:pc="http://schemas.microsoft.com/office/infopath/2007/PartnerControls" targetNamespace="3998c9c9-4c1e-48fb-a73b-c8bad0b46423"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16" nillable="true" ma:displayName="Taxonomy Catch All Column" ma:hidden="true" ma:list="{b37d6fa1-c605-4c1b-9322-0f54acc02e69}" ma:internalName="TaxCatchAll" ma:showField="CatchAllData" ma:web="3998c9c9-4c1e-48fb-a73b-c8bad0b464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56EEB7-1BE7-4393-8EFC-987D6ED753FD}">
  <ds:schemaRefs>
    <ds:schemaRef ds:uri="152c442c-51c2-43c9-9a88-0c1f5113a268"/>
    <ds:schemaRef ds:uri="3998c9c9-4c1e-48fb-a73b-c8bad0b4642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D2AF40-BB63-4498-9D63-1A2E68EB2C2E}">
  <ds:schemaRefs>
    <ds:schemaRef ds:uri="http://schemas.microsoft.com/sharepoint/v3/contenttype/forms"/>
  </ds:schemaRefs>
</ds:datastoreItem>
</file>

<file path=customXml/itemProps3.xml><?xml version="1.0" encoding="utf-8"?>
<ds:datastoreItem xmlns:ds="http://schemas.openxmlformats.org/officeDocument/2006/customXml" ds:itemID="{52BDCAEF-8BAA-46F1-933C-55DED6D2C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c442c-51c2-43c9-9a88-0c1f5113a268"/>
    <ds:schemaRef ds:uri="3998c9c9-4c1e-48fb-a73b-c8bad0b46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Getting to know your campus (Penryn)</vt:lpstr>
      <vt:lpstr>A few notes before we start…</vt:lpstr>
      <vt:lpstr>Where is Penryn?</vt:lpstr>
      <vt:lpstr>  </vt:lpstr>
      <vt:lpstr>Falmouth </vt:lpstr>
      <vt:lpstr>Supermarkets</vt:lpstr>
      <vt:lpstr>Life in Cornwall  </vt:lpstr>
      <vt:lpstr>We love a good Festival in Cornwall  </vt:lpstr>
      <vt:lpstr>Local places to visit </vt:lpstr>
      <vt:lpstr>Top tips for living in Cornwall </vt:lpstr>
      <vt:lpstr>Things to note for when you arrive </vt:lpstr>
      <vt:lpstr>PowerPoint Presentation</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Battelle, Natalie</dc:creator>
  <cp:revision>5</cp:revision>
  <dcterms:created xsi:type="dcterms:W3CDTF">2024-07-02T11:59:42Z</dcterms:created>
  <dcterms:modified xsi:type="dcterms:W3CDTF">2025-07-21T11:31:23Z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0x010100C69C70FA17452040B24ACBAD3F194040</vt:lpwstr>
  </property>
  <property fmtid="{D5CDD505-2E9C-101B-9397-08002B2CF9AE}" pid="3" name="MediaServiceImageTags">
    <vt:lpwstr/>
  </property>
  <property fmtid="{D5CDD505-2E9C-101B-9397-08002B2CF9AE}" pid="4" name="Category1">
    <vt:lpwstr>;#Student presentations;#</vt:lpwstr>
  </property>
</Properties>
</file>