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267" r:id="rId3"/>
    <p:sldId id="291" r:id="rId4"/>
    <p:sldId id="292" r:id="rId5"/>
    <p:sldId id="293" r:id="rId6"/>
    <p:sldId id="294" r:id="rId7"/>
    <p:sldId id="301" r:id="rId8"/>
    <p:sldId id="281" r:id="rId9"/>
    <p:sldId id="289" r:id="rId10"/>
    <p:sldId id="283" r:id="rId11"/>
    <p:sldId id="287" r:id="rId12"/>
    <p:sldId id="288" r:id="rId13"/>
    <p:sldId id="290" r:id="rId14"/>
    <p:sldId id="295" r:id="rId15"/>
    <p:sldId id="296" r:id="rId16"/>
    <p:sldId id="297" r:id="rId17"/>
    <p:sldId id="298" r:id="rId18"/>
    <p:sldId id="299" r:id="rId19"/>
    <p:sldId id="300" r:id="rId20"/>
    <p:sldId id="256" r:id="rId21"/>
    <p:sldId id="270" r:id="rId22"/>
    <p:sldId id="271" r:id="rId23"/>
    <p:sldId id="280" r:id="rId24"/>
    <p:sldId id="258" r:id="rId25"/>
    <p:sldId id="259" r:id="rId26"/>
    <p:sldId id="269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6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 snapToGrid="0" snapToObjects="1" showGuides="1">
      <p:cViewPr varScale="1">
        <p:scale>
          <a:sx n="39" d="100"/>
          <a:sy n="39" d="100"/>
        </p:scale>
        <p:origin x="1032" y="58"/>
      </p:cViewPr>
      <p:guideLst>
        <p:guide orient="horz" pos="256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FF64-71D4-9C40-A778-6C49B084846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3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0.xml"/><Relationship Id="rId7" Type="http://schemas.openxmlformats.org/officeDocument/2006/relationships/oleObject" Target="../embeddings/oleObject4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8.emf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Please delete this page before use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192465"/>
            <a:ext cx="853214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This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PowerPoint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template includes a selection of slides with default polling questions you may like to use when using the Voting Handsets system.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5913" y="5852467"/>
            <a:ext cx="8537692" cy="58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Please delete this page before use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8356" y="2819567"/>
            <a:ext cx="5462540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rgbClr val="808080"/>
                </a:solidFill>
                <a:latin typeface="Arial" charset="0"/>
              </a:rPr>
              <a:t>Right clicking on a </a:t>
            </a:r>
            <a:r>
              <a:rPr lang="en-GB" sz="2200" dirty="0" smtClean="0">
                <a:solidFill>
                  <a:srgbClr val="808080"/>
                </a:solidFill>
                <a:latin typeface="Arial" charset="0"/>
              </a:rPr>
              <a:t>question slide </a:t>
            </a:r>
            <a:r>
              <a:rPr lang="en-GB" sz="2200" dirty="0">
                <a:solidFill>
                  <a:srgbClr val="808080"/>
                </a:solidFill>
                <a:latin typeface="Arial" charset="0"/>
              </a:rPr>
              <a:t>in the left hand preview bar and clicking ‘Duplicate Slide’ will allow you copy </a:t>
            </a:r>
            <a:r>
              <a:rPr lang="en-GB" sz="2200" dirty="0" smtClean="0">
                <a:solidFill>
                  <a:srgbClr val="808080"/>
                </a:solidFill>
                <a:latin typeface="Arial" charset="0"/>
              </a:rPr>
              <a:t>the slide with all </a:t>
            </a:r>
            <a:r>
              <a:rPr lang="en-GB" sz="2200" dirty="0">
                <a:solidFill>
                  <a:srgbClr val="808080"/>
                </a:solidFill>
                <a:latin typeface="Arial" charset="0"/>
              </a:rPr>
              <a:t>the </a:t>
            </a:r>
            <a:r>
              <a:rPr lang="en-GB" sz="2200" dirty="0" smtClean="0">
                <a:solidFill>
                  <a:srgbClr val="808080"/>
                </a:solidFill>
                <a:latin typeface="Arial" charset="0"/>
              </a:rPr>
              <a:t>clicker functionality included.</a:t>
            </a:r>
            <a:endParaRPr lang="en-GB" sz="2200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0362" y="4842063"/>
            <a:ext cx="8532141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You can then modify the slides to add your own question and answers, or remove as required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62143" y="2622290"/>
            <a:ext cx="2205241" cy="2084384"/>
            <a:chOff x="6062143" y="2622290"/>
            <a:chExt cx="2205241" cy="208438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8" r="80821" b="59926"/>
            <a:stretch/>
          </p:blipFill>
          <p:spPr bwMode="auto">
            <a:xfrm>
              <a:off x="6062143" y="2622290"/>
              <a:ext cx="2205241" cy="2084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928" y="4383613"/>
              <a:ext cx="221774" cy="177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39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poin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7852" y="274638"/>
            <a:ext cx="325581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Enter Question Text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76" y="423333"/>
            <a:ext cx="4825133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4486161"/>
              </p:ext>
            </p:extLst>
          </p:nvPr>
        </p:nvGraphicFramePr>
        <p:xfrm>
          <a:off x="510742" y="423332"/>
          <a:ext cx="4572000" cy="499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hart" r:id="rId6" imgW="4572001" imgH="5143500" progId="MSGraph.Chart.8">
                  <p:embed followColorScheme="full"/>
                </p:oleObj>
              </mc:Choice>
              <mc:Fallback>
                <p:oleObj name="Chart" r:id="rId6" imgW="4572001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742" y="423332"/>
                        <a:ext cx="4572000" cy="4994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5347852" y="1475508"/>
            <a:ext cx="3685312" cy="4163290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True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False</a:t>
            </a:r>
            <a:endParaRPr lang="en-GB" sz="22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99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owerpoint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417126" y="274638"/>
            <a:ext cx="3269673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What is your opinion?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7851" y="1482433"/>
            <a:ext cx="3574474" cy="4045527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Strongly Agree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Agree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Somewhat Agree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Neutral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Somewhat Disagree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Disagree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Strongly Disagree</a:t>
            </a:r>
            <a:endParaRPr lang="en-GB" sz="22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76" y="423333"/>
            <a:ext cx="4825133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98749509"/>
              </p:ext>
            </p:extLst>
          </p:nvPr>
        </p:nvGraphicFramePr>
        <p:xfrm>
          <a:off x="443345" y="423333"/>
          <a:ext cx="4572000" cy="506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hart" r:id="rId7" imgW="4572001" imgH="5143500" progId="MSGraph.Chart.8">
                  <p:embed followColorScheme="full"/>
                </p:oleObj>
              </mc:Choice>
              <mc:Fallback>
                <p:oleObj name="Chart" r:id="rId7" imgW="4572001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345" y="423333"/>
                        <a:ext cx="4572000" cy="506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861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point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8"/>
            <a:ext cx="9144000" cy="683865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403272" y="274638"/>
            <a:ext cx="3283527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filament : light bulb :: wick : 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7852" y="1482433"/>
            <a:ext cx="3560619" cy="4100946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wax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broom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candle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jar</a:t>
            </a:r>
            <a:endParaRPr lang="en-GB" sz="22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76" y="423333"/>
            <a:ext cx="4825133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07685810"/>
              </p:ext>
            </p:extLst>
          </p:nvPr>
        </p:nvGraphicFramePr>
        <p:xfrm>
          <a:off x="457200" y="451043"/>
          <a:ext cx="4572000" cy="504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hart" r:id="rId7" imgW="4572001" imgH="5143500" progId="MSGraph.Chart.8">
                  <p:embed followColorScheme="full"/>
                </p:oleObj>
              </mc:Choice>
              <mc:Fallback>
                <p:oleObj name="Chart" r:id="rId7" imgW="4572001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51043"/>
                        <a:ext cx="4572000" cy="504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47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oE Corporate Ppoint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8"/>
            <a:ext cx="9144000" cy="683865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On a scale of 1 to 5 rate:__________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176" y="1417638"/>
            <a:ext cx="8399606" cy="407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0288361"/>
              </p:ext>
            </p:extLst>
          </p:nvPr>
        </p:nvGraphicFramePr>
        <p:xfrm>
          <a:off x="457200" y="1496147"/>
          <a:ext cx="8326582" cy="399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hart" r:id="rId6" imgW="9020171" imgH="5591251" progId="MSGraph.Chart.8">
                  <p:embed followColorScheme="full"/>
                </p:oleObj>
              </mc:Choice>
              <mc:Fallback>
                <p:oleObj name="Chart" r:id="rId6" imgW="9020171" imgH="55912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496147"/>
                        <a:ext cx="8326582" cy="3995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90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Participant Leaders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19873"/>
              </p:ext>
            </p:extLst>
          </p:nvPr>
        </p:nvGraphicFramePr>
        <p:xfrm>
          <a:off x="127000" y="1153385"/>
          <a:ext cx="8890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69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Points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Points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69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413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Team Scores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23588"/>
              </p:ext>
            </p:extLst>
          </p:nvPr>
        </p:nvGraphicFramePr>
        <p:xfrm>
          <a:off x="127000" y="1153385"/>
          <a:ext cx="8890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Points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Points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94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Team MVP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4160"/>
              </p:ext>
            </p:extLst>
          </p:nvPr>
        </p:nvGraphicFramePr>
        <p:xfrm>
          <a:off x="127000" y="1153385"/>
          <a:ext cx="8890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Points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8916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Fastest Responders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98867"/>
              </p:ext>
            </p:extLst>
          </p:nvPr>
        </p:nvGraphicFramePr>
        <p:xfrm>
          <a:off x="127000" y="1139530"/>
          <a:ext cx="8890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Seconds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Seconds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Participant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164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point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Team Racing Scores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72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E Corporate Ppoint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74070" y="67643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What percentage of your current points would you like to wager on the next question?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1780" y="223753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0%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25%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75%</a:t>
            </a:r>
          </a:p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en-GB" sz="22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8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owerpointTit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9" y="-2850"/>
            <a:ext cx="9174769" cy="686085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Type your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presentation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title here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Type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author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 name and date of presentation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89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175" y="423333"/>
            <a:ext cx="5445730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1333" y="254000"/>
            <a:ext cx="2830286" cy="438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2AB"/>
                </a:solidFill>
                <a:latin typeface="Arial" charset="0"/>
              </a:rPr>
              <a:t>Page </a:t>
            </a:r>
            <a:r>
              <a:rPr lang="en-US" sz="3600" dirty="0">
                <a:solidFill>
                  <a:srgbClr val="0062AB"/>
                </a:solidFill>
                <a:latin typeface="Arial" charset="0"/>
              </a:rPr>
              <a:t>title here</a:t>
            </a:r>
            <a:endParaRPr lang="en-US" sz="3600" dirty="0">
              <a:solidFill>
                <a:srgbClr val="0062AB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Text area to sit alongside pic/table/</a:t>
            </a:r>
            <a:r>
              <a:rPr lang="en-US" dirty="0" err="1" smtClean="0">
                <a:solidFill>
                  <a:srgbClr val="808080"/>
                </a:solidFill>
                <a:latin typeface="Arial" charset="0"/>
              </a:rPr>
              <a:t>charts,etc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. 18pt Arial.</a:t>
            </a:r>
          </a:p>
          <a:p>
            <a:endParaRPr lang="en-US" dirty="0">
              <a:solidFill>
                <a:srgbClr val="80808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Type </a:t>
            </a:r>
            <a:r>
              <a:rPr lang="en-US" dirty="0">
                <a:solidFill>
                  <a:srgbClr val="808080"/>
                </a:solidFill>
                <a:latin typeface="Arial" charset="0"/>
              </a:rPr>
              <a:t>slide contents here in grey – try not to over-fill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slide.</a:t>
            </a:r>
          </a:p>
          <a:p>
            <a:endParaRPr lang="en-US" dirty="0">
              <a:solidFill>
                <a:srgbClr val="808080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Always </a:t>
            </a:r>
            <a:r>
              <a:rPr lang="en-US" dirty="0">
                <a:solidFill>
                  <a:srgbClr val="808080"/>
                </a:solidFill>
                <a:latin typeface="Arial" charset="0"/>
              </a:rPr>
              <a:t>allow a line space between each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point.</a:t>
            </a:r>
            <a:endParaRPr lang="en-US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58" y="1874762"/>
            <a:ext cx="245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area for pictures/charts/</a:t>
            </a:r>
            <a:r>
              <a:rPr lang="en-US" dirty="0" err="1" smtClean="0"/>
              <a:t>tables,etc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174" y="423333"/>
            <a:ext cx="8409063" cy="4813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86857" y="1874762"/>
            <a:ext cx="387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area for large pictures/charts/</a:t>
            </a:r>
            <a:r>
              <a:rPr lang="en-US" dirty="0" err="1" smtClean="0"/>
              <a:t>tables,etc</a:t>
            </a:r>
            <a:r>
              <a:rPr lang="en-US" dirty="0" smtClean="0"/>
              <a:t> with one line captioning.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749" y="5252732"/>
            <a:ext cx="3870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Caption here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54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poin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8"/>
            <a:ext cx="9144000" cy="683865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owerpointTitl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0" y="-2376"/>
            <a:ext cx="9173050" cy="686037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Type your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presentation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title here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Type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author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 name and date of presentation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4086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Type your page title here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Type slide contents here in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grey, 18pt Arial –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try not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to over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-fill slide: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always allow a line space between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each point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  <a:cs typeface="+mn-cs"/>
              </a:rPr>
              <a:t>bullets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62AB"/>
                </a:solidFill>
                <a:latin typeface="Arial" charset="0"/>
              </a:rPr>
              <a:t>•</a:t>
            </a:r>
            <a:r>
              <a:rPr lang="en-US" sz="2200" dirty="0" smtClean="0">
                <a:solidFill>
                  <a:srgbClr val="42535A"/>
                </a:solidFill>
                <a:latin typeface="Arial" charset="0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bullet points with blue </a:t>
            </a:r>
            <a:r>
              <a:rPr lang="en-US" sz="2200" dirty="0" smtClean="0">
                <a:solidFill>
                  <a:srgbClr val="808080"/>
                </a:solidFill>
                <a:latin typeface="Arial" charset="0"/>
              </a:rPr>
              <a:t>bullets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poin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2840" y="1729619"/>
            <a:ext cx="7772400" cy="217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2700" b="1" dirty="0">
                <a:solidFill>
                  <a:srgbClr val="0062AB"/>
                </a:solidFill>
                <a:latin typeface="Arial"/>
                <a:cs typeface="Arial"/>
              </a:rPr>
              <a:t>Type your closing </a:t>
            </a:r>
            <a:r>
              <a:rPr lang="en-GB" sz="2700" b="1" dirty="0" smtClean="0">
                <a:solidFill>
                  <a:srgbClr val="0062AB"/>
                </a:solidFill>
                <a:latin typeface="Arial"/>
                <a:cs typeface="Arial"/>
              </a:rPr>
              <a:t>statement (two </a:t>
            </a:r>
            <a:r>
              <a:rPr lang="en-GB" sz="2700" b="1" dirty="0">
                <a:solidFill>
                  <a:srgbClr val="0062AB"/>
                </a:solidFill>
                <a:latin typeface="Arial"/>
                <a:cs typeface="Arial"/>
              </a:rPr>
              <a:t>or three </a:t>
            </a:r>
            <a:r>
              <a:rPr lang="en-GB" sz="2700" b="1" dirty="0" smtClean="0">
                <a:solidFill>
                  <a:srgbClr val="0062AB"/>
                </a:solidFill>
                <a:latin typeface="Arial"/>
                <a:cs typeface="Arial"/>
              </a:rPr>
              <a:t>lines </a:t>
            </a:r>
            <a:r>
              <a:rPr lang="en-GB" sz="2700" b="1" dirty="0">
                <a:solidFill>
                  <a:srgbClr val="0062AB"/>
                </a:solidFill>
                <a:latin typeface="Arial"/>
                <a:cs typeface="Arial"/>
              </a:rPr>
              <a:t>of </a:t>
            </a:r>
            <a:r>
              <a:rPr lang="en-GB" sz="2700" b="1" dirty="0" smtClean="0">
                <a:solidFill>
                  <a:srgbClr val="0062AB"/>
                </a:solidFill>
                <a:latin typeface="Arial"/>
                <a:cs typeface="Arial"/>
              </a:rPr>
              <a:t>text) or ‘any questions’ here</a:t>
            </a:r>
            <a:endParaRPr lang="en-GB" sz="2700" b="1" dirty="0">
              <a:solidFill>
                <a:srgbClr val="0062AB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endParaRPr lang="en-GB" sz="2700" dirty="0">
              <a:solidFill>
                <a:srgbClr val="7F7F7F"/>
              </a:solidFill>
              <a:latin typeface="Calibri" charset="0"/>
            </a:endParaRP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rgbClr val="7F7F7F"/>
                </a:solidFill>
                <a:latin typeface="Calibri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840" y="4519313"/>
            <a:ext cx="7772400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7F7F7F"/>
                </a:solidFill>
                <a:latin typeface="Arial" charset="0"/>
              </a:rPr>
              <a:t>Contact us: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2840" y="4862213"/>
            <a:ext cx="7772400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7F7F7F"/>
                </a:solidFill>
                <a:latin typeface="Arial" charset="0"/>
              </a:rPr>
              <a:t>Type email address here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7F7F7F"/>
                </a:solidFill>
                <a:latin typeface="Arial" charset="0"/>
              </a:rPr>
              <a:t>Type telephone number here</a:t>
            </a:r>
          </a:p>
        </p:txBody>
      </p:sp>
    </p:spTree>
    <p:extLst>
      <p:ext uri="{BB962C8B-B14F-4D97-AF65-F5344CB8AC3E}">
        <p14:creationId xmlns:p14="http://schemas.microsoft.com/office/powerpoint/2010/main" val="22768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owerpointTit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1" y="0"/>
            <a:ext cx="9170958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Type your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presentation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title here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Type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author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 name and date of presentation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99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owerpointTitle2s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4" y="-7309"/>
            <a:ext cx="9175604" cy="686530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Type your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presentation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title here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Type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author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 name and date of presentation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943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Tit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0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Type your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presentation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title here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Type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author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 name and date of presentation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209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rgbClr val="0062AB"/>
                </a:solidFill>
                <a:latin typeface="Arial" charset="0"/>
              </a:rPr>
              <a:t>Channel Setting Instructions for </a:t>
            </a:r>
            <a:r>
              <a:rPr lang="en-GB" sz="3600" dirty="0" err="1">
                <a:solidFill>
                  <a:srgbClr val="0062AB"/>
                </a:solidFill>
                <a:latin typeface="Arial" charset="0"/>
              </a:rPr>
              <a:t>ResponseCard</a:t>
            </a:r>
            <a:r>
              <a:rPr lang="en-GB" sz="3600" dirty="0">
                <a:solidFill>
                  <a:srgbClr val="0062AB"/>
                </a:solidFill>
                <a:latin typeface="Arial" charset="0"/>
              </a:rPr>
              <a:t> RF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362" y="1515568"/>
            <a:ext cx="8229600" cy="4745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 smtClean="0">
                <a:solidFill>
                  <a:srgbClr val="808080"/>
                </a:solidFill>
              </a:rPr>
              <a:t>Press and release the "GO" or "CH" button.</a:t>
            </a:r>
          </a:p>
          <a:p>
            <a:pPr marL="457200" indent="-457200" algn="l">
              <a:buFont typeface="+mj-lt"/>
              <a:buAutoNum type="arabicPeriod"/>
            </a:pPr>
            <a:endParaRPr lang="en-GB" sz="2400" dirty="0">
              <a:solidFill>
                <a:srgbClr val="80808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 smtClean="0">
                <a:solidFill>
                  <a:srgbClr val="808080"/>
                </a:solidFill>
              </a:rPr>
              <a:t>While the light is flashing red and green, enter the 2 digit channel code (i.e. channel 1 = 01, channel 21 = 21).</a:t>
            </a:r>
            <a:br>
              <a:rPr lang="en-GB" sz="2400" dirty="0" smtClean="0">
                <a:solidFill>
                  <a:srgbClr val="808080"/>
                </a:solidFill>
              </a:rPr>
            </a:br>
            <a:endParaRPr lang="en-GB" sz="2400" dirty="0">
              <a:solidFill>
                <a:srgbClr val="80808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 smtClean="0">
                <a:solidFill>
                  <a:srgbClr val="808080"/>
                </a:solidFill>
              </a:rPr>
              <a:t>After the second digit is entered, Press and release the "GO" or "CH" button. The light should flash green to confirm.</a:t>
            </a:r>
          </a:p>
          <a:p>
            <a:pPr marL="457200" indent="-457200" algn="l">
              <a:buFont typeface="+mj-lt"/>
              <a:buAutoNum type="arabicPeriod"/>
            </a:pPr>
            <a:endParaRPr lang="en-GB" sz="2400" dirty="0">
              <a:solidFill>
                <a:srgbClr val="80808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 smtClean="0">
                <a:solidFill>
                  <a:srgbClr val="808080"/>
                </a:solidFill>
              </a:rPr>
              <a:t>Press and release the "1/A" button.  The light should flash amber to confirm.</a:t>
            </a:r>
            <a:endParaRPr lang="en-GB" sz="2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176" y="423333"/>
            <a:ext cx="4825133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292" y="274638"/>
            <a:ext cx="3492908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62AB"/>
                </a:solidFill>
                <a:latin typeface="Arial" charset="0"/>
              </a:rPr>
              <a:t>Enter Question Text</a:t>
            </a:r>
            <a:endParaRPr lang="en-US" sz="3600" dirty="0">
              <a:solidFill>
                <a:srgbClr val="0062AB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5437202"/>
              </p:ext>
            </p:extLst>
          </p:nvPr>
        </p:nvGraphicFramePr>
        <p:xfrm>
          <a:off x="522725" y="469130"/>
          <a:ext cx="4686584" cy="502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hart" r:id="rId7" imgW="4572001" imgH="5143500" progId="MSGraph.Chart.8">
                  <p:embed followColorScheme="full"/>
                </p:oleObj>
              </mc:Choice>
              <mc:Fallback>
                <p:oleObj name="Chart" r:id="rId7" imgW="4572001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725" y="469130"/>
                        <a:ext cx="4686584" cy="502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61734" y="1473058"/>
            <a:ext cx="3602157" cy="4248871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lphaUcPeriod"/>
            </a:pPr>
            <a:r>
              <a:rPr lang="en-GB" sz="2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Enter Answer Text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68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oE Corporate Powerpoin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7849" y="274638"/>
            <a:ext cx="3241965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62AB"/>
                </a:solidFill>
                <a:latin typeface="Arial" pitchFamily="34" charset="0"/>
                <a:cs typeface="Arial" pitchFamily="34" charset="0"/>
              </a:rPr>
              <a:t>Enter Question Text</a:t>
            </a:r>
            <a:endParaRPr lang="en-GB" sz="3600" dirty="0">
              <a:solidFill>
                <a:srgbClr val="0062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P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90635"/>
              </p:ext>
            </p:extLst>
          </p:nvPr>
        </p:nvGraphicFramePr>
        <p:xfrm>
          <a:off x="5417126" y="1467925"/>
          <a:ext cx="360218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GB" sz="2200" b="1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Responses</a:t>
                      </a:r>
                      <a:endParaRPr lang="en-GB" sz="2200" b="1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2200" b="0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200" b="0" smtClean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2200" b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 dirty="0">
                        <a:solidFill>
                          <a:srgbClr val="8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tint val="20000"/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4176" y="423333"/>
            <a:ext cx="4825133" cy="5067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PKeywo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10979"/>
              </p:ext>
            </p:extLst>
          </p:nvPr>
        </p:nvGraphicFramePr>
        <p:xfrm>
          <a:off x="455321" y="4517952"/>
          <a:ext cx="4445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GB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chemeClr val="accent1">
                        <a:alpha val="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4496143"/>
              </p:ext>
            </p:extLst>
          </p:nvPr>
        </p:nvGraphicFramePr>
        <p:xfrm>
          <a:off x="455321" y="445268"/>
          <a:ext cx="4753987" cy="391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hart" r:id="rId6" imgW="4572001" imgH="5143500" progId="MSGraph.Chart.8">
                  <p:embed followColorScheme="full"/>
                </p:oleObj>
              </mc:Choice>
              <mc:Fallback>
                <p:oleObj name="Chart" r:id="rId6" imgW="4572001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321" y="445268"/>
                        <a:ext cx="4753987" cy="3918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390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223D7369A6D4E50AA754543862BC917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filament : light bulb :: wick : [;crlf;]1[;]28[;]1[;]False[;]0[;][;crlf;]1[;]1[;]0[;]0[;crlf;]1[;]-1[;]wax1[;]wax[;][;crlf;]0[;]-1[;]broom2[;]broom[;][;crlf;]0[;]1[;]candle3[;]candle[;][;crlf;]0[;]-1[;]jar4[;]jar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584551B6B974E3BBA4131D8000927F0&lt;/guid&gt;&#10;        &lt;description /&gt;&#10;        &lt;date&gt;7/13/2013 9:4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975B0D4C754ABF93ECF499177FA63C&lt;/guid&gt;&#10;            &lt;repollguid&gt;5D6BC3F4226242908662F666C8401321&lt;/repollguid&gt;&#10;            &lt;sourceid&gt;0D7251B4143944289101FD500AAD5D99&lt;/sourceid&gt;&#10;            &lt;questiontext&gt;filament : light bulb :: wick :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603F0E23C6D446D9BE055DC39D81E8F&lt;/guid&gt;&#10;                    &lt;answertext&gt;wax&lt;/answertext&gt;&#10;                    &lt;valuetype&gt;-1&lt;/valuetype&gt;&#10;                &lt;/answer&gt;&#10;                &lt;answer&gt;&#10;                    &lt;guid&gt;771F1B733E814C9D85C34BF1AEFF86B3&lt;/guid&gt;&#10;                    &lt;answertext&gt;broom&lt;/answertext&gt;&#10;                    &lt;valuetype&gt;-1&lt;/valuetype&gt;&#10;                &lt;/answer&gt;&#10;                &lt;answer&gt;&#10;                    &lt;guid&gt;102FA4FB16B0433DB71747AE1EE66601&lt;/guid&gt;&#10;                    &lt;answertext&gt;candle&lt;/answertext&gt;&#10;                    &lt;valuetype&gt;1&lt;/valuetype&gt;&#10;                &lt;/answer&gt;&#10;                &lt;answer&gt;&#10;                    &lt;guid&gt;15404B6CD03D402B840EBC14F683B76A&lt;/guid&gt;&#10;                    &lt;answertext&gt;jar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4 4.07 3.89 3.44 3.2 3.13 2.9 3.3 2.9 2.73 2.9 2.83 2.97 3.13 2.93 2.97 3.07 3.3 3.1"/>
  <p:tag name="HASRESULTS" val="False"/>
  <p:tag name="AUTOOPENPOLL" val="True"/>
  <p:tag name="AUTOFORMATCHART" val="True"/>
  <p:tag name="TYPE" val="M2MSlide"/>
  <p:tag name="TPQUESTIONXML" val="﻿&lt;?xml version=&quot;1.0&quot; encoding=&quot;utf-8&quot;?&gt;&#10;&lt;questionlist&gt;&#10;    &lt;properties&gt;&#10;        &lt;guid&gt;FAF39B88D36B488999E67DF4377B6ECD&lt;/guid&gt;&#10;        &lt;description /&gt;&#10;        &lt;date&gt;7/13/2013 10:05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2m&gt;&#10;            &lt;guid&gt;A24670CA363A40CB863DB49F241157C6&lt;/guid&gt;&#10;            &lt;repollguid&gt;1BA8B941957644E8A21A1ACEB1EFD98B&lt;/repollguid&gt;&#10;            &lt;sourceid&gt;2C1F7FF48CF74D8BA3BB729B568CBC0D&lt;/sourceid&gt;&#10;            &lt;questiontext&gt;On a scale of 1 to 5 rate:__________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periodlength&gt;1000&lt;/periodlength&gt;&#10;        &lt;/m2m&gt;&#10;    &lt;/questions&gt;&#10;&lt;/questionlist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5"/>
  <p:tag name="SCORECALCULATION" val="1"/>
  <p:tag name="DISPLAYPOINTSLESSTHANONE" val="False"/>
  <p:tag name="CORRECTONLY" val="False"/>
  <p:tag name="TYPE" val="ParticipantLeaderboard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5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5"/>
  <p:tag name="SCORECALCULATION" val="1"/>
  <p:tag name="DISPLAYPOINTSLESSTHANONE" val="False"/>
  <p:tag name="CORRECTONLY" val="False"/>
  <p:tag name="TYPE" val="TeamMVP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Enter Question Text[;crlf;]24[;]24[;]24[;]False[;]0[;][;crlf;]1[;]1[;]0[;]0[;crlf;]24[;]0[;]Enter Answer Text1[;]Enter Answer Text[;]"/>
  <p:tag name="HASRESULTS" val="Tr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4B2A2E45EF5344A297C09C8A7EBDC1A4&lt;/guid&gt;&#10;        &lt;description /&gt;&#10;        &lt;date&gt;7/13/2013 9:33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588989039704E58BD49865A0E81E2E4&lt;/guid&gt;&#10;            &lt;repollguid&gt;180EEFC60AF0482EAAC228FE2719089B&lt;/repollguid&gt;&#10;            &lt;sourceid&gt;AC5A53A969904F6D8D3688E07A6512F7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550C0F90E51451693185630AAE9EBAB&lt;/guid&gt;&#10;                    &lt;answertext&gt;Enter Answer Text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5"/>
  <p:tag name="SCORECALCULATION" val="1"/>
  <p:tag name="ANIMATION" val="2"/>
  <p:tag name="ANIMATEDIMAGE" val="C:\Program Files\Turning Technologies\TurningPoint 5\Application\Resources\HotAirBalloon.png"/>
  <p:tag name="ANIMATIONSPEED" val="3"/>
  <p:tag name="TYPE" val="Racing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AUTOOPENPOLL" val="True"/>
  <p:tag name="AUTOFORMATCHART" val="True"/>
  <p:tag name="TYPE" val="WagerSlide"/>
  <p:tag name="TPQUESTIONXML" val="﻿&lt;?xml version=&quot;1.0&quot; encoding=&quot;utf-8&quot;?&gt;&#10;&lt;questionlist&gt;&#10;    &lt;properties&gt;&#10;        &lt;guid&gt;BA20D9E6D23D4B1DB5F384F715693DC3&lt;/guid&gt;&#10;        &lt;description /&gt;&#10;        &lt;date&gt;7/13/2013 10:22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45A1686B6ED4D13A9372C44944EB1FB&lt;/guid&gt;&#10;            &lt;repollguid&gt;CE239403026E493EB6C88D583601334E&lt;/repollguid&gt;&#10;            &lt;sourceid&gt;5A1AE17B490243449FA2EBF01514280B&lt;/sourceid&gt;&#10;            &lt;questiontext&gt;What percentage of your current points would you like to wager on the next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ED201146CDB4833876AED1E2A26BE04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72A796F3E24440A3A04AC9193F92F404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4E504BB9EAE542A39ED3275F2E3876CD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4AF8721AD2724A9C9D7925C81F7B7F99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10EEBC974BF645078B25B78FB3400100&lt;/guid&gt;&#10;                    &lt;answertext&gt;100%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Enter Question Text[;crlf;]7[;]30[;]7[;]False[;]0[;][;crlf;]0[;]0[;]0[;]0[;crlf;]1[;]0[;]SHORT ANSWER A[;]SHORT ANSWER A[;][;crlf;]1[;]0[;]SHORT ANSWER D[;]SHORT ANSWER D[;][;crlf;]1[;]0[;]SHORT ANSWER E[;]SHORT ANSWER E[;][;crlf;]1[;]0[;]SHORT ANSWER F[;]SHORT ANSWER F[;][;crlf;]1[;]0[;]SHORT ANSWER G[;]SHORT ANSWER G[;][;crlf;]1[;]0[;]SHORT ANSWER H[;]SHORT ANSWER H[;][;crlf;]1[;]0[;]SHORT ANSWER J[;]SHORT ANSWER J[;]"/>
  <p:tag name="HASRESULTS" val="False"/>
  <p:tag name="AUTOOPENPOLL" val="True"/>
  <p:tag name="AUTOFORMATCHART" val="True"/>
  <p:tag name="TYPE" val="ShortAnswerSlide"/>
  <p:tag name="TPQUESTIONXML" val="﻿&lt;?xml version=&quot;1.0&quot; encoding=&quot;utf-8&quot;?&gt;&#10;&lt;questionlist&gt;&#10;    &lt;properties&gt;&#10;        &lt;guid&gt;616379BE92504BB6B732812670E4E737&lt;/guid&gt;&#10;        &lt;description /&gt;&#10;        &lt;date&gt;7/13/2013 9:51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71E7586D55B845EEBCBE4E78C5ED74F3&lt;/guid&gt;&#10;            &lt;repollguid&gt;E06EB1C299ED4785992CED7433479A08&lt;/repollguid&gt;&#10;            &lt;sourceid&gt;3ACFBD889B7142FA8C8C94260888D501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keywordvaluetype&gt;0&lt;/keywordvaluetype&gt;&#10;        &lt;/shortanswer&gt;&#10;    &lt;/questions&gt;&#10;&lt;/questionlis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Enter Question Text[;crlf;]9[;]27[;]9[;]False[;]0[;][;crlf;]1.55555555555556[;]2[;]0.496903994999953[;]0.246913580246914[;crlf;]4[;]0[;]True1[;]True[;][;crlf;]5[;]0[;]False2[;]False[;]"/>
  <p:tag name="HASRESULTS" val="False"/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E748CB9661574BE58BD1523181BC0072&lt;/guid&gt;&#10;        &lt;description /&gt;&#10;        &lt;date&gt;7/13/2013 9:41:1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C3437B7450D4E74B40BF0713E1E5559&lt;/guid&gt;&#10;            &lt;repollguid&gt;76B46B4AAD50465D8BE850D6D735A818&lt;/repollguid&gt;&#10;            &lt;sourceid&gt;8E40B3A932C84BDBA1CA4F5A98B5AE5B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69E58A435D7B4486902EFE441D78F56D&lt;/guid&gt;&#10;                    &lt;answertext&gt;True&lt;/answertext&gt;&#10;                    &lt;valuetype&gt;0&lt;/valuetype&gt;&#10;                &lt;/answer&gt;&#10;                &lt;answer&gt;&#10;                    &lt;guid&gt;7476ED2FA44049A599BB9E963EEC1DF5&lt;/guid&gt;&#10;                    &lt;answertext&gt;Fals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at is your opinion?[;crlf;]2[;]28[;]2[;]False[;]0[;][;crlf;]4.5[;]4.5[;]1.5[;]2.25[;crlf;]0[;]0[;]Strongly Agree1[;]Strongly Agree[;][;crlf;]0[;]0[;]Agree2[;]Agree[;][;crlf;]1[;]0[;]Somewhat Agree3[;]Somewhat Agree[;][;crlf;]0[;]0[;]Neutral4[;]Neutral[;][;crlf;]0[;]0[;]Somewhat Disagree5[;]Somewhat Disagree[;][;crlf;]1[;]0[;]Disagree6[;]Disagree[;][;crlf;]0[;]0[;]Strongly Disagree7[;]Strongly Disagree[;]"/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91DEE4E1DAF4D8394816B4C7FB00090&lt;/guid&gt;&#10;        &lt;description /&gt;&#10;        &lt;date&gt;7/13/2013 9:41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2A90D230D2746B0A100D04E22D89288&lt;/guid&gt;&#10;            &lt;repollguid&gt;884AF7D66C984CD1896A04ABFAB6EAA8&lt;/repollguid&gt;&#10;            &lt;sourceid&gt;35523172A32442CBAD19EF9BBA9B0878&lt;/sourceid&gt;&#10;            &lt;questiontext&gt;What is your opin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F77815467E64711B0000E1A851D2C8B&lt;/guid&gt;&#10;                    &lt;answertext&gt;Strongly Agree&lt;/answertext&gt;&#10;                    &lt;valuetype&gt;0&lt;/valuetype&gt;&#10;                &lt;/answer&gt;&#10;                &lt;answer&gt;&#10;                    &lt;guid&gt;3596F653EB864C2D92DF58ED272B475E&lt;/guid&gt;&#10;                    &lt;answertext&gt;Agree&lt;/answertext&gt;&#10;                    &lt;valuetype&gt;0&lt;/valuetype&gt;&#10;                &lt;/answer&gt;&#10;                &lt;answer&gt;&#10;                    &lt;guid&gt;5618F052EB8441BC86CC81204A09E799&lt;/guid&gt;&#10;                    &lt;answertext&gt;Somewhat Agree&lt;/answertext&gt;&#10;                    &lt;valuetype&gt;0&lt;/valuetype&gt;&#10;                &lt;/answer&gt;&#10;                &lt;answer&gt;&#10;                    &lt;guid&gt;5A707942AC1B4C7FA966814CC26A19F2&lt;/guid&gt;&#10;                    &lt;answertext&gt;Neutral&lt;/answertext&gt;&#10;                    &lt;valuetype&gt;0&lt;/valuetype&gt;&#10;                &lt;/answer&gt;&#10;                &lt;answer&gt;&#10;                    &lt;guid&gt;901D83C2AEF54991BC15F755666D7BFD&lt;/guid&gt;&#10;                    &lt;answertext&gt;Somewhat Disagree&lt;/answertext&gt;&#10;                    &lt;valuetype&gt;0&lt;/valuetype&gt;&#10;                &lt;/answer&gt;&#10;                &lt;answer&gt;&#10;                    &lt;guid&gt;E0F3C7C608994405ADF453A1BF870BB2&lt;/guid&gt;&#10;                    &lt;answertext&gt;Disagree&lt;/answertext&gt;&#10;                    &lt;valuetype&gt;0&lt;/valuetype&gt;&#10;                &lt;/answer&gt;&#10;                &lt;answer&gt;&#10;                    &lt;guid&gt;68F733F1CF864C18953D56C56230BBED&lt;/guid&gt;&#10;                    &lt;answertext&gt;Strongly Disagree&lt;/answertext&gt;&#10;                    &lt;valuetype&gt;0&lt;/valuetype&gt;&#10;                &lt;/answer&gt;&#10;            &lt;/answers&gt;&#10;        &lt;/multichoice&gt;&#10;    &lt;/questions&gt;&#10;&lt;/questionlist&gt;"/>
</p:tagLst>
</file>

<file path=ppt/theme/theme1.xml><?xml version="1.0" encoding="utf-8"?>
<a:theme xmlns:a="http://schemas.openxmlformats.org/drawingml/2006/main" name="exeter-audience-response-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exeter-audience-response-template (1)</Template>
  <TotalTime>1</TotalTime>
  <Words>980</Words>
  <Application>Microsoft Office PowerPoint</Application>
  <PresentationFormat>On-screen Show (4:3)</PresentationFormat>
  <Paragraphs>164</Paragraphs>
  <Slides>34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exeter-audience-response-template (1)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 Question Text</vt:lpstr>
      <vt:lpstr>Enter Question Text</vt:lpstr>
      <vt:lpstr>Enter Question Text</vt:lpstr>
      <vt:lpstr>What is your opinion?</vt:lpstr>
      <vt:lpstr>filament : light bulb :: wick : </vt:lpstr>
      <vt:lpstr>On a scale of 1 to 5 rate:__________</vt:lpstr>
      <vt:lpstr>Participant Leaders</vt:lpstr>
      <vt:lpstr>Team Scores</vt:lpstr>
      <vt:lpstr>Team MVP</vt:lpstr>
      <vt:lpstr>Fastest Responders</vt:lpstr>
      <vt:lpstr>Team Racing Scores</vt:lpstr>
      <vt:lpstr>What percentage of your current points would you like to wager on the next question?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Ingram, Marc</dc:creator>
  <cp:lastModifiedBy>Cronin, Lara</cp:lastModifiedBy>
  <cp:revision>2</cp:revision>
  <dcterms:created xsi:type="dcterms:W3CDTF">2016-09-16T11:17:58Z</dcterms:created>
  <dcterms:modified xsi:type="dcterms:W3CDTF">2021-08-23T09:31:00Z</dcterms:modified>
</cp:coreProperties>
</file>