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09" r:id="rId2"/>
    <p:sldId id="311" r:id="rId3"/>
    <p:sldId id="312" r:id="rId4"/>
    <p:sldId id="261" r:id="rId5"/>
    <p:sldId id="317" r:id="rId6"/>
    <p:sldId id="338" r:id="rId7"/>
    <p:sldId id="308" r:id="rId8"/>
    <p:sldId id="282" r:id="rId9"/>
    <p:sldId id="307" r:id="rId10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5" autoAdjust="0"/>
    <p:restoredTop sz="89115" autoAdjust="0"/>
  </p:normalViewPr>
  <p:slideViewPr>
    <p:cSldViewPr snapToGrid="0">
      <p:cViewPr varScale="1">
        <p:scale>
          <a:sx n="89" d="100"/>
          <a:sy n="89" d="100"/>
        </p:scale>
        <p:origin x="25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9EEA67-BC27-4CEF-834A-E6D6FA5FE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81EF64-9786-41C4-854D-C1FB07AA2D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6C07A-8471-4EB0-8C1A-0BB5556640D6}" type="datetimeFigureOut">
              <a:rPr lang="en-GB" smtClean="0"/>
              <a:t>30/04/2018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ED479F-C055-4EE9-B28A-CA7FED6AFA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7817A2-E5F1-4ED3-9923-4B28E0AB4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031C-02B6-4820-9672-F0BD07C59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8005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32EF-4217-4310-9903-AE690540EB97}" type="datetimeFigureOut">
              <a:rPr lang="en-GB" smtClean="0"/>
              <a:t>30/04/2018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9DC5-F4D9-44C0-BE85-B540CE3069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033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Exeter CTU launched yesterday – nicked</a:t>
            </a:r>
            <a:r>
              <a:rPr lang="en-GB" baseline="0" dirty="0"/>
              <a:t> the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69DC5-F4D9-44C0-BE85-B540CE3069BE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55FF1A-7919-48AF-AD67-DFAF743E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937E59CF-9DB5-4367-89E7-E55305A9C89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20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9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4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6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5" y="1437449"/>
            <a:ext cx="8556980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3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0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2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9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339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30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6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6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5"/>
            <a:ext cx="1549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A2FE4E-90A8-4BEB-9F2C-87B5D36770F6}" type="slidenum">
              <a:rPr lang="en-GB" smtClean="0">
                <a:solidFill>
                  <a:srgbClr val="C6E7FC"/>
                </a:solidFill>
              </a:rPr>
              <a:pPr/>
              <a:t>‹#›</a:t>
            </a:fld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1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tu@exeter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xeter.ac.uk/ctu/" TargetMode="External"/><Relationship Id="rId4" Type="http://schemas.openxmlformats.org/officeDocument/2006/relationships/hyperlink" Target="mailto:ctudata@exeter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600" b="1" dirty="0"/>
              <a:t>Exeter Clinical Trials Support Network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Event 15, Tuesday 1st May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FBDE81-23AA-4CDE-9BC5-838917114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5818909"/>
            <a:ext cx="205869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8224"/>
              </p:ext>
            </p:extLst>
          </p:nvPr>
        </p:nvGraphicFramePr>
        <p:xfrm>
          <a:off x="1894764" y="1437960"/>
          <a:ext cx="9018870" cy="464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3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022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10:00</a:t>
                      </a:r>
                      <a:endParaRPr lang="en-GB" sz="2800" b="1" i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Refreshments: Coffee &amp; Cake</a:t>
                      </a:r>
                    </a:p>
                  </a:txBody>
                  <a:tcPr marL="128016" marR="128016" marT="64008" marB="64008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952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10:15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effectLst/>
                        </a:rPr>
                        <a:t>INTRODUCTION</a:t>
                      </a:r>
                      <a:r>
                        <a:rPr lang="en-GB" sz="2000" kern="1200" baseline="0" dirty="0">
                          <a:effectLst/>
                        </a:rPr>
                        <a:t> &amp; NEWS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baseline="0" dirty="0">
                          <a:effectLst/>
                        </a:rPr>
                        <a:t>Shelley Rhodes - </a:t>
                      </a:r>
                      <a:r>
                        <a:rPr lang="en-GB" sz="2000" baseline="0" dirty="0" err="1"/>
                        <a:t>ExeCTU</a:t>
                      </a:r>
                      <a:r>
                        <a:rPr lang="en-GB" sz="2000" baseline="0" dirty="0"/>
                        <a:t> Senior Trial Manager</a:t>
                      </a:r>
                    </a:p>
                  </a:txBody>
                  <a:tcPr marL="128016" marR="128016" marT="64008" marB="64008" anchor="b"/>
                </a:tc>
                <a:extLst>
                  <a:ext uri="{0D108BD9-81ED-4DB2-BD59-A6C34878D82A}">
                    <a16:rowId xmlns:a16="http://schemas.microsoft.com/office/drawing/2014/main" xmlns="" val="3527281030"/>
                  </a:ext>
                </a:extLst>
              </a:tr>
              <a:tr h="637392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+mn-lt"/>
                        </a:rPr>
                        <a:t>10:30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baseline="0" dirty="0">
                          <a:effectLst/>
                        </a:rPr>
                        <a:t>Linking routinely collected data for trials research: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baseline="0" dirty="0">
                          <a:effectLst/>
                        </a:rPr>
                        <a:t>The experiences of Cardiff CTR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baseline="0" dirty="0">
                        <a:effectLst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baseline="0" dirty="0">
                          <a:effectLst/>
                        </a:rPr>
                        <a:t>Dr Fiona Lugg-</a:t>
                      </a:r>
                      <a:r>
                        <a:rPr lang="en-GB" sz="2000" kern="1200" baseline="0" dirty="0" err="1">
                          <a:effectLst/>
                        </a:rPr>
                        <a:t>Widger</a:t>
                      </a:r>
                      <a:r>
                        <a:rPr lang="en-GB" sz="2000" kern="1200" baseline="0" dirty="0">
                          <a:effectLst/>
                        </a:rPr>
                        <a:t> - research associate at the Centre for Trials Research (CTR), Cardiff University</a:t>
                      </a:r>
                    </a:p>
                  </a:txBody>
                  <a:tcPr marL="128016" marR="128016" marT="64008" marB="64008" anchor="b"/>
                </a:tc>
                <a:extLst>
                  <a:ext uri="{0D108BD9-81ED-4DB2-BD59-A6C34878D82A}">
                    <a16:rowId xmlns:a16="http://schemas.microsoft.com/office/drawing/2014/main" xmlns="" val="2938019484"/>
                  </a:ext>
                </a:extLst>
              </a:tr>
              <a:tr h="47936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11:00</a:t>
                      </a:r>
                      <a:endParaRPr lang="en-GB" sz="2800" b="1" i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Questions followed by networking</a:t>
                      </a:r>
                      <a:endParaRPr lang="en-GB" sz="2000" b="1" i="0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8016" marR="128016" marT="64008" marB="64008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94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11:30</a:t>
                      </a:r>
                      <a:endParaRPr lang="en-GB" sz="28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WORKSHOP: Approaches to Data Capture</a:t>
                      </a:r>
                    </a:p>
                  </a:txBody>
                  <a:tcPr marL="128016" marR="128016" marT="64008" marB="64008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36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12:30</a:t>
                      </a:r>
                      <a:endParaRPr lang="en-GB" sz="2800" b="1" i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End</a:t>
                      </a:r>
                      <a:endParaRPr lang="en-GB" sz="2000" b="1" i="0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128016" marR="128016" marT="64008" marB="64008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9291B2-86F0-4E5B-91EB-B68503B32451}"/>
              </a:ext>
            </a:extLst>
          </p:cNvPr>
          <p:cNvSpPr txBox="1"/>
          <p:nvPr/>
        </p:nvSpPr>
        <p:spPr>
          <a:xfrm>
            <a:off x="2250707" y="907247"/>
            <a:ext cx="769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5698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42A21-FE53-4D20-B22D-956E48B3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E853C-BAC0-46D1-AEF0-DB2FAB24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and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1B27BF-4099-4732-9D97-9CA270B9320D}"/>
              </a:ext>
            </a:extLst>
          </p:cNvPr>
          <p:cNvSpPr txBox="1"/>
          <p:nvPr/>
        </p:nvSpPr>
        <p:spPr>
          <a:xfrm>
            <a:off x="1275127" y="2432806"/>
            <a:ext cx="9353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staff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Lynne Quinn – CTU Operations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Claire Pentecost – INTERTREAD Trial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Sarah Walker – CTU Statistician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Software –Electronic Data Capture System (Red Cap – Academic License)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currently with the university contracts department.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68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6FEC22D-9E36-406C-B1EE-EDF58E69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2" y="5688637"/>
            <a:ext cx="2060627" cy="7864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004470-F6A7-41E3-B036-EF5A87FEED11}"/>
              </a:ext>
            </a:extLst>
          </p:cNvPr>
          <p:cNvSpPr txBox="1"/>
          <p:nvPr/>
        </p:nvSpPr>
        <p:spPr>
          <a:xfrm>
            <a:off x="3111099" y="328873"/>
            <a:ext cx="5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CTU Staff</a:t>
            </a:r>
            <a:endParaRPr lang="en-GB" sz="3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F4FB9BD-3FE7-4724-A75B-02CF605E1075}"/>
              </a:ext>
            </a:extLst>
          </p:cNvPr>
          <p:cNvGrpSpPr/>
          <p:nvPr/>
        </p:nvGrpSpPr>
        <p:grpSpPr>
          <a:xfrm>
            <a:off x="637933" y="1146843"/>
            <a:ext cx="10755441" cy="4434623"/>
            <a:chOff x="917997" y="1188788"/>
            <a:chExt cx="10755441" cy="44346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4B7FA9B-89C5-4817-AE52-8220DF12C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304" y="1219021"/>
              <a:ext cx="1473444" cy="205411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B4868A7-E533-4819-9154-8F1DB4D9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4358" y="1248707"/>
              <a:ext cx="1555687" cy="205411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1A11C8-8F6A-4267-84E6-44A556519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2402" y="1232763"/>
              <a:ext cx="1665746" cy="20700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83CE4A-2C7A-4F47-8E48-149238E2C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7542" y="1257599"/>
              <a:ext cx="1604907" cy="2041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2A5270B-73AB-4840-97A9-AF41A31C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93668" y="1257876"/>
              <a:ext cx="1403939" cy="20519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A568ADA-D1BE-440C-ABD2-0C450A622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27542" y="3539241"/>
              <a:ext cx="1652833" cy="20700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9DD88D8-C60C-42C2-B7C8-E96D69FA2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80304" y="3539241"/>
              <a:ext cx="1639871" cy="20841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AED52E3-8909-44C5-BCBD-C2292E2F6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58559" y="3548213"/>
              <a:ext cx="1596176" cy="20610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3551A3E-790E-49FE-A682-DCB74A3A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9720" y="3539241"/>
              <a:ext cx="1656792" cy="20610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A982671-CC44-4350-8C50-CEC339CE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7997" y="3531000"/>
              <a:ext cx="1639871" cy="20835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24" descr="Sarah_Walker&#10;">
              <a:extLst>
                <a:ext uri="{FF2B5EF4-FFF2-40B4-BE49-F238E27FC236}">
                  <a16:creationId xmlns:a16="http://schemas.microsoft.com/office/drawing/2014/main" xmlns="" id="{82AC5959-CFB9-4116-9C29-AAFF4E2A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820367" y="1188788"/>
              <a:ext cx="1853071" cy="2173948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537F821-F867-467B-9FAF-B8C71D04C3C4}"/>
                </a:ext>
              </a:extLst>
            </p:cNvPr>
            <p:cNvSpPr txBox="1"/>
            <p:nvPr/>
          </p:nvSpPr>
          <p:spPr>
            <a:xfrm>
              <a:off x="9837890" y="3150021"/>
              <a:ext cx="1835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</a:rPr>
                <a:t>Sarah Walker CTU Statistician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39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782" y="2492680"/>
            <a:ext cx="11523944" cy="36334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Mary Davis - Analyst Programmer </a:t>
            </a:r>
          </a:p>
          <a:p>
            <a:pPr marL="0" indent="0">
              <a:buNone/>
            </a:pPr>
            <a:r>
              <a:rPr lang="en-GB" dirty="0"/>
              <a:t>	Shelley Rhodes –</a:t>
            </a:r>
            <a:r>
              <a:rPr lang="en-GB" dirty="0" err="1"/>
              <a:t>ExeCTU</a:t>
            </a:r>
            <a:r>
              <a:rPr lang="en-GB" dirty="0"/>
              <a:t> Senior Trial Manager</a:t>
            </a:r>
          </a:p>
          <a:p>
            <a:pPr marL="0" indent="0">
              <a:buNone/>
            </a:pPr>
            <a:r>
              <a:rPr lang="en-GB" dirty="0"/>
              <a:t>	Tim Eames – Senior Analyst Programmer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WORKSHOP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How to …</a:t>
            </a:r>
            <a:br>
              <a:rPr lang="en-GB" sz="4000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E61B62-6F77-417B-93CD-25C19F81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A9B62-7AD0-4F32-AF10-E03C3047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1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008" y="2579820"/>
            <a:ext cx="11631810" cy="3577700"/>
          </a:xfrm>
        </p:spPr>
        <p:txBody>
          <a:bodyPr>
            <a:normAutofit/>
          </a:bodyPr>
          <a:lstStyle/>
          <a:p>
            <a:r>
              <a:rPr lang="en-GB" dirty="0"/>
              <a:t>Participants to get into groups of 4-6 with pens and flip chart paper.</a:t>
            </a:r>
          </a:p>
          <a:p>
            <a:r>
              <a:rPr lang="en-GB" dirty="0"/>
              <a:t>Choose a trial to discuss ideally a new study still in the planning phase.</a:t>
            </a:r>
          </a:p>
          <a:p>
            <a:pPr lvl="0"/>
            <a:r>
              <a:rPr lang="en-GB" dirty="0"/>
              <a:t>What is the primary and secondary outcomes and what are the options for collecting this via </a:t>
            </a:r>
            <a:r>
              <a:rPr lang="en-GB" b="1" i="1" u="sng" dirty="0"/>
              <a:t>routine data </a:t>
            </a:r>
            <a:r>
              <a:rPr lang="en-GB" dirty="0"/>
              <a:t>sets? Discuss pros &amp; cons. </a:t>
            </a:r>
            <a:r>
              <a:rPr lang="en-GB" i="1" dirty="0">
                <a:solidFill>
                  <a:srgbClr val="FFC000"/>
                </a:solidFill>
              </a:rPr>
              <a:t>(10 min)</a:t>
            </a:r>
          </a:p>
          <a:p>
            <a:r>
              <a:rPr lang="en-GB" dirty="0"/>
              <a:t>How else may the data be collected? e-PRO, Telephone, Face to face etc. Discuss pros &amp; cons. </a:t>
            </a:r>
            <a:r>
              <a:rPr lang="en-GB" i="1" dirty="0">
                <a:solidFill>
                  <a:srgbClr val="FFC000"/>
                </a:solidFill>
              </a:rPr>
              <a:t>(10 min)</a:t>
            </a:r>
            <a:endParaRPr lang="en-GB" dirty="0"/>
          </a:p>
          <a:p>
            <a:r>
              <a:rPr lang="en-GB" dirty="0"/>
              <a:t>Discuss the process around data capture; e.g. Scanning paper CRFs, apps, double data entry. </a:t>
            </a:r>
            <a:r>
              <a:rPr lang="en-GB" i="1" dirty="0">
                <a:solidFill>
                  <a:srgbClr val="FFC000"/>
                </a:solidFill>
              </a:rPr>
              <a:t>(10 min)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D6850-0B88-43F5-8A7E-EF478FFC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6E7FC"/>
                </a:solidFill>
              </a:rPr>
              <a:t>01/05/2018</a:t>
            </a:r>
            <a:endParaRPr lang="en-GB" dirty="0">
              <a:solidFill>
                <a:srgbClr val="C6E7F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3C3ED2-FEC2-4D00-9FFC-5F3EA65E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C6E7FC"/>
                </a:solidFill>
              </a:rPr>
              <a:t>Exeter Clinical Trials Support Network</a:t>
            </a:r>
            <a:endParaRPr lang="en-GB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4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5968464"/>
            <a:ext cx="1668816" cy="64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4025" y="1934678"/>
            <a:ext cx="10891064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Statistical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Sample size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Funding application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Assistance with costings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Protocol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Case report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Automated randomisation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Database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Trial Oversight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Central and Remote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Analysis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Quality Assurance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189F80-3289-4987-B980-2B9542DACEA7}"/>
              </a:ext>
            </a:extLst>
          </p:cNvPr>
          <p:cNvSpPr txBox="1"/>
          <p:nvPr/>
        </p:nvSpPr>
        <p:spPr>
          <a:xfrm>
            <a:off x="1263899" y="625642"/>
            <a:ext cx="960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Services offered by the CTU</a:t>
            </a:r>
          </a:p>
        </p:txBody>
      </p:sp>
    </p:spTree>
    <p:extLst>
      <p:ext uri="{BB962C8B-B14F-4D97-AF65-F5344CB8AC3E}">
        <p14:creationId xmlns:p14="http://schemas.microsoft.com/office/powerpoint/2010/main" val="365008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5818909"/>
            <a:ext cx="2058690" cy="789709"/>
          </a:xfrm>
          <a:prstGeom prst="rect">
            <a:avLst/>
          </a:prstGeom>
        </p:spPr>
      </p:pic>
      <p:pic>
        <p:nvPicPr>
          <p:cNvPr id="4" name="Picture 2" descr="C:\Users\jj227\AppData\Local\Microsoft\Windows\Temporary Internet Files\Content.Outlook\BZ391J2U\support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26353" b="16738"/>
          <a:stretch/>
        </p:blipFill>
        <p:spPr bwMode="auto">
          <a:xfrm>
            <a:off x="6142006" y="224101"/>
            <a:ext cx="5408764" cy="65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90281" y="1647744"/>
            <a:ext cx="5378185" cy="2065541"/>
          </a:xfrm>
        </p:spPr>
        <p:txBody>
          <a:bodyPr>
            <a:normAutofit fontScale="90000"/>
          </a:bodyPr>
          <a:lstStyle/>
          <a:p>
            <a:r>
              <a:rPr lang="en-GB" dirty="0"/>
              <a:t>Request CTU support for your proposed clinical trial 3 months prior to any funding application deadline</a:t>
            </a:r>
          </a:p>
        </p:txBody>
      </p:sp>
    </p:spTree>
    <p:extLst>
      <p:ext uri="{BB962C8B-B14F-4D97-AF65-F5344CB8AC3E}">
        <p14:creationId xmlns:p14="http://schemas.microsoft.com/office/powerpoint/2010/main" val="129231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5818909"/>
            <a:ext cx="2058690" cy="78970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88181" y="700230"/>
            <a:ext cx="77724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400" i="1" dirty="0">
                <a:latin typeface="Arial" charset="0"/>
              </a:rPr>
              <a:t>ANY 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9278" y="2163885"/>
            <a:ext cx="9081303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Email: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latin typeface="Arial" charset="0"/>
                <a:hlinkClick r:id="rId3"/>
              </a:rPr>
              <a:t>ctu@exeter.ac.uk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for general enquiries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latin typeface="Arial" charset="0"/>
                <a:hlinkClick r:id="rId4"/>
              </a:rPr>
              <a:t>ctudata@exeter.ac.uk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for IT/database support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Telephone: 01392 722700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Website: </a:t>
            </a:r>
            <a:r>
              <a:rPr lang="en-US" sz="2800" dirty="0">
                <a:latin typeface="Arial" charset="0"/>
                <a:hlinkClick r:id="rId5"/>
              </a:rPr>
              <a:t>https://www.exeter.ac.uk/ctu/</a:t>
            </a: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3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320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Symbol</vt:lpstr>
      <vt:lpstr>1_Waveform</vt:lpstr>
      <vt:lpstr>Exeter Clinical Trials Support Network  </vt:lpstr>
      <vt:lpstr>PowerPoint Presentation</vt:lpstr>
      <vt:lpstr>Introduction and News</vt:lpstr>
      <vt:lpstr>PowerPoint Presentation</vt:lpstr>
      <vt:lpstr> WORKSHOP How to … </vt:lpstr>
      <vt:lpstr>Workshop Questions</vt:lpstr>
      <vt:lpstr>PowerPoint Presentation</vt:lpstr>
      <vt:lpstr>Request CTU support for your proposed clinical trial 3 months prior to any funding application deadline</vt:lpstr>
      <vt:lpstr>PowerPoint Presentation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Exeter Clinical Trials Unit and     South West Research Design Service</dc:title>
  <dc:creator>Hayward, Chris</dc:creator>
  <cp:lastModifiedBy>Rhodes, Shelley</cp:lastModifiedBy>
  <cp:revision>249</cp:revision>
  <cp:lastPrinted>2017-10-05T13:31:33Z</cp:lastPrinted>
  <dcterms:created xsi:type="dcterms:W3CDTF">2016-09-13T11:45:20Z</dcterms:created>
  <dcterms:modified xsi:type="dcterms:W3CDTF">2018-04-30T10:47:47Z</dcterms:modified>
</cp:coreProperties>
</file>