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87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700"/>
    <a:srgbClr val="663300"/>
    <a:srgbClr val="0062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4" autoAdjust="0"/>
    <p:restoredTop sz="94660"/>
  </p:normalViewPr>
  <p:slideViewPr>
    <p:cSldViewPr snapToGrid="0" snapToObjects="1">
      <p:cViewPr>
        <p:scale>
          <a:sx n="99" d="100"/>
          <a:sy n="99" d="100"/>
        </p:scale>
        <p:origin x="-156" y="-234"/>
      </p:cViewPr>
      <p:guideLst>
        <p:guide orient="horz" pos="256"/>
        <p:guide pos="2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4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35DB67-1C87-47FE-90E9-65FAB760B2FD}" type="datetimeFigureOut">
              <a:rPr lang="en-GB"/>
              <a:pPr>
                <a:defRPr/>
              </a:pPr>
              <a:t>26/06/2012</a:t>
            </a:fld>
            <a:endParaRPr lang="en-GB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D22575-E23F-4BAB-99A1-97EACB8E68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62200" y="2501900"/>
            <a:ext cx="6465888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6391275" y="663575"/>
            <a:ext cx="2271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1577975"/>
            <a:ext cx="64658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7005638" y="1033463"/>
            <a:ext cx="1458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2E1700"/>
        </a:buClr>
        <a:buFont typeface="Arial" charset="0"/>
        <a:buChar char="•"/>
        <a:defRPr b="1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UoE Corporate PowerpointTitle1_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1116013" y="6100763"/>
            <a:ext cx="76533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GB" sz="2200" b="1">
                <a:cs typeface="Arial" charset="0"/>
              </a:rPr>
              <a:t>Jon Boyes        </a:t>
            </a:r>
            <a:r>
              <a:rPr lang="en-GB"/>
              <a:t>Curriculum and Work-Related Learning Officer </a:t>
            </a: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029200" y="1069975"/>
            <a:ext cx="4168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r>
              <a:rPr lang="en-GB" sz="2800"/>
              <a:t>Negotiation 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Tips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smtClean="0"/>
              <a:t>Aim high to begin with – easier to lose ground than gain</a:t>
            </a:r>
          </a:p>
          <a:p>
            <a:r>
              <a:rPr lang="en-GB" sz="2000" smtClean="0"/>
              <a:t>Give concessions ‘reluctantly’</a:t>
            </a:r>
          </a:p>
          <a:p>
            <a:r>
              <a:rPr lang="en-GB" sz="2000" smtClean="0"/>
              <a:t>Break down complex deals</a:t>
            </a:r>
          </a:p>
          <a:p>
            <a:r>
              <a:rPr lang="en-GB" sz="2000" smtClean="0"/>
              <a:t>Language:</a:t>
            </a:r>
          </a:p>
          <a:p>
            <a:pPr lvl="1"/>
            <a:r>
              <a:rPr lang="en-GB" sz="1800" smtClean="0"/>
              <a:t> Make proposals with open questions such as:</a:t>
            </a:r>
          </a:p>
          <a:p>
            <a:pPr lvl="2"/>
            <a:r>
              <a:rPr lang="en-GB" sz="1600" smtClean="0"/>
              <a:t>“</a:t>
            </a:r>
            <a:r>
              <a:rPr lang="en-GB" sz="1600" i="1" smtClean="0"/>
              <a:t>what would happen if we…?”</a:t>
            </a:r>
          </a:p>
          <a:p>
            <a:pPr lvl="2"/>
            <a:r>
              <a:rPr lang="en-GB" sz="1600" i="1" smtClean="0"/>
              <a:t>“suppose we were to…”</a:t>
            </a:r>
          </a:p>
          <a:p>
            <a:pPr lvl="2"/>
            <a:r>
              <a:rPr lang="en-GB" sz="1600" i="1" smtClean="0"/>
              <a:t>“what would be the result of?”</a:t>
            </a:r>
          </a:p>
          <a:p>
            <a:pPr lvl="1"/>
            <a:r>
              <a:rPr lang="en-GB" sz="1800" smtClean="0"/>
              <a:t>Dealing with stone-walls: </a:t>
            </a:r>
            <a:r>
              <a:rPr lang="en-GB" sz="1800" i="1" smtClean="0"/>
              <a:t>“what would need to happen for you to be willing to negotiate over this?”</a:t>
            </a:r>
            <a:r>
              <a:rPr lang="en-GB" sz="1800" smtClean="0"/>
              <a:t> </a:t>
            </a:r>
          </a:p>
          <a:p>
            <a:r>
              <a:rPr lang="en-GB" sz="2000" smtClean="0"/>
              <a:t>Always get agreement in writing</a:t>
            </a:r>
          </a:p>
          <a:p>
            <a:endParaRPr lang="en-GB" smtClean="0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6507163" y="712788"/>
            <a:ext cx="2320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Negotiation Skills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Learning outcomes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Define what is meant by negotiation and apply that to a number of different contexts</a:t>
            </a:r>
          </a:p>
          <a:p>
            <a:r>
              <a:rPr lang="en-US" smtClean="0"/>
              <a:t>Identify factors that can determine the outcome of a negotiation</a:t>
            </a:r>
          </a:p>
          <a:p>
            <a:r>
              <a:rPr lang="en-US" smtClean="0"/>
              <a:t>Plan a strategy for successful negotiation</a:t>
            </a:r>
          </a:p>
          <a:p>
            <a:r>
              <a:rPr lang="en-US" smtClean="0"/>
              <a:t>Understand the principle of ‘win-win’ negotiations</a:t>
            </a:r>
          </a:p>
          <a:p>
            <a:endParaRPr lang="en-GB" smtClean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765925" y="712788"/>
            <a:ext cx="1560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507163" y="712788"/>
            <a:ext cx="2320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Negotiation Skills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oE Corporate PowerpointTitle1_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1116013" y="6100763"/>
            <a:ext cx="76533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GB" sz="2200" b="1">
                <a:cs typeface="Arial" charset="0"/>
              </a:rPr>
              <a:t>Jon Boyes        </a:t>
            </a:r>
            <a:r>
              <a:rPr lang="en-GB"/>
              <a:t>Curriculum and Work-Related Learning Officer </a:t>
            </a: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029200" y="1069975"/>
            <a:ext cx="4168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r>
              <a:rPr lang="en-GB" sz="2800"/>
              <a:t>Negotiation 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Learning outcomes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Define what is meant by negotiation and apply that to a number of different contexts</a:t>
            </a:r>
          </a:p>
          <a:p>
            <a:r>
              <a:rPr lang="en-US" smtClean="0"/>
              <a:t>Identify factors that can determine the outcome of a negotiation</a:t>
            </a:r>
          </a:p>
          <a:p>
            <a:r>
              <a:rPr lang="en-US" smtClean="0"/>
              <a:t>Plan a strategy for successful negotiation</a:t>
            </a:r>
          </a:p>
          <a:p>
            <a:r>
              <a:rPr lang="en-US" smtClean="0"/>
              <a:t>Understand the principle of ‘win-win’ negotiations</a:t>
            </a:r>
          </a:p>
          <a:p>
            <a:endParaRPr lang="en-GB" smtClean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6765925" y="712788"/>
            <a:ext cx="1560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6507163" y="712788"/>
            <a:ext cx="2320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Negotiation Skills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negotiation?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b="0" smtClean="0"/>
              <a:t>	Negotiation takes place when two or more people, with differing views, come together to attempt to reach agreement on an issue. It is persuasive communication or bargaining.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b="0" smtClean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b="0" i="1" smtClean="0"/>
              <a:t>“Negotiation is about getting the best possible deal in the best possible way.”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b="0" smtClean="0"/>
          </a:p>
          <a:p>
            <a:endParaRPr lang="en-GB" smtClean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507163" y="712788"/>
            <a:ext cx="2320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Negotiation Skills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Types of negotiation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Distributive (win-lose)</a:t>
            </a:r>
          </a:p>
          <a:p>
            <a:r>
              <a:rPr lang="en-GB" smtClean="0"/>
              <a:t>Integrative (win-win)</a:t>
            </a:r>
          </a:p>
          <a:p>
            <a:r>
              <a:rPr lang="en-GB" smtClean="0"/>
              <a:t>Benefits of  win-win</a:t>
            </a:r>
          </a:p>
          <a:p>
            <a:endParaRPr lang="en-GB" smtClean="0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6507163" y="712788"/>
            <a:ext cx="2320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Negotiation Skills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have you negotiated?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What have you successfully negotiated ?</a:t>
            </a:r>
          </a:p>
          <a:p>
            <a:endParaRPr lang="en-GB" smtClean="0"/>
          </a:p>
          <a:p>
            <a:r>
              <a:rPr lang="en-GB" smtClean="0"/>
              <a:t>What factors helped enable your success?</a:t>
            </a:r>
          </a:p>
          <a:p>
            <a:endParaRPr lang="en-GB" smtClean="0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507163" y="712788"/>
            <a:ext cx="2320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Negotiation Skills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Planning to negotiate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Establish your objectives </a:t>
            </a:r>
          </a:p>
          <a:p>
            <a:r>
              <a:rPr lang="en-GB" smtClean="0"/>
              <a:t>Establish other party’s objectives</a:t>
            </a:r>
          </a:p>
          <a:p>
            <a:r>
              <a:rPr lang="en-GB" smtClean="0"/>
              <a:t>Frame negotiation as a joint search for a solution</a:t>
            </a:r>
          </a:p>
          <a:p>
            <a:r>
              <a:rPr lang="en-GB" smtClean="0"/>
              <a:t>Identify areas of agreement</a:t>
            </a:r>
          </a:p>
          <a:p>
            <a:r>
              <a:rPr lang="en-GB" smtClean="0"/>
              <a:t>Trouble shoot disagreements: bargain &amp; seek alternative solutions, introduce trade offs</a:t>
            </a:r>
          </a:p>
          <a:p>
            <a:r>
              <a:rPr lang="en-GB" smtClean="0"/>
              <a:t>Agreement and close: summarise and ensure acceptance</a:t>
            </a:r>
          </a:p>
          <a:p>
            <a:endParaRPr lang="en-GB" smtClean="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6507163" y="712788"/>
            <a:ext cx="2320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Negotiation Skills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Group exercise: </a:t>
            </a:r>
            <a:br>
              <a:rPr lang="en-GB" sz="2800" smtClean="0"/>
            </a:br>
            <a:r>
              <a:rPr lang="en-GB" sz="2800" smtClean="0"/>
              <a:t>The Winkleybottom Mast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513013"/>
            <a:ext cx="5260975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507163" y="712788"/>
            <a:ext cx="2320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Negotiation Skills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to influence others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The three ‘Ps’:</a:t>
            </a:r>
          </a:p>
          <a:p>
            <a:pPr lvl="1"/>
            <a:r>
              <a:rPr lang="en-GB" smtClean="0"/>
              <a:t>Position  (power?)</a:t>
            </a:r>
          </a:p>
          <a:p>
            <a:pPr lvl="1"/>
            <a:r>
              <a:rPr lang="en-GB" smtClean="0"/>
              <a:t>Perspective (empathy)</a:t>
            </a:r>
          </a:p>
          <a:p>
            <a:pPr lvl="1"/>
            <a:r>
              <a:rPr lang="en-GB" smtClean="0"/>
              <a:t>Problems (solutions)</a:t>
            </a:r>
          </a:p>
          <a:p>
            <a:endParaRPr lang="en-GB" smtClean="0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507163" y="712788"/>
            <a:ext cx="2320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Negotiation Skills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Factors for success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b="1" smtClean="0"/>
              <a:t>Legitimacy</a:t>
            </a:r>
            <a:r>
              <a:rPr lang="en-GB" smtClean="0"/>
              <a:t> of your case</a:t>
            </a:r>
          </a:p>
          <a:p>
            <a:pPr lvl="1"/>
            <a:r>
              <a:rPr lang="en-GB" b="1" smtClean="0"/>
              <a:t>Confidence</a:t>
            </a:r>
            <a:r>
              <a:rPr lang="en-GB" smtClean="0"/>
              <a:t> in presenting it</a:t>
            </a:r>
          </a:p>
          <a:p>
            <a:pPr lvl="1"/>
            <a:r>
              <a:rPr lang="en-GB" b="1" smtClean="0"/>
              <a:t>Courtesy</a:t>
            </a:r>
            <a:r>
              <a:rPr lang="en-GB" smtClean="0"/>
              <a:t> to the other party</a:t>
            </a:r>
          </a:p>
          <a:p>
            <a:pPr lvl="1"/>
            <a:r>
              <a:rPr lang="en-GB" b="1" smtClean="0"/>
              <a:t>Adaptation</a:t>
            </a:r>
            <a:r>
              <a:rPr lang="en-GB" smtClean="0"/>
              <a:t> to the other party’s style</a:t>
            </a:r>
          </a:p>
          <a:p>
            <a:pPr lvl="1"/>
            <a:r>
              <a:rPr lang="en-GB" b="1" smtClean="0"/>
              <a:t>Rapport</a:t>
            </a:r>
          </a:p>
          <a:p>
            <a:pPr lvl="1"/>
            <a:r>
              <a:rPr lang="en-GB" b="1" smtClean="0"/>
              <a:t>Incentives and trade offs</a:t>
            </a:r>
          </a:p>
          <a:p>
            <a:pPr lvl="1"/>
            <a:r>
              <a:rPr lang="en-GB" b="1" smtClean="0"/>
              <a:t>Research </a:t>
            </a:r>
            <a:r>
              <a:rPr lang="en-GB" smtClean="0"/>
              <a:t>the bigger picture</a:t>
            </a:r>
          </a:p>
          <a:p>
            <a:endParaRPr lang="en-GB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507163" y="712788"/>
            <a:ext cx="2320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Negotiation Skills</a:t>
            </a:r>
          </a:p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337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Slide 1</vt:lpstr>
      <vt:lpstr>Learning outcomes</vt:lpstr>
      <vt:lpstr>What is negotiation?</vt:lpstr>
      <vt:lpstr>Types of negotiation</vt:lpstr>
      <vt:lpstr>What have you negotiated?</vt:lpstr>
      <vt:lpstr>Planning to negotiate</vt:lpstr>
      <vt:lpstr>Group exercise:  The Winkleybottom Mast</vt:lpstr>
      <vt:lpstr>How to influence others</vt:lpstr>
      <vt:lpstr>Factors for success</vt:lpstr>
      <vt:lpstr>Tips</vt:lpstr>
      <vt:lpstr>Learning outcomes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Denman</dc:creator>
  <cp:lastModifiedBy>University of Exeter</cp:lastModifiedBy>
  <cp:revision>84</cp:revision>
  <dcterms:created xsi:type="dcterms:W3CDTF">2011-11-15T11:28:50Z</dcterms:created>
  <dcterms:modified xsi:type="dcterms:W3CDTF">2012-06-26T08:07:57Z</dcterms:modified>
</cp:coreProperties>
</file>